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315" r:id="rId3"/>
    <p:sldId id="343" r:id="rId4"/>
    <p:sldId id="344" r:id="rId5"/>
    <p:sldId id="317" r:id="rId6"/>
    <p:sldId id="319" r:id="rId7"/>
    <p:sldId id="318" r:id="rId8"/>
    <p:sldId id="320" r:id="rId9"/>
    <p:sldId id="326" r:id="rId10"/>
    <p:sldId id="327" r:id="rId11"/>
    <p:sldId id="321" r:id="rId12"/>
    <p:sldId id="323" r:id="rId13"/>
    <p:sldId id="324" r:id="rId14"/>
    <p:sldId id="325" r:id="rId15"/>
    <p:sldId id="328" r:id="rId16"/>
    <p:sldId id="329" r:id="rId17"/>
    <p:sldId id="330" r:id="rId18"/>
    <p:sldId id="331" r:id="rId19"/>
    <p:sldId id="332" r:id="rId20"/>
    <p:sldId id="333" r:id="rId21"/>
    <p:sldId id="322" r:id="rId22"/>
    <p:sldId id="342" r:id="rId23"/>
    <p:sldId id="345" r:id="rId24"/>
    <p:sldId id="346" r:id="rId25"/>
    <p:sldId id="348" r:id="rId26"/>
    <p:sldId id="347" r:id="rId27"/>
    <p:sldId id="314" r:id="rId2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ED110-413B-4EAE-A2C7-27293A8A0279}" v="10" dt="2022-10-24T19:03:00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660"/>
  </p:normalViewPr>
  <p:slideViewPr>
    <p:cSldViewPr>
      <p:cViewPr>
        <p:scale>
          <a:sx n="66" d="100"/>
          <a:sy n="66" d="100"/>
        </p:scale>
        <p:origin x="132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00" max="1920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0-10-17T01:41:38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12340 17589 0,'42'0'15,"1"0"1,41-21-16,-20 0 16,20 21-16,22 0 15,42 0-15,22 0 16,20 0-16,43 0 16,0 0-16,21 0 15,21 0-15,-21 0 16,0 0-16,0 0 15,-21 0-15,21 0 16,0 0-16,0 0 16,0 0-16,-21 0 15,-22 0-15,22 0 16,0 0-16,-21 0 16,-1 0-1,-20 0-15,-1 0 16,22 0-16,-43 0 15,1 0-15,-64 0 16,-1 0-16,1 0 16,-42 0-16,-22 0 15,22 0-15,-22 0 16,0 0-16,22 0 16,-1 0-16,43-21 15,-42 0-15,41 21 16,-41-21-16,-22-1 15,-21 1-15,1 21 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00" max="1920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0-10-17T02:06:20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13673 7768 0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171D4-9699-4212-B46B-F0F1FE2A1320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A923-1E00-46CD-8F34-C0CB6DADCAA8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62810-E554-44ED-BF50-141B3EE47138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A923-1E00-46CD-8F34-C0CB6DADCAA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19BF-AD1C-452D-8DF4-3C2EDFB031C4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atzilei.com/shiny/collider/" TargetMode="External"/><Relationship Id="rId2" Type="http://schemas.openxmlformats.org/officeDocument/2006/relationships/hyperlink" Target="http://dagitty.net/learn/simpso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mlapmot.shinyapps.io/bias-app/#section-confounding-bias" TargetMode="External"/><Relationship Id="rId4" Type="http://schemas.openxmlformats.org/officeDocument/2006/relationships/hyperlink" Target="https://ksgr.shinyapps.io/CausalInferenc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0906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Regresión</a:t>
            </a:r>
            <a:r>
              <a:rPr lang="en-US" sz="5400" b="1" dirty="0"/>
              <a:t> </a:t>
            </a:r>
            <a:r>
              <a:rPr lang="en-US" sz="5400" b="1" dirty="0" err="1"/>
              <a:t>Múltiple</a:t>
            </a:r>
            <a:r>
              <a:rPr lang="en-US" sz="5400" b="1" dirty="0"/>
              <a:t>: </a:t>
            </a:r>
            <a:r>
              <a:rPr lang="en-US" sz="5400" b="1" dirty="0" err="1"/>
              <a:t>Ajuste</a:t>
            </a:r>
            <a:r>
              <a:rPr lang="en-US" sz="5400" b="1" dirty="0"/>
              <a:t> y </a:t>
            </a:r>
            <a:r>
              <a:rPr lang="en-US" sz="5400" b="1" dirty="0" err="1"/>
              <a:t>Confusión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Percy Soto Becerra, MD, MSc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522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611560" y="-14920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Cómo</a:t>
            </a:r>
            <a:r>
              <a:rPr lang="en-GB" b="1" dirty="0"/>
              <a:t> se </a:t>
            </a:r>
            <a:r>
              <a:rPr lang="en-GB" b="1" dirty="0" err="1"/>
              <a:t>interpreta</a:t>
            </a:r>
            <a:r>
              <a:rPr lang="en-GB" b="1" dirty="0"/>
              <a:t> un </a:t>
            </a:r>
            <a:r>
              <a:rPr lang="en-GB" b="1" dirty="0" err="1"/>
              <a:t>resultado</a:t>
            </a:r>
            <a:r>
              <a:rPr lang="en-GB" b="1" dirty="0"/>
              <a:t> de regression </a:t>
            </a:r>
            <a:r>
              <a:rPr lang="en-GB" b="1" dirty="0" err="1"/>
              <a:t>ajustado</a:t>
            </a:r>
            <a:r>
              <a:rPr lang="en-GB" b="1" dirty="0"/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4DA3E7-1A6E-4BA1-82D5-141F25BC0BC9}"/>
              </a:ext>
            </a:extLst>
          </p:cNvPr>
          <p:cNvSpPr txBox="1"/>
          <p:nvPr/>
        </p:nvSpPr>
        <p:spPr>
          <a:xfrm>
            <a:off x="3765844" y="1441930"/>
            <a:ext cx="524159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personas con nivel de ingresos bajo tienen, en promedio, 25.1 kg más peso que quienes tiene niveles altos, </a:t>
            </a:r>
            <a:r>
              <a:rPr lang="es-PE" sz="2800" u="sng" dirty="0"/>
              <a:t>luego de ajustar por sexo y edad </a:t>
            </a:r>
            <a:r>
              <a:rPr lang="es-PE" sz="2800" dirty="0"/>
              <a:t>(p=0.001).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personas con nivel medio de ingresos tienen, en promedio 12.6 kg más de peso que quienes tienen niveles altos, </a:t>
            </a:r>
            <a:r>
              <a:rPr lang="es-PE" sz="2800" u="sng" dirty="0"/>
              <a:t>condicionando en sexo y edad </a:t>
            </a:r>
            <a:r>
              <a:rPr lang="es-PE" sz="2800" dirty="0"/>
              <a:t>(p =0.003).</a:t>
            </a:r>
            <a:endParaRPr lang="es-ES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94FCFC-8CBD-4D72-A559-9E868A9841C7}"/>
              </a:ext>
            </a:extLst>
          </p:cNvPr>
          <p:cNvSpPr txBox="1"/>
          <p:nvPr/>
        </p:nvSpPr>
        <p:spPr>
          <a:xfrm>
            <a:off x="302235" y="123665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Peso en kg</a:t>
            </a:r>
            <a:endParaRPr lang="es-ES" sz="2400" b="1" dirty="0"/>
          </a:p>
        </p:txBody>
      </p:sp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ADC86CD1-ECF7-4E70-9363-6A303A4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18412"/>
              </p:ext>
            </p:extLst>
          </p:nvPr>
        </p:nvGraphicFramePr>
        <p:xfrm>
          <a:off x="136562" y="1700808"/>
          <a:ext cx="364371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044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1981670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β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Sexo, femenino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-10.1 </a:t>
                      </a:r>
                    </a:p>
                    <a:p>
                      <a:pPr algn="ctr"/>
                      <a:r>
                        <a:rPr lang="es-PE" sz="2400" dirty="0"/>
                        <a:t>(p = 0.02)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Edad, años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+15.3 </a:t>
                      </a:r>
                    </a:p>
                    <a:p>
                      <a:pPr algn="ctr"/>
                      <a:r>
                        <a:rPr lang="es-PE" sz="2400" dirty="0"/>
                        <a:t>(p = 0.08)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Nivel de ingresos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4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Bajo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+25.1 </a:t>
                      </a:r>
                    </a:p>
                    <a:p>
                      <a:pPr algn="ctr"/>
                      <a:r>
                        <a:rPr lang="es-PE" sz="2400" dirty="0"/>
                        <a:t>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Medio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+12.6 </a:t>
                      </a:r>
                    </a:p>
                    <a:p>
                      <a:pPr algn="ctr"/>
                      <a:r>
                        <a:rPr lang="es-PE" sz="2400" dirty="0"/>
                        <a:t>(p = 0.003)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Alto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 (</a:t>
                      </a:r>
                      <a:r>
                        <a:rPr lang="es-PE" sz="2400" dirty="0" err="1"/>
                        <a:t>ref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80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¿</a:t>
            </a:r>
            <a:r>
              <a:rPr lang="en-GB" b="1" dirty="0" err="1"/>
              <a:t>Qué</a:t>
            </a:r>
            <a:r>
              <a:rPr lang="en-GB" b="1" dirty="0"/>
              <a:t> es </a:t>
            </a:r>
            <a:r>
              <a:rPr lang="en-GB" b="1" dirty="0" err="1"/>
              <a:t>confusión</a:t>
            </a:r>
            <a:r>
              <a:rPr lang="en-GB" b="1" dirty="0"/>
              <a:t>? ¿</a:t>
            </a:r>
            <a:r>
              <a:rPr lang="en-GB" b="1" dirty="0" err="1"/>
              <a:t>Qué</a:t>
            </a:r>
            <a:r>
              <a:rPr lang="en-GB" b="1" dirty="0"/>
              <a:t> se </a:t>
            </a:r>
            <a:r>
              <a:rPr lang="en-GB" b="1" dirty="0" err="1"/>
              <a:t>entiende</a:t>
            </a:r>
            <a:r>
              <a:rPr lang="en-GB" b="1" dirty="0"/>
              <a:t> por </a:t>
            </a:r>
            <a:r>
              <a:rPr lang="en-GB" b="1" dirty="0" err="1"/>
              <a:t>confusor</a:t>
            </a:r>
            <a:r>
              <a:rPr lang="en-GB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Término</a:t>
            </a:r>
            <a:r>
              <a:rPr lang="en-GB" sz="2800" dirty="0"/>
              <a:t> </a:t>
            </a:r>
            <a:r>
              <a:rPr lang="en-GB" sz="2800" dirty="0" err="1"/>
              <a:t>utilizado</a:t>
            </a:r>
            <a:r>
              <a:rPr lang="en-GB" sz="2800" dirty="0"/>
              <a:t> </a:t>
            </a:r>
            <a:r>
              <a:rPr lang="en-GB" sz="2800" dirty="0" err="1"/>
              <a:t>cuando</a:t>
            </a:r>
            <a:r>
              <a:rPr lang="en-GB" sz="2800" dirty="0"/>
              <a:t> el </a:t>
            </a:r>
            <a:r>
              <a:rPr lang="en-GB" sz="2800" dirty="0" err="1"/>
              <a:t>propósito</a:t>
            </a:r>
            <a:r>
              <a:rPr lang="en-GB" sz="2800" dirty="0"/>
              <a:t> del </a:t>
            </a:r>
            <a:r>
              <a:rPr lang="en-GB" sz="2800" dirty="0" err="1"/>
              <a:t>estudio</a:t>
            </a:r>
            <a:r>
              <a:rPr lang="en-GB" sz="2800" dirty="0"/>
              <a:t> es </a:t>
            </a:r>
            <a:r>
              <a:rPr lang="en-GB" sz="2800" dirty="0" err="1"/>
              <a:t>estimar</a:t>
            </a:r>
            <a:r>
              <a:rPr lang="en-GB" sz="2800" dirty="0"/>
              <a:t> una </a:t>
            </a:r>
            <a:r>
              <a:rPr lang="en-GB" sz="2800" dirty="0" err="1"/>
              <a:t>asociación</a:t>
            </a:r>
            <a:r>
              <a:rPr lang="en-GB" sz="2800" dirty="0"/>
              <a:t> </a:t>
            </a:r>
            <a:r>
              <a:rPr lang="en-GB" sz="2800" dirty="0" err="1"/>
              <a:t>potencialemente</a:t>
            </a:r>
            <a:r>
              <a:rPr lang="en-GB" sz="2800" dirty="0"/>
              <a:t> causal (</a:t>
            </a:r>
            <a:r>
              <a:rPr lang="en-GB" sz="2800" dirty="0" err="1"/>
              <a:t>inferencia</a:t>
            </a:r>
            <a:r>
              <a:rPr lang="en-GB" sz="2800" dirty="0"/>
              <a:t> causal).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se </a:t>
            </a:r>
            <a:r>
              <a:rPr lang="en-GB" sz="2400" dirty="0" err="1"/>
              <a:t>usa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investigación</a:t>
            </a:r>
            <a:r>
              <a:rPr lang="en-GB" sz="2400" dirty="0"/>
              <a:t> con </a:t>
            </a:r>
            <a:r>
              <a:rPr lang="en-GB" sz="2400" dirty="0" err="1"/>
              <a:t>objetivo</a:t>
            </a:r>
            <a:r>
              <a:rPr lang="en-GB" sz="2400" dirty="0"/>
              <a:t> </a:t>
            </a:r>
            <a:r>
              <a:rPr lang="en-GB" sz="2400" dirty="0" err="1"/>
              <a:t>predictivo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investigación</a:t>
            </a:r>
            <a:r>
              <a:rPr lang="en-GB" sz="2400" dirty="0"/>
              <a:t> </a:t>
            </a:r>
            <a:r>
              <a:rPr lang="en-GB" sz="2400" dirty="0" err="1"/>
              <a:t>pronóstica</a:t>
            </a:r>
            <a:r>
              <a:rPr lang="en-GB" sz="2400" dirty="0"/>
              <a:t>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Confusión</a:t>
            </a:r>
            <a:r>
              <a:rPr lang="en-GB" sz="2800" dirty="0"/>
              <a:t> es un </a:t>
            </a:r>
            <a:r>
              <a:rPr lang="en-GB" sz="2800" dirty="0" err="1"/>
              <a:t>fenómeno</a:t>
            </a:r>
            <a:r>
              <a:rPr lang="en-GB" sz="2800" dirty="0"/>
              <a:t> que </a:t>
            </a:r>
            <a:r>
              <a:rPr lang="en-GB" sz="2800" dirty="0" err="1"/>
              <a:t>ocurre</a:t>
            </a:r>
            <a:r>
              <a:rPr lang="en-GB" sz="2800" dirty="0"/>
              <a:t> </a:t>
            </a:r>
            <a:r>
              <a:rPr lang="en-GB" sz="2800" dirty="0" err="1"/>
              <a:t>cuando</a:t>
            </a:r>
            <a:r>
              <a:rPr lang="en-GB" sz="2800" dirty="0"/>
              <a:t> “</a:t>
            </a:r>
            <a:r>
              <a:rPr lang="en-GB" sz="2800" dirty="0" err="1"/>
              <a:t>confundimos</a:t>
            </a:r>
            <a:r>
              <a:rPr lang="en-GB" sz="2800" dirty="0"/>
              <a:t>” una </a:t>
            </a:r>
            <a:r>
              <a:rPr lang="en-GB" sz="2800" dirty="0" err="1"/>
              <a:t>asociación</a:t>
            </a:r>
            <a:r>
              <a:rPr lang="en-GB" sz="2800" dirty="0"/>
              <a:t> </a:t>
            </a:r>
            <a:r>
              <a:rPr lang="en-GB" sz="2800" dirty="0" err="1"/>
              <a:t>estadística</a:t>
            </a:r>
            <a:r>
              <a:rPr lang="en-GB" sz="2800" dirty="0"/>
              <a:t> </a:t>
            </a:r>
            <a:r>
              <a:rPr lang="en-GB" sz="2800" dirty="0" err="1"/>
              <a:t>observada</a:t>
            </a:r>
            <a:r>
              <a:rPr lang="en-GB" sz="2800" dirty="0"/>
              <a:t> con una </a:t>
            </a:r>
            <a:r>
              <a:rPr lang="en-GB" sz="2800" dirty="0" err="1"/>
              <a:t>asociación</a:t>
            </a:r>
            <a:r>
              <a:rPr lang="en-GB" sz="2800" dirty="0"/>
              <a:t> causal </a:t>
            </a:r>
            <a:r>
              <a:rPr lang="en-GB" sz="2800" dirty="0" err="1"/>
              <a:t>porque</a:t>
            </a:r>
            <a:r>
              <a:rPr lang="en-GB" sz="2800" dirty="0"/>
              <a:t> no </a:t>
            </a:r>
            <a:r>
              <a:rPr lang="en-GB" sz="2800" dirty="0" err="1"/>
              <a:t>consideramos</a:t>
            </a:r>
            <a:r>
              <a:rPr lang="en-GB" sz="2800" dirty="0"/>
              <a:t> la </a:t>
            </a:r>
            <a:r>
              <a:rPr lang="en-GB" sz="2800" dirty="0" err="1"/>
              <a:t>existencia</a:t>
            </a:r>
            <a:r>
              <a:rPr lang="en-GB" sz="2800" dirty="0"/>
              <a:t> de una </a:t>
            </a:r>
            <a:r>
              <a:rPr lang="en-GB" sz="2800" dirty="0" err="1"/>
              <a:t>tercera</a:t>
            </a:r>
            <a:r>
              <a:rPr lang="en-GB" sz="2800" dirty="0"/>
              <a:t> variable </a:t>
            </a:r>
            <a:r>
              <a:rPr lang="en-GB" sz="2800" dirty="0" err="1"/>
              <a:t>confusora</a:t>
            </a:r>
            <a:r>
              <a:rPr lang="en-GB" sz="2800" dirty="0"/>
              <a:t> que forma un </a:t>
            </a:r>
            <a:r>
              <a:rPr lang="en-GB" sz="2800" dirty="0" err="1"/>
              <a:t>camino</a:t>
            </a:r>
            <a:r>
              <a:rPr lang="en-GB" sz="2800" dirty="0"/>
              <a:t> de </a:t>
            </a:r>
            <a:r>
              <a:rPr lang="en-GB" sz="2800" dirty="0" err="1"/>
              <a:t>puerta</a:t>
            </a:r>
            <a:r>
              <a:rPr lang="en-GB" sz="2800" dirty="0"/>
              <a:t> </a:t>
            </a:r>
            <a:r>
              <a:rPr lang="en-GB" sz="2800" dirty="0" err="1"/>
              <a:t>trasera</a:t>
            </a:r>
            <a:r>
              <a:rPr lang="en-GB" sz="2800" dirty="0"/>
              <a:t> </a:t>
            </a:r>
            <a:r>
              <a:rPr lang="en-GB" sz="2800" dirty="0" err="1"/>
              <a:t>abierto</a:t>
            </a:r>
            <a:r>
              <a:rPr lang="en-GB" sz="2800" dirty="0"/>
              <a:t> entre la variable </a:t>
            </a:r>
            <a:r>
              <a:rPr lang="en-GB" sz="2800" dirty="0" err="1"/>
              <a:t>exposición</a:t>
            </a:r>
            <a:r>
              <a:rPr lang="en-GB" sz="2800" dirty="0"/>
              <a:t> y </a:t>
            </a:r>
            <a:r>
              <a:rPr lang="en-GB" sz="2800" dirty="0" err="1"/>
              <a:t>desenlace</a:t>
            </a:r>
            <a:r>
              <a:rPr lang="en-GB" sz="28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hay forma </a:t>
            </a:r>
            <a:r>
              <a:rPr lang="en-GB" sz="2400" dirty="0" err="1"/>
              <a:t>estadística</a:t>
            </a:r>
            <a:r>
              <a:rPr lang="en-GB" sz="2400" dirty="0"/>
              <a:t> de </a:t>
            </a:r>
            <a:r>
              <a:rPr lang="en-GB" sz="2400" dirty="0" err="1"/>
              <a:t>identificar</a:t>
            </a:r>
            <a:r>
              <a:rPr lang="en-GB" sz="2400" dirty="0"/>
              <a:t> a un </a:t>
            </a:r>
            <a:r>
              <a:rPr lang="en-GB" sz="2400" dirty="0" err="1"/>
              <a:t>confusor</a:t>
            </a:r>
            <a:r>
              <a:rPr lang="en-GB" sz="2400" dirty="0"/>
              <a:t>, la </a:t>
            </a:r>
            <a:r>
              <a:rPr lang="en-GB" sz="2400" dirty="0" err="1"/>
              <a:t>existencia</a:t>
            </a:r>
            <a:r>
              <a:rPr lang="en-GB" sz="2400" dirty="0"/>
              <a:t> de </a:t>
            </a:r>
            <a:r>
              <a:rPr lang="en-GB" sz="2400" dirty="0" err="1"/>
              <a:t>estos</a:t>
            </a:r>
            <a:r>
              <a:rPr lang="en-GB" sz="2400" dirty="0"/>
              <a:t> debe </a:t>
            </a:r>
            <a:r>
              <a:rPr lang="en-GB" sz="2400" dirty="0" err="1"/>
              <a:t>asumirse</a:t>
            </a:r>
            <a:r>
              <a:rPr lang="en-GB" sz="2400" dirty="0"/>
              <a:t> a priori (por </a:t>
            </a:r>
            <a:r>
              <a:rPr lang="en-GB" sz="2400" dirty="0" err="1"/>
              <a:t>ejemplo</a:t>
            </a:r>
            <a:r>
              <a:rPr lang="en-GB" sz="2400" dirty="0"/>
              <a:t>, </a:t>
            </a:r>
            <a:r>
              <a:rPr lang="en-GB" sz="2400" dirty="0" err="1"/>
              <a:t>platearlo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un DAG) y </a:t>
            </a:r>
            <a:r>
              <a:rPr lang="en-GB" sz="2400" dirty="0" err="1"/>
              <a:t>modelar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consecuencia</a:t>
            </a:r>
            <a:r>
              <a:rPr lang="en-GB" sz="24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4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037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Los fumadores tienen en promedio 0.71 L/s más VEF que los no fumadores, pero no creemos que el fumar mejore la función pulmonar 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/>
              <a:t>¿Cuál es la razón para esta diferencia? </a:t>
            </a: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Niños mayores, quienes tienen más probabilidad de ser fumadores, también tienen mayor capacidad pulmonar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Mayor edad causa ambos mayor capacidad pulmonar y mayor probabilidad de fumar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489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12" y="1186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500"/>
            <a:ext cx="8229600" cy="52578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Asumamos que el DAG es el siguiente: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Edad es un ejemplo de variable </a:t>
            </a:r>
            <a:r>
              <a:rPr lang="es-ES" sz="2800" dirty="0" err="1"/>
              <a:t>confusora</a:t>
            </a:r>
            <a:r>
              <a:rPr lang="es-ES" sz="2800" dirty="0"/>
              <a:t>, su existencia ocasiona que la asociación entre Fumar y VEF esté confundida (</a:t>
            </a:r>
            <a:r>
              <a:rPr lang="el-GR" sz="2800" dirty="0"/>
              <a:t>β</a:t>
            </a:r>
            <a:r>
              <a:rPr lang="es-ES" sz="2800" baseline="-25000" dirty="0" err="1"/>
              <a:t>asoc</a:t>
            </a:r>
            <a:r>
              <a:rPr lang="es-ES" sz="2800" dirty="0"/>
              <a:t> ≠ </a:t>
            </a:r>
            <a:r>
              <a:rPr lang="el-GR" sz="2800" dirty="0"/>
              <a:t>β</a:t>
            </a:r>
            <a:r>
              <a:rPr lang="es-ES" sz="2800" baseline="-25000" dirty="0"/>
              <a:t>causal</a:t>
            </a:r>
            <a:r>
              <a:rPr lang="es-ES" sz="2800" dirty="0"/>
              <a:t>) a menos que controlemos/ajustemos por Edad.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" sz="2400" dirty="0"/>
              <a:t>La regresión lineal múltiple incorpora a la covariable edad para controlarlo por estratificación en esta esta variable.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4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8A5BEBA-305A-4F24-88B3-44A9B7D18EFC}"/>
              </a:ext>
            </a:extLst>
          </p:cNvPr>
          <p:cNvCxnSpPr>
            <a:cxnSpLocks/>
          </p:cNvCxnSpPr>
          <p:nvPr/>
        </p:nvCxnSpPr>
        <p:spPr>
          <a:xfrm>
            <a:off x="3710735" y="3287674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D7EFAF1-C67A-4E5E-99C1-8E51CE6C06F8}"/>
              </a:ext>
            </a:extLst>
          </p:cNvPr>
          <p:cNvSpPr txBox="1"/>
          <p:nvPr/>
        </p:nvSpPr>
        <p:spPr>
          <a:xfrm>
            <a:off x="2686389" y="2967335"/>
            <a:ext cx="107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Fumar</a:t>
            </a:r>
            <a:endParaRPr lang="es-ES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86B40E-348B-45D8-AC9E-563609DB461F}"/>
              </a:ext>
            </a:extLst>
          </p:cNvPr>
          <p:cNvSpPr txBox="1"/>
          <p:nvPr/>
        </p:nvSpPr>
        <p:spPr>
          <a:xfrm>
            <a:off x="4814446" y="3056841"/>
            <a:ext cx="76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VEF</a:t>
            </a:r>
            <a:endParaRPr lang="es-ES" sz="24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865DE82-1CB4-46E7-BE54-49AEC7577D4F}"/>
              </a:ext>
            </a:extLst>
          </p:cNvPr>
          <p:cNvCxnSpPr>
            <a:cxnSpLocks/>
          </p:cNvCxnSpPr>
          <p:nvPr/>
        </p:nvCxnSpPr>
        <p:spPr>
          <a:xfrm flipH="1">
            <a:off x="3551684" y="2486832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F343159-5684-488B-93F5-BF027D3A8F2F}"/>
              </a:ext>
            </a:extLst>
          </p:cNvPr>
          <p:cNvSpPr txBox="1"/>
          <p:nvPr/>
        </p:nvSpPr>
        <p:spPr>
          <a:xfrm>
            <a:off x="3873724" y="2073437"/>
            <a:ext cx="8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Edad</a:t>
            </a:r>
            <a:endParaRPr lang="es-ES" sz="24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A04396-1D6C-4D04-8A11-3CE5CFDB516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2492896"/>
            <a:ext cx="6252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4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12" y="1186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(3)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88618D6-C448-40C6-A355-61898980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DC5896B-7881-4BE3-B62A-BFEB2EF8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82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4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D534-5409-4DA0-80DF-5055AFE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(3)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D9035-542B-4A01-8FA0-D5CFF0E4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A95F2B-8FD4-40E0-91FE-2C03C29B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98487"/>
            <a:ext cx="7453317" cy="41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5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D534-5409-4DA0-80DF-5055AFE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(4)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D9035-542B-4A01-8FA0-D5CFF0E4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65681B-0FD8-47E5-B085-E21C3FB6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64955"/>
            <a:ext cx="7560840" cy="42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6299-0559-4028-8014-84122C7E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(5)</a:t>
            </a:r>
            <a:endParaRPr lang="es-ES" dirty="0"/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23A619B8-D7C6-452E-91AC-6CFB7134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57095"/>
              </p:ext>
            </p:extLst>
          </p:nvPr>
        </p:nvGraphicFramePr>
        <p:xfrm>
          <a:off x="1367643" y="3373685"/>
          <a:ext cx="640871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81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2257616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  <a:gridCol w="2257616">
                  <a:extLst>
                    <a:ext uri="{9D8B030D-6E8A-4147-A177-3AD203B41FA5}">
                      <a16:colId xmlns:a16="http://schemas.microsoft.com/office/drawing/2014/main" val="293578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Modelo crudo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400" dirty="0"/>
                        <a:t>Modelo ajustado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Fumar (</a:t>
                      </a:r>
                      <a:r>
                        <a:rPr lang="el-GR" sz="2400" dirty="0"/>
                        <a:t>β</a:t>
                      </a:r>
                      <a:r>
                        <a:rPr lang="es-PE" sz="2400" baseline="-25000" dirty="0"/>
                        <a:t>s</a:t>
                      </a:r>
                      <a:r>
                        <a:rPr lang="es-PE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+0.71 (p = 0.07)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-0.21 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 (</a:t>
                      </a:r>
                      <a:r>
                        <a:rPr lang="el-GR" sz="2400" dirty="0"/>
                        <a:t>β</a:t>
                      </a:r>
                      <a:r>
                        <a:rPr lang="es-PE" sz="2400" baseline="-25000" dirty="0"/>
                        <a:t>a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0.23 (p = 0.123)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F6BA8D1-173A-475C-9D96-4270809B34DA}"/>
              </a:ext>
            </a:extLst>
          </p:cNvPr>
          <p:cNvSpPr txBox="1"/>
          <p:nvPr/>
        </p:nvSpPr>
        <p:spPr>
          <a:xfrm>
            <a:off x="2915815" y="271207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VEF (L/s)</a:t>
            </a:r>
            <a:endParaRPr lang="es-ES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787D18-B11F-4F76-9F47-B785A720CD59}"/>
              </a:ext>
            </a:extLst>
          </p:cNvPr>
          <p:cNvSpPr/>
          <p:nvPr/>
        </p:nvSpPr>
        <p:spPr>
          <a:xfrm>
            <a:off x="827584" y="1693745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En sus propias palabras, ¿cómo interpretaría el </a:t>
            </a:r>
            <a:r>
              <a:rPr lang="el-GR" sz="2400" dirty="0"/>
              <a:t>β</a:t>
            </a:r>
            <a:r>
              <a:rPr lang="es-PE" sz="2400" baseline="-25000" dirty="0"/>
              <a:t>s </a:t>
            </a:r>
            <a:r>
              <a:rPr lang="es-PE" sz="2400" dirty="0"/>
              <a:t>en el modelo crudo? ¿Y en el modelo ajustado?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6772-4459-46F0-A2AA-565999D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(6)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F199F-C25C-42AE-A429-56058677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48"/>
            <a:ext cx="4148882" cy="30174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6EBD15-D60F-4FBF-85AC-F98772E454E9}"/>
              </a:ext>
            </a:extLst>
          </p:cNvPr>
          <p:cNvSpPr txBox="1"/>
          <p:nvPr/>
        </p:nvSpPr>
        <p:spPr>
          <a:xfrm>
            <a:off x="3491880" y="5445224"/>
            <a:ext cx="35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Regresión Lineal Simple</a:t>
            </a:r>
          </a:p>
          <a:p>
            <a:pPr algn="ctr"/>
            <a:r>
              <a:rPr lang="es-PE" sz="2400" dirty="0"/>
              <a:t>Sin ajustar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4CE26A-8AE3-4154-9743-B04BFF03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8018"/>
            <a:ext cx="435658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6772-4459-46F0-A2AA-565999D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(7)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6EBD15-D60F-4FBF-85AC-F98772E454E9}"/>
              </a:ext>
            </a:extLst>
          </p:cNvPr>
          <p:cNvSpPr txBox="1"/>
          <p:nvPr/>
        </p:nvSpPr>
        <p:spPr>
          <a:xfrm>
            <a:off x="2915816" y="6060630"/>
            <a:ext cx="35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Regresión Lineal Múltiple</a:t>
            </a:r>
          </a:p>
          <a:p>
            <a:pPr algn="ctr"/>
            <a:r>
              <a:rPr lang="es-PE" sz="2400" dirty="0"/>
              <a:t>Ajustado por edad</a:t>
            </a: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852A64-84B2-437B-94C4-82F0DDBB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5" y="1698472"/>
            <a:ext cx="5991225" cy="42862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0DBDD6-DD52-49CC-87E1-50045576E5F3}"/>
              </a:ext>
            </a:extLst>
          </p:cNvPr>
          <p:cNvSpPr txBox="1"/>
          <p:nvPr/>
        </p:nvSpPr>
        <p:spPr>
          <a:xfrm rot="16200000">
            <a:off x="-23914" y="29500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Predichos de VEF</a:t>
            </a:r>
          </a:p>
        </p:txBody>
      </p:sp>
    </p:spTree>
    <p:extLst>
      <p:ext uri="{BB962C8B-B14F-4D97-AF65-F5344CB8AC3E}">
        <p14:creationId xmlns:p14="http://schemas.microsoft.com/office/powerpoint/2010/main" val="29543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Regresión</a:t>
            </a:r>
            <a:r>
              <a:rPr lang="en-GB" b="1" dirty="0"/>
              <a:t> </a:t>
            </a:r>
            <a:r>
              <a:rPr lang="en-GB" b="1" dirty="0" err="1"/>
              <a:t>Múltiple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¿</a:t>
            </a:r>
            <a:r>
              <a:rPr lang="en-GB" sz="2800" dirty="0" err="1"/>
              <a:t>Qué</a:t>
            </a:r>
            <a:r>
              <a:rPr lang="en-GB" sz="2800" dirty="0"/>
              <a:t> </a:t>
            </a:r>
            <a:r>
              <a:rPr lang="en-GB" sz="2800" dirty="0" err="1"/>
              <a:t>significa</a:t>
            </a:r>
            <a:r>
              <a:rPr lang="en-GB" sz="2800" dirty="0"/>
              <a:t> “</a:t>
            </a:r>
            <a:r>
              <a:rPr lang="en-GB" sz="2800" dirty="0" err="1"/>
              <a:t>agregar</a:t>
            </a:r>
            <a:r>
              <a:rPr lang="en-GB" sz="2800" dirty="0"/>
              <a:t>” </a:t>
            </a:r>
            <a:r>
              <a:rPr lang="en-GB" sz="2800" dirty="0" err="1"/>
              <a:t>más</a:t>
            </a:r>
            <a:r>
              <a:rPr lang="en-GB" sz="2800" dirty="0"/>
              <a:t> variables al </a:t>
            </a:r>
            <a:r>
              <a:rPr lang="en-GB" sz="2800" dirty="0" err="1"/>
              <a:t>modelo</a:t>
            </a:r>
            <a:r>
              <a:rPr lang="en-GB" sz="2800" dirty="0"/>
              <a:t>?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Significa</a:t>
            </a:r>
            <a:r>
              <a:rPr lang="en-GB" sz="2400" dirty="0"/>
              <a:t> </a:t>
            </a:r>
            <a:r>
              <a:rPr lang="en-GB" sz="2400" dirty="0" err="1"/>
              <a:t>relacionar</a:t>
            </a:r>
            <a:r>
              <a:rPr lang="en-GB" sz="2400" dirty="0"/>
              <a:t> el </a:t>
            </a:r>
            <a:r>
              <a:rPr lang="en-GB" sz="2400" dirty="0" err="1"/>
              <a:t>valor</a:t>
            </a:r>
            <a:r>
              <a:rPr lang="en-GB" sz="2400" dirty="0"/>
              <a:t> </a:t>
            </a:r>
            <a:r>
              <a:rPr lang="en-GB" sz="2400" dirty="0" err="1"/>
              <a:t>esperado</a:t>
            </a:r>
            <a:r>
              <a:rPr lang="en-GB" sz="2400" dirty="0"/>
              <a:t> de Y (E[Y|X]) a un conjunto de variables </a:t>
            </a:r>
            <a:r>
              <a:rPr lang="en-GB" sz="2400" dirty="0" err="1"/>
              <a:t>condicionadas</a:t>
            </a:r>
            <a:r>
              <a:rPr lang="en-GB" sz="2400" dirty="0"/>
              <a:t> entre </a:t>
            </a:r>
            <a:r>
              <a:rPr lang="en-GB" sz="2400" dirty="0" err="1"/>
              <a:t>sí</a:t>
            </a:r>
            <a:r>
              <a:rPr lang="en-GB" sz="2400" dirty="0"/>
              <a:t> (</a:t>
            </a:r>
            <a:r>
              <a:rPr lang="en-GB" sz="2400" dirty="0" err="1"/>
              <a:t>controladas</a:t>
            </a:r>
            <a:r>
              <a:rPr lang="en-GB" sz="2400" dirty="0"/>
              <a:t> o </a:t>
            </a:r>
            <a:r>
              <a:rPr lang="en-GB" sz="2400" dirty="0" err="1"/>
              <a:t>ajustadas</a:t>
            </a:r>
            <a:r>
              <a:rPr lang="en-GB" sz="2400" dirty="0"/>
              <a:t> entre </a:t>
            </a:r>
            <a:r>
              <a:rPr lang="en-GB" sz="2400" dirty="0" err="1"/>
              <a:t>sí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Controlar</a:t>
            </a:r>
            <a:r>
              <a:rPr lang="en-GB" sz="2400" dirty="0"/>
              <a:t> </a:t>
            </a:r>
            <a:r>
              <a:rPr lang="en-GB" sz="2400" dirty="0" err="1"/>
              <a:t>puede</a:t>
            </a:r>
            <a:r>
              <a:rPr lang="en-GB" sz="2400" dirty="0"/>
              <a:t> </a:t>
            </a:r>
            <a:r>
              <a:rPr lang="en-GB" sz="2400" dirty="0" err="1"/>
              <a:t>interpretarse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“</a:t>
            </a:r>
            <a:r>
              <a:rPr lang="en-GB" sz="2400" dirty="0" err="1"/>
              <a:t>mantener</a:t>
            </a:r>
            <a:r>
              <a:rPr lang="en-GB" sz="2400" dirty="0"/>
              <a:t> </a:t>
            </a:r>
            <a:r>
              <a:rPr lang="en-GB" sz="2400" dirty="0" err="1"/>
              <a:t>constante</a:t>
            </a:r>
            <a:r>
              <a:rPr lang="en-GB" sz="2400" dirty="0"/>
              <a:t> el </a:t>
            </a:r>
            <a:r>
              <a:rPr lang="en-GB" sz="2400" dirty="0" err="1"/>
              <a:t>valor</a:t>
            </a:r>
            <a:r>
              <a:rPr lang="en-GB" sz="2400" dirty="0"/>
              <a:t> de las </a:t>
            </a:r>
            <a:r>
              <a:rPr lang="en-GB" sz="2400" dirty="0" err="1"/>
              <a:t>demás</a:t>
            </a:r>
            <a:r>
              <a:rPr lang="en-GB" sz="2400" dirty="0"/>
              <a:t> variables”.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¿</a:t>
            </a:r>
            <a:r>
              <a:rPr lang="en-GB" sz="2800" dirty="0" err="1"/>
              <a:t>Cómo</a:t>
            </a:r>
            <a:r>
              <a:rPr lang="en-GB" sz="2800" dirty="0"/>
              <a:t> se </a:t>
            </a:r>
            <a:r>
              <a:rPr lang="en-GB" sz="2800" dirty="0" err="1"/>
              <a:t>interpreta</a:t>
            </a:r>
            <a:r>
              <a:rPr lang="en-GB" sz="2800" dirty="0"/>
              <a:t>? </a:t>
            </a:r>
            <a:r>
              <a:rPr lang="en-GB" sz="2800" dirty="0" err="1"/>
              <a:t>Depende</a:t>
            </a:r>
            <a:r>
              <a:rPr lang="en-GB" sz="2800" dirty="0"/>
              <a:t> del </a:t>
            </a:r>
            <a:r>
              <a:rPr lang="en-GB" sz="2800" dirty="0" err="1"/>
              <a:t>objetivo</a:t>
            </a:r>
            <a:endParaRPr lang="en-GB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b="1" dirty="0" err="1"/>
              <a:t>Inferencia</a:t>
            </a:r>
            <a:r>
              <a:rPr lang="en-GB" sz="2400" b="1" dirty="0"/>
              <a:t> causal</a:t>
            </a:r>
            <a:r>
              <a:rPr lang="en-GB" sz="2400" dirty="0"/>
              <a:t>: </a:t>
            </a:r>
            <a:r>
              <a:rPr lang="en-GB" sz="2400" dirty="0" err="1"/>
              <a:t>Estimar</a:t>
            </a:r>
            <a:r>
              <a:rPr lang="en-GB" sz="2400" dirty="0"/>
              <a:t> </a:t>
            </a:r>
            <a:r>
              <a:rPr lang="en-GB" sz="2400" dirty="0" err="1"/>
              <a:t>asociación</a:t>
            </a:r>
            <a:r>
              <a:rPr lang="en-GB" sz="2400" dirty="0"/>
              <a:t> causal de </a:t>
            </a:r>
            <a:r>
              <a:rPr lang="en-GB" sz="2400" dirty="0" err="1"/>
              <a:t>interés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efectividad</a:t>
            </a:r>
            <a:r>
              <a:rPr lang="en-GB" sz="2400" dirty="0"/>
              <a:t> </a:t>
            </a:r>
            <a:r>
              <a:rPr lang="en-GB" sz="2400" dirty="0" err="1"/>
              <a:t>clínica</a:t>
            </a:r>
            <a:r>
              <a:rPr lang="en-GB" sz="2400" dirty="0"/>
              <a:t> </a:t>
            </a:r>
            <a:r>
              <a:rPr lang="en-GB" sz="2400" dirty="0" err="1"/>
              <a:t>comparativa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b="1" dirty="0" err="1"/>
              <a:t>Predictivo</a:t>
            </a:r>
            <a:r>
              <a:rPr lang="en-GB" sz="2400" dirty="0"/>
              <a:t>: </a:t>
            </a:r>
            <a:r>
              <a:rPr lang="en-GB" sz="2400" dirty="0" err="1"/>
              <a:t>Estimar</a:t>
            </a:r>
            <a:r>
              <a:rPr lang="en-GB" sz="2400" dirty="0"/>
              <a:t> </a:t>
            </a:r>
            <a:r>
              <a:rPr lang="en-GB" sz="2400" dirty="0" err="1"/>
              <a:t>asociación</a:t>
            </a:r>
            <a:r>
              <a:rPr lang="en-GB" sz="2400" dirty="0"/>
              <a:t> de </a:t>
            </a:r>
            <a:r>
              <a:rPr lang="en-GB" sz="2400" dirty="0" err="1"/>
              <a:t>potenciales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, </a:t>
            </a:r>
            <a:r>
              <a:rPr lang="en-GB" sz="2400" dirty="0" err="1"/>
              <a:t>desarrollar</a:t>
            </a:r>
            <a:r>
              <a:rPr lang="en-GB" sz="2400" dirty="0"/>
              <a:t> </a:t>
            </a:r>
            <a:r>
              <a:rPr lang="en-GB" sz="2400" dirty="0" err="1"/>
              <a:t>modelo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8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A429-129A-41E8-8467-87B9D6FC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(8)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661F8F-F55F-4672-88E5-2F71B580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818891" cy="40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7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no </a:t>
            </a:r>
            <a:r>
              <a:rPr lang="en-GB" b="1" dirty="0" err="1"/>
              <a:t>puede</a:t>
            </a:r>
            <a:r>
              <a:rPr lang="en-GB" b="1" dirty="0"/>
              <a:t> </a:t>
            </a:r>
            <a:r>
              <a:rPr lang="en-GB" b="1" dirty="0" err="1"/>
              <a:t>evaluarse</a:t>
            </a:r>
            <a:r>
              <a:rPr lang="en-GB" b="1" dirty="0"/>
              <a:t> </a:t>
            </a:r>
            <a:r>
              <a:rPr lang="en-GB" b="1" dirty="0" err="1"/>
              <a:t>estadísticamente</a:t>
            </a:r>
            <a:endParaRPr lang="en-GB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CDFD57-6E53-4237-96E4-5CF1FAAE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157723"/>
            <a:ext cx="8229600" cy="354533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800" dirty="0"/>
              <a:t>En estos 3 casos, la variable Z mostrará asociación con el desenlace y con la exposición…, pero ¿de qué depende decidir cuál es un </a:t>
            </a:r>
            <a:r>
              <a:rPr lang="es-PE" sz="2800" dirty="0" err="1"/>
              <a:t>confusor</a:t>
            </a:r>
            <a:r>
              <a:rPr lang="es-PE" sz="2800" dirty="0"/>
              <a:t>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800" dirty="0"/>
              <a:t>Literatura tradicional propugnaba erróneamente que se podía evaluar estadísticamente si una variable era </a:t>
            </a:r>
            <a:r>
              <a:rPr lang="es-PE" sz="2800" dirty="0" err="1"/>
              <a:t>confusora</a:t>
            </a:r>
            <a:r>
              <a:rPr lang="es-PE" sz="2800" dirty="0"/>
              <a:t> Z si al ajustarla en el modelo, realizaba un cambio del beta de interés en &gt;10%.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¿Es este procedimiento válido para identificar </a:t>
            </a:r>
            <a:r>
              <a:rPr lang="es-PE" sz="2400" dirty="0" err="1"/>
              <a:t>confusores</a:t>
            </a:r>
            <a:r>
              <a:rPr lang="es-PE" sz="2400" dirty="0"/>
              <a:t>?</a:t>
            </a:r>
            <a:endParaRPr lang="es-ES" sz="24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C4D553-FDBF-4D5C-90F4-50797F26E32A}"/>
              </a:ext>
            </a:extLst>
          </p:cNvPr>
          <p:cNvCxnSpPr>
            <a:cxnSpLocks/>
          </p:cNvCxnSpPr>
          <p:nvPr/>
        </p:nvCxnSpPr>
        <p:spPr>
          <a:xfrm>
            <a:off x="1120991" y="2735290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44C0825-60B0-4D42-8A48-4B56A98C6DB5}"/>
              </a:ext>
            </a:extLst>
          </p:cNvPr>
          <p:cNvSpPr txBox="1"/>
          <p:nvPr/>
        </p:nvSpPr>
        <p:spPr>
          <a:xfrm>
            <a:off x="640527" y="250445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5FBF98-8889-4CFB-BCBD-02283835F792}"/>
              </a:ext>
            </a:extLst>
          </p:cNvPr>
          <p:cNvSpPr txBox="1"/>
          <p:nvPr/>
        </p:nvSpPr>
        <p:spPr>
          <a:xfrm>
            <a:off x="2224703" y="250445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36C8D5-9DFD-4DA4-9DD5-DC56454AE189}"/>
              </a:ext>
            </a:extLst>
          </p:cNvPr>
          <p:cNvCxnSpPr>
            <a:cxnSpLocks/>
          </p:cNvCxnSpPr>
          <p:nvPr/>
        </p:nvCxnSpPr>
        <p:spPr>
          <a:xfrm flipH="1">
            <a:off x="961940" y="1934448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40F79-F37E-4A37-ADBC-FB18D07E6C97}"/>
              </a:ext>
            </a:extLst>
          </p:cNvPr>
          <p:cNvSpPr txBox="1"/>
          <p:nvPr/>
        </p:nvSpPr>
        <p:spPr>
          <a:xfrm>
            <a:off x="1404215" y="156281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31E8644-7C74-417E-ADE7-DE2A4470E6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82256" y="1940512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C3F957-FB8F-4E61-B2FD-126591C75E87}"/>
              </a:ext>
            </a:extLst>
          </p:cNvPr>
          <p:cNvCxnSpPr>
            <a:cxnSpLocks/>
          </p:cNvCxnSpPr>
          <p:nvPr/>
        </p:nvCxnSpPr>
        <p:spPr>
          <a:xfrm>
            <a:off x="3680356" y="2645260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3335B0-41D7-4E01-8C16-FDA1FEBE214D}"/>
              </a:ext>
            </a:extLst>
          </p:cNvPr>
          <p:cNvSpPr txBox="1"/>
          <p:nvPr/>
        </p:nvSpPr>
        <p:spPr>
          <a:xfrm>
            <a:off x="3199892" y="241442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3E9D0-970E-4A5D-91AC-DE571E2DFFA8}"/>
              </a:ext>
            </a:extLst>
          </p:cNvPr>
          <p:cNvSpPr txBox="1"/>
          <p:nvPr/>
        </p:nvSpPr>
        <p:spPr>
          <a:xfrm>
            <a:off x="4784068" y="241442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AB9073-D92F-4780-92F2-994EEC4CCAA6}"/>
              </a:ext>
            </a:extLst>
          </p:cNvPr>
          <p:cNvCxnSpPr>
            <a:cxnSpLocks/>
          </p:cNvCxnSpPr>
          <p:nvPr/>
        </p:nvCxnSpPr>
        <p:spPr>
          <a:xfrm flipV="1">
            <a:off x="3511475" y="1858084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76B216-57BC-4585-B654-C7934E9D3DA5}"/>
              </a:ext>
            </a:extLst>
          </p:cNvPr>
          <p:cNvSpPr txBox="1"/>
          <p:nvPr/>
        </p:nvSpPr>
        <p:spPr>
          <a:xfrm>
            <a:off x="4004974" y="14727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A3B27A-14E0-4989-B2FE-4F2F4FB7D44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541621" y="1850482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5D55432-2BFA-428F-A59D-DA58709293B9}"/>
              </a:ext>
            </a:extLst>
          </p:cNvPr>
          <p:cNvCxnSpPr>
            <a:cxnSpLocks/>
          </p:cNvCxnSpPr>
          <p:nvPr/>
        </p:nvCxnSpPr>
        <p:spPr>
          <a:xfrm>
            <a:off x="6458532" y="2537283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B2AB6-23ED-4167-BB8C-654E3C01BE33}"/>
              </a:ext>
            </a:extLst>
          </p:cNvPr>
          <p:cNvSpPr txBox="1"/>
          <p:nvPr/>
        </p:nvSpPr>
        <p:spPr>
          <a:xfrm>
            <a:off x="5978068" y="23064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6B647C-124F-451E-A7F2-CE02E13CCB0E}"/>
              </a:ext>
            </a:extLst>
          </p:cNvPr>
          <p:cNvSpPr txBox="1"/>
          <p:nvPr/>
        </p:nvSpPr>
        <p:spPr>
          <a:xfrm>
            <a:off x="7562244" y="23064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165858B-5D83-49DE-A58A-502994C2A33B}"/>
              </a:ext>
            </a:extLst>
          </p:cNvPr>
          <p:cNvCxnSpPr>
            <a:cxnSpLocks/>
          </p:cNvCxnSpPr>
          <p:nvPr/>
        </p:nvCxnSpPr>
        <p:spPr>
          <a:xfrm flipV="1">
            <a:off x="6289651" y="1750107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362752-93E5-450D-9EAF-858F415B273E}"/>
              </a:ext>
            </a:extLst>
          </p:cNvPr>
          <p:cNvSpPr txBox="1"/>
          <p:nvPr/>
        </p:nvSpPr>
        <p:spPr>
          <a:xfrm>
            <a:off x="6741399" y="137595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BC8F8FF-0B9F-443D-88A6-949335736D9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236296" y="1749468"/>
            <a:ext cx="613980" cy="55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32D0706-85A0-4F45-8FD4-1DECE64D18C2}"/>
                  </a:ext>
                </a:extLst>
              </p14:cNvPr>
              <p14:cNvContentPartPr/>
              <p14:nvPr/>
            </p14:nvContentPartPr>
            <p14:xfrm>
              <a:off x="4922280" y="279648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32D0706-85A0-4F45-8FD4-1DECE64D1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2920" y="2787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05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074" y="48715"/>
            <a:ext cx="9324528" cy="1143000"/>
          </a:xfrm>
        </p:spPr>
        <p:txBody>
          <a:bodyPr>
            <a:noAutofit/>
          </a:bodyPr>
          <a:lstStyle/>
          <a:p>
            <a:r>
              <a:rPr lang="en-GB" sz="3600" b="1" dirty="0" err="1"/>
              <a:t>Selección</a:t>
            </a:r>
            <a:r>
              <a:rPr lang="en-GB" sz="3600" b="1" dirty="0"/>
              <a:t> de variables </a:t>
            </a:r>
            <a:r>
              <a:rPr lang="en-GB" sz="3600" b="1" dirty="0" err="1"/>
              <a:t>cuando</a:t>
            </a:r>
            <a:r>
              <a:rPr lang="en-GB" sz="3600" b="1" dirty="0"/>
              <a:t> </a:t>
            </a:r>
            <a:r>
              <a:rPr lang="en-GB" sz="3600" b="1" dirty="0" err="1"/>
              <a:t>propósito</a:t>
            </a:r>
            <a:r>
              <a:rPr lang="en-GB" sz="3600" b="1" dirty="0"/>
              <a:t> es </a:t>
            </a:r>
            <a:r>
              <a:rPr lang="en-GB" sz="3600" b="1" dirty="0" err="1"/>
              <a:t>inferencia</a:t>
            </a:r>
            <a:r>
              <a:rPr lang="en-GB" sz="3600" b="1" dirty="0"/>
              <a:t> causal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CDFD57-6E53-4237-96E4-5CF1FAAE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96" y="2798159"/>
            <a:ext cx="8229600" cy="220777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Ajustar por </a:t>
            </a:r>
            <a:r>
              <a:rPr lang="es-PE" sz="2400" dirty="0" err="1"/>
              <a:t>confusoras</a:t>
            </a:r>
            <a:r>
              <a:rPr lang="es-PE" sz="2400" dirty="0"/>
              <a:t> teóricas, aún si esta variable no aporte “estadísticamente” al modelo.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Nunca ajustar por una variable mediadora o </a:t>
            </a:r>
            <a:r>
              <a:rPr lang="es-PE" sz="2400" dirty="0" err="1"/>
              <a:t>colisionadora</a:t>
            </a:r>
            <a:r>
              <a:rPr lang="es-PE" sz="2400" dirty="0"/>
              <a:t>, aún si aportan estadísticamente al modelo.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400" dirty="0"/>
              <a:t> Si tienes dudas, entonces plantea más de un modelo causal razonable.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C4D553-FDBF-4D5C-90F4-50797F26E32A}"/>
              </a:ext>
            </a:extLst>
          </p:cNvPr>
          <p:cNvCxnSpPr>
            <a:cxnSpLocks/>
          </p:cNvCxnSpPr>
          <p:nvPr/>
        </p:nvCxnSpPr>
        <p:spPr>
          <a:xfrm>
            <a:off x="1069243" y="2499972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44C0825-60B0-4D42-8A48-4B56A98C6DB5}"/>
              </a:ext>
            </a:extLst>
          </p:cNvPr>
          <p:cNvSpPr txBox="1"/>
          <p:nvPr/>
        </p:nvSpPr>
        <p:spPr>
          <a:xfrm>
            <a:off x="651994" y="22970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5FBF98-8889-4CFB-BCBD-02283835F792}"/>
              </a:ext>
            </a:extLst>
          </p:cNvPr>
          <p:cNvSpPr txBox="1"/>
          <p:nvPr/>
        </p:nvSpPr>
        <p:spPr>
          <a:xfrm>
            <a:off x="2208725" y="229743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36C8D5-9DFD-4DA4-9DD5-DC56454AE189}"/>
              </a:ext>
            </a:extLst>
          </p:cNvPr>
          <p:cNvCxnSpPr>
            <a:cxnSpLocks/>
          </p:cNvCxnSpPr>
          <p:nvPr/>
        </p:nvCxnSpPr>
        <p:spPr>
          <a:xfrm flipH="1">
            <a:off x="910192" y="1699130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40F79-F37E-4A37-ADBC-FB18D07E6C97}"/>
              </a:ext>
            </a:extLst>
          </p:cNvPr>
          <p:cNvSpPr txBox="1"/>
          <p:nvPr/>
        </p:nvSpPr>
        <p:spPr>
          <a:xfrm>
            <a:off x="1352467" y="13274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31E8644-7C74-417E-ADE7-DE2A4470E650}"/>
              </a:ext>
            </a:extLst>
          </p:cNvPr>
          <p:cNvCxnSpPr>
            <a:cxnSpLocks/>
          </p:cNvCxnSpPr>
          <p:nvPr/>
        </p:nvCxnSpPr>
        <p:spPr>
          <a:xfrm>
            <a:off x="1930508" y="1705194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C3F957-FB8F-4E61-B2FD-126591C75E87}"/>
              </a:ext>
            </a:extLst>
          </p:cNvPr>
          <p:cNvCxnSpPr>
            <a:cxnSpLocks/>
          </p:cNvCxnSpPr>
          <p:nvPr/>
        </p:nvCxnSpPr>
        <p:spPr>
          <a:xfrm>
            <a:off x="3628608" y="2409942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3335B0-41D7-4E01-8C16-FDA1FEBE214D}"/>
              </a:ext>
            </a:extLst>
          </p:cNvPr>
          <p:cNvSpPr txBox="1"/>
          <p:nvPr/>
        </p:nvSpPr>
        <p:spPr>
          <a:xfrm>
            <a:off x="3202038" y="22974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3E9D0-970E-4A5D-91AC-DE571E2DFFA8}"/>
              </a:ext>
            </a:extLst>
          </p:cNvPr>
          <p:cNvSpPr txBox="1"/>
          <p:nvPr/>
        </p:nvSpPr>
        <p:spPr>
          <a:xfrm>
            <a:off x="4770236" y="230937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AB9073-D92F-4780-92F2-994EEC4CCAA6}"/>
              </a:ext>
            </a:extLst>
          </p:cNvPr>
          <p:cNvCxnSpPr>
            <a:cxnSpLocks/>
          </p:cNvCxnSpPr>
          <p:nvPr/>
        </p:nvCxnSpPr>
        <p:spPr>
          <a:xfrm flipV="1">
            <a:off x="3459727" y="1622766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76B216-57BC-4585-B654-C7934E9D3DA5}"/>
              </a:ext>
            </a:extLst>
          </p:cNvPr>
          <p:cNvSpPr txBox="1"/>
          <p:nvPr/>
        </p:nvSpPr>
        <p:spPr>
          <a:xfrm>
            <a:off x="3911832" y="12374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A3B27A-14E0-4989-B2FE-4F2F4FB7D44B}"/>
              </a:ext>
            </a:extLst>
          </p:cNvPr>
          <p:cNvCxnSpPr>
            <a:cxnSpLocks/>
          </p:cNvCxnSpPr>
          <p:nvPr/>
        </p:nvCxnSpPr>
        <p:spPr>
          <a:xfrm>
            <a:off x="4489873" y="1615164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5D55432-2BFA-428F-A59D-DA58709293B9}"/>
              </a:ext>
            </a:extLst>
          </p:cNvPr>
          <p:cNvCxnSpPr>
            <a:cxnSpLocks/>
          </p:cNvCxnSpPr>
          <p:nvPr/>
        </p:nvCxnSpPr>
        <p:spPr>
          <a:xfrm>
            <a:off x="6406784" y="2301965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B2AB6-23ED-4167-BB8C-654E3C01BE33}"/>
              </a:ext>
            </a:extLst>
          </p:cNvPr>
          <p:cNvSpPr txBox="1"/>
          <p:nvPr/>
        </p:nvSpPr>
        <p:spPr>
          <a:xfrm>
            <a:off x="5926320" y="20711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6B647C-124F-451E-A7F2-CE02E13CCB0E}"/>
              </a:ext>
            </a:extLst>
          </p:cNvPr>
          <p:cNvSpPr txBox="1"/>
          <p:nvPr/>
        </p:nvSpPr>
        <p:spPr>
          <a:xfrm>
            <a:off x="7510496" y="20711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165858B-5D83-49DE-A58A-502994C2A33B}"/>
              </a:ext>
            </a:extLst>
          </p:cNvPr>
          <p:cNvCxnSpPr>
            <a:cxnSpLocks/>
          </p:cNvCxnSpPr>
          <p:nvPr/>
        </p:nvCxnSpPr>
        <p:spPr>
          <a:xfrm flipV="1">
            <a:off x="6237903" y="1514789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362752-93E5-450D-9EAF-858F415B273E}"/>
              </a:ext>
            </a:extLst>
          </p:cNvPr>
          <p:cNvSpPr txBox="1"/>
          <p:nvPr/>
        </p:nvSpPr>
        <p:spPr>
          <a:xfrm>
            <a:off x="6690008" y="11294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BC8F8FF-0B9F-443D-88A6-949335736D9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184548" y="1514150"/>
            <a:ext cx="613980" cy="55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a 2">
            <a:extLst>
              <a:ext uri="{FF2B5EF4-FFF2-40B4-BE49-F238E27FC236}">
                <a16:creationId xmlns:a16="http://schemas.microsoft.com/office/drawing/2014/main" id="{6E252667-8474-40EF-BE15-04D1AB20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15675"/>
              </p:ext>
            </p:extLst>
          </p:nvPr>
        </p:nvGraphicFramePr>
        <p:xfrm>
          <a:off x="757543" y="5101020"/>
          <a:ext cx="712957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158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2086457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35783882"/>
                    </a:ext>
                  </a:extLst>
                </a:gridCol>
                <a:gridCol w="2233742">
                  <a:extLst>
                    <a:ext uri="{9D8B030D-6E8A-4147-A177-3AD203B41FA5}">
                      <a16:colId xmlns:a16="http://schemas.microsoft.com/office/drawing/2014/main" val="3378532097"/>
                    </a:ext>
                  </a:extLst>
                </a:gridCol>
              </a:tblGrid>
              <a:tr h="329330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Modelo I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Modelo II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Modelo III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568433">
                <a:tc>
                  <a:txBody>
                    <a:bodyPr/>
                    <a:lstStyle/>
                    <a:p>
                      <a:r>
                        <a:rPr lang="es-PE" sz="1800" dirty="0"/>
                        <a:t>X (</a:t>
                      </a:r>
                      <a:r>
                        <a:rPr lang="el-GR" sz="1800" dirty="0"/>
                        <a:t>β</a:t>
                      </a:r>
                      <a:r>
                        <a:rPr lang="es-PE" sz="1800" baseline="-25000" dirty="0"/>
                        <a:t>X</a:t>
                      </a:r>
                      <a:r>
                        <a:rPr lang="es-PE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+0.71 </a:t>
                      </a:r>
                    </a:p>
                    <a:p>
                      <a:pPr algn="ctr"/>
                      <a:r>
                        <a:rPr lang="es-PE" sz="1800" dirty="0"/>
                        <a:t>(p = 0.070)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-0.21 </a:t>
                      </a:r>
                    </a:p>
                    <a:p>
                      <a:pPr algn="ctr"/>
                      <a:r>
                        <a:rPr lang="es-PE" sz="1800" dirty="0"/>
                        <a:t>(p = 0.001)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-0.79</a:t>
                      </a:r>
                    </a:p>
                    <a:p>
                      <a:pPr algn="ctr"/>
                      <a:r>
                        <a:rPr lang="es-PE" sz="1800" dirty="0"/>
                        <a:t>(p = 0.001)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568433">
                <a:tc>
                  <a:txBody>
                    <a:bodyPr/>
                    <a:lstStyle/>
                    <a:p>
                      <a:r>
                        <a:rPr lang="es-PE" sz="1800" dirty="0"/>
                        <a:t>Z (</a:t>
                      </a:r>
                      <a:r>
                        <a:rPr lang="el-GR" sz="1800" dirty="0"/>
                        <a:t>β</a:t>
                      </a:r>
                      <a:r>
                        <a:rPr lang="es-PE" sz="1800" baseline="-25000" dirty="0"/>
                        <a:t>Z</a:t>
                      </a:r>
                      <a:r>
                        <a:rPr lang="es-PE" sz="1800" dirty="0"/>
                        <a:t>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0.58</a:t>
                      </a:r>
                    </a:p>
                    <a:p>
                      <a:pPr algn="ctr"/>
                      <a:r>
                        <a:rPr lang="es-PE" sz="1800" dirty="0"/>
                        <a:t>(p = 0.350)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0.23 </a:t>
                      </a:r>
                    </a:p>
                    <a:p>
                      <a:pPr algn="ctr"/>
                      <a:r>
                        <a:rPr lang="es-PE" sz="1800" dirty="0"/>
                        <a:t>(p = 0.003)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0.56 </a:t>
                      </a:r>
                    </a:p>
                    <a:p>
                      <a:pPr algn="ctr"/>
                      <a:r>
                        <a:rPr lang="es-PE" sz="1800" dirty="0"/>
                        <a:t>(p &lt; 0.001)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5A7CBD76-F279-4A57-BE11-47CED5308D3A}"/>
              </a:ext>
            </a:extLst>
          </p:cNvPr>
          <p:cNvSpPr/>
          <p:nvPr/>
        </p:nvSpPr>
        <p:spPr>
          <a:xfrm>
            <a:off x="666830" y="1358858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627361-C349-417F-9A5A-22C9FDB3D4A8}"/>
              </a:ext>
            </a:extLst>
          </p:cNvPr>
          <p:cNvSpPr/>
          <p:nvPr/>
        </p:nvSpPr>
        <p:spPr>
          <a:xfrm>
            <a:off x="2948276" y="1329798"/>
            <a:ext cx="324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II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B05F395-BF39-4DF9-B648-8BE917FD7BBE}"/>
              </a:ext>
            </a:extLst>
          </p:cNvPr>
          <p:cNvSpPr/>
          <p:nvPr/>
        </p:nvSpPr>
        <p:spPr>
          <a:xfrm>
            <a:off x="5884707" y="1316901"/>
            <a:ext cx="53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III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8" grpId="0"/>
      <p:bldP spid="19" grpId="0"/>
      <p:bldP spid="21" grpId="0"/>
      <p:bldP spid="25" grpId="0"/>
      <p:bldP spid="26" grpId="0"/>
      <p:bldP spid="28" grpId="0"/>
      <p:bldP spid="3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DDAD-6FCA-42A5-826A-C8C4F56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 más de confusión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065EA4-4E7F-4739-8A47-3ED7AD8A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1600200"/>
            <a:ext cx="3754760" cy="4525963"/>
          </a:xfrm>
        </p:spPr>
        <p:txBody>
          <a:bodyPr/>
          <a:lstStyle/>
          <a:p>
            <a:r>
              <a:rPr lang="es-ES" dirty="0"/>
              <a:t>¿Qué opinan de la relación entre </a:t>
            </a:r>
            <a:r>
              <a:rPr lang="es-ES" b="1" dirty="0"/>
              <a:t>ejercicio</a:t>
            </a:r>
            <a:r>
              <a:rPr lang="es-ES" dirty="0"/>
              <a:t> y </a:t>
            </a:r>
            <a:r>
              <a:rPr lang="es-ES" b="1" dirty="0"/>
              <a:t>colesterol </a:t>
            </a:r>
            <a:r>
              <a:rPr lang="es-ES" dirty="0"/>
              <a:t>(variable dependiente)?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6B6A30-9A59-46B7-96CE-19925A6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95500"/>
            <a:ext cx="4029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DDAD-6FCA-42A5-826A-C8C4F56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 más de confusión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065EA4-4E7F-4739-8A47-3ED7AD8A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1600200"/>
            <a:ext cx="3754760" cy="4525963"/>
          </a:xfrm>
        </p:spPr>
        <p:txBody>
          <a:bodyPr/>
          <a:lstStyle/>
          <a:p>
            <a:r>
              <a:rPr lang="es-ES" dirty="0"/>
              <a:t>Y ahora, ¿Qué opinan de la relación entre </a:t>
            </a:r>
            <a:r>
              <a:rPr lang="es-ES" b="1" dirty="0"/>
              <a:t>ejercicio</a:t>
            </a:r>
            <a:r>
              <a:rPr lang="es-ES" dirty="0"/>
              <a:t> y </a:t>
            </a:r>
            <a:r>
              <a:rPr lang="es-ES" b="1" dirty="0"/>
              <a:t>colesterol </a:t>
            </a:r>
            <a:r>
              <a:rPr lang="es-ES" dirty="0"/>
              <a:t>(variable dependiente)?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481F8F-53D8-485A-A6AB-9CF3FD59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1687"/>
            <a:ext cx="3590925" cy="27146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26B701-3770-4410-A219-542E6D6B44EB}"/>
              </a:ext>
            </a:extLst>
          </p:cNvPr>
          <p:cNvSpPr txBox="1"/>
          <p:nvPr/>
        </p:nvSpPr>
        <p:spPr>
          <a:xfrm>
            <a:off x="1655677" y="480709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Un ejempló clásico de </a:t>
            </a:r>
            <a:r>
              <a:rPr lang="es-ES" b="1" dirty="0">
                <a:solidFill>
                  <a:srgbClr val="FF0000"/>
                </a:solidFill>
              </a:rPr>
              <a:t>Paradoja de Simpson</a:t>
            </a:r>
            <a:r>
              <a:rPr lang="es-ES" dirty="0">
                <a:solidFill>
                  <a:srgbClr val="FF0000"/>
                </a:solidFill>
              </a:rPr>
              <a:t>!!</a:t>
            </a:r>
          </a:p>
          <a:p>
            <a:pPr algn="ctr"/>
            <a:endParaRPr lang="es-ES" dirty="0">
              <a:solidFill>
                <a:srgbClr val="FF0000"/>
              </a:solidFill>
            </a:endParaRPr>
          </a:p>
          <a:p>
            <a:pPr algn="ctr"/>
            <a:r>
              <a:rPr lang="es-ES" dirty="0">
                <a:solidFill>
                  <a:srgbClr val="FF0000"/>
                </a:solidFill>
              </a:rPr>
              <a:t>Regresión Lineal Múltiple podría ayudar a resolver el problema si se ajustar por las variables ajustadas.</a:t>
            </a:r>
          </a:p>
        </p:txBody>
      </p:sp>
    </p:spTree>
    <p:extLst>
      <p:ext uri="{BB962C8B-B14F-4D97-AF65-F5344CB8AC3E}">
        <p14:creationId xmlns:p14="http://schemas.microsoft.com/office/powerpoint/2010/main" val="341072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A429-129A-41E8-8467-87B9D6FC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Collider bias – El </a:t>
            </a:r>
            <a:r>
              <a:rPr lang="en-GB" b="1" dirty="0" err="1"/>
              <a:t>enemigo</a:t>
            </a:r>
            <a:r>
              <a:rPr lang="en-GB" b="1" dirty="0"/>
              <a:t> </a:t>
            </a:r>
            <a:r>
              <a:rPr lang="en-GB" b="1" dirty="0" err="1"/>
              <a:t>oculto</a:t>
            </a:r>
            <a:endParaRPr lang="es-E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ACDC47A7-51CB-3ACB-544F-EA6DFEED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9" y="1916832"/>
            <a:ext cx="79047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1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4B63-B78E-FAB6-FBF6-812DC59A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Veamos algunas simulaciones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819CB-988F-B35B-D43A-F96D2879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http://dagitty.net/learn/simpson/index.html</a:t>
            </a:r>
            <a:endParaRPr lang="es-MX" dirty="0"/>
          </a:p>
          <a:p>
            <a:endParaRPr lang="es-MX" dirty="0"/>
          </a:p>
          <a:p>
            <a:r>
              <a:rPr lang="es-MX" dirty="0">
                <a:hlinkClick r:id="rId3"/>
              </a:rPr>
              <a:t>https://watzilei.com/shiny/collider/</a:t>
            </a:r>
            <a:endParaRPr lang="es-MX" dirty="0"/>
          </a:p>
          <a:p>
            <a:r>
              <a:rPr lang="es-MX" dirty="0">
                <a:hlinkClick r:id="rId4"/>
              </a:rPr>
              <a:t>https://ksgr.shinyapps.io/CausalInference/</a:t>
            </a:r>
            <a:r>
              <a:rPr lang="es-MX" dirty="0"/>
              <a:t> </a:t>
            </a:r>
          </a:p>
          <a:p>
            <a:r>
              <a:rPr lang="es-MX" dirty="0">
                <a:hlinkClick r:id="rId5"/>
              </a:rPr>
              <a:t>https://remlapmot.shinyapps.io/bias-app/#section-confounding-bias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974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F8D2A-828A-4005-976B-6B0536F4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MUCHAS 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194473-D570-4E45-BF5B-89544541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8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Regresión</a:t>
            </a:r>
            <a:r>
              <a:rPr lang="en-GB" b="1" dirty="0"/>
              <a:t> </a:t>
            </a:r>
            <a:r>
              <a:rPr lang="en-GB" b="1" dirty="0" err="1"/>
              <a:t>Múltiple</a:t>
            </a:r>
            <a:r>
              <a:rPr lang="en-GB" b="1" dirty="0"/>
              <a:t> </a:t>
            </a:r>
            <a:r>
              <a:rPr lang="en-GB" b="1" dirty="0" err="1"/>
              <a:t>aplicada</a:t>
            </a:r>
            <a:r>
              <a:rPr lang="en-GB" b="1" dirty="0"/>
              <a:t> a </a:t>
            </a:r>
            <a:r>
              <a:rPr lang="en-GB" b="1" dirty="0" err="1"/>
              <a:t>inferencia</a:t>
            </a:r>
            <a:r>
              <a:rPr lang="en-GB" b="1" dirty="0"/>
              <a:t> causal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Dos </a:t>
            </a:r>
            <a:r>
              <a:rPr lang="en-GB" sz="2800" dirty="0" err="1"/>
              <a:t>enfoques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Enfoque</a:t>
            </a:r>
            <a:r>
              <a:rPr lang="en-GB" sz="2400" dirty="0"/>
              <a:t> </a:t>
            </a:r>
            <a:r>
              <a:rPr lang="en-GB" sz="2400" dirty="0" err="1"/>
              <a:t>confirmatorio</a:t>
            </a:r>
            <a:endParaRPr lang="en-GB" sz="24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Enfoque</a:t>
            </a:r>
            <a:r>
              <a:rPr lang="en-GB" sz="2400" dirty="0"/>
              <a:t> </a:t>
            </a:r>
            <a:r>
              <a:rPr lang="en-GB" sz="2400" dirty="0" err="1"/>
              <a:t>exploratorio</a:t>
            </a:r>
            <a:endParaRPr lang="en-GB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Enfoque</a:t>
            </a:r>
            <a:r>
              <a:rPr lang="en-GB" sz="2800" dirty="0"/>
              <a:t> </a:t>
            </a:r>
            <a:r>
              <a:rPr lang="en-GB" sz="2800" dirty="0" err="1"/>
              <a:t>confirmatorio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Se </a:t>
            </a:r>
            <a:r>
              <a:rPr lang="en-GB" sz="2400" dirty="0" err="1"/>
              <a:t>tienen</a:t>
            </a:r>
            <a:r>
              <a:rPr lang="en-GB" sz="2400" dirty="0"/>
              <a:t> </a:t>
            </a:r>
            <a:r>
              <a:rPr lang="en-GB" sz="2400" dirty="0" err="1"/>
              <a:t>hipótesis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efectividad</a:t>
            </a:r>
            <a:r>
              <a:rPr lang="en-GB" sz="2400" dirty="0"/>
              <a:t>, </a:t>
            </a:r>
            <a:r>
              <a:rPr lang="en-GB" sz="2400" dirty="0" err="1"/>
              <a:t>eficacia</a:t>
            </a:r>
            <a:r>
              <a:rPr lang="en-GB" sz="2400" dirty="0"/>
              <a:t>, </a:t>
            </a:r>
            <a:r>
              <a:rPr lang="en-GB" sz="2400" dirty="0" err="1"/>
              <a:t>impacto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Análisis</a:t>
            </a:r>
            <a:r>
              <a:rPr lang="en-GB" sz="2400" dirty="0"/>
              <a:t> es </a:t>
            </a:r>
            <a:r>
              <a:rPr lang="en-GB" sz="2400" dirty="0" err="1"/>
              <a:t>guiado</a:t>
            </a:r>
            <a:r>
              <a:rPr lang="en-GB" sz="2400" dirty="0"/>
              <a:t> por </a:t>
            </a:r>
            <a:r>
              <a:rPr lang="en-GB" sz="2400" dirty="0" err="1"/>
              <a:t>modelo</a:t>
            </a:r>
            <a:r>
              <a:rPr lang="en-GB" sz="2400" dirty="0"/>
              <a:t> causal (p. </a:t>
            </a:r>
            <a:r>
              <a:rPr lang="en-GB" sz="2400" dirty="0" err="1"/>
              <a:t>ej</a:t>
            </a:r>
            <a:r>
              <a:rPr lang="en-GB" sz="2400" dirty="0"/>
              <a:t>., DAG).</a:t>
            </a:r>
          </a:p>
        </p:txBody>
      </p:sp>
    </p:spTree>
    <p:extLst>
      <p:ext uri="{BB962C8B-B14F-4D97-AF65-F5344CB8AC3E}">
        <p14:creationId xmlns:p14="http://schemas.microsoft.com/office/powerpoint/2010/main" val="231784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Regresión</a:t>
            </a:r>
            <a:r>
              <a:rPr lang="en-GB" b="1" dirty="0"/>
              <a:t> </a:t>
            </a:r>
            <a:r>
              <a:rPr lang="en-GB" b="1" dirty="0" err="1"/>
              <a:t>Múltiple</a:t>
            </a:r>
            <a:r>
              <a:rPr lang="en-GB" b="1" dirty="0"/>
              <a:t> </a:t>
            </a:r>
            <a:r>
              <a:rPr lang="en-GB" b="1" dirty="0" err="1"/>
              <a:t>aplicada</a:t>
            </a:r>
            <a:r>
              <a:rPr lang="en-GB" b="1" dirty="0"/>
              <a:t> a </a:t>
            </a:r>
            <a:r>
              <a:rPr lang="en-GB" b="1" dirty="0" err="1"/>
              <a:t>inferencia</a:t>
            </a:r>
            <a:r>
              <a:rPr lang="en-GB" b="1" dirty="0"/>
              <a:t> causal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Enfoque</a:t>
            </a:r>
            <a:r>
              <a:rPr lang="en-GB" sz="2800" dirty="0"/>
              <a:t> </a:t>
            </a:r>
            <a:r>
              <a:rPr lang="en-GB" sz="2800" dirty="0" err="1"/>
              <a:t>exploratorio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se </a:t>
            </a:r>
            <a:r>
              <a:rPr lang="en-GB" sz="2400" dirty="0" err="1"/>
              <a:t>tienen</a:t>
            </a:r>
            <a:r>
              <a:rPr lang="en-GB" sz="2400" dirty="0"/>
              <a:t> </a:t>
            </a:r>
            <a:r>
              <a:rPr lang="en-GB" sz="2400" dirty="0" err="1"/>
              <a:t>hipótesis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, se </a:t>
            </a:r>
            <a:r>
              <a:rPr lang="en-GB" sz="2400" dirty="0" err="1"/>
              <a:t>busca</a:t>
            </a:r>
            <a:r>
              <a:rPr lang="en-GB" sz="2400" dirty="0"/>
              <a:t> “</a:t>
            </a:r>
            <a:r>
              <a:rPr lang="en-GB" sz="2400" dirty="0" err="1"/>
              <a:t>tamizar</a:t>
            </a:r>
            <a:r>
              <a:rPr lang="en-GB" sz="2400" dirty="0"/>
              <a:t>” </a:t>
            </a:r>
            <a:r>
              <a:rPr lang="en-GB" sz="2400" dirty="0" err="1"/>
              <a:t>potenciales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asociados</a:t>
            </a:r>
            <a:r>
              <a:rPr lang="en-GB" sz="2400" dirty="0"/>
              <a:t> que </a:t>
            </a:r>
            <a:r>
              <a:rPr lang="en-GB" sz="2400" dirty="0" err="1"/>
              <a:t>puedan</a:t>
            </a:r>
            <a:r>
              <a:rPr lang="en-GB" sz="2400" dirty="0"/>
              <a:t> ser </a:t>
            </a:r>
            <a:r>
              <a:rPr lang="en-GB" sz="2400" dirty="0" err="1"/>
              <a:t>comprobados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futuros</a:t>
            </a:r>
            <a:r>
              <a:rPr lang="en-GB" sz="2400" dirty="0"/>
              <a:t> </a:t>
            </a:r>
            <a:r>
              <a:rPr lang="en-GB" sz="2400" dirty="0" err="1"/>
              <a:t>estudios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estudios</a:t>
            </a:r>
            <a:r>
              <a:rPr lang="en-GB" sz="2400" dirty="0"/>
              <a:t> de </a:t>
            </a:r>
            <a:r>
              <a:rPr lang="en-GB" sz="2400" dirty="0" err="1"/>
              <a:t>investigación</a:t>
            </a:r>
            <a:r>
              <a:rPr lang="en-GB" sz="2400" dirty="0"/>
              <a:t> </a:t>
            </a:r>
            <a:r>
              <a:rPr lang="en-GB" sz="2400" dirty="0" err="1"/>
              <a:t>pronóstica</a:t>
            </a:r>
            <a:r>
              <a:rPr lang="en-GB" sz="2400" dirty="0"/>
              <a:t> </a:t>
            </a:r>
            <a:r>
              <a:rPr lang="en-GB" sz="2400" dirty="0" err="1"/>
              <a:t>tipo</a:t>
            </a:r>
            <a:r>
              <a:rPr lang="en-GB" sz="2400" dirty="0"/>
              <a:t> 2 que </a:t>
            </a:r>
            <a:r>
              <a:rPr lang="en-GB" sz="2400" dirty="0" err="1"/>
              <a:t>encuentre</a:t>
            </a:r>
            <a:r>
              <a:rPr lang="en-GB" sz="2400" dirty="0"/>
              <a:t> </a:t>
            </a:r>
            <a:r>
              <a:rPr lang="en-GB" sz="2400" dirty="0" err="1"/>
              <a:t>nuevos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 </a:t>
            </a:r>
            <a:r>
              <a:rPr lang="en-GB" sz="2400" dirty="0" err="1"/>
              <a:t>plausibles</a:t>
            </a:r>
            <a:r>
              <a:rPr lang="en-GB" sz="2400" dirty="0"/>
              <a:t> de ser </a:t>
            </a:r>
            <a:r>
              <a:rPr lang="en-GB" sz="2400" dirty="0" err="1"/>
              <a:t>causales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Análisis</a:t>
            </a:r>
            <a:r>
              <a:rPr lang="en-GB" sz="2400" dirty="0"/>
              <a:t> es </a:t>
            </a:r>
            <a:r>
              <a:rPr lang="en-GB" sz="2400" dirty="0" err="1"/>
              <a:t>guiado</a:t>
            </a:r>
            <a:r>
              <a:rPr lang="en-GB" sz="2400" dirty="0"/>
              <a:t> por </a:t>
            </a:r>
            <a:r>
              <a:rPr lang="en-GB" sz="2400" dirty="0" err="1"/>
              <a:t>estrategias</a:t>
            </a:r>
            <a:r>
              <a:rPr lang="en-GB" sz="2400" dirty="0"/>
              <a:t> de </a:t>
            </a:r>
            <a:r>
              <a:rPr lang="en-GB" sz="2400" dirty="0" err="1"/>
              <a:t>selección</a:t>
            </a:r>
            <a:r>
              <a:rPr lang="en-GB" sz="2400" dirty="0"/>
              <a:t> de variables </a:t>
            </a:r>
            <a:r>
              <a:rPr lang="en-GB" sz="2400" dirty="0" err="1"/>
              <a:t>diversas</a:t>
            </a:r>
            <a:r>
              <a:rPr lang="en-GB" sz="2400" dirty="0"/>
              <a:t>, a menudo </a:t>
            </a:r>
            <a:r>
              <a:rPr lang="en-GB" sz="2400" dirty="0" err="1"/>
              <a:t>similares</a:t>
            </a:r>
            <a:r>
              <a:rPr lang="en-GB" sz="2400" dirty="0"/>
              <a:t> a las </a:t>
            </a:r>
            <a:r>
              <a:rPr lang="en-GB" sz="2400" dirty="0" err="1"/>
              <a:t>usadas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modelos</a:t>
            </a:r>
            <a:r>
              <a:rPr lang="en-GB" sz="2400" dirty="0"/>
              <a:t> </a:t>
            </a:r>
            <a:r>
              <a:rPr lang="en-GB" sz="2400" dirty="0" err="1"/>
              <a:t>predictivos</a:t>
            </a:r>
            <a:r>
              <a:rPr lang="en-GB" sz="24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¡</a:t>
            </a:r>
            <a:r>
              <a:rPr lang="en-GB" sz="2400" dirty="0" err="1"/>
              <a:t>Cuidado</a:t>
            </a:r>
            <a:r>
              <a:rPr lang="en-GB" sz="2400" dirty="0"/>
              <a:t> con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enfoque</a:t>
            </a:r>
            <a:r>
              <a:rPr lang="en-GB" sz="2400" dirty="0"/>
              <a:t>! </a:t>
            </a:r>
            <a:r>
              <a:rPr lang="en-GB" sz="2400" dirty="0" err="1"/>
              <a:t>Pueden</a:t>
            </a:r>
            <a:r>
              <a:rPr lang="en-GB" sz="2400" dirty="0"/>
              <a:t> ser </a:t>
            </a:r>
            <a:r>
              <a:rPr lang="en-GB" sz="2400" dirty="0" err="1"/>
              <a:t>útiles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se </a:t>
            </a:r>
            <a:r>
              <a:rPr lang="en-GB" sz="2400" dirty="0" err="1"/>
              <a:t>usan</a:t>
            </a:r>
            <a:r>
              <a:rPr lang="en-GB" sz="2400" dirty="0"/>
              <a:t> con cautela.</a:t>
            </a:r>
          </a:p>
        </p:txBody>
      </p:sp>
    </p:spTree>
    <p:extLst>
      <p:ext uri="{BB962C8B-B14F-4D97-AF65-F5344CB8AC3E}">
        <p14:creationId xmlns:p14="http://schemas.microsoft.com/office/powerpoint/2010/main" val="2843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4">
                <a:extLst>
                  <a:ext uri="{FF2B5EF4-FFF2-40B4-BE49-F238E27FC236}">
                    <a16:creationId xmlns:a16="http://schemas.microsoft.com/office/drawing/2014/main" id="{C0004BE9-6D29-40F0-9856-FA92943BBE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8463348"/>
                  </p:ext>
                </p:extLst>
              </p:nvPr>
            </p:nvGraphicFramePr>
            <p:xfrm>
              <a:off x="512413" y="1837317"/>
              <a:ext cx="8119171" cy="17481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4435">
                      <a:extLst>
                        <a:ext uri="{9D8B030D-6E8A-4147-A177-3AD203B41FA5}">
                          <a16:colId xmlns:a16="http://schemas.microsoft.com/office/drawing/2014/main" val="3492540604"/>
                        </a:ext>
                      </a:extLst>
                    </a:gridCol>
                    <a:gridCol w="2093494">
                      <a:extLst>
                        <a:ext uri="{9D8B030D-6E8A-4147-A177-3AD203B41FA5}">
                          <a16:colId xmlns:a16="http://schemas.microsoft.com/office/drawing/2014/main" val="2145709817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41199867"/>
                        </a:ext>
                      </a:extLst>
                    </a:gridCol>
                    <a:gridCol w="2010962">
                      <a:extLst>
                        <a:ext uri="{9D8B030D-6E8A-4147-A177-3AD203B41FA5}">
                          <a16:colId xmlns:a16="http://schemas.microsoft.com/office/drawing/2014/main" val="2783525654"/>
                        </a:ext>
                      </a:extLst>
                    </a:gridCol>
                  </a:tblGrid>
                  <a:tr h="722170">
                    <a:tc>
                      <a:txBody>
                        <a:bodyPr/>
                        <a:lstStyle/>
                        <a:p>
                          <a:endParaRPr lang="es-PE" sz="15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dirty="0"/>
                            <a:t>Fuma</a:t>
                          </a:r>
                        </a:p>
                        <a:p>
                          <a:pPr algn="ctr"/>
                          <a:r>
                            <a:rPr lang="es-ES" sz="1800" b="1" dirty="0"/>
                            <a:t>(promedio de VEF)</a:t>
                          </a:r>
                          <a:endParaRPr lang="es-PE" sz="18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dirty="0"/>
                            <a:t>No fuma</a:t>
                          </a:r>
                        </a:p>
                        <a:p>
                          <a:pPr algn="ctr"/>
                          <a:r>
                            <a:rPr lang="es-ES" sz="1800" b="1" dirty="0"/>
                            <a:t>(promedio de VEF)</a:t>
                          </a:r>
                          <a:endParaRPr lang="es-PE" sz="18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lang="es-PE" sz="2800" b="1" i="1" baseline="-25000" smtClean="0">
                                    <a:latin typeface="Cambria Math" panose="02040503050406030204" pitchFamily="18" charset="0"/>
                                  </a:rPr>
                                  <a:t>Escriba aquí la ecuación.</a:t>
                                </a:fld>
                              </m:oMath>
                            </m:oMathPara>
                          </a14:m>
                          <a:endParaRPr lang="es-PE" sz="2800" b="1" baseline="-250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798657958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dirty="0"/>
                            <a:t>Regresión Lineal Simple</a:t>
                          </a:r>
                        </a:p>
                        <a:p>
                          <a:endParaRPr lang="es-PE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3.28 L/s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(n = 65)</a:t>
                          </a:r>
                          <a:endParaRPr lang="es-PE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2.56  L/s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(n = 589)</a:t>
                          </a:r>
                          <a:endParaRPr lang="es-PE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0.71 L/s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(n = 654)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8313557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Marcador de contenido 4">
                <a:extLst>
                  <a:ext uri="{FF2B5EF4-FFF2-40B4-BE49-F238E27FC236}">
                    <a16:creationId xmlns:a16="http://schemas.microsoft.com/office/drawing/2014/main" id="{C0004BE9-6D29-40F0-9856-FA92943BBE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8463348"/>
                  </p:ext>
                </p:extLst>
              </p:nvPr>
            </p:nvGraphicFramePr>
            <p:xfrm>
              <a:off x="512413" y="1837317"/>
              <a:ext cx="8119171" cy="17481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4435">
                      <a:extLst>
                        <a:ext uri="{9D8B030D-6E8A-4147-A177-3AD203B41FA5}">
                          <a16:colId xmlns:a16="http://schemas.microsoft.com/office/drawing/2014/main" val="3492540604"/>
                        </a:ext>
                      </a:extLst>
                    </a:gridCol>
                    <a:gridCol w="2093494">
                      <a:extLst>
                        <a:ext uri="{9D8B030D-6E8A-4147-A177-3AD203B41FA5}">
                          <a16:colId xmlns:a16="http://schemas.microsoft.com/office/drawing/2014/main" val="2145709817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41199867"/>
                        </a:ext>
                      </a:extLst>
                    </a:gridCol>
                    <a:gridCol w="2010962">
                      <a:extLst>
                        <a:ext uri="{9D8B030D-6E8A-4147-A177-3AD203B41FA5}">
                          <a16:colId xmlns:a16="http://schemas.microsoft.com/office/drawing/2014/main" val="2783525654"/>
                        </a:ext>
                      </a:extLst>
                    </a:gridCol>
                  </a:tblGrid>
                  <a:tr h="902335">
                    <a:tc>
                      <a:txBody>
                        <a:bodyPr/>
                        <a:lstStyle/>
                        <a:p>
                          <a:endParaRPr lang="es-PE" sz="15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dirty="0"/>
                            <a:t>Fuma</a:t>
                          </a:r>
                        </a:p>
                        <a:p>
                          <a:pPr algn="ctr"/>
                          <a:r>
                            <a:rPr lang="es-ES" sz="1800" b="1" dirty="0"/>
                            <a:t>(promedio de VEF)</a:t>
                          </a:r>
                          <a:endParaRPr lang="es-PE" sz="18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dirty="0"/>
                            <a:t>No fuma</a:t>
                          </a:r>
                        </a:p>
                        <a:p>
                          <a:pPr algn="ctr"/>
                          <a:r>
                            <a:rPr lang="es-ES" sz="1800" b="1" dirty="0"/>
                            <a:t>(promedio de VEF)</a:t>
                          </a:r>
                          <a:endParaRPr lang="es-PE" sz="18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3939" t="-4698" r="-909" b="-96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8657958"/>
                      </a:ext>
                    </a:extLst>
                  </a:tr>
                  <a:tr h="8458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sz="1800" b="1" dirty="0"/>
                            <a:t>Regresión Lineal Simple</a:t>
                          </a:r>
                        </a:p>
                        <a:p>
                          <a:endParaRPr lang="es-PE" sz="1500" b="1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3.28 L/s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(n = 65)</a:t>
                          </a:r>
                          <a:endParaRPr lang="es-PE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2.56  L/s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dirty="0"/>
                            <a:t>(n = 589)</a:t>
                          </a:r>
                          <a:endParaRPr lang="es-PE" sz="20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0.71 L/s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" sz="20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(n = 654)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8313557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  <a:blipFill>
                <a:blip r:embed="rId3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D66F525-0AE0-4B69-AFDF-3BCA276D19FC}"/>
              </a:ext>
            </a:extLst>
          </p:cNvPr>
          <p:cNvSpPr txBox="1"/>
          <p:nvPr/>
        </p:nvSpPr>
        <p:spPr>
          <a:xfrm>
            <a:off x="539728" y="3557643"/>
            <a:ext cx="8174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Regresión Lineal Simple: beta es una diferencia de medias.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No toma en cuenta que otras variables podrían estar explicando la asociación observada.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Es decir, la asociación observada podría depender de otras covariables que no incluimos en el modelo.</a:t>
            </a:r>
          </a:p>
        </p:txBody>
      </p:sp>
    </p:spTree>
    <p:extLst>
      <p:ext uri="{BB962C8B-B14F-4D97-AF65-F5344CB8AC3E}">
        <p14:creationId xmlns:p14="http://schemas.microsoft.com/office/powerpoint/2010/main" val="24615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C0004BE9-6D29-40F0-9856-FA92943B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2868"/>
              </p:ext>
            </p:extLst>
          </p:nvPr>
        </p:nvGraphicFramePr>
        <p:xfrm>
          <a:off x="512413" y="1837317"/>
          <a:ext cx="81191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435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093494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2010962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11803">
                <a:tc>
                  <a:txBody>
                    <a:bodyPr/>
                    <a:lstStyle/>
                    <a:p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Regresión Lineal Simple</a:t>
                      </a:r>
                    </a:p>
                    <a:p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3.28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65)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2.56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589)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13557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D66F525-0AE0-4B69-AFDF-3BCA276D19FC}"/>
              </a:ext>
            </a:extLst>
          </p:cNvPr>
          <p:cNvSpPr txBox="1"/>
          <p:nvPr/>
        </p:nvSpPr>
        <p:spPr>
          <a:xfrm>
            <a:off x="539728" y="3557643"/>
            <a:ext cx="8174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El VEF promedio de fumadores fue 0.71 L/s mayor que el VEF promedio de no fumadores.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Nótese que observamos esta diferencia dado que solo conocemos si la persona fuma o no fuma y no tenemos ninguna otra información adicional.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¿Qué pasaría si tuviésemos información extra de alguna variable?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20D71ED-464B-430B-BD6A-3411ABD3A772}"/>
                  </a:ext>
                </a:extLst>
              </p14:cNvPr>
              <p14:cNvContentPartPr/>
              <p14:nvPr/>
            </p14:nvContentPartPr>
            <p14:xfrm>
              <a:off x="4442400" y="6278760"/>
              <a:ext cx="2644560" cy="536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20D71ED-464B-430B-BD6A-3411ABD3A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3040" y="6269400"/>
                <a:ext cx="266328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67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E6F903A-83C1-4840-8D23-E97DA1BCF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856816"/>
              </p:ext>
            </p:extLst>
          </p:nvPr>
        </p:nvGraphicFramePr>
        <p:xfrm>
          <a:off x="540021" y="1158219"/>
          <a:ext cx="8119171" cy="341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1772123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1299">
                <a:tc>
                  <a:txBody>
                    <a:bodyPr/>
                    <a:lstStyle/>
                    <a:p>
                      <a:pPr algn="ctr"/>
                      <a:r>
                        <a:rPr lang="es-P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 etario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502866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3-9 años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1.95 L/s</a:t>
                      </a:r>
                    </a:p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2.03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308)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309)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1216649"/>
                  </a:ext>
                </a:extLst>
              </a:tr>
              <a:tr h="536563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10-11 años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2.85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157)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- 0.26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171)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513045"/>
                  </a:ext>
                </a:extLst>
              </a:tr>
              <a:tr h="511156">
                <a:tc>
                  <a:txBody>
                    <a:bodyPr/>
                    <a:lstStyle/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12-19 años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3.35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50)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3.53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124)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174)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7359035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Promedio ponderado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Regresión Lineal Múltiple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-0.154 L/s</a:t>
                      </a:r>
                    </a:p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512415" y="237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𝐺𝑟𝑢𝑝𝑜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𝐸𝑡𝑎𝑟𝑖𝑜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9F26925-DB5E-4291-9C0B-BA436AA167FF}"/>
              </a:ext>
            </a:extLst>
          </p:cNvPr>
          <p:cNvSpPr txBox="1"/>
          <p:nvPr/>
        </p:nvSpPr>
        <p:spPr>
          <a:xfrm>
            <a:off x="512415" y="4580453"/>
            <a:ext cx="817438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Independientemente del grupo etario, el VEF promedio de fumadores fue 0.16 L/s menos que el VEF promedio de no fumadores.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fumadores, manteniendo constante el grupo etario.</a:t>
            </a:r>
          </a:p>
        </p:txBody>
      </p:sp>
    </p:spTree>
    <p:extLst>
      <p:ext uri="{BB962C8B-B14F-4D97-AF65-F5344CB8AC3E}">
        <p14:creationId xmlns:p14="http://schemas.microsoft.com/office/powerpoint/2010/main" val="198923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E6F903A-83C1-4840-8D23-E97DA1BCF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272246"/>
              </p:ext>
            </p:extLst>
          </p:nvPr>
        </p:nvGraphicFramePr>
        <p:xfrm>
          <a:off x="540021" y="1158219"/>
          <a:ext cx="8119171" cy="1382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1772123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1299">
                <a:tc>
                  <a:txBody>
                    <a:bodyPr/>
                    <a:lstStyle/>
                    <a:p>
                      <a:pPr algn="ctr"/>
                      <a:r>
                        <a:rPr lang="es-P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 etario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Promedio ponderado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Regresión Lineal Múltiple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-0.154 </a:t>
                      </a: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L/s</a:t>
                      </a:r>
                    </a:p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512415" y="237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𝐺𝑟𝑢𝑝𝑜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𝐸𝑡𝑎𝑟𝑖𝑜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9F26925-DB5E-4291-9C0B-BA436AA167FF}"/>
              </a:ext>
            </a:extLst>
          </p:cNvPr>
          <p:cNvSpPr txBox="1"/>
          <p:nvPr/>
        </p:nvSpPr>
        <p:spPr>
          <a:xfrm>
            <a:off x="451331" y="2579906"/>
            <a:ext cx="81743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Independientemente del grupo etario, el VEF promedio de fumadores fue 0.16 L/s menos que el VEF promedio de no fumadores.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Dado que conocemos el sexo, podemos decir que en cualquiera de sus valores (“estratos”), el beta es igual a -0.16 L/s en promedio.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fumadores, manteniendo constante el grupo etario.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fumadores.</a:t>
            </a:r>
          </a:p>
        </p:txBody>
      </p:sp>
    </p:spTree>
    <p:extLst>
      <p:ext uri="{BB962C8B-B14F-4D97-AF65-F5344CB8AC3E}">
        <p14:creationId xmlns:p14="http://schemas.microsoft.com/office/powerpoint/2010/main" val="216635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611560" y="-14920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Cómo</a:t>
            </a:r>
            <a:r>
              <a:rPr lang="en-GB" b="1" dirty="0"/>
              <a:t> se </a:t>
            </a:r>
            <a:r>
              <a:rPr lang="en-GB" b="1" dirty="0" err="1"/>
              <a:t>interpreta</a:t>
            </a:r>
            <a:r>
              <a:rPr lang="en-GB" b="1" dirty="0"/>
              <a:t> un </a:t>
            </a:r>
            <a:r>
              <a:rPr lang="en-GB" b="1" dirty="0" err="1"/>
              <a:t>resultado</a:t>
            </a:r>
            <a:r>
              <a:rPr lang="en-GB" b="1" dirty="0"/>
              <a:t> de regression </a:t>
            </a:r>
            <a:r>
              <a:rPr lang="en-GB" b="1" dirty="0" err="1"/>
              <a:t>ajustado</a:t>
            </a:r>
            <a:r>
              <a:rPr lang="en-GB" b="1" dirty="0"/>
              <a:t>?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7A2A985-0B17-40BA-AF88-6C0B9E75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79431"/>
              </p:ext>
            </p:extLst>
          </p:nvPr>
        </p:nvGraphicFramePr>
        <p:xfrm>
          <a:off x="150818" y="1692737"/>
          <a:ext cx="364371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044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1981670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β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Sexo, femenino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-10.1 </a:t>
                      </a:r>
                    </a:p>
                    <a:p>
                      <a:pPr algn="ctr"/>
                      <a:r>
                        <a:rPr lang="es-PE" sz="2400" dirty="0"/>
                        <a:t>(p = 0.02)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Edad, años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+15.3 </a:t>
                      </a:r>
                    </a:p>
                    <a:p>
                      <a:pPr algn="ctr"/>
                      <a:r>
                        <a:rPr lang="es-PE" sz="2400" dirty="0"/>
                        <a:t>(p = 0.08)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Nivel de ingresos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4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Bajo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+25.1 </a:t>
                      </a:r>
                    </a:p>
                    <a:p>
                      <a:pPr algn="ctr"/>
                      <a:r>
                        <a:rPr lang="es-PE" sz="2400" dirty="0"/>
                        <a:t>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Medio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+12.6 </a:t>
                      </a:r>
                    </a:p>
                    <a:p>
                      <a:pPr algn="ctr"/>
                      <a:r>
                        <a:rPr lang="es-PE" sz="2400" dirty="0"/>
                        <a:t>(p = 0.003)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Alto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 (</a:t>
                      </a:r>
                      <a:r>
                        <a:rPr lang="es-PE" sz="2400" dirty="0" err="1"/>
                        <a:t>ref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145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44DA3E7-1A6E-4BA1-82D5-141F25BC0BC9}"/>
              </a:ext>
            </a:extLst>
          </p:cNvPr>
          <p:cNvSpPr txBox="1"/>
          <p:nvPr/>
        </p:nvSpPr>
        <p:spPr>
          <a:xfrm>
            <a:off x="3751588" y="1700808"/>
            <a:ext cx="524159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mujeres tienen, en promedio, 10.1 kg menos de peso que los varones, </a:t>
            </a:r>
            <a:r>
              <a:rPr lang="es-PE" sz="2800" u="sng" dirty="0"/>
              <a:t>luego de controlar por edad y nivel de ingresos (p = 0.02)</a:t>
            </a:r>
            <a:r>
              <a:rPr lang="es-PE" sz="2800" dirty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Por cada año de incremento en la edad, se espera tener, en promedio, 15.3 kg más de peso, </a:t>
            </a:r>
            <a:r>
              <a:rPr lang="es-PE" sz="2800" u="sng" dirty="0"/>
              <a:t>manteniendo constante el sexo y el nivel de ingresos </a:t>
            </a:r>
            <a:r>
              <a:rPr lang="es-PE" sz="2800" dirty="0"/>
              <a:t>(p = 0.08).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94FCFC-8CBD-4D72-A559-9E868A9841C7}"/>
              </a:ext>
            </a:extLst>
          </p:cNvPr>
          <p:cNvSpPr txBox="1"/>
          <p:nvPr/>
        </p:nvSpPr>
        <p:spPr>
          <a:xfrm>
            <a:off x="295019" y="123914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Peso en kg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70719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1819</Words>
  <Application>Microsoft Office PowerPoint</Application>
  <PresentationFormat>Presentación en pantalla (4:3)</PresentationFormat>
  <Paragraphs>254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Regresión Múltiple: Ajuste y Confusión</vt:lpstr>
      <vt:lpstr>Regresión Múltiple</vt:lpstr>
      <vt:lpstr>Regresión Múltiple aplicada a inferencia causal (1)</vt:lpstr>
      <vt:lpstr>Regresión Múltiple aplicada a inferencia causal (2)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confusión? ¿Qué se entiende por confusor?</vt:lpstr>
      <vt:lpstr>Confusión – Un ejemplo con Regresión Lineal (1)</vt:lpstr>
      <vt:lpstr>Confusión – Un ejemplo con Regresión Lineal (2)</vt:lpstr>
      <vt:lpstr>Confusión – Un ejemplo con Regresión Lineal (3)</vt:lpstr>
      <vt:lpstr>Confusión – Un ejemplo con Regresión Lineal (3)</vt:lpstr>
      <vt:lpstr>Confusión – Un ejemplo con Regresión Lineal (4)</vt:lpstr>
      <vt:lpstr>Confusión – Un ejemplo con Regresión Lineal (5)</vt:lpstr>
      <vt:lpstr>Confusión – Un ejemplo con Regresión Lineal (6)</vt:lpstr>
      <vt:lpstr>Confusión – Un ejemplo con Regresión Lineal (7)</vt:lpstr>
      <vt:lpstr>Confusión – Un ejemplo con Regresión Lineal (8)</vt:lpstr>
      <vt:lpstr>Confusión no puede evaluarse estadísticamente</vt:lpstr>
      <vt:lpstr>Selección de variables cuando propósito es inferencia causal</vt:lpstr>
      <vt:lpstr>Un ejemplo más de confusión</vt:lpstr>
      <vt:lpstr>Un ejemplo más de confusión</vt:lpstr>
      <vt:lpstr>Collider bias – El enemigo oculto</vt:lpstr>
      <vt:lpstr>Veamos algunas simulaciones</vt:lpstr>
      <vt:lpstr>MUCHAS GRACIAS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[Título de la sesión]</dc:title>
  <dc:creator>Cecilia Anza</dc:creator>
  <cp:lastModifiedBy>Percy Soto Becerra</cp:lastModifiedBy>
  <cp:revision>8</cp:revision>
  <dcterms:created xsi:type="dcterms:W3CDTF">2019-08-12T16:13:29Z</dcterms:created>
  <dcterms:modified xsi:type="dcterms:W3CDTF">2022-10-26T13:29:22Z</dcterms:modified>
</cp:coreProperties>
</file>