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B8"/>
    <a:srgbClr val="008CD4"/>
    <a:srgbClr val="C1DA94"/>
    <a:srgbClr val="00FFFF"/>
    <a:srgbClr val="077FBD"/>
    <a:srgbClr val="0077C8"/>
    <a:srgbClr val="219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2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4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3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3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5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9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9426-AB6A-4CEF-A506-E1AF5097148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jp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redondeado 30"/>
          <p:cNvSpPr/>
          <p:nvPr/>
        </p:nvSpPr>
        <p:spPr>
          <a:xfrm>
            <a:off x="745779" y="4771539"/>
            <a:ext cx="66615" cy="6280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C8989F68-84A9-4435-8EE0-E3A8CEEC762A}"/>
              </a:ext>
            </a:extLst>
          </p:cNvPr>
          <p:cNvSpPr txBox="1">
            <a:spLocks/>
          </p:cNvSpPr>
          <p:nvPr/>
        </p:nvSpPr>
        <p:spPr>
          <a:xfrm>
            <a:off x="812393" y="4610032"/>
            <a:ext cx="4611253" cy="9510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err="1">
                <a:solidFill>
                  <a:schemeClr val="bg1"/>
                </a:solidFill>
                <a:latin typeface="+mj-lt"/>
              </a:rPr>
              <a:t>Subdirección</a:t>
            </a:r>
            <a:r>
              <a:rPr lang="en-US" sz="2600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2600" dirty="0" err="1">
                <a:solidFill>
                  <a:schemeClr val="bg1"/>
                </a:solidFill>
                <a:latin typeface="+mj-lt"/>
              </a:rPr>
              <a:t>investigación</a:t>
            </a:r>
            <a:r>
              <a:rPr lang="en-US" sz="2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+mj-lt"/>
              </a:rPr>
              <a:t>en</a:t>
            </a:r>
            <a:r>
              <a:rPr lang="en-US" sz="2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+mj-lt"/>
              </a:rPr>
              <a:t>Salud</a:t>
            </a:r>
            <a:endParaRPr lang="en-US" sz="26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US" sz="2600" b="1" dirty="0">
                <a:solidFill>
                  <a:schemeClr val="bg1"/>
                </a:solidFill>
                <a:latin typeface="+mj-lt"/>
              </a:rPr>
              <a:t>Diego </a:t>
            </a:r>
            <a:r>
              <a:rPr lang="en-US" sz="2600" b="1" dirty="0" err="1">
                <a:solidFill>
                  <a:schemeClr val="bg1"/>
                </a:solidFill>
                <a:latin typeface="+mj-lt"/>
              </a:rPr>
              <a:t>Urrunaga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-Pastor, MD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DA6A785A-A2F4-4969-B046-22653D263440}"/>
              </a:ext>
            </a:extLst>
          </p:cNvPr>
          <p:cNvSpPr txBox="1">
            <a:spLocks/>
          </p:cNvSpPr>
          <p:nvPr/>
        </p:nvSpPr>
        <p:spPr>
          <a:xfrm>
            <a:off x="252176" y="2807369"/>
            <a:ext cx="4874414" cy="15079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419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Introducción al diseño de estudios epidemiológicos: características generales</a:t>
            </a:r>
          </a:p>
          <a:p>
            <a:pPr algn="just"/>
            <a:endParaRPr lang="es-419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s-419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Adaptado de K. </a:t>
            </a:r>
            <a:r>
              <a:rPr lang="es-419" sz="1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Konda</a:t>
            </a:r>
            <a:endParaRPr lang="es-419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26" y="825670"/>
            <a:ext cx="1225529" cy="4742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4" r="3282"/>
          <a:stretch/>
        </p:blipFill>
        <p:spPr>
          <a:xfrm>
            <a:off x="5596096" y="1357575"/>
            <a:ext cx="6167046" cy="4562095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26221" r="9506" b="25189"/>
          <a:stretch/>
        </p:blipFill>
        <p:spPr>
          <a:xfrm>
            <a:off x="561807" y="780970"/>
            <a:ext cx="1951868" cy="50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935" y="1413491"/>
            <a:ext cx="10764520" cy="403101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20783" indent="-404697">
              <a:spcBef>
                <a:spcPts val="133"/>
              </a:spcBef>
              <a:buAutoNum type="arabicPeriod" startAt="3"/>
              <a:tabLst>
                <a:tab pos="421629" algn="l"/>
              </a:tabLst>
            </a:pPr>
            <a:r>
              <a:rPr sz="3200" b="1" spc="-7" dirty="0">
                <a:latin typeface="Carlito"/>
                <a:cs typeface="Carlito"/>
              </a:rPr>
              <a:t>Según </a:t>
            </a:r>
            <a:r>
              <a:rPr sz="3200" b="1" spc="-13" dirty="0">
                <a:latin typeface="Carlito"/>
                <a:cs typeface="Carlito"/>
              </a:rPr>
              <a:t>criterio </a:t>
            </a:r>
            <a:r>
              <a:rPr sz="3200" b="1" dirty="0">
                <a:latin typeface="Carlito"/>
                <a:cs typeface="Carlito"/>
              </a:rPr>
              <a:t>de</a:t>
            </a:r>
            <a:r>
              <a:rPr sz="3200" b="1" spc="-7" dirty="0">
                <a:latin typeface="Carlito"/>
                <a:cs typeface="Carlito"/>
              </a:rPr>
              <a:t> </a:t>
            </a:r>
            <a:r>
              <a:rPr sz="3200" b="1" spc="-20" dirty="0">
                <a:latin typeface="Carlito"/>
                <a:cs typeface="Carlito"/>
              </a:rPr>
              <a:t>temporalidad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Carlito"/>
              <a:buAutoNum type="arabicPeriod" startAt="3"/>
            </a:pPr>
            <a:endParaRPr sz="3200" dirty="0">
              <a:latin typeface="Carlito"/>
              <a:cs typeface="Carlito"/>
            </a:endParaRPr>
          </a:p>
          <a:p>
            <a:pPr>
              <a:spcBef>
                <a:spcPts val="73"/>
              </a:spcBef>
              <a:buFont typeface="Carlito"/>
              <a:buAutoNum type="arabicPeriod" startAt="3"/>
            </a:pPr>
            <a:endParaRPr sz="2400" dirty="0">
              <a:latin typeface="Carlito"/>
              <a:cs typeface="Carlito"/>
            </a:endParaRPr>
          </a:p>
          <a:p>
            <a:pPr marL="1009201" marR="6773" lvl="1" indent="-383530">
              <a:buFont typeface="Arial"/>
              <a:buChar char="–"/>
              <a:tabLst>
                <a:tab pos="1007508" algn="l"/>
              </a:tabLst>
            </a:pPr>
            <a:r>
              <a:rPr sz="3200" dirty="0">
                <a:latin typeface="Carlito"/>
                <a:cs typeface="Carlito"/>
              </a:rPr>
              <a:t>Se </a:t>
            </a:r>
            <a:r>
              <a:rPr sz="3200" spc="-13" dirty="0">
                <a:latin typeface="Carlito"/>
                <a:cs typeface="Carlito"/>
              </a:rPr>
              <a:t>utiliza </a:t>
            </a:r>
            <a:r>
              <a:rPr sz="3200" spc="-27" dirty="0">
                <a:latin typeface="Carlito"/>
                <a:cs typeface="Carlito"/>
              </a:rPr>
              <a:t>para </a:t>
            </a:r>
            <a:r>
              <a:rPr sz="3200" spc="-13" dirty="0">
                <a:latin typeface="Carlito"/>
                <a:cs typeface="Carlito"/>
              </a:rPr>
              <a:t>distinguir </a:t>
            </a:r>
            <a:r>
              <a:rPr sz="3200" spc="-20" dirty="0">
                <a:latin typeface="Carlito"/>
                <a:cs typeface="Carlito"/>
              </a:rPr>
              <a:t>entre </a:t>
            </a:r>
            <a:r>
              <a:rPr sz="3200" spc="-7" dirty="0">
                <a:latin typeface="Carlito"/>
                <a:cs typeface="Carlito"/>
              </a:rPr>
              <a:t>los estudios </a:t>
            </a:r>
            <a:r>
              <a:rPr sz="3200" spc="-20" dirty="0">
                <a:latin typeface="Carlito"/>
                <a:cs typeface="Carlito"/>
              </a:rPr>
              <a:t>retrospectivos </a:t>
            </a:r>
            <a:r>
              <a:rPr sz="3200" dirty="0">
                <a:latin typeface="Carlito"/>
                <a:cs typeface="Carlito"/>
              </a:rPr>
              <a:t>y  </a:t>
            </a:r>
            <a:r>
              <a:rPr sz="3200" spc="-13" dirty="0">
                <a:latin typeface="Carlito"/>
                <a:cs typeface="Carlito"/>
              </a:rPr>
              <a:t>prospectivos.</a:t>
            </a:r>
            <a:endParaRPr sz="3200" dirty="0">
              <a:latin typeface="Carlito"/>
              <a:cs typeface="Carlito"/>
            </a:endParaRPr>
          </a:p>
          <a:p>
            <a:pPr lvl="1">
              <a:spcBef>
                <a:spcPts val="7"/>
              </a:spcBef>
              <a:buFont typeface="Arial"/>
              <a:buChar char="–"/>
            </a:pPr>
            <a:endParaRPr sz="4400" dirty="0">
              <a:latin typeface="Carlito"/>
              <a:cs typeface="Carlito"/>
            </a:endParaRPr>
          </a:p>
          <a:p>
            <a:pPr marL="1004968" marR="12700" lvl="1" indent="-379297">
              <a:buFont typeface="Arial"/>
              <a:buChar char="–"/>
              <a:tabLst>
                <a:tab pos="1007508" algn="l"/>
                <a:tab pos="1510416" algn="l"/>
                <a:tab pos="2705879" algn="l"/>
                <a:tab pos="3333243" algn="l"/>
                <a:tab pos="5212796" algn="l"/>
                <a:tab pos="5785129" algn="l"/>
                <a:tab pos="6285496" algn="l"/>
                <a:tab pos="8251407" algn="l"/>
                <a:tab pos="8971902" algn="l"/>
                <a:tab pos="10323995" algn="l"/>
              </a:tabLst>
            </a:pPr>
            <a:r>
              <a:rPr sz="3200" spc="-7" dirty="0">
                <a:latin typeface="Carlito"/>
                <a:cs typeface="Carlito"/>
              </a:rPr>
              <a:t>E</a:t>
            </a:r>
            <a:r>
              <a:rPr sz="3200" dirty="0">
                <a:latin typeface="Carlito"/>
                <a:cs typeface="Carlito"/>
              </a:rPr>
              <a:t>l	</a:t>
            </a:r>
            <a:r>
              <a:rPr sz="3200" spc="-7" dirty="0">
                <a:latin typeface="Carlito"/>
                <a:cs typeface="Carlito"/>
              </a:rPr>
              <a:t>p</a:t>
            </a:r>
            <a:r>
              <a:rPr sz="3200" dirty="0">
                <a:latin typeface="Carlito"/>
                <a:cs typeface="Carlito"/>
              </a:rPr>
              <a:t>u</a:t>
            </a:r>
            <a:r>
              <a:rPr sz="3200" spc="-33" dirty="0">
                <a:latin typeface="Carlito"/>
                <a:cs typeface="Carlito"/>
              </a:rPr>
              <a:t>nt</a:t>
            </a:r>
            <a:r>
              <a:rPr sz="3200" dirty="0">
                <a:latin typeface="Carlito"/>
                <a:cs typeface="Carlito"/>
              </a:rPr>
              <a:t>o	</a:t>
            </a:r>
            <a:r>
              <a:rPr sz="3200" spc="-7" dirty="0">
                <a:latin typeface="Carlito"/>
                <a:cs typeface="Carlito"/>
              </a:rPr>
              <a:t>d</a:t>
            </a:r>
            <a:r>
              <a:rPr sz="3200" dirty="0">
                <a:latin typeface="Carlito"/>
                <a:cs typeface="Carlito"/>
              </a:rPr>
              <a:t>e	</a:t>
            </a:r>
            <a:r>
              <a:rPr sz="3200" spc="-40" dirty="0">
                <a:latin typeface="Carlito"/>
                <a:cs typeface="Carlito"/>
              </a:rPr>
              <a:t>r</a:t>
            </a:r>
            <a:r>
              <a:rPr sz="3200" spc="-27" dirty="0">
                <a:latin typeface="Carlito"/>
                <a:cs typeface="Carlito"/>
              </a:rPr>
              <a:t>e</a:t>
            </a:r>
            <a:r>
              <a:rPr sz="3200" spc="-80" dirty="0">
                <a:latin typeface="Carlito"/>
                <a:cs typeface="Carlito"/>
              </a:rPr>
              <a:t>f</a:t>
            </a:r>
            <a:r>
              <a:rPr sz="3200" spc="-7" dirty="0">
                <a:latin typeface="Carlito"/>
                <a:cs typeface="Carlito"/>
              </a:rPr>
              <a:t>e</a:t>
            </a:r>
            <a:r>
              <a:rPr sz="3200" spc="-40" dirty="0">
                <a:latin typeface="Carlito"/>
                <a:cs typeface="Carlito"/>
              </a:rPr>
              <a:t>r</a:t>
            </a:r>
            <a:r>
              <a:rPr sz="3200" spc="7" dirty="0">
                <a:latin typeface="Carlito"/>
                <a:cs typeface="Carlito"/>
              </a:rPr>
              <a:t>e</a:t>
            </a:r>
            <a:r>
              <a:rPr sz="3200" spc="-7" dirty="0">
                <a:latin typeface="Carlito"/>
                <a:cs typeface="Carlito"/>
              </a:rPr>
              <a:t>nc</a:t>
            </a:r>
            <a:r>
              <a:rPr sz="3200" dirty="0">
                <a:latin typeface="Carlito"/>
                <a:cs typeface="Carlito"/>
              </a:rPr>
              <a:t>ia	</a:t>
            </a:r>
            <a:r>
              <a:rPr sz="3200" spc="-7" dirty="0">
                <a:latin typeface="Carlito"/>
                <a:cs typeface="Carlito"/>
              </a:rPr>
              <a:t>e</a:t>
            </a:r>
            <a:r>
              <a:rPr sz="3200" dirty="0">
                <a:latin typeface="Carlito"/>
                <a:cs typeface="Carlito"/>
              </a:rPr>
              <a:t>s	la	</a:t>
            </a:r>
            <a:r>
              <a:rPr sz="3200" spc="-7" dirty="0">
                <a:latin typeface="Carlito"/>
                <a:cs typeface="Carlito"/>
              </a:rPr>
              <a:t>o</a:t>
            </a:r>
            <a:r>
              <a:rPr sz="3200" spc="-13" dirty="0">
                <a:latin typeface="Carlito"/>
                <a:cs typeface="Carlito"/>
              </a:rPr>
              <a:t>c</a:t>
            </a:r>
            <a:r>
              <a:rPr sz="3200" spc="-7" dirty="0">
                <a:latin typeface="Carlito"/>
                <a:cs typeface="Carlito"/>
              </a:rPr>
              <a:t>u</a:t>
            </a:r>
            <a:r>
              <a:rPr sz="3200" spc="-13" dirty="0">
                <a:latin typeface="Carlito"/>
                <a:cs typeface="Carlito"/>
              </a:rPr>
              <a:t>r</a:t>
            </a:r>
            <a:r>
              <a:rPr sz="3200" spc="-40" dirty="0">
                <a:latin typeface="Carlito"/>
                <a:cs typeface="Carlito"/>
              </a:rPr>
              <a:t>r</a:t>
            </a:r>
            <a:r>
              <a:rPr sz="3200" spc="7" dirty="0">
                <a:latin typeface="Carlito"/>
                <a:cs typeface="Carlito"/>
              </a:rPr>
              <a:t>e</a:t>
            </a:r>
            <a:r>
              <a:rPr sz="3200" dirty="0">
                <a:latin typeface="Carlito"/>
                <a:cs typeface="Carlito"/>
              </a:rPr>
              <a:t>n</a:t>
            </a:r>
            <a:r>
              <a:rPr sz="3200" spc="-7" dirty="0">
                <a:latin typeface="Carlito"/>
                <a:cs typeface="Carlito"/>
              </a:rPr>
              <a:t>c</a:t>
            </a:r>
            <a:r>
              <a:rPr sz="3200" dirty="0">
                <a:latin typeface="Carlito"/>
                <a:cs typeface="Carlito"/>
              </a:rPr>
              <a:t>ia	</a:t>
            </a:r>
            <a:r>
              <a:rPr sz="3200" spc="-13" dirty="0">
                <a:latin typeface="Carlito"/>
                <a:cs typeface="Carlito"/>
              </a:rPr>
              <a:t>d</a:t>
            </a:r>
            <a:r>
              <a:rPr sz="3200" spc="-7" dirty="0">
                <a:latin typeface="Carlito"/>
                <a:cs typeface="Carlito"/>
              </a:rPr>
              <a:t>e</a:t>
            </a:r>
            <a:r>
              <a:rPr sz="3200" dirty="0">
                <a:latin typeface="Carlito"/>
                <a:cs typeface="Carlito"/>
              </a:rPr>
              <a:t>l	</a:t>
            </a:r>
            <a:r>
              <a:rPr sz="3200" spc="-13" dirty="0">
                <a:latin typeface="Carlito"/>
                <a:cs typeface="Carlito"/>
              </a:rPr>
              <a:t>e</a:t>
            </a:r>
            <a:r>
              <a:rPr sz="3200" spc="-27" dirty="0">
                <a:latin typeface="Carlito"/>
                <a:cs typeface="Carlito"/>
              </a:rPr>
              <a:t>v</a:t>
            </a:r>
            <a:r>
              <a:rPr sz="3200" spc="7" dirty="0">
                <a:latin typeface="Carlito"/>
                <a:cs typeface="Carlito"/>
              </a:rPr>
              <a:t>e</a:t>
            </a:r>
            <a:r>
              <a:rPr sz="3200" spc="-33" dirty="0">
                <a:latin typeface="Carlito"/>
                <a:cs typeface="Carlito"/>
              </a:rPr>
              <a:t>nt</a:t>
            </a:r>
            <a:r>
              <a:rPr sz="3200" dirty="0">
                <a:latin typeface="Carlito"/>
                <a:cs typeface="Carlito"/>
              </a:rPr>
              <a:t>o	</a:t>
            </a:r>
            <a:r>
              <a:rPr sz="3200" spc="-7" dirty="0">
                <a:latin typeface="Carlito"/>
                <a:cs typeface="Carlito"/>
              </a:rPr>
              <a:t>de  </a:t>
            </a:r>
            <a:r>
              <a:rPr sz="3200" spc="-20" dirty="0">
                <a:latin typeface="Carlito"/>
                <a:cs typeface="Carlito"/>
              </a:rPr>
              <a:t>interés </a:t>
            </a:r>
            <a:r>
              <a:rPr sz="3200" spc="-13" dirty="0">
                <a:latin typeface="Carlito"/>
                <a:cs typeface="Carlito"/>
              </a:rPr>
              <a:t>(variable </a:t>
            </a:r>
            <a:r>
              <a:rPr sz="3200" spc="-7" dirty="0">
                <a:latin typeface="Carlito"/>
                <a:cs typeface="Carlito"/>
              </a:rPr>
              <a:t>de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respuesta).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DB6D3F7-73A0-DB24-68DC-7FCC7C10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A7B1B7A-B838-0B63-A80C-4B54019B0A38}"/>
              </a:ext>
            </a:extLst>
          </p:cNvPr>
          <p:cNvSpPr txBox="1">
            <a:spLocks/>
          </p:cNvSpPr>
          <p:nvPr/>
        </p:nvSpPr>
        <p:spPr>
          <a:xfrm>
            <a:off x="1172675" y="572644"/>
            <a:ext cx="9845040" cy="47790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27"/>
              </a:spcBef>
            </a:pPr>
            <a:r>
              <a:rPr lang="es-419" sz="3000" b="1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 de los estudios Epidemiológicos</a:t>
            </a:r>
            <a:endParaRPr lang="es-419" sz="30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4587" y="1520276"/>
            <a:ext cx="5654887" cy="115959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144" marR="6773" indent="-364058">
              <a:lnSpc>
                <a:spcPct val="120000"/>
              </a:lnSpc>
              <a:spcBef>
                <a:spcPts val="133"/>
              </a:spcBef>
            </a:pPr>
            <a:r>
              <a:rPr sz="3200" b="1" dirty="0">
                <a:latin typeface="Carlito"/>
                <a:cs typeface="Carlito"/>
              </a:rPr>
              <a:t>3. </a:t>
            </a:r>
            <a:r>
              <a:rPr sz="3200" b="1" spc="-7" dirty="0">
                <a:latin typeface="Carlito"/>
                <a:cs typeface="Carlito"/>
              </a:rPr>
              <a:t>Según </a:t>
            </a:r>
            <a:r>
              <a:rPr sz="3200" b="1" spc="-13" dirty="0">
                <a:latin typeface="Carlito"/>
                <a:cs typeface="Carlito"/>
              </a:rPr>
              <a:t>criterio </a:t>
            </a:r>
            <a:r>
              <a:rPr sz="3200" b="1" dirty="0">
                <a:latin typeface="Carlito"/>
                <a:cs typeface="Carlito"/>
              </a:rPr>
              <a:t>de </a:t>
            </a:r>
            <a:r>
              <a:rPr sz="3200" b="1" spc="-20" dirty="0">
                <a:latin typeface="Carlito"/>
                <a:cs typeface="Carlito"/>
              </a:rPr>
              <a:t>temporalidad 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spc="-13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Estudios</a:t>
            </a:r>
            <a:r>
              <a:rPr sz="3200" b="1" u="heavy" spc="7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retrospectivos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7297" y="3729735"/>
            <a:ext cx="5444913" cy="423333"/>
            <a:chOff x="2442972" y="2797301"/>
            <a:chExt cx="4083685" cy="317500"/>
          </a:xfrm>
        </p:grpSpPr>
        <p:sp>
          <p:nvSpPr>
            <p:cNvPr id="5" name="object 5"/>
            <p:cNvSpPr/>
            <p:nvPr/>
          </p:nvSpPr>
          <p:spPr>
            <a:xfrm>
              <a:off x="2442972" y="2797301"/>
              <a:ext cx="4083558" cy="3086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2483764" y="2931794"/>
              <a:ext cx="3863340" cy="0"/>
            </a:xfrm>
            <a:custGeom>
              <a:avLst/>
              <a:gdLst/>
              <a:ahLst/>
              <a:cxnLst/>
              <a:rect l="l" t="t" r="r" b="b"/>
              <a:pathLst>
                <a:path w="3863340">
                  <a:moveTo>
                    <a:pt x="0" y="0"/>
                  </a:moveTo>
                  <a:lnTo>
                    <a:pt x="3863289" y="0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6270853" y="2887332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582161" y="2802635"/>
              <a:ext cx="107441" cy="2979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3635895" y="2823781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0"/>
                  </a:moveTo>
                  <a:lnTo>
                    <a:pt x="0" y="216027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5454395" y="2816351"/>
              <a:ext cx="107441" cy="2979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508104" y="2837357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0"/>
                  </a:moveTo>
                  <a:lnTo>
                    <a:pt x="0" y="216027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50968" y="4369257"/>
            <a:ext cx="9838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Evento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47281" y="4326280"/>
            <a:ext cx="881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"/>
                <a:cs typeface="Arial"/>
              </a:rPr>
              <a:t>Ac</a:t>
            </a:r>
            <a:r>
              <a:rPr sz="2400" spc="-7" dirty="0">
                <a:latin typeface="Arial"/>
                <a:cs typeface="Arial"/>
              </a:rPr>
              <a:t>tual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29607" y="2936239"/>
            <a:ext cx="3124200" cy="721360"/>
            <a:chOff x="3172205" y="2202179"/>
            <a:chExt cx="2343150" cy="541020"/>
          </a:xfrm>
        </p:grpSpPr>
        <p:sp>
          <p:nvSpPr>
            <p:cNvPr id="15" name="object 15"/>
            <p:cNvSpPr/>
            <p:nvPr/>
          </p:nvSpPr>
          <p:spPr>
            <a:xfrm>
              <a:off x="3616451" y="2202179"/>
              <a:ext cx="1898903" cy="5181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662476" y="2224913"/>
              <a:ext cx="1807146" cy="4262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662476" y="2224925"/>
              <a:ext cx="1807210" cy="426720"/>
            </a:xfrm>
            <a:custGeom>
              <a:avLst/>
              <a:gdLst/>
              <a:ahLst/>
              <a:cxnLst/>
              <a:rect l="l" t="t" r="r" b="b"/>
              <a:pathLst>
                <a:path w="1807210" h="426719">
                  <a:moveTo>
                    <a:pt x="916927" y="863"/>
                  </a:moveTo>
                  <a:lnTo>
                    <a:pt x="857276" y="3890"/>
                  </a:lnTo>
                  <a:lnTo>
                    <a:pt x="798821" y="9012"/>
                  </a:lnTo>
                  <a:lnTo>
                    <a:pt x="741726" y="16161"/>
                  </a:lnTo>
                  <a:lnTo>
                    <a:pt x="686153" y="25268"/>
                  </a:lnTo>
                  <a:lnTo>
                    <a:pt x="632268" y="36263"/>
                  </a:lnTo>
                  <a:lnTo>
                    <a:pt x="580234" y="49078"/>
                  </a:lnTo>
                  <a:lnTo>
                    <a:pt x="530215" y="63644"/>
                  </a:lnTo>
                  <a:lnTo>
                    <a:pt x="482374" y="79891"/>
                  </a:lnTo>
                  <a:lnTo>
                    <a:pt x="436876" y="97751"/>
                  </a:lnTo>
                  <a:lnTo>
                    <a:pt x="393885" y="117155"/>
                  </a:lnTo>
                  <a:lnTo>
                    <a:pt x="353563" y="138034"/>
                  </a:lnTo>
                  <a:lnTo>
                    <a:pt x="316076" y="160319"/>
                  </a:lnTo>
                  <a:lnTo>
                    <a:pt x="281586" y="183940"/>
                  </a:lnTo>
                  <a:lnTo>
                    <a:pt x="250258" y="208829"/>
                  </a:lnTo>
                  <a:lnTo>
                    <a:pt x="222256" y="234917"/>
                  </a:lnTo>
                  <a:lnTo>
                    <a:pt x="176884" y="290413"/>
                  </a:lnTo>
                  <a:lnTo>
                    <a:pt x="159842" y="319684"/>
                  </a:lnTo>
                  <a:lnTo>
                    <a:pt x="213118" y="319684"/>
                  </a:lnTo>
                  <a:lnTo>
                    <a:pt x="79984" y="426250"/>
                  </a:lnTo>
                  <a:lnTo>
                    <a:pt x="0" y="319684"/>
                  </a:lnTo>
                  <a:lnTo>
                    <a:pt x="53276" y="319684"/>
                  </a:lnTo>
                  <a:lnTo>
                    <a:pt x="70291" y="290450"/>
                  </a:lnTo>
                  <a:lnTo>
                    <a:pt x="115519" y="235072"/>
                  </a:lnTo>
                  <a:lnTo>
                    <a:pt x="143401" y="209059"/>
                  </a:lnTo>
                  <a:lnTo>
                    <a:pt x="174574" y="184250"/>
                  </a:lnTo>
                  <a:lnTo>
                    <a:pt x="208871" y="160711"/>
                  </a:lnTo>
                  <a:lnTo>
                    <a:pt x="246127" y="138507"/>
                  </a:lnTo>
                  <a:lnTo>
                    <a:pt x="286177" y="117703"/>
                  </a:lnTo>
                  <a:lnTo>
                    <a:pt x="328854" y="98365"/>
                  </a:lnTo>
                  <a:lnTo>
                    <a:pt x="373993" y="80558"/>
                  </a:lnTo>
                  <a:lnTo>
                    <a:pt x="421427" y="64349"/>
                  </a:lnTo>
                  <a:lnTo>
                    <a:pt x="470991" y="49801"/>
                  </a:lnTo>
                  <a:lnTo>
                    <a:pt x="522520" y="36981"/>
                  </a:lnTo>
                  <a:lnTo>
                    <a:pt x="575846" y="25953"/>
                  </a:lnTo>
                  <a:lnTo>
                    <a:pt x="630805" y="16784"/>
                  </a:lnTo>
                  <a:lnTo>
                    <a:pt x="687231" y="9539"/>
                  </a:lnTo>
                  <a:lnTo>
                    <a:pt x="744958" y="4283"/>
                  </a:lnTo>
                  <a:lnTo>
                    <a:pt x="803819" y="1081"/>
                  </a:lnTo>
                  <a:lnTo>
                    <a:pt x="863650" y="0"/>
                  </a:lnTo>
                  <a:lnTo>
                    <a:pt x="970203" y="0"/>
                  </a:lnTo>
                  <a:lnTo>
                    <a:pt x="1032667" y="1169"/>
                  </a:lnTo>
                  <a:lnTo>
                    <a:pt x="1093883" y="4621"/>
                  </a:lnTo>
                  <a:lnTo>
                    <a:pt x="1153691" y="10274"/>
                  </a:lnTo>
                  <a:lnTo>
                    <a:pt x="1211929" y="18046"/>
                  </a:lnTo>
                  <a:lnTo>
                    <a:pt x="1268434" y="27854"/>
                  </a:lnTo>
                  <a:lnTo>
                    <a:pt x="1323044" y="39615"/>
                  </a:lnTo>
                  <a:lnTo>
                    <a:pt x="1375599" y="53247"/>
                  </a:lnTo>
                  <a:lnTo>
                    <a:pt x="1425936" y="68669"/>
                  </a:lnTo>
                  <a:lnTo>
                    <a:pt x="1473893" y="85797"/>
                  </a:lnTo>
                  <a:lnTo>
                    <a:pt x="1519309" y="104549"/>
                  </a:lnTo>
                  <a:lnTo>
                    <a:pt x="1562022" y="124842"/>
                  </a:lnTo>
                  <a:lnTo>
                    <a:pt x="1601869" y="146595"/>
                  </a:lnTo>
                  <a:lnTo>
                    <a:pt x="1638689" y="169724"/>
                  </a:lnTo>
                  <a:lnTo>
                    <a:pt x="1672321" y="194148"/>
                  </a:lnTo>
                  <a:lnTo>
                    <a:pt x="1702602" y="219784"/>
                  </a:lnTo>
                  <a:lnTo>
                    <a:pt x="1752465" y="274362"/>
                  </a:lnTo>
                  <a:lnTo>
                    <a:pt x="1786983" y="332800"/>
                  </a:lnTo>
                  <a:lnTo>
                    <a:pt x="1804863" y="394437"/>
                  </a:lnTo>
                  <a:lnTo>
                    <a:pt x="1807159" y="426250"/>
                  </a:lnTo>
                  <a:lnTo>
                    <a:pt x="1700593" y="426250"/>
                  </a:lnTo>
                  <a:lnTo>
                    <a:pt x="1698297" y="394437"/>
                  </a:lnTo>
                  <a:lnTo>
                    <a:pt x="1691518" y="363260"/>
                  </a:lnTo>
                  <a:lnTo>
                    <a:pt x="1665158" y="303140"/>
                  </a:lnTo>
                  <a:lnTo>
                    <a:pt x="1622805" y="246550"/>
                  </a:lnTo>
                  <a:lnTo>
                    <a:pt x="1565756" y="194148"/>
                  </a:lnTo>
                  <a:lnTo>
                    <a:pt x="1532125" y="169724"/>
                  </a:lnTo>
                  <a:lnTo>
                    <a:pt x="1495305" y="146595"/>
                  </a:lnTo>
                  <a:lnTo>
                    <a:pt x="1455458" y="124842"/>
                  </a:lnTo>
                  <a:lnTo>
                    <a:pt x="1412746" y="104549"/>
                  </a:lnTo>
                  <a:lnTo>
                    <a:pt x="1367330" y="85797"/>
                  </a:lnTo>
                  <a:lnTo>
                    <a:pt x="1319374" y="68669"/>
                  </a:lnTo>
                  <a:lnTo>
                    <a:pt x="1269038" y="53247"/>
                  </a:lnTo>
                  <a:lnTo>
                    <a:pt x="1216484" y="39615"/>
                  </a:lnTo>
                  <a:lnTo>
                    <a:pt x="1161874" y="27854"/>
                  </a:lnTo>
                  <a:lnTo>
                    <a:pt x="1105370" y="18046"/>
                  </a:lnTo>
                  <a:lnTo>
                    <a:pt x="1047134" y="10274"/>
                  </a:lnTo>
                  <a:lnTo>
                    <a:pt x="987327" y="4621"/>
                  </a:lnTo>
                  <a:lnTo>
                    <a:pt x="926112" y="1169"/>
                  </a:lnTo>
                  <a:lnTo>
                    <a:pt x="863650" y="0"/>
                  </a:lnTo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2205" y="2225039"/>
              <a:ext cx="2343149" cy="5181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218230" y="2248014"/>
              <a:ext cx="2251392" cy="4262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218230" y="2248014"/>
              <a:ext cx="2251710" cy="426720"/>
            </a:xfrm>
            <a:custGeom>
              <a:avLst/>
              <a:gdLst/>
              <a:ahLst/>
              <a:cxnLst/>
              <a:rect l="l" t="t" r="r" b="b"/>
              <a:pathLst>
                <a:path w="2251710" h="426719">
                  <a:moveTo>
                    <a:pt x="1135468" y="533"/>
                  </a:moveTo>
                  <a:lnTo>
                    <a:pt x="1072613" y="2544"/>
                  </a:lnTo>
                  <a:lnTo>
                    <a:pt x="1010731" y="6004"/>
                  </a:lnTo>
                  <a:lnTo>
                    <a:pt x="949942" y="10873"/>
                  </a:lnTo>
                  <a:lnTo>
                    <a:pt x="890363" y="17113"/>
                  </a:lnTo>
                  <a:lnTo>
                    <a:pt x="832113" y="24685"/>
                  </a:lnTo>
                  <a:lnTo>
                    <a:pt x="775311" y="33550"/>
                  </a:lnTo>
                  <a:lnTo>
                    <a:pt x="720074" y="43670"/>
                  </a:lnTo>
                  <a:lnTo>
                    <a:pt x="666521" y="55005"/>
                  </a:lnTo>
                  <a:lnTo>
                    <a:pt x="614770" y="67518"/>
                  </a:lnTo>
                  <a:lnTo>
                    <a:pt x="564940" y="81169"/>
                  </a:lnTo>
                  <a:lnTo>
                    <a:pt x="517148" y="95919"/>
                  </a:lnTo>
                  <a:lnTo>
                    <a:pt x="471514" y="111731"/>
                  </a:lnTo>
                  <a:lnTo>
                    <a:pt x="428155" y="128565"/>
                  </a:lnTo>
                  <a:lnTo>
                    <a:pt x="387190" y="146382"/>
                  </a:lnTo>
                  <a:lnTo>
                    <a:pt x="348737" y="165145"/>
                  </a:lnTo>
                  <a:lnTo>
                    <a:pt x="312914" y="184813"/>
                  </a:lnTo>
                  <a:lnTo>
                    <a:pt x="279840" y="205349"/>
                  </a:lnTo>
                  <a:lnTo>
                    <a:pt x="222411" y="248868"/>
                  </a:lnTo>
                  <a:lnTo>
                    <a:pt x="177397" y="295392"/>
                  </a:lnTo>
                  <a:lnTo>
                    <a:pt x="159842" y="319684"/>
                  </a:lnTo>
                  <a:lnTo>
                    <a:pt x="213131" y="319684"/>
                  </a:lnTo>
                  <a:lnTo>
                    <a:pt x="72821" y="426237"/>
                  </a:lnTo>
                  <a:lnTo>
                    <a:pt x="0" y="319684"/>
                  </a:lnTo>
                  <a:lnTo>
                    <a:pt x="53289" y="319684"/>
                  </a:lnTo>
                  <a:lnTo>
                    <a:pt x="70782" y="295464"/>
                  </a:lnTo>
                  <a:lnTo>
                    <a:pt x="115572" y="249101"/>
                  </a:lnTo>
                  <a:lnTo>
                    <a:pt x="172642" y="205753"/>
                  </a:lnTo>
                  <a:lnTo>
                    <a:pt x="205485" y="185303"/>
                  </a:lnTo>
                  <a:lnTo>
                    <a:pt x="241042" y="165717"/>
                  </a:lnTo>
                  <a:lnTo>
                    <a:pt x="279195" y="147032"/>
                  </a:lnTo>
                  <a:lnTo>
                    <a:pt x="319824" y="129285"/>
                  </a:lnTo>
                  <a:lnTo>
                    <a:pt x="362810" y="112514"/>
                  </a:lnTo>
                  <a:lnTo>
                    <a:pt x="408036" y="96755"/>
                  </a:lnTo>
                  <a:lnTo>
                    <a:pt x="455383" y="82044"/>
                  </a:lnTo>
                  <a:lnTo>
                    <a:pt x="504731" y="68420"/>
                  </a:lnTo>
                  <a:lnTo>
                    <a:pt x="555962" y="55918"/>
                  </a:lnTo>
                  <a:lnTo>
                    <a:pt x="608957" y="44575"/>
                  </a:lnTo>
                  <a:lnTo>
                    <a:pt x="663598" y="34429"/>
                  </a:lnTo>
                  <a:lnTo>
                    <a:pt x="719766" y="25516"/>
                  </a:lnTo>
                  <a:lnTo>
                    <a:pt x="777342" y="17873"/>
                  </a:lnTo>
                  <a:lnTo>
                    <a:pt x="836208" y="11537"/>
                  </a:lnTo>
                  <a:lnTo>
                    <a:pt x="896244" y="6544"/>
                  </a:lnTo>
                  <a:lnTo>
                    <a:pt x="957333" y="2933"/>
                  </a:lnTo>
                  <a:lnTo>
                    <a:pt x="1019355" y="739"/>
                  </a:lnTo>
                  <a:lnTo>
                    <a:pt x="1082192" y="0"/>
                  </a:lnTo>
                  <a:lnTo>
                    <a:pt x="1188745" y="0"/>
                  </a:lnTo>
                  <a:lnTo>
                    <a:pt x="1255949" y="838"/>
                  </a:lnTo>
                  <a:lnTo>
                    <a:pt x="1322043" y="3320"/>
                  </a:lnTo>
                  <a:lnTo>
                    <a:pt x="1386901" y="7397"/>
                  </a:lnTo>
                  <a:lnTo>
                    <a:pt x="1450399" y="13017"/>
                  </a:lnTo>
                  <a:lnTo>
                    <a:pt x="1512413" y="20131"/>
                  </a:lnTo>
                  <a:lnTo>
                    <a:pt x="1572818" y="28690"/>
                  </a:lnTo>
                  <a:lnTo>
                    <a:pt x="1631490" y="38642"/>
                  </a:lnTo>
                  <a:lnTo>
                    <a:pt x="1688304" y="49939"/>
                  </a:lnTo>
                  <a:lnTo>
                    <a:pt x="1743136" y="62531"/>
                  </a:lnTo>
                  <a:lnTo>
                    <a:pt x="1795862" y="76366"/>
                  </a:lnTo>
                  <a:lnTo>
                    <a:pt x="1846356" y="91396"/>
                  </a:lnTo>
                  <a:lnTo>
                    <a:pt x="1894495" y="107571"/>
                  </a:lnTo>
                  <a:lnTo>
                    <a:pt x="1940153" y="124841"/>
                  </a:lnTo>
                  <a:lnTo>
                    <a:pt x="1983207" y="143155"/>
                  </a:lnTo>
                  <a:lnTo>
                    <a:pt x="2023532" y="162463"/>
                  </a:lnTo>
                  <a:lnTo>
                    <a:pt x="2061003" y="182717"/>
                  </a:lnTo>
                  <a:lnTo>
                    <a:pt x="2095497" y="203866"/>
                  </a:lnTo>
                  <a:lnTo>
                    <a:pt x="2126888" y="225859"/>
                  </a:lnTo>
                  <a:lnTo>
                    <a:pt x="2179865" y="272182"/>
                  </a:lnTo>
                  <a:lnTo>
                    <a:pt x="2218938" y="321285"/>
                  </a:lnTo>
                  <a:lnTo>
                    <a:pt x="2243113" y="372770"/>
                  </a:lnTo>
                  <a:lnTo>
                    <a:pt x="2251392" y="426237"/>
                  </a:lnTo>
                  <a:lnTo>
                    <a:pt x="2144839" y="426237"/>
                  </a:lnTo>
                  <a:lnTo>
                    <a:pt x="2142748" y="399281"/>
                  </a:lnTo>
                  <a:lnTo>
                    <a:pt x="2136559" y="372770"/>
                  </a:lnTo>
                  <a:lnTo>
                    <a:pt x="2112385" y="321285"/>
                  </a:lnTo>
                  <a:lnTo>
                    <a:pt x="2073310" y="272182"/>
                  </a:lnTo>
                  <a:lnTo>
                    <a:pt x="2020332" y="225859"/>
                  </a:lnTo>
                  <a:lnTo>
                    <a:pt x="1988941" y="203866"/>
                  </a:lnTo>
                  <a:lnTo>
                    <a:pt x="1954447" y="182717"/>
                  </a:lnTo>
                  <a:lnTo>
                    <a:pt x="1916975" y="162463"/>
                  </a:lnTo>
                  <a:lnTo>
                    <a:pt x="1876650" y="143155"/>
                  </a:lnTo>
                  <a:lnTo>
                    <a:pt x="1833595" y="124840"/>
                  </a:lnTo>
                  <a:lnTo>
                    <a:pt x="1787936" y="107571"/>
                  </a:lnTo>
                  <a:lnTo>
                    <a:pt x="1739798" y="91396"/>
                  </a:lnTo>
                  <a:lnTo>
                    <a:pt x="1689303" y="76366"/>
                  </a:lnTo>
                  <a:lnTo>
                    <a:pt x="1636578" y="62531"/>
                  </a:lnTo>
                  <a:lnTo>
                    <a:pt x="1581746" y="49939"/>
                  </a:lnTo>
                  <a:lnTo>
                    <a:pt x="1524932" y="38642"/>
                  </a:lnTo>
                  <a:lnTo>
                    <a:pt x="1466260" y="28690"/>
                  </a:lnTo>
                  <a:lnTo>
                    <a:pt x="1405855" y="20131"/>
                  </a:lnTo>
                  <a:lnTo>
                    <a:pt x="1343842" y="13017"/>
                  </a:lnTo>
                  <a:lnTo>
                    <a:pt x="1280344" y="7397"/>
                  </a:lnTo>
                  <a:lnTo>
                    <a:pt x="1215487" y="3320"/>
                  </a:lnTo>
                  <a:lnTo>
                    <a:pt x="1149395" y="838"/>
                  </a:lnTo>
                  <a:lnTo>
                    <a:pt x="1082192" y="0"/>
                  </a:lnTo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3" name="Título 22">
            <a:extLst>
              <a:ext uri="{FF2B5EF4-FFF2-40B4-BE49-F238E27FC236}">
                <a16:creationId xmlns:a16="http://schemas.microsoft.com/office/drawing/2014/main" id="{1BF47C21-19A4-7109-791E-A5CEEECE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774ADB8B-0CF8-54D9-E740-F56871A943C2}"/>
              </a:ext>
            </a:extLst>
          </p:cNvPr>
          <p:cNvSpPr txBox="1">
            <a:spLocks/>
          </p:cNvSpPr>
          <p:nvPr/>
        </p:nvSpPr>
        <p:spPr>
          <a:xfrm>
            <a:off x="1172675" y="572644"/>
            <a:ext cx="9845040" cy="47790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27"/>
              </a:spcBef>
            </a:pPr>
            <a:r>
              <a:rPr lang="es-419" sz="3000" b="1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 de los estudios Epidemiológicos</a:t>
            </a:r>
            <a:endParaRPr lang="es-419" sz="30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5051" y="1570008"/>
            <a:ext cx="10760287" cy="412796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144" marR="5111199" indent="-364058">
              <a:lnSpc>
                <a:spcPct val="120000"/>
              </a:lnSpc>
              <a:spcBef>
                <a:spcPts val="133"/>
              </a:spcBef>
              <a:buFont typeface="Carlito"/>
              <a:buAutoNum type="arabicPeriod" startAt="3"/>
              <a:tabLst>
                <a:tab pos="421629" algn="l"/>
              </a:tabLst>
            </a:pPr>
            <a:r>
              <a:rPr sz="2400" dirty="0"/>
              <a:t>	</a:t>
            </a:r>
            <a:r>
              <a:rPr sz="3200" b="1" spc="-7" dirty="0">
                <a:latin typeface="Carlito"/>
                <a:cs typeface="Carlito"/>
              </a:rPr>
              <a:t>Según </a:t>
            </a:r>
            <a:r>
              <a:rPr sz="3200" b="1" spc="-13" dirty="0">
                <a:latin typeface="Carlito"/>
                <a:cs typeface="Carlito"/>
              </a:rPr>
              <a:t>criterio </a:t>
            </a:r>
            <a:r>
              <a:rPr sz="3200" b="1" dirty="0">
                <a:latin typeface="Carlito"/>
                <a:cs typeface="Carlito"/>
              </a:rPr>
              <a:t>de </a:t>
            </a:r>
            <a:r>
              <a:rPr sz="3200" b="1" spc="-20" dirty="0">
                <a:latin typeface="Carlito"/>
                <a:cs typeface="Carlito"/>
              </a:rPr>
              <a:t>temporalidad 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spc="-13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Estudios</a:t>
            </a:r>
            <a:r>
              <a:rPr sz="3200" b="1" u="heavy" spc="7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retrospectivos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Carlito"/>
              <a:buAutoNum type="arabicPeriod" startAt="3"/>
            </a:pPr>
            <a:endParaRPr sz="3200" dirty="0">
              <a:latin typeface="Carlito"/>
              <a:cs typeface="Carlito"/>
            </a:endParaRPr>
          </a:p>
          <a:p>
            <a:pPr marL="1006661" lvl="1" indent="-380990">
              <a:spcBef>
                <a:spcPts val="2233"/>
              </a:spcBef>
              <a:buFont typeface="Arial"/>
              <a:buChar char="–"/>
              <a:tabLst>
                <a:tab pos="1007508" algn="l"/>
              </a:tabLst>
            </a:pPr>
            <a:r>
              <a:rPr sz="3200" dirty="0">
                <a:latin typeface="Carlito"/>
                <a:cs typeface="Carlito"/>
              </a:rPr>
              <a:t>Si al </a:t>
            </a:r>
            <a:r>
              <a:rPr sz="3200" spc="-7" dirty="0">
                <a:latin typeface="Carlito"/>
                <a:cs typeface="Carlito"/>
              </a:rPr>
              <a:t>iniciar el </a:t>
            </a:r>
            <a:r>
              <a:rPr sz="3200" spc="-13" dirty="0">
                <a:latin typeface="Carlito"/>
                <a:cs typeface="Carlito"/>
              </a:rPr>
              <a:t>estudio </a:t>
            </a:r>
            <a:r>
              <a:rPr sz="3200" spc="-7" dirty="0">
                <a:latin typeface="Carlito"/>
                <a:cs typeface="Carlito"/>
              </a:rPr>
              <a:t>el </a:t>
            </a:r>
            <a:r>
              <a:rPr sz="3200" spc="-27" dirty="0">
                <a:latin typeface="Carlito"/>
                <a:cs typeface="Carlito"/>
              </a:rPr>
              <a:t>evento </a:t>
            </a:r>
            <a:r>
              <a:rPr sz="3200" spc="-7" dirty="0">
                <a:latin typeface="Carlito"/>
                <a:cs typeface="Carlito"/>
              </a:rPr>
              <a:t>de </a:t>
            </a:r>
            <a:r>
              <a:rPr sz="3200" spc="-20" dirty="0">
                <a:latin typeface="Carlito"/>
                <a:cs typeface="Carlito"/>
              </a:rPr>
              <a:t>interés </a:t>
            </a:r>
            <a:r>
              <a:rPr sz="3200" spc="-27" dirty="0">
                <a:latin typeface="Carlito"/>
                <a:cs typeface="Carlito"/>
              </a:rPr>
              <a:t>ya</a:t>
            </a:r>
            <a:r>
              <a:rPr sz="3200" spc="47" dirty="0">
                <a:latin typeface="Carlito"/>
                <a:cs typeface="Carlito"/>
              </a:rPr>
              <a:t> </a:t>
            </a:r>
            <a:r>
              <a:rPr sz="3200" spc="-7" dirty="0">
                <a:latin typeface="Carlito"/>
                <a:cs typeface="Carlito"/>
              </a:rPr>
              <a:t>ocurrió.</a:t>
            </a:r>
            <a:endParaRPr sz="3200" dirty="0">
              <a:latin typeface="Carlito"/>
              <a:cs typeface="Carlito"/>
            </a:endParaRPr>
          </a:p>
          <a:p>
            <a:pPr lvl="1">
              <a:spcBef>
                <a:spcPts val="7"/>
              </a:spcBef>
              <a:buFont typeface="Arial"/>
              <a:buChar char="–"/>
            </a:pPr>
            <a:endParaRPr sz="4400" dirty="0">
              <a:latin typeface="Carlito"/>
              <a:cs typeface="Carlito"/>
            </a:endParaRPr>
          </a:p>
          <a:p>
            <a:pPr marL="1005815" marR="6773" lvl="1" indent="-380144">
              <a:buFont typeface="Arial"/>
              <a:buChar char="–"/>
              <a:tabLst>
                <a:tab pos="1007508" algn="l"/>
              </a:tabLst>
            </a:pPr>
            <a:r>
              <a:rPr sz="3200" spc="-7" dirty="0">
                <a:latin typeface="Carlito"/>
                <a:cs typeface="Carlito"/>
              </a:rPr>
              <a:t>El </a:t>
            </a:r>
            <a:r>
              <a:rPr sz="3200" spc="-20" dirty="0">
                <a:latin typeface="Carlito"/>
                <a:cs typeface="Carlito"/>
              </a:rPr>
              <a:t>investigador </a:t>
            </a:r>
            <a:r>
              <a:rPr sz="3200" spc="-7" dirty="0">
                <a:latin typeface="Carlito"/>
                <a:cs typeface="Carlito"/>
              </a:rPr>
              <a:t>planea </a:t>
            </a:r>
            <a:r>
              <a:rPr sz="3200" spc="-13" dirty="0">
                <a:latin typeface="Carlito"/>
                <a:cs typeface="Carlito"/>
              </a:rPr>
              <a:t>reconstruir </a:t>
            </a:r>
            <a:r>
              <a:rPr sz="3200" dirty="0">
                <a:latin typeface="Carlito"/>
                <a:cs typeface="Carlito"/>
              </a:rPr>
              <a:t>la </a:t>
            </a:r>
            <a:r>
              <a:rPr sz="3200" spc="-13" dirty="0">
                <a:latin typeface="Carlito"/>
                <a:cs typeface="Carlito"/>
              </a:rPr>
              <a:t>ocurrencia </a:t>
            </a:r>
            <a:r>
              <a:rPr sz="3200" spc="-7" dirty="0">
                <a:latin typeface="Carlito"/>
                <a:cs typeface="Carlito"/>
              </a:rPr>
              <a:t>del </a:t>
            </a:r>
            <a:r>
              <a:rPr sz="3200" spc="-20" dirty="0">
                <a:latin typeface="Carlito"/>
                <a:cs typeface="Carlito"/>
              </a:rPr>
              <a:t>evento  </a:t>
            </a:r>
            <a:r>
              <a:rPr sz="3200" spc="-7" dirty="0">
                <a:latin typeface="Carlito"/>
                <a:cs typeface="Carlito"/>
              </a:rPr>
              <a:t>en el pasado usando </a:t>
            </a:r>
            <a:r>
              <a:rPr sz="3200" spc="-20" dirty="0">
                <a:latin typeface="Carlito"/>
                <a:cs typeface="Carlito"/>
              </a:rPr>
              <a:t>registros </a:t>
            </a:r>
            <a:r>
              <a:rPr sz="3200" dirty="0">
                <a:latin typeface="Carlito"/>
                <a:cs typeface="Carlito"/>
              </a:rPr>
              <a:t>o </a:t>
            </a:r>
            <a:r>
              <a:rPr sz="3200" spc="-20" dirty="0">
                <a:latin typeface="Carlito"/>
                <a:cs typeface="Carlito"/>
              </a:rPr>
              <a:t>entrevistas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F0795FA-0F85-119B-C6A8-8CF60B52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DAA5BBC-64EA-E0F8-B38E-D5A09DE9C65A}"/>
              </a:ext>
            </a:extLst>
          </p:cNvPr>
          <p:cNvSpPr txBox="1">
            <a:spLocks/>
          </p:cNvSpPr>
          <p:nvPr/>
        </p:nvSpPr>
        <p:spPr>
          <a:xfrm>
            <a:off x="1172675" y="572644"/>
            <a:ext cx="9845040" cy="47790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27"/>
              </a:spcBef>
            </a:pPr>
            <a:r>
              <a:rPr lang="es-419" sz="3000" b="1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 de los estudios Epidemiológicos</a:t>
            </a:r>
            <a:endParaRPr lang="es-419" sz="30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4587" y="1520276"/>
            <a:ext cx="5654887" cy="115959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144" marR="6773" indent="-364058">
              <a:lnSpc>
                <a:spcPct val="120000"/>
              </a:lnSpc>
              <a:spcBef>
                <a:spcPts val="133"/>
              </a:spcBef>
            </a:pPr>
            <a:r>
              <a:rPr sz="3200" b="1" dirty="0">
                <a:latin typeface="Carlito"/>
                <a:cs typeface="Carlito"/>
              </a:rPr>
              <a:t>3. </a:t>
            </a:r>
            <a:r>
              <a:rPr sz="3200" b="1" spc="-7" dirty="0">
                <a:latin typeface="Carlito"/>
                <a:cs typeface="Carlito"/>
              </a:rPr>
              <a:t>Según </a:t>
            </a:r>
            <a:r>
              <a:rPr sz="3200" b="1" spc="-13" dirty="0">
                <a:latin typeface="Carlito"/>
                <a:cs typeface="Carlito"/>
              </a:rPr>
              <a:t>criterio </a:t>
            </a:r>
            <a:r>
              <a:rPr sz="3200" b="1" dirty="0">
                <a:latin typeface="Carlito"/>
                <a:cs typeface="Carlito"/>
              </a:rPr>
              <a:t>de </a:t>
            </a:r>
            <a:r>
              <a:rPr sz="3200" b="1" spc="-20" dirty="0">
                <a:latin typeface="Carlito"/>
                <a:cs typeface="Carlito"/>
              </a:rPr>
              <a:t>temporalidad 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spc="-13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Estudios</a:t>
            </a:r>
            <a:r>
              <a:rPr sz="3200" b="1" u="heavy" spc="7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spc="-13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prospectivos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33161" y="3729735"/>
            <a:ext cx="5444913" cy="423333"/>
            <a:chOff x="4674870" y="2797301"/>
            <a:chExt cx="4083685" cy="317500"/>
          </a:xfrm>
        </p:grpSpPr>
        <p:sp>
          <p:nvSpPr>
            <p:cNvPr id="5" name="object 5"/>
            <p:cNvSpPr/>
            <p:nvPr/>
          </p:nvSpPr>
          <p:spPr>
            <a:xfrm>
              <a:off x="4674870" y="2797301"/>
              <a:ext cx="4083558" cy="3086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4716018" y="2931794"/>
              <a:ext cx="3863340" cy="0"/>
            </a:xfrm>
            <a:custGeom>
              <a:avLst/>
              <a:gdLst/>
              <a:ahLst/>
              <a:cxnLst/>
              <a:rect l="l" t="t" r="r" b="b"/>
              <a:pathLst>
                <a:path w="3863340">
                  <a:moveTo>
                    <a:pt x="0" y="0"/>
                  </a:moveTo>
                  <a:lnTo>
                    <a:pt x="3863289" y="0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8503107" y="2887332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6894576" y="2802635"/>
              <a:ext cx="107442" cy="2979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6948259" y="2823781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0"/>
                  </a:moveTo>
                  <a:lnTo>
                    <a:pt x="0" y="216027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5454396" y="2816351"/>
              <a:ext cx="107441" cy="2979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508104" y="2837357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0"/>
                  </a:moveTo>
                  <a:lnTo>
                    <a:pt x="0" y="216027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837659" y="4369257"/>
            <a:ext cx="9838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Evento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47010" y="4326280"/>
            <a:ext cx="881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"/>
                <a:cs typeface="Arial"/>
              </a:rPr>
              <a:t>Ac</a:t>
            </a:r>
            <a:r>
              <a:rPr sz="2400" spc="-7" dirty="0">
                <a:latin typeface="Arial"/>
                <a:cs typeface="Arial"/>
              </a:rPr>
              <a:t>tual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231888" y="2936239"/>
            <a:ext cx="2254673" cy="690879"/>
            <a:chOff x="5423915" y="2202179"/>
            <a:chExt cx="1691005" cy="518159"/>
          </a:xfrm>
        </p:grpSpPr>
        <p:sp>
          <p:nvSpPr>
            <p:cNvPr id="15" name="object 15"/>
            <p:cNvSpPr/>
            <p:nvPr/>
          </p:nvSpPr>
          <p:spPr>
            <a:xfrm>
              <a:off x="5423915" y="2202179"/>
              <a:ext cx="1690878" cy="5181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469635" y="2224913"/>
              <a:ext cx="1599412" cy="4262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469635" y="2224925"/>
              <a:ext cx="1599565" cy="426720"/>
            </a:xfrm>
            <a:custGeom>
              <a:avLst/>
              <a:gdLst/>
              <a:ahLst/>
              <a:cxnLst/>
              <a:rect l="l" t="t" r="r" b="b"/>
              <a:pathLst>
                <a:path w="1599565" h="426719">
                  <a:moveTo>
                    <a:pt x="784682" y="1130"/>
                  </a:moveTo>
                  <a:lnTo>
                    <a:pt x="842748" y="4957"/>
                  </a:lnTo>
                  <a:lnTo>
                    <a:pt x="899456" y="11380"/>
                  </a:lnTo>
                  <a:lnTo>
                    <a:pt x="954608" y="20302"/>
                  </a:lnTo>
                  <a:lnTo>
                    <a:pt x="1008005" y="31625"/>
                  </a:lnTo>
                  <a:lnTo>
                    <a:pt x="1059449" y="45253"/>
                  </a:lnTo>
                  <a:lnTo>
                    <a:pt x="1108740" y="61090"/>
                  </a:lnTo>
                  <a:lnTo>
                    <a:pt x="1155681" y="79039"/>
                  </a:lnTo>
                  <a:lnTo>
                    <a:pt x="1200072" y="99004"/>
                  </a:lnTo>
                  <a:lnTo>
                    <a:pt x="1241715" y="120887"/>
                  </a:lnTo>
                  <a:lnTo>
                    <a:pt x="1280411" y="144593"/>
                  </a:lnTo>
                  <a:lnTo>
                    <a:pt x="1315961" y="170024"/>
                  </a:lnTo>
                  <a:lnTo>
                    <a:pt x="1348168" y="197085"/>
                  </a:lnTo>
                  <a:lnTo>
                    <a:pt x="1376832" y="225677"/>
                  </a:lnTo>
                  <a:lnTo>
                    <a:pt x="1401755" y="255706"/>
                  </a:lnTo>
                  <a:lnTo>
                    <a:pt x="1439583" y="319684"/>
                  </a:lnTo>
                  <a:lnTo>
                    <a:pt x="1386293" y="319684"/>
                  </a:lnTo>
                  <a:lnTo>
                    <a:pt x="1516087" y="426250"/>
                  </a:lnTo>
                  <a:lnTo>
                    <a:pt x="1599425" y="319684"/>
                  </a:lnTo>
                  <a:lnTo>
                    <a:pt x="1546136" y="319684"/>
                  </a:lnTo>
                  <a:lnTo>
                    <a:pt x="1529298" y="287076"/>
                  </a:lnTo>
                  <a:lnTo>
                    <a:pt x="1483483" y="225758"/>
                  </a:lnTo>
                  <a:lnTo>
                    <a:pt x="1454910" y="197230"/>
                  </a:lnTo>
                  <a:lnTo>
                    <a:pt x="1422830" y="170245"/>
                  </a:lnTo>
                  <a:lnTo>
                    <a:pt x="1387446" y="144895"/>
                  </a:lnTo>
                  <a:lnTo>
                    <a:pt x="1348959" y="121269"/>
                  </a:lnTo>
                  <a:lnTo>
                    <a:pt x="1307572" y="99461"/>
                  </a:lnTo>
                  <a:lnTo>
                    <a:pt x="1263487" y="79560"/>
                  </a:lnTo>
                  <a:lnTo>
                    <a:pt x="1216906" y="61659"/>
                  </a:lnTo>
                  <a:lnTo>
                    <a:pt x="1168032" y="45848"/>
                  </a:lnTo>
                  <a:lnTo>
                    <a:pt x="1117067" y="32219"/>
                  </a:lnTo>
                  <a:lnTo>
                    <a:pt x="1064214" y="20864"/>
                  </a:lnTo>
                  <a:lnTo>
                    <a:pt x="1009674" y="11873"/>
                  </a:lnTo>
                  <a:lnTo>
                    <a:pt x="953650" y="5337"/>
                  </a:lnTo>
                  <a:lnTo>
                    <a:pt x="896344" y="1349"/>
                  </a:lnTo>
                  <a:lnTo>
                    <a:pt x="837958" y="0"/>
                  </a:lnTo>
                  <a:lnTo>
                    <a:pt x="731405" y="0"/>
                  </a:lnTo>
                  <a:lnTo>
                    <a:pt x="671418" y="1412"/>
                  </a:lnTo>
                  <a:lnTo>
                    <a:pt x="612766" y="5578"/>
                  </a:lnTo>
                  <a:lnTo>
                    <a:pt x="555638" y="12387"/>
                  </a:lnTo>
                  <a:lnTo>
                    <a:pt x="500223" y="21729"/>
                  </a:lnTo>
                  <a:lnTo>
                    <a:pt x="446707" y="33495"/>
                  </a:lnTo>
                  <a:lnTo>
                    <a:pt x="395280" y="47575"/>
                  </a:lnTo>
                  <a:lnTo>
                    <a:pt x="346130" y="63860"/>
                  </a:lnTo>
                  <a:lnTo>
                    <a:pt x="299444" y="82239"/>
                  </a:lnTo>
                  <a:lnTo>
                    <a:pt x="255412" y="102603"/>
                  </a:lnTo>
                  <a:lnTo>
                    <a:pt x="214222" y="124842"/>
                  </a:lnTo>
                  <a:lnTo>
                    <a:pt x="176060" y="148847"/>
                  </a:lnTo>
                  <a:lnTo>
                    <a:pt x="141117" y="174508"/>
                  </a:lnTo>
                  <a:lnTo>
                    <a:pt x="109580" y="201715"/>
                  </a:lnTo>
                  <a:lnTo>
                    <a:pt x="81637" y="230359"/>
                  </a:lnTo>
                  <a:lnTo>
                    <a:pt x="57476" y="260330"/>
                  </a:lnTo>
                  <a:lnTo>
                    <a:pt x="21256" y="323814"/>
                  </a:lnTo>
                  <a:lnTo>
                    <a:pt x="2424" y="391289"/>
                  </a:lnTo>
                  <a:lnTo>
                    <a:pt x="0" y="426250"/>
                  </a:lnTo>
                  <a:lnTo>
                    <a:pt x="106553" y="426250"/>
                  </a:lnTo>
                  <a:lnTo>
                    <a:pt x="108977" y="391289"/>
                  </a:lnTo>
                  <a:lnTo>
                    <a:pt x="116126" y="357108"/>
                  </a:lnTo>
                  <a:lnTo>
                    <a:pt x="143841" y="291518"/>
                  </a:lnTo>
                  <a:lnTo>
                    <a:pt x="188192" y="230359"/>
                  </a:lnTo>
                  <a:lnTo>
                    <a:pt x="216136" y="201715"/>
                  </a:lnTo>
                  <a:lnTo>
                    <a:pt x="247674" y="174508"/>
                  </a:lnTo>
                  <a:lnTo>
                    <a:pt x="282618" y="148847"/>
                  </a:lnTo>
                  <a:lnTo>
                    <a:pt x="320779" y="124842"/>
                  </a:lnTo>
                  <a:lnTo>
                    <a:pt x="361970" y="102603"/>
                  </a:lnTo>
                  <a:lnTo>
                    <a:pt x="406003" y="82239"/>
                  </a:lnTo>
                  <a:lnTo>
                    <a:pt x="452688" y="63860"/>
                  </a:lnTo>
                  <a:lnTo>
                    <a:pt x="501839" y="47575"/>
                  </a:lnTo>
                  <a:lnTo>
                    <a:pt x="553265" y="33495"/>
                  </a:lnTo>
                  <a:lnTo>
                    <a:pt x="606781" y="21729"/>
                  </a:lnTo>
                  <a:lnTo>
                    <a:pt x="662196" y="12387"/>
                  </a:lnTo>
                  <a:lnTo>
                    <a:pt x="719322" y="5578"/>
                  </a:lnTo>
                  <a:lnTo>
                    <a:pt x="777973" y="1412"/>
                  </a:lnTo>
                  <a:lnTo>
                    <a:pt x="837958" y="0"/>
                  </a:lnTo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0" name="Título 19">
            <a:extLst>
              <a:ext uri="{FF2B5EF4-FFF2-40B4-BE49-F238E27FC236}">
                <a16:creationId xmlns:a16="http://schemas.microsoft.com/office/drawing/2014/main" id="{81CED017-802A-3630-2C57-96C395F2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11C03ECB-ABFA-188B-D2CB-A2B089931A7A}"/>
              </a:ext>
            </a:extLst>
          </p:cNvPr>
          <p:cNvSpPr txBox="1">
            <a:spLocks/>
          </p:cNvSpPr>
          <p:nvPr/>
        </p:nvSpPr>
        <p:spPr>
          <a:xfrm>
            <a:off x="1172675" y="572644"/>
            <a:ext cx="9845040" cy="47790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27"/>
              </a:spcBef>
            </a:pPr>
            <a:r>
              <a:rPr lang="es-419" sz="3000" b="1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 de los estudios Epidemiológicos</a:t>
            </a:r>
            <a:endParaRPr lang="es-419" sz="30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9208" y="1470352"/>
            <a:ext cx="10488507" cy="42279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144" marR="4841118" indent="-364058">
              <a:lnSpc>
                <a:spcPct val="120000"/>
              </a:lnSpc>
              <a:spcBef>
                <a:spcPts val="133"/>
              </a:spcBef>
              <a:buFont typeface="Carlito"/>
              <a:buAutoNum type="arabicPeriod" startAt="3"/>
              <a:tabLst>
                <a:tab pos="421629" algn="l"/>
              </a:tabLst>
            </a:pPr>
            <a:r>
              <a:rPr sz="2400" dirty="0"/>
              <a:t>	</a:t>
            </a:r>
            <a:r>
              <a:rPr sz="3200" b="1" spc="-7" dirty="0">
                <a:latin typeface="Carlito"/>
                <a:cs typeface="Carlito"/>
              </a:rPr>
              <a:t>Según </a:t>
            </a:r>
            <a:r>
              <a:rPr sz="3200" b="1" spc="-13" dirty="0">
                <a:latin typeface="Carlito"/>
                <a:cs typeface="Carlito"/>
              </a:rPr>
              <a:t>criterio </a:t>
            </a:r>
            <a:r>
              <a:rPr sz="3200" b="1" dirty="0">
                <a:latin typeface="Carlito"/>
                <a:cs typeface="Carlito"/>
              </a:rPr>
              <a:t>de </a:t>
            </a:r>
            <a:r>
              <a:rPr sz="3200" b="1" spc="-20" dirty="0">
                <a:latin typeface="Carlito"/>
                <a:cs typeface="Carlito"/>
              </a:rPr>
              <a:t>temporalidad 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spc="-13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Estudios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spc="-13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prospectivos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Carlito"/>
              <a:buAutoNum type="arabicPeriod" startAt="3"/>
            </a:pPr>
            <a:endParaRPr sz="3200" dirty="0">
              <a:latin typeface="Carlito"/>
              <a:cs typeface="Carlito"/>
            </a:endParaRPr>
          </a:p>
          <a:p>
            <a:pPr>
              <a:spcBef>
                <a:spcPts val="73"/>
              </a:spcBef>
              <a:buFont typeface="Carlito"/>
              <a:buAutoNum type="arabicPeriod" startAt="3"/>
            </a:pPr>
            <a:endParaRPr sz="2400" dirty="0">
              <a:latin typeface="Carlito"/>
              <a:cs typeface="Carlito"/>
            </a:endParaRPr>
          </a:p>
          <a:p>
            <a:pPr marL="1006661" marR="6773" lvl="1" indent="-380990">
              <a:buFont typeface="Arial"/>
              <a:buChar char="–"/>
              <a:tabLst>
                <a:tab pos="1007508" algn="l"/>
              </a:tabLst>
            </a:pPr>
            <a:r>
              <a:rPr sz="3200" dirty="0">
                <a:latin typeface="Carlito"/>
                <a:cs typeface="Carlito"/>
              </a:rPr>
              <a:t>Si </a:t>
            </a:r>
            <a:r>
              <a:rPr sz="3200" spc="-7" dirty="0">
                <a:latin typeface="Carlito"/>
                <a:cs typeface="Carlito"/>
              </a:rPr>
              <a:t>los </a:t>
            </a:r>
            <a:r>
              <a:rPr sz="3200" spc="-13" dirty="0">
                <a:latin typeface="Carlito"/>
                <a:cs typeface="Carlito"/>
              </a:rPr>
              <a:t>sujetos </a:t>
            </a:r>
            <a:r>
              <a:rPr sz="3200" spc="-7" dirty="0">
                <a:latin typeface="Carlito"/>
                <a:cs typeface="Carlito"/>
              </a:rPr>
              <a:t>de </a:t>
            </a:r>
            <a:r>
              <a:rPr sz="3200" spc="-13" dirty="0">
                <a:latin typeface="Carlito"/>
                <a:cs typeface="Carlito"/>
              </a:rPr>
              <a:t>estudio </a:t>
            </a:r>
            <a:r>
              <a:rPr sz="3200" spc="-20" dirty="0">
                <a:latin typeface="Carlito"/>
                <a:cs typeface="Carlito"/>
              </a:rPr>
              <a:t>están </a:t>
            </a:r>
            <a:r>
              <a:rPr sz="3200" spc="-13" dirty="0">
                <a:latin typeface="Carlito"/>
                <a:cs typeface="Carlito"/>
              </a:rPr>
              <a:t>libres </a:t>
            </a:r>
            <a:r>
              <a:rPr sz="3200" spc="-7" dirty="0">
                <a:latin typeface="Carlito"/>
                <a:cs typeface="Carlito"/>
              </a:rPr>
              <a:t>del </a:t>
            </a:r>
            <a:r>
              <a:rPr sz="3200" spc="-27" dirty="0">
                <a:latin typeface="Carlito"/>
                <a:cs typeface="Carlito"/>
              </a:rPr>
              <a:t>evento </a:t>
            </a:r>
            <a:r>
              <a:rPr sz="3200" spc="-7" dirty="0">
                <a:latin typeface="Carlito"/>
                <a:cs typeface="Carlito"/>
              </a:rPr>
              <a:t>de </a:t>
            </a:r>
            <a:r>
              <a:rPr sz="3200" spc="-20" dirty="0">
                <a:latin typeface="Carlito"/>
                <a:cs typeface="Carlito"/>
              </a:rPr>
              <a:t>interés  </a:t>
            </a:r>
            <a:r>
              <a:rPr sz="3200" dirty="0">
                <a:latin typeface="Carlito"/>
                <a:cs typeface="Carlito"/>
              </a:rPr>
              <a:t>al </a:t>
            </a:r>
            <a:r>
              <a:rPr sz="3200" spc="-7" dirty="0">
                <a:latin typeface="Carlito"/>
                <a:cs typeface="Carlito"/>
              </a:rPr>
              <a:t>iniciar su participación en el</a:t>
            </a:r>
            <a:r>
              <a:rPr sz="3200" spc="-47" dirty="0">
                <a:latin typeface="Carlito"/>
                <a:cs typeface="Carlito"/>
              </a:rPr>
              <a:t> </a:t>
            </a:r>
            <a:r>
              <a:rPr sz="3200" spc="-13" dirty="0">
                <a:latin typeface="Carlito"/>
                <a:cs typeface="Carlito"/>
              </a:rPr>
              <a:t>estudio</a:t>
            </a:r>
            <a:endParaRPr sz="3200" dirty="0">
              <a:latin typeface="Carlito"/>
              <a:cs typeface="Carlito"/>
            </a:endParaRPr>
          </a:p>
          <a:p>
            <a:pPr lvl="1">
              <a:spcBef>
                <a:spcPts val="7"/>
              </a:spcBef>
              <a:buFont typeface="Arial"/>
              <a:buChar char="–"/>
            </a:pPr>
            <a:endParaRPr sz="4400" dirty="0">
              <a:latin typeface="Carlito"/>
              <a:cs typeface="Carlito"/>
            </a:endParaRPr>
          </a:p>
          <a:p>
            <a:pPr marL="1006661" lvl="1" indent="-380990">
              <a:buFont typeface="Arial"/>
              <a:buChar char="–"/>
              <a:tabLst>
                <a:tab pos="1007508" algn="l"/>
              </a:tabLst>
            </a:pPr>
            <a:r>
              <a:rPr sz="3200" dirty="0">
                <a:latin typeface="Carlito"/>
                <a:cs typeface="Carlito"/>
              </a:rPr>
              <a:t>Si la </a:t>
            </a:r>
            <a:r>
              <a:rPr sz="3200" spc="-13" dirty="0">
                <a:latin typeface="Carlito"/>
                <a:cs typeface="Carlito"/>
              </a:rPr>
              <a:t>ocurrencia </a:t>
            </a:r>
            <a:r>
              <a:rPr sz="3200" spc="-7" dirty="0">
                <a:latin typeface="Carlito"/>
                <a:cs typeface="Carlito"/>
              </a:rPr>
              <a:t>del </a:t>
            </a:r>
            <a:r>
              <a:rPr sz="3200" spc="-27" dirty="0">
                <a:latin typeface="Carlito"/>
                <a:cs typeface="Carlito"/>
              </a:rPr>
              <a:t>evento </a:t>
            </a:r>
            <a:r>
              <a:rPr sz="3200" spc="-7" dirty="0">
                <a:latin typeface="Carlito"/>
                <a:cs typeface="Carlito"/>
              </a:rPr>
              <a:t>se </a:t>
            </a:r>
            <a:r>
              <a:rPr sz="3200" spc="-27" dirty="0">
                <a:latin typeface="Carlito"/>
                <a:cs typeface="Carlito"/>
              </a:rPr>
              <a:t>registra durante </a:t>
            </a:r>
            <a:r>
              <a:rPr sz="3200" spc="-7" dirty="0">
                <a:latin typeface="Carlito"/>
                <a:cs typeface="Carlito"/>
              </a:rPr>
              <a:t>el</a:t>
            </a:r>
            <a:r>
              <a:rPr sz="3200" spc="107" dirty="0">
                <a:latin typeface="Carlito"/>
                <a:cs typeface="Carlito"/>
              </a:rPr>
              <a:t> </a:t>
            </a:r>
            <a:r>
              <a:rPr sz="3200" spc="-13" dirty="0">
                <a:latin typeface="Carlito"/>
                <a:cs typeface="Carlito"/>
              </a:rPr>
              <a:t>estudio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30706D0-E395-0313-34C3-7EAC7715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E21AC1A-73DF-5545-81EB-AF8BA0E3FAF4}"/>
              </a:ext>
            </a:extLst>
          </p:cNvPr>
          <p:cNvSpPr txBox="1">
            <a:spLocks/>
          </p:cNvSpPr>
          <p:nvPr/>
        </p:nvSpPr>
        <p:spPr>
          <a:xfrm>
            <a:off x="1172675" y="572644"/>
            <a:ext cx="9845040" cy="47790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27"/>
              </a:spcBef>
            </a:pPr>
            <a:r>
              <a:rPr lang="es-419" sz="3000" b="1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 de los estudios Epidemiológicos</a:t>
            </a:r>
            <a:endParaRPr lang="es-419" sz="30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4205" y="1328019"/>
            <a:ext cx="10761979" cy="42019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0144" marR="2975112" indent="-364058">
              <a:spcBef>
                <a:spcPts val="133"/>
              </a:spcBef>
              <a:buFont typeface="Carlito"/>
              <a:buAutoNum type="arabicPeriod" startAt="3"/>
              <a:tabLst>
                <a:tab pos="421629" algn="l"/>
              </a:tabLst>
            </a:pPr>
            <a:r>
              <a:rPr sz="2400" dirty="0"/>
              <a:t>	</a:t>
            </a:r>
            <a:r>
              <a:rPr sz="3200" b="1" spc="-7" dirty="0">
                <a:latin typeface="Carlito"/>
                <a:cs typeface="Carlito"/>
              </a:rPr>
              <a:t>Según </a:t>
            </a:r>
            <a:r>
              <a:rPr sz="3200" b="1" spc="-13" dirty="0">
                <a:latin typeface="Carlito"/>
                <a:cs typeface="Carlito"/>
              </a:rPr>
              <a:t>criterio </a:t>
            </a:r>
            <a:r>
              <a:rPr sz="3200" b="1" dirty="0">
                <a:latin typeface="Carlito"/>
                <a:cs typeface="Carlito"/>
              </a:rPr>
              <a:t>de </a:t>
            </a:r>
            <a:r>
              <a:rPr sz="3200" b="1" spc="-20" dirty="0">
                <a:latin typeface="Carlito"/>
                <a:cs typeface="Carlito"/>
              </a:rPr>
              <a:t>temporalidad 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spc="-13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Comparación prospectivos </a:t>
            </a:r>
            <a:r>
              <a:rPr sz="3200" b="1" u="heavy" spc="-7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vs</a:t>
            </a:r>
            <a:r>
              <a:rPr sz="3200" b="1" u="heavy" spc="47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retrospectivos</a:t>
            </a:r>
            <a:endParaRPr sz="3200" dirty="0">
              <a:latin typeface="Carlito"/>
              <a:cs typeface="Carlito"/>
            </a:endParaRPr>
          </a:p>
          <a:p>
            <a:pPr>
              <a:spcBef>
                <a:spcPts val="40"/>
              </a:spcBef>
              <a:buFont typeface="Carlito"/>
              <a:buAutoNum type="arabicPeriod" startAt="3"/>
            </a:pPr>
            <a:endParaRPr sz="4133" dirty="0">
              <a:latin typeface="Carlito"/>
              <a:cs typeface="Carlito"/>
            </a:endParaRPr>
          </a:p>
          <a:p>
            <a:pPr marL="1006661" marR="6773" lvl="1" indent="-380990" algn="just">
              <a:lnSpc>
                <a:spcPct val="80000"/>
              </a:lnSpc>
              <a:buFont typeface="Arial"/>
              <a:buChar char="–"/>
              <a:tabLst>
                <a:tab pos="1007508" algn="l"/>
              </a:tabLst>
            </a:pPr>
            <a:r>
              <a:rPr sz="3200" spc="-7" dirty="0">
                <a:latin typeface="Carlito"/>
                <a:cs typeface="Carlito"/>
              </a:rPr>
              <a:t>Estudios </a:t>
            </a:r>
            <a:r>
              <a:rPr sz="3200" spc="-13" dirty="0">
                <a:latin typeface="Carlito"/>
                <a:cs typeface="Carlito"/>
              </a:rPr>
              <a:t>prospectivos: </a:t>
            </a:r>
            <a:r>
              <a:rPr sz="3200" spc="-7" dirty="0">
                <a:latin typeface="Carlito"/>
                <a:cs typeface="Carlito"/>
              </a:rPr>
              <a:t>Se </a:t>
            </a:r>
            <a:r>
              <a:rPr sz="3200" dirty="0">
                <a:latin typeface="Carlito"/>
                <a:cs typeface="Carlito"/>
              </a:rPr>
              <a:t>pueden </a:t>
            </a:r>
            <a:r>
              <a:rPr sz="3200" spc="-7" dirty="0">
                <a:latin typeface="Carlito"/>
                <a:cs typeface="Carlito"/>
              </a:rPr>
              <a:t>diseñar </a:t>
            </a:r>
            <a:r>
              <a:rPr sz="3200" spc="-13" dirty="0">
                <a:latin typeface="Carlito"/>
                <a:cs typeface="Carlito"/>
              </a:rPr>
              <a:t>instrumentos </a:t>
            </a:r>
            <a:r>
              <a:rPr sz="3200" spc="-7" dirty="0">
                <a:latin typeface="Carlito"/>
                <a:cs typeface="Carlito"/>
              </a:rPr>
              <a:t>de  medición </a:t>
            </a:r>
            <a:r>
              <a:rPr sz="3200" dirty="0">
                <a:latin typeface="Carlito"/>
                <a:cs typeface="Carlito"/>
              </a:rPr>
              <a:t>y </a:t>
            </a:r>
            <a:r>
              <a:rPr sz="3200" spc="-13" dirty="0">
                <a:latin typeface="Carlito"/>
                <a:cs typeface="Carlito"/>
              </a:rPr>
              <a:t>tener </a:t>
            </a:r>
            <a:r>
              <a:rPr sz="3200" spc="-20" dirty="0">
                <a:latin typeface="Carlito"/>
                <a:cs typeface="Carlito"/>
              </a:rPr>
              <a:t>registros </a:t>
            </a:r>
            <a:r>
              <a:rPr sz="3200" spc="-7" dirty="0">
                <a:latin typeface="Carlito"/>
                <a:cs typeface="Carlito"/>
              </a:rPr>
              <a:t>del </a:t>
            </a:r>
            <a:r>
              <a:rPr sz="3200" spc="-27" dirty="0">
                <a:latin typeface="Carlito"/>
                <a:cs typeface="Carlito"/>
              </a:rPr>
              <a:t>evento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7" dirty="0">
                <a:latin typeface="Carlito"/>
                <a:cs typeface="Carlito"/>
              </a:rPr>
              <a:t>(calidad).</a:t>
            </a:r>
            <a:endParaRPr sz="3200" dirty="0">
              <a:latin typeface="Carlito"/>
              <a:cs typeface="Carlito"/>
            </a:endParaRPr>
          </a:p>
          <a:p>
            <a:pPr lvl="1">
              <a:spcBef>
                <a:spcPts val="27"/>
              </a:spcBef>
              <a:buFont typeface="Arial"/>
              <a:buChar char="–"/>
            </a:pPr>
            <a:endParaRPr sz="3733" dirty="0">
              <a:latin typeface="Carlito"/>
              <a:cs typeface="Carlito"/>
            </a:endParaRPr>
          </a:p>
          <a:p>
            <a:pPr marL="1006661" marR="6773" lvl="1" indent="-380990" algn="just">
              <a:lnSpc>
                <a:spcPts val="3067"/>
              </a:lnSpc>
              <a:buFont typeface="Arial"/>
              <a:buChar char="–"/>
              <a:tabLst>
                <a:tab pos="1007508" algn="l"/>
              </a:tabLst>
            </a:pPr>
            <a:r>
              <a:rPr sz="3200" spc="-7" dirty="0">
                <a:latin typeface="Carlito"/>
                <a:cs typeface="Carlito"/>
              </a:rPr>
              <a:t>Estudios </a:t>
            </a:r>
            <a:r>
              <a:rPr sz="3200" spc="-13" dirty="0">
                <a:latin typeface="Carlito"/>
                <a:cs typeface="Carlito"/>
              </a:rPr>
              <a:t>retrospectivos: </a:t>
            </a:r>
            <a:r>
              <a:rPr sz="3200" spc="-7" dirty="0">
                <a:latin typeface="Carlito"/>
                <a:cs typeface="Carlito"/>
              </a:rPr>
              <a:t>Calidad de medición </a:t>
            </a:r>
            <a:r>
              <a:rPr sz="3200" dirty="0">
                <a:latin typeface="Carlito"/>
                <a:cs typeface="Carlito"/>
              </a:rPr>
              <a:t>y </a:t>
            </a:r>
            <a:r>
              <a:rPr sz="3200" spc="-27" dirty="0">
                <a:latin typeface="Carlito"/>
                <a:cs typeface="Carlito"/>
              </a:rPr>
              <a:t>registro </a:t>
            </a:r>
            <a:r>
              <a:rPr sz="3200" spc="-7" dirty="0">
                <a:latin typeface="Carlito"/>
                <a:cs typeface="Carlito"/>
              </a:rPr>
              <a:t>del  </a:t>
            </a:r>
            <a:r>
              <a:rPr sz="3200" spc="-20" dirty="0">
                <a:latin typeface="Carlito"/>
                <a:cs typeface="Carlito"/>
              </a:rPr>
              <a:t>evento </a:t>
            </a:r>
            <a:r>
              <a:rPr sz="3200" spc="-7" dirty="0">
                <a:latin typeface="Carlito"/>
                <a:cs typeface="Carlito"/>
              </a:rPr>
              <a:t>depende de </a:t>
            </a:r>
            <a:r>
              <a:rPr sz="3200" spc="-13" dirty="0">
                <a:latin typeface="Carlito"/>
                <a:cs typeface="Carlito"/>
              </a:rPr>
              <a:t>instrumentos </a:t>
            </a:r>
            <a:r>
              <a:rPr sz="3200" spc="-7" dirty="0">
                <a:latin typeface="Carlito"/>
                <a:cs typeface="Carlito"/>
              </a:rPr>
              <a:t>que </a:t>
            </a:r>
            <a:r>
              <a:rPr sz="3200" b="1" dirty="0">
                <a:latin typeface="Carlito"/>
                <a:cs typeface="Carlito"/>
              </a:rPr>
              <a:t>no </a:t>
            </a:r>
            <a:r>
              <a:rPr sz="3200" spc="-13" dirty="0">
                <a:latin typeface="Carlito"/>
                <a:cs typeface="Carlito"/>
              </a:rPr>
              <a:t>fueron </a:t>
            </a:r>
            <a:r>
              <a:rPr sz="3200" spc="-7" dirty="0">
                <a:latin typeface="Carlito"/>
                <a:cs typeface="Carlito"/>
              </a:rPr>
              <a:t>diseñados  </a:t>
            </a:r>
            <a:r>
              <a:rPr sz="3200" spc="-20" dirty="0">
                <a:latin typeface="Carlito"/>
                <a:cs typeface="Carlito"/>
              </a:rPr>
              <a:t>para </a:t>
            </a:r>
            <a:r>
              <a:rPr sz="3200" spc="-7" dirty="0">
                <a:latin typeface="Carlito"/>
                <a:cs typeface="Carlito"/>
              </a:rPr>
              <a:t>los </a:t>
            </a:r>
            <a:r>
              <a:rPr sz="3200" spc="-13" dirty="0">
                <a:latin typeface="Carlito"/>
                <a:cs typeface="Carlito"/>
              </a:rPr>
              <a:t>objetivos </a:t>
            </a:r>
            <a:r>
              <a:rPr sz="3200" spc="-7" dirty="0">
                <a:latin typeface="Carlito"/>
                <a:cs typeface="Carlito"/>
              </a:rPr>
              <a:t>de </a:t>
            </a:r>
            <a:r>
              <a:rPr sz="3200" dirty="0">
                <a:latin typeface="Carlito"/>
                <a:cs typeface="Carlito"/>
              </a:rPr>
              <a:t>la</a:t>
            </a:r>
            <a:r>
              <a:rPr sz="3200" spc="-7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investigación.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E58ADBD-1BAC-0FC0-7612-108C1DAD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BA37D89-FDD2-8A55-363B-11922C0B49DB}"/>
              </a:ext>
            </a:extLst>
          </p:cNvPr>
          <p:cNvSpPr txBox="1">
            <a:spLocks/>
          </p:cNvSpPr>
          <p:nvPr/>
        </p:nvSpPr>
        <p:spPr>
          <a:xfrm>
            <a:off x="1172675" y="572644"/>
            <a:ext cx="9845040" cy="47790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27"/>
              </a:spcBef>
            </a:pPr>
            <a:r>
              <a:rPr lang="es-419" sz="3000" b="1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 de los estudios Epidemiológicos</a:t>
            </a:r>
            <a:endParaRPr lang="es-419" sz="30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6346" y="1313262"/>
            <a:ext cx="7462520" cy="4494327"/>
          </a:xfrm>
          <a:prstGeom prst="rect">
            <a:avLst/>
          </a:prstGeom>
        </p:spPr>
        <p:txBody>
          <a:bodyPr vert="horz" wrap="square" lIns="0" tIns="69425" rIns="0" bIns="0" rtlCol="0">
            <a:spAutoFit/>
          </a:bodyPr>
          <a:lstStyle/>
          <a:p>
            <a:pPr marL="456342" indent="-440256">
              <a:spcBef>
                <a:spcPts val="545"/>
              </a:spcBef>
              <a:buAutoNum type="arabicPeriod" startAt="4"/>
              <a:tabLst>
                <a:tab pos="457189" algn="l"/>
              </a:tabLst>
            </a:pPr>
            <a:r>
              <a:rPr sz="3467" b="1" spc="-7" dirty="0">
                <a:latin typeface="Carlito"/>
                <a:cs typeface="Carlito"/>
              </a:rPr>
              <a:t>Según la selección de los</a:t>
            </a:r>
            <a:r>
              <a:rPr sz="3467" b="1" spc="67" dirty="0">
                <a:latin typeface="Carlito"/>
                <a:cs typeface="Carlito"/>
              </a:rPr>
              <a:t> </a:t>
            </a:r>
            <a:r>
              <a:rPr sz="3467" b="1" spc="-13" dirty="0">
                <a:latin typeface="Carlito"/>
                <a:cs typeface="Carlito"/>
              </a:rPr>
              <a:t>participantes</a:t>
            </a:r>
            <a:endParaRPr sz="3467" dirty="0">
              <a:latin typeface="Carlito"/>
              <a:cs typeface="Carlito"/>
            </a:endParaRPr>
          </a:p>
          <a:p>
            <a:pPr marL="414010">
              <a:spcBef>
                <a:spcPts val="420"/>
              </a:spcBef>
            </a:pPr>
            <a:r>
              <a:rPr sz="3467" spc="-7" dirty="0">
                <a:latin typeface="Carlito"/>
                <a:cs typeface="Carlito"/>
              </a:rPr>
              <a:t>Se </a:t>
            </a:r>
            <a:r>
              <a:rPr sz="3467" spc="-13" dirty="0">
                <a:latin typeface="Carlito"/>
                <a:cs typeface="Carlito"/>
              </a:rPr>
              <a:t>clasifican </a:t>
            </a:r>
            <a:r>
              <a:rPr sz="3467" spc="-7" dirty="0">
                <a:latin typeface="Carlito"/>
                <a:cs typeface="Carlito"/>
              </a:rPr>
              <a:t>en </a:t>
            </a:r>
            <a:r>
              <a:rPr sz="3467" spc="-20" dirty="0">
                <a:latin typeface="Carlito"/>
                <a:cs typeface="Carlito"/>
              </a:rPr>
              <a:t>tres</a:t>
            </a:r>
            <a:r>
              <a:rPr sz="3467" spc="47" dirty="0">
                <a:latin typeface="Carlito"/>
                <a:cs typeface="Carlito"/>
              </a:rPr>
              <a:t> </a:t>
            </a:r>
            <a:r>
              <a:rPr sz="3467" spc="-7" dirty="0">
                <a:latin typeface="Carlito"/>
                <a:cs typeface="Carlito"/>
              </a:rPr>
              <a:t>tipos:</a:t>
            </a:r>
            <a:endParaRPr sz="3467" dirty="0">
              <a:latin typeface="Carlito"/>
              <a:cs typeface="Carlito"/>
            </a:endParaRPr>
          </a:p>
          <a:p>
            <a:pPr>
              <a:spcBef>
                <a:spcPts val="27"/>
              </a:spcBef>
            </a:pPr>
            <a:endParaRPr sz="4333" dirty="0">
              <a:latin typeface="Carlito"/>
              <a:cs typeface="Carlito"/>
            </a:endParaRPr>
          </a:p>
          <a:p>
            <a:pPr marL="1134505" lvl="1" indent="-507987">
              <a:spcBef>
                <a:spcPts val="7"/>
              </a:spcBef>
              <a:buAutoNum type="alphaLcPeriod"/>
              <a:tabLst>
                <a:tab pos="1133658" algn="l"/>
                <a:tab pos="1134505" algn="l"/>
              </a:tabLst>
            </a:pPr>
            <a:r>
              <a:rPr sz="3200" spc="-7" dirty="0">
                <a:latin typeface="Carlito"/>
                <a:cs typeface="Carlito"/>
              </a:rPr>
              <a:t>De </a:t>
            </a:r>
            <a:r>
              <a:rPr sz="3200" spc="-13" dirty="0">
                <a:latin typeface="Carlito"/>
                <a:cs typeface="Carlito"/>
              </a:rPr>
              <a:t>acuerdo </a:t>
            </a:r>
            <a:r>
              <a:rPr sz="3200" dirty="0">
                <a:latin typeface="Carlito"/>
                <a:cs typeface="Carlito"/>
              </a:rPr>
              <a:t>a la</a:t>
            </a:r>
            <a:r>
              <a:rPr sz="3200" spc="-7" dirty="0">
                <a:latin typeface="Carlito"/>
                <a:cs typeface="Carlito"/>
              </a:rPr>
              <a:t> </a:t>
            </a:r>
            <a:r>
              <a:rPr sz="3200" spc="-13" dirty="0">
                <a:latin typeface="Carlito"/>
                <a:cs typeface="Carlito"/>
              </a:rPr>
              <a:t>exposición</a:t>
            </a:r>
            <a:endParaRPr sz="3200" dirty="0">
              <a:latin typeface="Carlito"/>
              <a:cs typeface="Carlito"/>
            </a:endParaRPr>
          </a:p>
          <a:p>
            <a:pPr lvl="1">
              <a:spcBef>
                <a:spcPts val="47"/>
              </a:spcBef>
              <a:buFont typeface="Carlito"/>
              <a:buAutoNum type="alphaLcPeriod"/>
            </a:pPr>
            <a:endParaRPr sz="3733" dirty="0">
              <a:latin typeface="Carlito"/>
              <a:cs typeface="Carlito"/>
            </a:endParaRPr>
          </a:p>
          <a:p>
            <a:pPr marL="1134505" lvl="1" indent="-507987">
              <a:buAutoNum type="alphaLcPeriod"/>
              <a:tabLst>
                <a:tab pos="1133658" algn="l"/>
                <a:tab pos="1134505" algn="l"/>
              </a:tabLst>
            </a:pPr>
            <a:r>
              <a:rPr sz="3200" spc="-7" dirty="0">
                <a:latin typeface="Carlito"/>
                <a:cs typeface="Carlito"/>
              </a:rPr>
              <a:t>De </a:t>
            </a:r>
            <a:r>
              <a:rPr sz="3200" spc="-13" dirty="0">
                <a:latin typeface="Carlito"/>
                <a:cs typeface="Carlito"/>
              </a:rPr>
              <a:t>acuerdo </a:t>
            </a:r>
            <a:r>
              <a:rPr sz="3200" dirty="0">
                <a:latin typeface="Carlito"/>
                <a:cs typeface="Carlito"/>
              </a:rPr>
              <a:t>al</a:t>
            </a:r>
            <a:r>
              <a:rPr sz="3200" spc="7" dirty="0">
                <a:latin typeface="Carlito"/>
                <a:cs typeface="Carlito"/>
              </a:rPr>
              <a:t> </a:t>
            </a:r>
            <a:r>
              <a:rPr sz="3200" spc="-27" dirty="0">
                <a:latin typeface="Carlito"/>
                <a:cs typeface="Carlito"/>
              </a:rPr>
              <a:t>evento</a:t>
            </a:r>
            <a:endParaRPr sz="3200" dirty="0">
              <a:latin typeface="Carlito"/>
              <a:cs typeface="Carlito"/>
            </a:endParaRPr>
          </a:p>
          <a:p>
            <a:pPr lvl="1">
              <a:spcBef>
                <a:spcPts val="53"/>
              </a:spcBef>
              <a:buFont typeface="Carlito"/>
              <a:buAutoNum type="alphaLcPeriod"/>
            </a:pPr>
            <a:endParaRPr sz="3733" dirty="0">
              <a:latin typeface="Carlito"/>
              <a:cs typeface="Carlito"/>
            </a:endParaRPr>
          </a:p>
          <a:p>
            <a:pPr marL="1134505" lvl="1" indent="-507987">
              <a:buAutoNum type="alphaLcPeriod"/>
              <a:tabLst>
                <a:tab pos="1133658" algn="l"/>
                <a:tab pos="1134505" algn="l"/>
              </a:tabLst>
            </a:pPr>
            <a:r>
              <a:rPr sz="3200" spc="-13" dirty="0">
                <a:latin typeface="Carlito"/>
                <a:cs typeface="Carlito"/>
              </a:rPr>
              <a:t>Indistinta </a:t>
            </a:r>
            <a:r>
              <a:rPr sz="3200" dirty="0">
                <a:latin typeface="Carlito"/>
                <a:cs typeface="Carlito"/>
              </a:rPr>
              <a:t>al </a:t>
            </a:r>
            <a:r>
              <a:rPr sz="3200" spc="-27" dirty="0">
                <a:latin typeface="Carlito"/>
                <a:cs typeface="Carlito"/>
              </a:rPr>
              <a:t>evento </a:t>
            </a:r>
            <a:r>
              <a:rPr sz="3200" dirty="0">
                <a:latin typeface="Carlito"/>
                <a:cs typeface="Carlito"/>
              </a:rPr>
              <a:t>y la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3" dirty="0">
                <a:latin typeface="Carlito"/>
                <a:cs typeface="Carlito"/>
              </a:rPr>
              <a:t>exposición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D395585-5B1D-E4AB-DD46-3F4A81B3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756B9A4-CCC3-BAB9-5C08-9CA319E5DA39}"/>
              </a:ext>
            </a:extLst>
          </p:cNvPr>
          <p:cNvSpPr txBox="1">
            <a:spLocks/>
          </p:cNvSpPr>
          <p:nvPr/>
        </p:nvSpPr>
        <p:spPr>
          <a:xfrm>
            <a:off x="1172675" y="572644"/>
            <a:ext cx="9845040" cy="47790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27"/>
              </a:spcBef>
            </a:pPr>
            <a:r>
              <a:rPr lang="es-419" sz="3000" b="1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 de los estudios Epidemiológicos</a:t>
            </a:r>
            <a:endParaRPr lang="es-419" sz="30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4587" y="1520275"/>
            <a:ext cx="6879167" cy="1202893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20783" indent="-404697">
              <a:spcBef>
                <a:spcPts val="900"/>
              </a:spcBef>
              <a:buAutoNum type="arabicPeriod" startAt="4"/>
              <a:tabLst>
                <a:tab pos="421629" algn="l"/>
              </a:tabLst>
            </a:pPr>
            <a:r>
              <a:rPr sz="3200" b="1" spc="-7" dirty="0">
                <a:latin typeface="Carlito"/>
                <a:cs typeface="Carlito"/>
              </a:rPr>
              <a:t>Según la selección </a:t>
            </a:r>
            <a:r>
              <a:rPr sz="3200" b="1" dirty="0">
                <a:latin typeface="Carlito"/>
                <a:cs typeface="Carlito"/>
              </a:rPr>
              <a:t>de </a:t>
            </a:r>
            <a:r>
              <a:rPr sz="3200" b="1" spc="-7" dirty="0">
                <a:latin typeface="Carlito"/>
                <a:cs typeface="Carlito"/>
              </a:rPr>
              <a:t>los</a:t>
            </a:r>
            <a:r>
              <a:rPr sz="3200" b="1" spc="-27" dirty="0">
                <a:latin typeface="Carlito"/>
                <a:cs typeface="Carlito"/>
              </a:rPr>
              <a:t> </a:t>
            </a:r>
            <a:r>
              <a:rPr sz="3200" b="1" spc="-13" dirty="0">
                <a:latin typeface="Carlito"/>
                <a:cs typeface="Carlito"/>
              </a:rPr>
              <a:t>participantes</a:t>
            </a:r>
            <a:endParaRPr sz="3200">
              <a:latin typeface="Carlito"/>
              <a:cs typeface="Carlito"/>
            </a:endParaRPr>
          </a:p>
          <a:p>
            <a:pPr marL="380144">
              <a:spcBef>
                <a:spcPts val="767"/>
              </a:spcBef>
            </a:pPr>
            <a:r>
              <a:rPr sz="3200" b="1" spc="-7" dirty="0">
                <a:latin typeface="Carlito"/>
                <a:cs typeface="Carlito"/>
              </a:rPr>
              <a:t>a. </a:t>
            </a:r>
            <a:r>
              <a:rPr sz="3200" b="1" u="heavy" spc="-7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De </a:t>
            </a:r>
            <a:r>
              <a:rPr sz="3200" b="1" u="heavy" spc="-13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acuerdo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 </a:t>
            </a:r>
            <a:r>
              <a:rPr sz="3200" b="1" u="heavy" spc="-7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la</a:t>
            </a:r>
            <a:r>
              <a:rPr sz="3200" b="1" u="heavy" spc="7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spc="-13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exposición: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78607" y="3398520"/>
            <a:ext cx="2618740" cy="1370753"/>
            <a:chOff x="1933955" y="2548889"/>
            <a:chExt cx="1964055" cy="1028065"/>
          </a:xfrm>
        </p:grpSpPr>
        <p:sp>
          <p:nvSpPr>
            <p:cNvPr id="5" name="object 5"/>
            <p:cNvSpPr/>
            <p:nvPr/>
          </p:nvSpPr>
          <p:spPr>
            <a:xfrm>
              <a:off x="1933955" y="2548889"/>
              <a:ext cx="1963673" cy="10279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1979714" y="2571749"/>
              <a:ext cx="1872208" cy="9361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1979714" y="2571762"/>
              <a:ext cx="1872614" cy="936625"/>
            </a:xfrm>
            <a:custGeom>
              <a:avLst/>
              <a:gdLst/>
              <a:ahLst/>
              <a:cxnLst/>
              <a:rect l="l" t="t" r="r" b="b"/>
              <a:pathLst>
                <a:path w="1872614" h="936625">
                  <a:moveTo>
                    <a:pt x="0" y="468045"/>
                  </a:moveTo>
                  <a:lnTo>
                    <a:pt x="8545" y="404534"/>
                  </a:lnTo>
                  <a:lnTo>
                    <a:pt x="33438" y="343620"/>
                  </a:lnTo>
                  <a:lnTo>
                    <a:pt x="73564" y="285860"/>
                  </a:lnTo>
                  <a:lnTo>
                    <a:pt x="127806" y="231813"/>
                  </a:lnTo>
                  <a:lnTo>
                    <a:pt x="159873" y="206356"/>
                  </a:lnTo>
                  <a:lnTo>
                    <a:pt x="195050" y="182036"/>
                  </a:lnTo>
                  <a:lnTo>
                    <a:pt x="233199" y="158923"/>
                  </a:lnTo>
                  <a:lnTo>
                    <a:pt x="274180" y="137086"/>
                  </a:lnTo>
                  <a:lnTo>
                    <a:pt x="317853" y="116596"/>
                  </a:lnTo>
                  <a:lnTo>
                    <a:pt x="364080" y="97522"/>
                  </a:lnTo>
                  <a:lnTo>
                    <a:pt x="412721" y="79934"/>
                  </a:lnTo>
                  <a:lnTo>
                    <a:pt x="463636" y="63901"/>
                  </a:lnTo>
                  <a:lnTo>
                    <a:pt x="516686" y="49494"/>
                  </a:lnTo>
                  <a:lnTo>
                    <a:pt x="571732" y="36781"/>
                  </a:lnTo>
                  <a:lnTo>
                    <a:pt x="628633" y="25832"/>
                  </a:lnTo>
                  <a:lnTo>
                    <a:pt x="687252" y="16718"/>
                  </a:lnTo>
                  <a:lnTo>
                    <a:pt x="747447" y="9508"/>
                  </a:lnTo>
                  <a:lnTo>
                    <a:pt x="809081" y="4272"/>
                  </a:lnTo>
                  <a:lnTo>
                    <a:pt x="872013" y="1079"/>
                  </a:lnTo>
                  <a:lnTo>
                    <a:pt x="936104" y="0"/>
                  </a:lnTo>
                  <a:lnTo>
                    <a:pt x="1000195" y="1079"/>
                  </a:lnTo>
                  <a:lnTo>
                    <a:pt x="1063127" y="4272"/>
                  </a:lnTo>
                  <a:lnTo>
                    <a:pt x="1124760" y="9508"/>
                  </a:lnTo>
                  <a:lnTo>
                    <a:pt x="1184956" y="16718"/>
                  </a:lnTo>
                  <a:lnTo>
                    <a:pt x="1243574" y="25832"/>
                  </a:lnTo>
                  <a:lnTo>
                    <a:pt x="1300476" y="36781"/>
                  </a:lnTo>
                  <a:lnTo>
                    <a:pt x="1355522" y="49494"/>
                  </a:lnTo>
                  <a:lnTo>
                    <a:pt x="1408572" y="63901"/>
                  </a:lnTo>
                  <a:lnTo>
                    <a:pt x="1459487" y="79934"/>
                  </a:lnTo>
                  <a:lnTo>
                    <a:pt x="1508127" y="97522"/>
                  </a:lnTo>
                  <a:lnTo>
                    <a:pt x="1554354" y="116596"/>
                  </a:lnTo>
                  <a:lnTo>
                    <a:pt x="1598028" y="137086"/>
                  </a:lnTo>
                  <a:lnTo>
                    <a:pt x="1639009" y="158923"/>
                  </a:lnTo>
                  <a:lnTo>
                    <a:pt x="1677158" y="182036"/>
                  </a:lnTo>
                  <a:lnTo>
                    <a:pt x="1712335" y="206356"/>
                  </a:lnTo>
                  <a:lnTo>
                    <a:pt x="1744401" y="231813"/>
                  </a:lnTo>
                  <a:lnTo>
                    <a:pt x="1773217" y="258338"/>
                  </a:lnTo>
                  <a:lnTo>
                    <a:pt x="1820541" y="314311"/>
                  </a:lnTo>
                  <a:lnTo>
                    <a:pt x="1853190" y="373717"/>
                  </a:lnTo>
                  <a:lnTo>
                    <a:pt x="1870048" y="436000"/>
                  </a:lnTo>
                  <a:lnTo>
                    <a:pt x="1872208" y="468045"/>
                  </a:lnTo>
                  <a:lnTo>
                    <a:pt x="1870048" y="500091"/>
                  </a:lnTo>
                  <a:lnTo>
                    <a:pt x="1853190" y="562373"/>
                  </a:lnTo>
                  <a:lnTo>
                    <a:pt x="1820541" y="621780"/>
                  </a:lnTo>
                  <a:lnTo>
                    <a:pt x="1773217" y="677753"/>
                  </a:lnTo>
                  <a:lnTo>
                    <a:pt x="1744401" y="704278"/>
                  </a:lnTo>
                  <a:lnTo>
                    <a:pt x="1712335" y="729735"/>
                  </a:lnTo>
                  <a:lnTo>
                    <a:pt x="1677158" y="754055"/>
                  </a:lnTo>
                  <a:lnTo>
                    <a:pt x="1639009" y="777168"/>
                  </a:lnTo>
                  <a:lnTo>
                    <a:pt x="1598028" y="799004"/>
                  </a:lnTo>
                  <a:lnTo>
                    <a:pt x="1554354" y="819494"/>
                  </a:lnTo>
                  <a:lnTo>
                    <a:pt x="1508127" y="838568"/>
                  </a:lnTo>
                  <a:lnTo>
                    <a:pt x="1459487" y="856157"/>
                  </a:lnTo>
                  <a:lnTo>
                    <a:pt x="1408572" y="872189"/>
                  </a:lnTo>
                  <a:lnTo>
                    <a:pt x="1355522" y="886597"/>
                  </a:lnTo>
                  <a:lnTo>
                    <a:pt x="1300476" y="899310"/>
                  </a:lnTo>
                  <a:lnTo>
                    <a:pt x="1243574" y="910258"/>
                  </a:lnTo>
                  <a:lnTo>
                    <a:pt x="1184956" y="919372"/>
                  </a:lnTo>
                  <a:lnTo>
                    <a:pt x="1124760" y="926582"/>
                  </a:lnTo>
                  <a:lnTo>
                    <a:pt x="1063127" y="931818"/>
                  </a:lnTo>
                  <a:lnTo>
                    <a:pt x="1000195" y="935011"/>
                  </a:lnTo>
                  <a:lnTo>
                    <a:pt x="936104" y="936091"/>
                  </a:lnTo>
                  <a:lnTo>
                    <a:pt x="872013" y="935011"/>
                  </a:lnTo>
                  <a:lnTo>
                    <a:pt x="809081" y="931818"/>
                  </a:lnTo>
                  <a:lnTo>
                    <a:pt x="747447" y="926582"/>
                  </a:lnTo>
                  <a:lnTo>
                    <a:pt x="687252" y="919372"/>
                  </a:lnTo>
                  <a:lnTo>
                    <a:pt x="628633" y="910258"/>
                  </a:lnTo>
                  <a:lnTo>
                    <a:pt x="571732" y="899310"/>
                  </a:lnTo>
                  <a:lnTo>
                    <a:pt x="516686" y="886597"/>
                  </a:lnTo>
                  <a:lnTo>
                    <a:pt x="463636" y="872189"/>
                  </a:lnTo>
                  <a:lnTo>
                    <a:pt x="412721" y="856157"/>
                  </a:lnTo>
                  <a:lnTo>
                    <a:pt x="364080" y="838568"/>
                  </a:lnTo>
                  <a:lnTo>
                    <a:pt x="317853" y="819494"/>
                  </a:lnTo>
                  <a:lnTo>
                    <a:pt x="274180" y="799004"/>
                  </a:lnTo>
                  <a:lnTo>
                    <a:pt x="233199" y="777168"/>
                  </a:lnTo>
                  <a:lnTo>
                    <a:pt x="195050" y="754055"/>
                  </a:lnTo>
                  <a:lnTo>
                    <a:pt x="159873" y="729735"/>
                  </a:lnTo>
                  <a:lnTo>
                    <a:pt x="127806" y="704278"/>
                  </a:lnTo>
                  <a:lnTo>
                    <a:pt x="98990" y="677753"/>
                  </a:lnTo>
                  <a:lnTo>
                    <a:pt x="51667" y="621780"/>
                  </a:lnTo>
                  <a:lnTo>
                    <a:pt x="19018" y="562373"/>
                  </a:lnTo>
                  <a:lnTo>
                    <a:pt x="2159" y="500091"/>
                  </a:lnTo>
                  <a:lnTo>
                    <a:pt x="0" y="468045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47119" y="3833943"/>
            <a:ext cx="128185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3" dirty="0">
                <a:solidFill>
                  <a:srgbClr val="FFFFFF"/>
                </a:solidFill>
                <a:latin typeface="Carlito"/>
                <a:cs typeface="Carlito"/>
              </a:rPr>
              <a:t>Expuestos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78607" y="4838193"/>
            <a:ext cx="2618740" cy="1370753"/>
            <a:chOff x="1933955" y="3628644"/>
            <a:chExt cx="1964055" cy="1028065"/>
          </a:xfrm>
        </p:grpSpPr>
        <p:sp>
          <p:nvSpPr>
            <p:cNvPr id="10" name="object 10"/>
            <p:cNvSpPr/>
            <p:nvPr/>
          </p:nvSpPr>
          <p:spPr>
            <a:xfrm>
              <a:off x="1933955" y="3628644"/>
              <a:ext cx="1963673" cy="10279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0759" y="4432630"/>
              <a:ext cx="1341881" cy="1629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979714" y="3651872"/>
              <a:ext cx="1872208" cy="9361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979714" y="3651876"/>
              <a:ext cx="1872614" cy="936625"/>
            </a:xfrm>
            <a:custGeom>
              <a:avLst/>
              <a:gdLst/>
              <a:ahLst/>
              <a:cxnLst/>
              <a:rect l="l" t="t" r="r" b="b"/>
              <a:pathLst>
                <a:path w="1872614" h="936625">
                  <a:moveTo>
                    <a:pt x="0" y="468045"/>
                  </a:moveTo>
                  <a:lnTo>
                    <a:pt x="8545" y="404534"/>
                  </a:lnTo>
                  <a:lnTo>
                    <a:pt x="33438" y="343620"/>
                  </a:lnTo>
                  <a:lnTo>
                    <a:pt x="73564" y="285860"/>
                  </a:lnTo>
                  <a:lnTo>
                    <a:pt x="127806" y="231813"/>
                  </a:lnTo>
                  <a:lnTo>
                    <a:pt x="159873" y="206356"/>
                  </a:lnTo>
                  <a:lnTo>
                    <a:pt x="195050" y="182036"/>
                  </a:lnTo>
                  <a:lnTo>
                    <a:pt x="233199" y="158923"/>
                  </a:lnTo>
                  <a:lnTo>
                    <a:pt x="274180" y="137086"/>
                  </a:lnTo>
                  <a:lnTo>
                    <a:pt x="317853" y="116596"/>
                  </a:lnTo>
                  <a:lnTo>
                    <a:pt x="364080" y="97522"/>
                  </a:lnTo>
                  <a:lnTo>
                    <a:pt x="412721" y="79934"/>
                  </a:lnTo>
                  <a:lnTo>
                    <a:pt x="463636" y="63901"/>
                  </a:lnTo>
                  <a:lnTo>
                    <a:pt x="516686" y="49494"/>
                  </a:lnTo>
                  <a:lnTo>
                    <a:pt x="571732" y="36781"/>
                  </a:lnTo>
                  <a:lnTo>
                    <a:pt x="628633" y="25832"/>
                  </a:lnTo>
                  <a:lnTo>
                    <a:pt x="687252" y="16718"/>
                  </a:lnTo>
                  <a:lnTo>
                    <a:pt x="747447" y="9508"/>
                  </a:lnTo>
                  <a:lnTo>
                    <a:pt x="809081" y="4272"/>
                  </a:lnTo>
                  <a:lnTo>
                    <a:pt x="872013" y="1079"/>
                  </a:lnTo>
                  <a:lnTo>
                    <a:pt x="936104" y="0"/>
                  </a:lnTo>
                  <a:lnTo>
                    <a:pt x="1000195" y="1079"/>
                  </a:lnTo>
                  <a:lnTo>
                    <a:pt x="1063127" y="4272"/>
                  </a:lnTo>
                  <a:lnTo>
                    <a:pt x="1124760" y="9508"/>
                  </a:lnTo>
                  <a:lnTo>
                    <a:pt x="1184956" y="16718"/>
                  </a:lnTo>
                  <a:lnTo>
                    <a:pt x="1243574" y="25832"/>
                  </a:lnTo>
                  <a:lnTo>
                    <a:pt x="1300476" y="36781"/>
                  </a:lnTo>
                  <a:lnTo>
                    <a:pt x="1355522" y="49494"/>
                  </a:lnTo>
                  <a:lnTo>
                    <a:pt x="1408572" y="63901"/>
                  </a:lnTo>
                  <a:lnTo>
                    <a:pt x="1459487" y="79934"/>
                  </a:lnTo>
                  <a:lnTo>
                    <a:pt x="1508127" y="97522"/>
                  </a:lnTo>
                  <a:lnTo>
                    <a:pt x="1554354" y="116596"/>
                  </a:lnTo>
                  <a:lnTo>
                    <a:pt x="1598028" y="137086"/>
                  </a:lnTo>
                  <a:lnTo>
                    <a:pt x="1639009" y="158923"/>
                  </a:lnTo>
                  <a:lnTo>
                    <a:pt x="1677158" y="182036"/>
                  </a:lnTo>
                  <a:lnTo>
                    <a:pt x="1712335" y="206356"/>
                  </a:lnTo>
                  <a:lnTo>
                    <a:pt x="1744401" y="231813"/>
                  </a:lnTo>
                  <a:lnTo>
                    <a:pt x="1773217" y="258338"/>
                  </a:lnTo>
                  <a:lnTo>
                    <a:pt x="1820541" y="314311"/>
                  </a:lnTo>
                  <a:lnTo>
                    <a:pt x="1853190" y="373717"/>
                  </a:lnTo>
                  <a:lnTo>
                    <a:pt x="1870048" y="436000"/>
                  </a:lnTo>
                  <a:lnTo>
                    <a:pt x="1872208" y="468045"/>
                  </a:lnTo>
                  <a:lnTo>
                    <a:pt x="1870048" y="500091"/>
                  </a:lnTo>
                  <a:lnTo>
                    <a:pt x="1853190" y="562373"/>
                  </a:lnTo>
                  <a:lnTo>
                    <a:pt x="1820541" y="621780"/>
                  </a:lnTo>
                  <a:lnTo>
                    <a:pt x="1773217" y="677753"/>
                  </a:lnTo>
                  <a:lnTo>
                    <a:pt x="1744401" y="704278"/>
                  </a:lnTo>
                  <a:lnTo>
                    <a:pt x="1712335" y="729735"/>
                  </a:lnTo>
                  <a:lnTo>
                    <a:pt x="1677158" y="754055"/>
                  </a:lnTo>
                  <a:lnTo>
                    <a:pt x="1639009" y="777168"/>
                  </a:lnTo>
                  <a:lnTo>
                    <a:pt x="1598028" y="799004"/>
                  </a:lnTo>
                  <a:lnTo>
                    <a:pt x="1554354" y="819494"/>
                  </a:lnTo>
                  <a:lnTo>
                    <a:pt x="1508127" y="838568"/>
                  </a:lnTo>
                  <a:lnTo>
                    <a:pt x="1459487" y="856157"/>
                  </a:lnTo>
                  <a:lnTo>
                    <a:pt x="1408572" y="872189"/>
                  </a:lnTo>
                  <a:lnTo>
                    <a:pt x="1355522" y="886597"/>
                  </a:lnTo>
                  <a:lnTo>
                    <a:pt x="1300476" y="899310"/>
                  </a:lnTo>
                  <a:lnTo>
                    <a:pt x="1243574" y="910258"/>
                  </a:lnTo>
                  <a:lnTo>
                    <a:pt x="1184956" y="919372"/>
                  </a:lnTo>
                  <a:lnTo>
                    <a:pt x="1124760" y="926582"/>
                  </a:lnTo>
                  <a:lnTo>
                    <a:pt x="1063127" y="931818"/>
                  </a:lnTo>
                  <a:lnTo>
                    <a:pt x="1000195" y="935011"/>
                  </a:lnTo>
                  <a:lnTo>
                    <a:pt x="936104" y="936091"/>
                  </a:lnTo>
                  <a:lnTo>
                    <a:pt x="872013" y="935011"/>
                  </a:lnTo>
                  <a:lnTo>
                    <a:pt x="809081" y="931818"/>
                  </a:lnTo>
                  <a:lnTo>
                    <a:pt x="747447" y="926582"/>
                  </a:lnTo>
                  <a:lnTo>
                    <a:pt x="687252" y="919372"/>
                  </a:lnTo>
                  <a:lnTo>
                    <a:pt x="628633" y="910258"/>
                  </a:lnTo>
                  <a:lnTo>
                    <a:pt x="571732" y="899310"/>
                  </a:lnTo>
                  <a:lnTo>
                    <a:pt x="516686" y="886597"/>
                  </a:lnTo>
                  <a:lnTo>
                    <a:pt x="463636" y="872189"/>
                  </a:lnTo>
                  <a:lnTo>
                    <a:pt x="412721" y="856157"/>
                  </a:lnTo>
                  <a:lnTo>
                    <a:pt x="364080" y="838568"/>
                  </a:lnTo>
                  <a:lnTo>
                    <a:pt x="317853" y="819494"/>
                  </a:lnTo>
                  <a:lnTo>
                    <a:pt x="274180" y="799004"/>
                  </a:lnTo>
                  <a:lnTo>
                    <a:pt x="233199" y="777168"/>
                  </a:lnTo>
                  <a:lnTo>
                    <a:pt x="195050" y="754055"/>
                  </a:lnTo>
                  <a:lnTo>
                    <a:pt x="159873" y="729735"/>
                  </a:lnTo>
                  <a:lnTo>
                    <a:pt x="127806" y="704278"/>
                  </a:lnTo>
                  <a:lnTo>
                    <a:pt x="98990" y="677753"/>
                  </a:lnTo>
                  <a:lnTo>
                    <a:pt x="51667" y="621780"/>
                  </a:lnTo>
                  <a:lnTo>
                    <a:pt x="19018" y="562373"/>
                  </a:lnTo>
                  <a:lnTo>
                    <a:pt x="2159" y="500091"/>
                  </a:lnTo>
                  <a:lnTo>
                    <a:pt x="0" y="468045"/>
                  </a:lnTo>
                  <a:close/>
                </a:path>
              </a:pathLst>
            </a:custGeom>
            <a:ln w="9525">
              <a:solidFill>
                <a:srgbClr val="7D60A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48034" y="5091231"/>
            <a:ext cx="1279313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443642">
              <a:spcBef>
                <a:spcPts val="133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No  </a:t>
            </a:r>
            <a:r>
              <a:rPr sz="2400" spc="-47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400" spc="-7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pu</a:t>
            </a:r>
            <a:r>
              <a:rPr sz="2400" spc="-7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400" spc="-27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400" spc="-33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400" spc="-7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73039" y="4360671"/>
            <a:ext cx="4676987" cy="645160"/>
            <a:chOff x="3954779" y="3270503"/>
            <a:chExt cx="3507740" cy="483870"/>
          </a:xfrm>
        </p:grpSpPr>
        <p:sp>
          <p:nvSpPr>
            <p:cNvPr id="16" name="object 16"/>
            <p:cNvSpPr/>
            <p:nvPr/>
          </p:nvSpPr>
          <p:spPr>
            <a:xfrm>
              <a:off x="3954779" y="3437381"/>
              <a:ext cx="3507485" cy="30860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995940" y="3571481"/>
              <a:ext cx="3287395" cy="0"/>
            </a:xfrm>
            <a:custGeom>
              <a:avLst/>
              <a:gdLst/>
              <a:ahLst/>
              <a:cxnLst/>
              <a:rect l="l" t="t" r="r" b="b"/>
              <a:pathLst>
                <a:path w="3287395">
                  <a:moveTo>
                    <a:pt x="0" y="0"/>
                  </a:moveTo>
                  <a:lnTo>
                    <a:pt x="3287217" y="0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7206957" y="3527018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49"/>
                  </a:lnTo>
                  <a:lnTo>
                    <a:pt x="0" y="88899"/>
                  </a:lnTo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5257" y="3270503"/>
              <a:ext cx="308610" cy="48386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409702" y="3291827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89">
                  <a:moveTo>
                    <a:pt x="0" y="0"/>
                  </a:moveTo>
                  <a:lnTo>
                    <a:pt x="0" y="262890"/>
                  </a:lnTo>
                </a:path>
              </a:pathLst>
            </a:custGeom>
            <a:ln w="25400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6365265" y="3478517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069579" y="3933765"/>
            <a:ext cx="132334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 err="1">
                <a:latin typeface="Arial"/>
                <a:cs typeface="Arial"/>
              </a:rPr>
              <a:t>Evento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93230E10-FFFB-1782-FE76-71462266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BF871A7E-6A70-9484-D2A0-9335DDE61E61}"/>
              </a:ext>
            </a:extLst>
          </p:cNvPr>
          <p:cNvSpPr txBox="1">
            <a:spLocks/>
          </p:cNvSpPr>
          <p:nvPr/>
        </p:nvSpPr>
        <p:spPr>
          <a:xfrm>
            <a:off x="1172675" y="572644"/>
            <a:ext cx="9845040" cy="47790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27"/>
              </a:spcBef>
            </a:pPr>
            <a:r>
              <a:rPr lang="es-419" sz="3000" b="1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 de los estudios Epidemiológicos</a:t>
            </a:r>
            <a:endParaRPr lang="es-419" sz="30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45A7AF0-1F60-3461-E2F2-1DF008AE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5" smtClean="0"/>
              <a:pPr marL="38100">
                <a:lnSpc>
                  <a:spcPts val="2090"/>
                </a:lnSpc>
              </a:pPr>
              <a:t>18</a:t>
            </a:fld>
            <a:endParaRPr spc="-7" dirty="0"/>
          </a:p>
        </p:txBody>
      </p:sp>
      <p:sp>
        <p:nvSpPr>
          <p:cNvPr id="3" name="object 3"/>
          <p:cNvSpPr txBox="1"/>
          <p:nvPr/>
        </p:nvSpPr>
        <p:spPr>
          <a:xfrm>
            <a:off x="714587" y="1520275"/>
            <a:ext cx="10482579" cy="4407852"/>
          </a:xfrm>
          <a:prstGeom prst="rect">
            <a:avLst/>
          </a:prstGeom>
        </p:spPr>
        <p:txBody>
          <a:bodyPr vert="horz" wrap="square" lIns="0" tIns="65193" rIns="0" bIns="0" rtlCol="0">
            <a:spAutoFit/>
          </a:bodyPr>
          <a:lstStyle/>
          <a:p>
            <a:pPr marL="420783" indent="-404697">
              <a:spcBef>
                <a:spcPts val="513"/>
              </a:spcBef>
              <a:buAutoNum type="arabicPeriod" startAt="4"/>
              <a:tabLst>
                <a:tab pos="421629" algn="l"/>
              </a:tabLst>
            </a:pPr>
            <a:r>
              <a:rPr sz="3200" b="1" spc="-7" dirty="0">
                <a:latin typeface="Carlito"/>
                <a:cs typeface="Carlito"/>
              </a:rPr>
              <a:t>Según la selección </a:t>
            </a:r>
            <a:r>
              <a:rPr sz="3200" b="1" dirty="0">
                <a:latin typeface="Carlito"/>
                <a:cs typeface="Carlito"/>
              </a:rPr>
              <a:t>de </a:t>
            </a:r>
            <a:r>
              <a:rPr sz="3200" b="1" spc="-7" dirty="0">
                <a:latin typeface="Carlito"/>
                <a:cs typeface="Carlito"/>
              </a:rPr>
              <a:t>los</a:t>
            </a:r>
            <a:r>
              <a:rPr sz="3200" b="1" spc="13" dirty="0">
                <a:latin typeface="Carlito"/>
                <a:cs typeface="Carlito"/>
              </a:rPr>
              <a:t> </a:t>
            </a:r>
            <a:r>
              <a:rPr sz="3200" b="1" spc="-13" dirty="0">
                <a:latin typeface="Carlito"/>
                <a:cs typeface="Carlito"/>
              </a:rPr>
              <a:t>participantes</a:t>
            </a:r>
            <a:endParaRPr sz="3200">
              <a:latin typeface="Carlito"/>
              <a:cs typeface="Carlito"/>
            </a:endParaRPr>
          </a:p>
          <a:p>
            <a:pPr marL="380144">
              <a:spcBef>
                <a:spcPts val="387"/>
              </a:spcBef>
            </a:pPr>
            <a:r>
              <a:rPr sz="3200" b="1" spc="-7" dirty="0">
                <a:latin typeface="Carlito"/>
                <a:cs typeface="Carlito"/>
              </a:rPr>
              <a:t>a. </a:t>
            </a:r>
            <a:r>
              <a:rPr sz="3200" b="1" u="heavy" spc="-7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De </a:t>
            </a:r>
            <a:r>
              <a:rPr sz="3200" b="1" u="heavy" spc="-13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acuerdo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 </a:t>
            </a:r>
            <a:r>
              <a:rPr sz="3200" b="1" u="heavy" spc="-7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la</a:t>
            </a:r>
            <a:r>
              <a:rPr sz="3200" b="1" u="heavy" spc="7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spc="-13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exposición:</a:t>
            </a:r>
            <a:endParaRPr sz="3200">
              <a:latin typeface="Carlito"/>
              <a:cs typeface="Carlito"/>
            </a:endParaRPr>
          </a:p>
          <a:p>
            <a:pPr>
              <a:spcBef>
                <a:spcPts val="20"/>
              </a:spcBef>
            </a:pPr>
            <a:endParaRPr sz="4333">
              <a:latin typeface="Carlito"/>
              <a:cs typeface="Carlito"/>
            </a:endParaRPr>
          </a:p>
          <a:p>
            <a:pPr marL="1007508" lvl="1" indent="-380990">
              <a:buFont typeface="Arial"/>
              <a:buChar char="–"/>
              <a:tabLst>
                <a:tab pos="1007508" algn="l"/>
              </a:tabLst>
            </a:pPr>
            <a:r>
              <a:rPr sz="3200" dirty="0">
                <a:latin typeface="Carlito"/>
                <a:cs typeface="Carlito"/>
              </a:rPr>
              <a:t>Se </a:t>
            </a:r>
            <a:r>
              <a:rPr sz="3200" spc="-13" dirty="0">
                <a:latin typeface="Carlito"/>
                <a:cs typeface="Carlito"/>
              </a:rPr>
              <a:t>elige </a:t>
            </a:r>
            <a:r>
              <a:rPr sz="3200" spc="-7" dirty="0">
                <a:latin typeface="Carlito"/>
                <a:cs typeface="Carlito"/>
              </a:rPr>
              <a:t>uno </a:t>
            </a:r>
            <a:r>
              <a:rPr sz="3200" spc="-20" dirty="0">
                <a:latin typeface="Carlito"/>
                <a:cs typeface="Carlito"/>
              </a:rPr>
              <a:t>expuesto </a:t>
            </a:r>
            <a:r>
              <a:rPr sz="3200" dirty="0">
                <a:latin typeface="Carlito"/>
                <a:cs typeface="Carlito"/>
              </a:rPr>
              <a:t>y </a:t>
            </a:r>
            <a:r>
              <a:rPr sz="3200" spc="-7" dirty="0">
                <a:latin typeface="Carlito"/>
                <a:cs typeface="Carlito"/>
              </a:rPr>
              <a:t>uno</a:t>
            </a:r>
            <a:r>
              <a:rPr sz="3200" spc="13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no-expuesto.</a:t>
            </a:r>
            <a:endParaRPr sz="3200">
              <a:latin typeface="Carlito"/>
              <a:cs typeface="Carlito"/>
            </a:endParaRPr>
          </a:p>
          <a:p>
            <a:pPr lvl="1">
              <a:spcBef>
                <a:spcPts val="53"/>
              </a:spcBef>
              <a:buFont typeface="Arial"/>
              <a:buChar char="–"/>
            </a:pPr>
            <a:endParaRPr sz="3733">
              <a:latin typeface="Carlito"/>
              <a:cs typeface="Carlito"/>
            </a:endParaRPr>
          </a:p>
          <a:p>
            <a:pPr marL="1007508" lvl="1" indent="-381837">
              <a:buFont typeface="Arial"/>
              <a:buChar char="–"/>
              <a:tabLst>
                <a:tab pos="1007508" algn="l"/>
              </a:tabLst>
            </a:pPr>
            <a:r>
              <a:rPr sz="3200" spc="-27" dirty="0">
                <a:latin typeface="Carlito"/>
                <a:cs typeface="Carlito"/>
              </a:rPr>
              <a:t>Durante </a:t>
            </a:r>
            <a:r>
              <a:rPr sz="3200" spc="-7" dirty="0">
                <a:latin typeface="Carlito"/>
                <a:cs typeface="Carlito"/>
              </a:rPr>
              <a:t>el </a:t>
            </a:r>
            <a:r>
              <a:rPr sz="3200" spc="-13" dirty="0">
                <a:latin typeface="Carlito"/>
                <a:cs typeface="Carlito"/>
              </a:rPr>
              <a:t>estudio </a:t>
            </a:r>
            <a:r>
              <a:rPr sz="3200" spc="-7" dirty="0">
                <a:latin typeface="Carlito"/>
                <a:cs typeface="Carlito"/>
              </a:rPr>
              <a:t>se </a:t>
            </a:r>
            <a:r>
              <a:rPr sz="3200" spc="-13" dirty="0">
                <a:latin typeface="Carlito"/>
                <a:cs typeface="Carlito"/>
              </a:rPr>
              <a:t>determina </a:t>
            </a:r>
            <a:r>
              <a:rPr sz="3200" dirty="0">
                <a:latin typeface="Carlito"/>
                <a:cs typeface="Carlito"/>
              </a:rPr>
              <a:t>la </a:t>
            </a:r>
            <a:r>
              <a:rPr sz="3200" spc="-13" dirty="0">
                <a:latin typeface="Carlito"/>
                <a:cs typeface="Carlito"/>
              </a:rPr>
              <a:t>ocurrencia </a:t>
            </a:r>
            <a:r>
              <a:rPr sz="3200" spc="-7" dirty="0">
                <a:latin typeface="Carlito"/>
                <a:cs typeface="Carlito"/>
              </a:rPr>
              <a:t>del</a:t>
            </a:r>
            <a:r>
              <a:rPr sz="3200" spc="127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evento.</a:t>
            </a:r>
            <a:endParaRPr sz="3200">
              <a:latin typeface="Carlito"/>
              <a:cs typeface="Carlito"/>
            </a:endParaRPr>
          </a:p>
          <a:p>
            <a:pPr lvl="1">
              <a:spcBef>
                <a:spcPts val="47"/>
              </a:spcBef>
              <a:buFont typeface="Arial"/>
              <a:buChar char="–"/>
            </a:pPr>
            <a:endParaRPr sz="3733">
              <a:latin typeface="Carlito"/>
              <a:cs typeface="Carlito"/>
            </a:endParaRPr>
          </a:p>
          <a:p>
            <a:pPr marL="1007508" lvl="1" indent="-381837">
              <a:buFont typeface="Arial"/>
              <a:buChar char="–"/>
              <a:tabLst>
                <a:tab pos="1007508" algn="l"/>
              </a:tabLst>
            </a:pPr>
            <a:r>
              <a:rPr sz="3200" dirty="0">
                <a:latin typeface="Carlito"/>
                <a:cs typeface="Carlito"/>
              </a:rPr>
              <a:t>Se </a:t>
            </a:r>
            <a:r>
              <a:rPr sz="3200" spc="-20" dirty="0">
                <a:latin typeface="Carlito"/>
                <a:cs typeface="Carlito"/>
              </a:rPr>
              <a:t>considera </a:t>
            </a:r>
            <a:r>
              <a:rPr sz="3200" spc="-7" dirty="0">
                <a:latin typeface="Carlito"/>
                <a:cs typeface="Carlito"/>
              </a:rPr>
              <a:t>un </a:t>
            </a:r>
            <a:r>
              <a:rPr sz="3200" spc="-13" dirty="0">
                <a:latin typeface="Carlito"/>
                <a:cs typeface="Carlito"/>
              </a:rPr>
              <a:t>estudio </a:t>
            </a:r>
            <a:r>
              <a:rPr sz="3200" spc="-7" dirty="0">
                <a:latin typeface="Carlito"/>
                <a:cs typeface="Carlito"/>
              </a:rPr>
              <a:t>de</a:t>
            </a:r>
            <a:r>
              <a:rPr sz="3200" spc="27" dirty="0">
                <a:latin typeface="Carlito"/>
                <a:cs typeface="Carlito"/>
              </a:rPr>
              <a:t> </a:t>
            </a:r>
            <a:r>
              <a:rPr sz="3200" spc="-13" dirty="0">
                <a:latin typeface="Carlito"/>
                <a:cs typeface="Carlito"/>
              </a:rPr>
              <a:t>cohorte.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20A7FA6-94EB-91C9-0D26-B8CC4E5BF64E}"/>
              </a:ext>
            </a:extLst>
          </p:cNvPr>
          <p:cNvSpPr txBox="1">
            <a:spLocks/>
          </p:cNvSpPr>
          <p:nvPr/>
        </p:nvSpPr>
        <p:spPr>
          <a:xfrm>
            <a:off x="1172675" y="572644"/>
            <a:ext cx="9845040" cy="47790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27"/>
              </a:spcBef>
            </a:pPr>
            <a:r>
              <a:rPr lang="es-419" sz="3000" b="1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 de los estudios Epidemiológicos</a:t>
            </a:r>
            <a:endParaRPr lang="es-419" sz="30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4587" y="1520275"/>
            <a:ext cx="10544387" cy="345085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1582" marR="3675288" indent="-455495">
              <a:lnSpc>
                <a:spcPct val="120000"/>
              </a:lnSpc>
              <a:spcBef>
                <a:spcPts val="133"/>
              </a:spcBef>
            </a:pPr>
            <a:r>
              <a:rPr sz="3200" b="1" dirty="0">
                <a:latin typeface="Carlito"/>
                <a:cs typeface="Carlito"/>
              </a:rPr>
              <a:t>4. </a:t>
            </a:r>
            <a:r>
              <a:rPr sz="3200" b="1" spc="-7" dirty="0">
                <a:latin typeface="Carlito"/>
                <a:cs typeface="Carlito"/>
              </a:rPr>
              <a:t>Según la selección </a:t>
            </a:r>
            <a:r>
              <a:rPr sz="3200" b="1" dirty="0">
                <a:latin typeface="Carlito"/>
                <a:cs typeface="Carlito"/>
              </a:rPr>
              <a:t>de </a:t>
            </a:r>
            <a:r>
              <a:rPr sz="3200" b="1" spc="-7" dirty="0">
                <a:latin typeface="Carlito"/>
                <a:cs typeface="Carlito"/>
              </a:rPr>
              <a:t>los </a:t>
            </a:r>
            <a:r>
              <a:rPr sz="3200" b="1" spc="-13" dirty="0">
                <a:latin typeface="Carlito"/>
                <a:cs typeface="Carlito"/>
              </a:rPr>
              <a:t>participantes </a:t>
            </a:r>
            <a:r>
              <a:rPr sz="3200" b="1" u="heavy" spc="-13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Comparación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200">
              <a:latin typeface="Carlito"/>
              <a:cs typeface="Carlito"/>
            </a:endParaRPr>
          </a:p>
          <a:p>
            <a:pPr marL="1007508" marR="6773" indent="-380990">
              <a:spcBef>
                <a:spcPts val="2233"/>
              </a:spcBef>
            </a:pPr>
            <a:r>
              <a:rPr sz="3200" spc="-7" dirty="0">
                <a:latin typeface="Arial"/>
                <a:cs typeface="Arial"/>
              </a:rPr>
              <a:t>– </a:t>
            </a:r>
            <a:r>
              <a:rPr sz="3200" spc="-7" dirty="0">
                <a:latin typeface="Carlito"/>
                <a:cs typeface="Carlito"/>
              </a:rPr>
              <a:t>En </a:t>
            </a:r>
            <a:r>
              <a:rPr sz="3200" spc="-13" dirty="0">
                <a:latin typeface="Carlito"/>
                <a:cs typeface="Carlito"/>
              </a:rPr>
              <a:t>términos </a:t>
            </a:r>
            <a:r>
              <a:rPr sz="3200" spc="-7" dirty="0">
                <a:latin typeface="Carlito"/>
                <a:cs typeface="Carlito"/>
              </a:rPr>
              <a:t>de causalidad tienen </a:t>
            </a:r>
            <a:r>
              <a:rPr sz="3200" spc="-27" dirty="0">
                <a:latin typeface="Carlito"/>
                <a:cs typeface="Carlito"/>
              </a:rPr>
              <a:t>mayor </a:t>
            </a:r>
            <a:r>
              <a:rPr sz="3200" spc="-7" dirty="0">
                <a:latin typeface="Carlito"/>
                <a:cs typeface="Carlito"/>
              </a:rPr>
              <a:t>peso </a:t>
            </a:r>
            <a:r>
              <a:rPr sz="3200" dirty="0">
                <a:latin typeface="Carlito"/>
                <a:cs typeface="Carlito"/>
              </a:rPr>
              <a:t>los </a:t>
            </a:r>
            <a:r>
              <a:rPr sz="3200" spc="-13" dirty="0">
                <a:latin typeface="Carlito"/>
                <a:cs typeface="Carlito"/>
              </a:rPr>
              <a:t>estudios  </a:t>
            </a:r>
            <a:r>
              <a:rPr sz="3200" spc="-7" dirty="0">
                <a:latin typeface="Carlito"/>
                <a:cs typeface="Carlito"/>
              </a:rPr>
              <a:t>de </a:t>
            </a:r>
            <a:r>
              <a:rPr sz="3200" spc="-13" dirty="0">
                <a:latin typeface="Carlito"/>
                <a:cs typeface="Carlito"/>
              </a:rPr>
              <a:t>cohorte, </a:t>
            </a:r>
            <a:r>
              <a:rPr sz="3200" spc="-7" dirty="0">
                <a:latin typeface="Carlito"/>
                <a:cs typeface="Carlito"/>
              </a:rPr>
              <a:t>seguidos por los </a:t>
            </a:r>
            <a:r>
              <a:rPr sz="3200" spc="-13" dirty="0">
                <a:latin typeface="Carlito"/>
                <a:cs typeface="Carlito"/>
              </a:rPr>
              <a:t>casos </a:t>
            </a:r>
            <a:r>
              <a:rPr sz="3200" dirty="0">
                <a:latin typeface="Carlito"/>
                <a:cs typeface="Carlito"/>
              </a:rPr>
              <a:t>y </a:t>
            </a:r>
            <a:r>
              <a:rPr sz="3200" spc="-20" dirty="0">
                <a:latin typeface="Carlito"/>
                <a:cs typeface="Carlito"/>
              </a:rPr>
              <a:t>controles, </a:t>
            </a:r>
            <a:r>
              <a:rPr sz="3200" dirty="0">
                <a:latin typeface="Carlito"/>
                <a:cs typeface="Carlito"/>
              </a:rPr>
              <a:t>y </a:t>
            </a:r>
            <a:r>
              <a:rPr sz="3200" spc="-7" dirty="0">
                <a:latin typeface="Carlito"/>
                <a:cs typeface="Carlito"/>
              </a:rPr>
              <a:t>los  </a:t>
            </a:r>
            <a:r>
              <a:rPr sz="3200" spc="-20" dirty="0">
                <a:latin typeface="Carlito"/>
                <a:cs typeface="Carlito"/>
              </a:rPr>
              <a:t>transversales.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F2C23B1-224C-24EF-462A-66D30ACE9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2675" y="572644"/>
            <a:ext cx="9845040" cy="47790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127"/>
              </a:spcBef>
            </a:pPr>
            <a:r>
              <a:rPr sz="3000" b="1" dirty="0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 de los estudios Epidemiológicos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854072" y="612895"/>
            <a:ext cx="58544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000" b="1" dirty="0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Investigación epidemiológica</a:t>
            </a:r>
            <a:endParaRPr lang="en-US" sz="30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2B55387-3F25-11DF-27C2-8F8809EAEDAE}"/>
              </a:ext>
            </a:extLst>
          </p:cNvPr>
          <p:cNvSpPr txBox="1"/>
          <p:nvPr/>
        </p:nvSpPr>
        <p:spPr>
          <a:xfrm>
            <a:off x="714588" y="1559897"/>
            <a:ext cx="10763673" cy="3702722"/>
          </a:xfrm>
          <a:prstGeom prst="rect">
            <a:avLst/>
          </a:prstGeom>
        </p:spPr>
        <p:txBody>
          <a:bodyPr vert="horz" wrap="square" lIns="0" tIns="77892" rIns="0" bIns="0" rtlCol="0">
            <a:spAutoFit/>
          </a:bodyPr>
          <a:lstStyle/>
          <a:p>
            <a:pPr marL="474968" marR="6773" indent="-458882" algn="just">
              <a:lnSpc>
                <a:spcPts val="3893"/>
              </a:lnSpc>
              <a:spcBef>
                <a:spcPts val="612"/>
              </a:spcBef>
              <a:buFont typeface="Arial"/>
              <a:buChar char="•"/>
              <a:tabLst>
                <a:tab pos="474121" algn="l"/>
              </a:tabLst>
            </a:pPr>
            <a:r>
              <a:rPr sz="3200" dirty="0">
                <a:latin typeface="Carlito"/>
                <a:cs typeface="Carlito"/>
              </a:rPr>
              <a:t>El </a:t>
            </a:r>
            <a:r>
              <a:rPr sz="3200" spc="-13" dirty="0">
                <a:latin typeface="Carlito"/>
                <a:cs typeface="Carlito"/>
              </a:rPr>
              <a:t>objetivo </a:t>
            </a:r>
            <a:r>
              <a:rPr sz="3200" spc="-7" dirty="0">
                <a:latin typeface="Carlito"/>
                <a:cs typeface="Carlito"/>
              </a:rPr>
              <a:t>principal de la epidemiología es </a:t>
            </a:r>
            <a:r>
              <a:rPr sz="3200" spc="-13" dirty="0">
                <a:latin typeface="Carlito"/>
                <a:cs typeface="Carlito"/>
              </a:rPr>
              <a:t>desarrollar  </a:t>
            </a:r>
            <a:r>
              <a:rPr sz="3200" dirty="0">
                <a:latin typeface="Carlito"/>
                <a:cs typeface="Carlito"/>
              </a:rPr>
              <a:t>el </a:t>
            </a:r>
            <a:r>
              <a:rPr sz="3200" spc="-13" dirty="0">
                <a:latin typeface="Carlito"/>
                <a:cs typeface="Carlito"/>
              </a:rPr>
              <a:t>conocimiento </a:t>
            </a:r>
            <a:r>
              <a:rPr sz="3200" spc="-7" dirty="0">
                <a:latin typeface="Carlito"/>
                <a:cs typeface="Carlito"/>
              </a:rPr>
              <a:t>de </a:t>
            </a:r>
            <a:r>
              <a:rPr sz="3200" spc="-13" dirty="0">
                <a:latin typeface="Carlito"/>
                <a:cs typeface="Carlito"/>
              </a:rPr>
              <a:t>aplicación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3" dirty="0">
                <a:latin typeface="Carlito"/>
                <a:cs typeface="Carlito"/>
              </a:rPr>
              <a:t>nivel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7" dirty="0" err="1">
                <a:latin typeface="Carlito"/>
                <a:cs typeface="Carlito"/>
              </a:rPr>
              <a:t>poblacional</a:t>
            </a:r>
            <a:r>
              <a:rPr sz="3200" spc="-7" dirty="0">
                <a:latin typeface="Carlito"/>
                <a:cs typeface="Carlito"/>
              </a:rPr>
              <a:t>.</a:t>
            </a:r>
            <a:endParaRPr lang="es-ES" sz="3200" dirty="0">
              <a:latin typeface="Carlito"/>
              <a:cs typeface="Carlito"/>
            </a:endParaRPr>
          </a:p>
          <a:p>
            <a:pPr marL="474968" marR="6773" indent="-458882" algn="just">
              <a:lnSpc>
                <a:spcPts val="3893"/>
              </a:lnSpc>
              <a:spcBef>
                <a:spcPts val="612"/>
              </a:spcBef>
              <a:buFont typeface="Arial"/>
              <a:buChar char="•"/>
              <a:tabLst>
                <a:tab pos="474121" algn="l"/>
              </a:tabLst>
            </a:pPr>
            <a:endParaRPr lang="es-419" sz="3200" spc="-7" dirty="0">
              <a:latin typeface="Carlito"/>
              <a:cs typeface="Carlito"/>
            </a:endParaRPr>
          </a:p>
          <a:p>
            <a:pPr marL="474968" marR="6773" indent="-458882" algn="just">
              <a:lnSpc>
                <a:spcPts val="3893"/>
              </a:lnSpc>
              <a:spcBef>
                <a:spcPts val="612"/>
              </a:spcBef>
              <a:buFont typeface="Arial"/>
              <a:buChar char="•"/>
              <a:tabLst>
                <a:tab pos="474121" algn="l"/>
              </a:tabLst>
            </a:pPr>
            <a:r>
              <a:rPr sz="3200" spc="-7" dirty="0">
                <a:latin typeface="Carlito"/>
                <a:cs typeface="Carlito"/>
              </a:rPr>
              <a:t>La </a:t>
            </a:r>
            <a:r>
              <a:rPr sz="3200" spc="-13" dirty="0">
                <a:latin typeface="Carlito"/>
                <a:cs typeface="Carlito"/>
              </a:rPr>
              <a:t>información necesaria </a:t>
            </a:r>
            <a:r>
              <a:rPr sz="3200" spc="-7" dirty="0">
                <a:latin typeface="Carlito"/>
                <a:cs typeface="Carlito"/>
              </a:rPr>
              <a:t>se </a:t>
            </a:r>
            <a:r>
              <a:rPr sz="3200" spc="-13" dirty="0">
                <a:latin typeface="Carlito"/>
                <a:cs typeface="Carlito"/>
              </a:rPr>
              <a:t>deriva principalmente de  </a:t>
            </a:r>
            <a:r>
              <a:rPr sz="3200" spc="-7" dirty="0">
                <a:latin typeface="Carlito"/>
                <a:cs typeface="Carlito"/>
              </a:rPr>
              <a:t>la </a:t>
            </a:r>
            <a:r>
              <a:rPr sz="3200" spc="-13" dirty="0">
                <a:latin typeface="Carlito"/>
                <a:cs typeface="Carlito"/>
              </a:rPr>
              <a:t>observación </a:t>
            </a:r>
            <a:r>
              <a:rPr sz="3200" spc="-7" dirty="0">
                <a:latin typeface="Carlito"/>
                <a:cs typeface="Carlito"/>
              </a:rPr>
              <a:t>de grupos poblacionales </a:t>
            </a:r>
            <a:r>
              <a:rPr sz="3200" dirty="0">
                <a:latin typeface="Carlito"/>
                <a:cs typeface="Carlito"/>
              </a:rPr>
              <a:t>o </a:t>
            </a:r>
            <a:r>
              <a:rPr sz="3200" spc="-7" dirty="0">
                <a:latin typeface="Carlito"/>
                <a:cs typeface="Carlito"/>
              </a:rPr>
              <a:t>de la  </a:t>
            </a:r>
            <a:r>
              <a:rPr sz="3200" spc="-13" dirty="0">
                <a:latin typeface="Carlito"/>
                <a:cs typeface="Carlito"/>
              </a:rPr>
              <a:t>experimentación </a:t>
            </a:r>
            <a:r>
              <a:rPr sz="3200" spc="-20" dirty="0">
                <a:latin typeface="Carlito"/>
                <a:cs typeface="Carlito"/>
              </a:rPr>
              <a:t>con seres </a:t>
            </a:r>
            <a:r>
              <a:rPr sz="3200" spc="-7" dirty="0">
                <a:latin typeface="Carlito"/>
                <a:cs typeface="Carlito"/>
              </a:rPr>
              <a:t>humanos.</a:t>
            </a:r>
            <a:endParaRPr sz="3200" dirty="0">
              <a:latin typeface="Carlito"/>
              <a:cs typeface="Carlito"/>
            </a:endParaRPr>
          </a:p>
          <a:p>
            <a:pPr marL="626518" algn="just">
              <a:spcBef>
                <a:spcPts val="339"/>
              </a:spcBef>
            </a:pPr>
            <a:r>
              <a:rPr sz="2800" spc="-7" dirty="0">
                <a:latin typeface="Arial"/>
                <a:cs typeface="Arial"/>
              </a:rPr>
              <a:t>– </a:t>
            </a:r>
            <a:r>
              <a:rPr sz="2800" spc="-7" dirty="0">
                <a:latin typeface="Carlito"/>
                <a:cs typeface="Carlito"/>
              </a:rPr>
              <a:t>(ambos solo bajo </a:t>
            </a:r>
            <a:r>
              <a:rPr sz="2800" spc="-13" dirty="0">
                <a:latin typeface="Carlito"/>
                <a:cs typeface="Carlito"/>
              </a:rPr>
              <a:t>aprobación</a:t>
            </a:r>
            <a:r>
              <a:rPr sz="2800" spc="280" dirty="0">
                <a:latin typeface="Carlito"/>
                <a:cs typeface="Carlito"/>
              </a:rPr>
              <a:t> </a:t>
            </a:r>
            <a:r>
              <a:rPr sz="2800" spc="-13" dirty="0">
                <a:latin typeface="Carlito"/>
                <a:cs typeface="Carlito"/>
              </a:rPr>
              <a:t>ética)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46064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074" y="2763330"/>
            <a:ext cx="2214372" cy="8568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26221" r="9506" b="25189"/>
          <a:stretch/>
        </p:blipFill>
        <p:spPr>
          <a:xfrm>
            <a:off x="2721636" y="2763330"/>
            <a:ext cx="3015945" cy="7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854072" y="612895"/>
            <a:ext cx="58544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000" b="1" dirty="0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Investigación epidemiológica</a:t>
            </a:r>
            <a:endParaRPr lang="en-US" sz="30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2B55387-3F25-11DF-27C2-8F8809EAEDAE}"/>
              </a:ext>
            </a:extLst>
          </p:cNvPr>
          <p:cNvSpPr txBox="1"/>
          <p:nvPr/>
        </p:nvSpPr>
        <p:spPr>
          <a:xfrm>
            <a:off x="714588" y="1559897"/>
            <a:ext cx="10763673" cy="2716554"/>
          </a:xfrm>
          <a:prstGeom prst="rect">
            <a:avLst/>
          </a:prstGeom>
        </p:spPr>
        <p:txBody>
          <a:bodyPr vert="horz" wrap="square" lIns="0" tIns="77892" rIns="0" bIns="0" rtlCol="0">
            <a:spAutoFit/>
          </a:bodyPr>
          <a:lstStyle/>
          <a:p>
            <a:pPr marL="474968" marR="6773" indent="-458882" algn="just">
              <a:lnSpc>
                <a:spcPts val="3893"/>
              </a:lnSpc>
              <a:spcBef>
                <a:spcPts val="612"/>
              </a:spcBef>
              <a:buFont typeface="Arial"/>
              <a:buChar char="•"/>
              <a:tabLst>
                <a:tab pos="474121" algn="l"/>
              </a:tabLst>
            </a:pPr>
            <a:r>
              <a:rPr lang="es-419" sz="3200" dirty="0">
                <a:latin typeface="Carlito"/>
                <a:cs typeface="Carlito"/>
              </a:rPr>
              <a:t>Por ello es necesario desarrollar estrategias para  determinar el tamaño de muestra y estrategias de  medición que permitan estudiar:</a:t>
            </a:r>
          </a:p>
          <a:p>
            <a:pPr marL="474968" marR="6773" indent="-458882" algn="just">
              <a:lnSpc>
                <a:spcPts val="3893"/>
              </a:lnSpc>
              <a:spcBef>
                <a:spcPts val="612"/>
              </a:spcBef>
              <a:buFont typeface="Arial"/>
              <a:buChar char="•"/>
              <a:tabLst>
                <a:tab pos="474121" algn="l"/>
              </a:tabLst>
            </a:pPr>
            <a:r>
              <a:rPr lang="es-419" sz="3200" dirty="0">
                <a:latin typeface="Carlito"/>
                <a:cs typeface="Carlito"/>
              </a:rPr>
              <a:t>Subgrupos de la población</a:t>
            </a:r>
          </a:p>
          <a:p>
            <a:pPr marL="474968" marR="6773" indent="-458882" algn="just">
              <a:lnSpc>
                <a:spcPts val="3893"/>
              </a:lnSpc>
              <a:spcBef>
                <a:spcPts val="612"/>
              </a:spcBef>
              <a:buFont typeface="Arial"/>
              <a:buChar char="•"/>
              <a:tabLst>
                <a:tab pos="474121" algn="l"/>
              </a:tabLst>
            </a:pPr>
            <a:r>
              <a:rPr lang="es-419" sz="3200" dirty="0">
                <a:latin typeface="Carlito"/>
                <a:cs typeface="Carlito"/>
              </a:rPr>
              <a:t>Hacer extrapolaciones hacia toda la población</a:t>
            </a:r>
          </a:p>
        </p:txBody>
      </p:sp>
    </p:spTree>
    <p:extLst>
      <p:ext uri="{BB962C8B-B14F-4D97-AF65-F5344CB8AC3E}">
        <p14:creationId xmlns:p14="http://schemas.microsoft.com/office/powerpoint/2010/main" val="3778343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854072" y="612895"/>
            <a:ext cx="89418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3000" b="1" dirty="0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 de los estudios  epidemiológicos</a:t>
            </a:r>
            <a:endParaRPr lang="en-US" sz="30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2B55387-3F25-11DF-27C2-8F8809EAEDAE}"/>
              </a:ext>
            </a:extLst>
          </p:cNvPr>
          <p:cNvSpPr txBox="1"/>
          <p:nvPr/>
        </p:nvSpPr>
        <p:spPr>
          <a:xfrm>
            <a:off x="714588" y="1559897"/>
            <a:ext cx="10763673" cy="2216417"/>
          </a:xfrm>
          <a:prstGeom prst="rect">
            <a:avLst/>
          </a:prstGeom>
        </p:spPr>
        <p:txBody>
          <a:bodyPr vert="horz" wrap="square" lIns="0" tIns="77892" rIns="0" bIns="0" rtlCol="0">
            <a:spAutoFit/>
          </a:bodyPr>
          <a:lstStyle/>
          <a:p>
            <a:pPr marL="16086" marR="6773" algn="just">
              <a:lnSpc>
                <a:spcPts val="3893"/>
              </a:lnSpc>
              <a:spcBef>
                <a:spcPts val="612"/>
              </a:spcBef>
              <a:tabLst>
                <a:tab pos="474121" algn="l"/>
              </a:tabLst>
            </a:pPr>
            <a:r>
              <a:rPr lang="es-419" sz="3200" dirty="0">
                <a:latin typeface="Carlito"/>
                <a:cs typeface="Carlito"/>
              </a:rPr>
              <a:t>1. Según el tipo de asignación de la exposición</a:t>
            </a:r>
          </a:p>
          <a:p>
            <a:pPr marL="474968" marR="6773" indent="-458882" algn="just">
              <a:lnSpc>
                <a:spcPts val="3893"/>
              </a:lnSpc>
              <a:spcBef>
                <a:spcPts val="612"/>
              </a:spcBef>
              <a:buFont typeface="Arial"/>
              <a:buChar char="•"/>
              <a:tabLst>
                <a:tab pos="474121" algn="l"/>
              </a:tabLst>
            </a:pPr>
            <a:endParaRPr lang="es-419" sz="3200" dirty="0">
              <a:latin typeface="Carlito"/>
              <a:cs typeface="Carlito"/>
            </a:endParaRPr>
          </a:p>
          <a:p>
            <a:pPr marL="16086" marR="6773" algn="just">
              <a:lnSpc>
                <a:spcPts val="3893"/>
              </a:lnSpc>
              <a:spcBef>
                <a:spcPts val="612"/>
              </a:spcBef>
              <a:tabLst>
                <a:tab pos="474121" algn="l"/>
              </a:tabLst>
            </a:pPr>
            <a:r>
              <a:rPr lang="es-419" sz="3200" dirty="0">
                <a:latin typeface="Carlito"/>
                <a:cs typeface="Carlito"/>
              </a:rPr>
              <a:t>2. Según el número de mediciones que se realiza  en cada sujeto para evaluar la exposición o  desenlace</a:t>
            </a:r>
          </a:p>
        </p:txBody>
      </p:sp>
    </p:spTree>
    <p:extLst>
      <p:ext uri="{BB962C8B-B14F-4D97-AF65-F5344CB8AC3E}">
        <p14:creationId xmlns:p14="http://schemas.microsoft.com/office/powerpoint/2010/main" val="209554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854072" y="612895"/>
            <a:ext cx="89418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3000" b="1" dirty="0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 de los estudios  epidemiológicos</a:t>
            </a:r>
            <a:endParaRPr lang="en-US" sz="30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2B55387-3F25-11DF-27C2-8F8809EAEDAE}"/>
              </a:ext>
            </a:extLst>
          </p:cNvPr>
          <p:cNvSpPr txBox="1"/>
          <p:nvPr/>
        </p:nvSpPr>
        <p:spPr>
          <a:xfrm>
            <a:off x="714588" y="1559897"/>
            <a:ext cx="10763673" cy="3370579"/>
          </a:xfrm>
          <a:prstGeom prst="rect">
            <a:avLst/>
          </a:prstGeom>
        </p:spPr>
        <p:txBody>
          <a:bodyPr vert="horz" wrap="square" lIns="0" tIns="77892" rIns="0" bIns="0" rtlCol="0">
            <a:spAutoFit/>
          </a:bodyPr>
          <a:lstStyle/>
          <a:p>
            <a:pPr marL="16086" marR="6773" algn="just">
              <a:lnSpc>
                <a:spcPts val="3893"/>
              </a:lnSpc>
              <a:spcBef>
                <a:spcPts val="612"/>
              </a:spcBef>
              <a:tabLst>
                <a:tab pos="474121" algn="l"/>
              </a:tabLst>
            </a:pPr>
            <a:r>
              <a:rPr lang="es-419" sz="3200" dirty="0">
                <a:latin typeface="Carlito"/>
                <a:cs typeface="Carlito"/>
              </a:rPr>
              <a:t>3. Según la temporalidad de la exposición o el evento</a:t>
            </a:r>
          </a:p>
          <a:p>
            <a:pPr marL="16086" marR="6773" algn="just">
              <a:lnSpc>
                <a:spcPts val="3893"/>
              </a:lnSpc>
              <a:spcBef>
                <a:spcPts val="612"/>
              </a:spcBef>
              <a:tabLst>
                <a:tab pos="474121" algn="l"/>
              </a:tabLst>
            </a:pPr>
            <a:endParaRPr lang="es-419" sz="3200" dirty="0">
              <a:latin typeface="Carlito"/>
              <a:cs typeface="Carlito"/>
            </a:endParaRPr>
          </a:p>
          <a:p>
            <a:pPr marL="16086" marR="6773" algn="just">
              <a:lnSpc>
                <a:spcPts val="3893"/>
              </a:lnSpc>
              <a:spcBef>
                <a:spcPts val="612"/>
              </a:spcBef>
              <a:tabLst>
                <a:tab pos="474121" algn="l"/>
              </a:tabLst>
            </a:pPr>
            <a:r>
              <a:rPr lang="es-419" sz="3200" dirty="0">
                <a:latin typeface="Carlito"/>
                <a:cs typeface="Carlito"/>
              </a:rPr>
              <a:t>4. Según	los	criterios	usados	para	la	selección	de la  población a estudiar.</a:t>
            </a:r>
          </a:p>
          <a:p>
            <a:pPr marL="16086" marR="6773" algn="just">
              <a:lnSpc>
                <a:spcPts val="3893"/>
              </a:lnSpc>
              <a:spcBef>
                <a:spcPts val="612"/>
              </a:spcBef>
              <a:tabLst>
                <a:tab pos="474121" algn="l"/>
              </a:tabLst>
            </a:pPr>
            <a:endParaRPr lang="es-419" sz="3200" dirty="0">
              <a:latin typeface="Carlito"/>
              <a:cs typeface="Carlito"/>
            </a:endParaRPr>
          </a:p>
          <a:p>
            <a:pPr marL="16086" marR="6773" algn="just">
              <a:lnSpc>
                <a:spcPts val="3893"/>
              </a:lnSpc>
              <a:spcBef>
                <a:spcPts val="612"/>
              </a:spcBef>
              <a:tabLst>
                <a:tab pos="474121" algn="l"/>
              </a:tabLst>
            </a:pPr>
            <a:r>
              <a:rPr lang="es-419" sz="3200" dirty="0">
                <a:latin typeface="Carlito"/>
                <a:cs typeface="Carlito"/>
              </a:rPr>
              <a:t>5. Según la unidad de análisis en la que se miden las  variables</a:t>
            </a:r>
          </a:p>
        </p:txBody>
      </p:sp>
    </p:spTree>
    <p:extLst>
      <p:ext uri="{BB962C8B-B14F-4D97-AF65-F5344CB8AC3E}">
        <p14:creationId xmlns:p14="http://schemas.microsoft.com/office/powerpoint/2010/main" val="276597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854072" y="612895"/>
            <a:ext cx="89418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3000" b="1" dirty="0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 de los estudios  epidemiológicos</a:t>
            </a:r>
            <a:endParaRPr lang="en-US" sz="30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2B55387-3F25-11DF-27C2-8F8809EAEDAE}"/>
              </a:ext>
            </a:extLst>
          </p:cNvPr>
          <p:cNvSpPr txBox="1"/>
          <p:nvPr/>
        </p:nvSpPr>
        <p:spPr>
          <a:xfrm>
            <a:off x="714588" y="1559897"/>
            <a:ext cx="10763673" cy="4029414"/>
          </a:xfrm>
          <a:prstGeom prst="rect">
            <a:avLst/>
          </a:prstGeom>
        </p:spPr>
        <p:txBody>
          <a:bodyPr vert="horz" wrap="square" lIns="0" tIns="77892" rIns="0" bIns="0" rtlCol="0">
            <a:spAutoFit/>
          </a:bodyPr>
          <a:lstStyle/>
          <a:p>
            <a:pPr marL="626518" indent="-609585">
              <a:lnSpc>
                <a:spcPts val="3347"/>
              </a:lnSpc>
              <a:spcBef>
                <a:spcPts val="133"/>
              </a:spcBef>
              <a:buAutoNum type="arabicPeriod"/>
              <a:tabLst>
                <a:tab pos="625671" algn="l"/>
                <a:tab pos="626518" algn="l"/>
              </a:tabLst>
            </a:pPr>
            <a:r>
              <a:rPr lang="es-419" sz="2933" b="1" spc="-7" dirty="0">
                <a:latin typeface="Carlito"/>
                <a:cs typeface="Carlito"/>
              </a:rPr>
              <a:t>Según asignación </a:t>
            </a:r>
            <a:r>
              <a:rPr lang="es-419" sz="2933" b="1" dirty="0">
                <a:latin typeface="Carlito"/>
                <a:cs typeface="Carlito"/>
              </a:rPr>
              <a:t>de </a:t>
            </a:r>
            <a:r>
              <a:rPr lang="es-419" sz="2933" b="1" spc="-7" dirty="0">
                <a:latin typeface="Carlito"/>
                <a:cs typeface="Carlito"/>
              </a:rPr>
              <a:t>la</a:t>
            </a:r>
            <a:r>
              <a:rPr lang="es-419" sz="2933" b="1" spc="-33" dirty="0">
                <a:latin typeface="Carlito"/>
                <a:cs typeface="Carlito"/>
              </a:rPr>
              <a:t> </a:t>
            </a:r>
            <a:r>
              <a:rPr lang="es-419" sz="2933" b="1" spc="-13" dirty="0">
                <a:latin typeface="Carlito"/>
                <a:cs typeface="Carlito"/>
              </a:rPr>
              <a:t>exposición</a:t>
            </a:r>
            <a:endParaRPr lang="es-419" sz="2933" dirty="0">
              <a:latin typeface="Carlito"/>
              <a:cs typeface="Carlito"/>
            </a:endParaRPr>
          </a:p>
          <a:p>
            <a:pPr marL="625671">
              <a:lnSpc>
                <a:spcPts val="3347"/>
              </a:lnSpc>
            </a:pPr>
            <a:r>
              <a:rPr lang="es-419" sz="2933" dirty="0">
                <a:latin typeface="Carlito"/>
                <a:cs typeface="Carlito"/>
              </a:rPr>
              <a:t>Se </a:t>
            </a:r>
            <a:r>
              <a:rPr lang="es-419" sz="2933" spc="-7" dirty="0">
                <a:latin typeface="Carlito"/>
                <a:cs typeface="Carlito"/>
              </a:rPr>
              <a:t>clasifican </a:t>
            </a:r>
            <a:r>
              <a:rPr lang="es-419" sz="2933" dirty="0">
                <a:latin typeface="Carlito"/>
                <a:cs typeface="Carlito"/>
              </a:rPr>
              <a:t>en </a:t>
            </a:r>
            <a:r>
              <a:rPr lang="es-419" sz="2933" spc="-13" dirty="0">
                <a:latin typeface="Carlito"/>
                <a:cs typeface="Carlito"/>
              </a:rPr>
              <a:t>tres</a:t>
            </a:r>
            <a:r>
              <a:rPr lang="es-419" sz="2933" spc="-33" dirty="0">
                <a:latin typeface="Carlito"/>
                <a:cs typeface="Carlito"/>
              </a:rPr>
              <a:t> </a:t>
            </a:r>
            <a:r>
              <a:rPr lang="es-419" sz="2933" spc="-7" dirty="0">
                <a:latin typeface="Carlito"/>
                <a:cs typeface="Carlito"/>
              </a:rPr>
              <a:t>tipos:</a:t>
            </a:r>
            <a:endParaRPr lang="es-419" sz="2933" dirty="0">
              <a:latin typeface="Carlito"/>
              <a:cs typeface="Carlito"/>
            </a:endParaRPr>
          </a:p>
          <a:p>
            <a:pPr>
              <a:spcBef>
                <a:spcPts val="67"/>
              </a:spcBef>
            </a:pPr>
            <a:endParaRPr lang="es-419" sz="3067" dirty="0">
              <a:latin typeface="Carlito"/>
              <a:cs typeface="Carlito"/>
            </a:endParaRPr>
          </a:p>
          <a:p>
            <a:pPr marL="1133658" marR="6773" lvl="1" indent="-507141">
              <a:lnSpc>
                <a:spcPct val="70000"/>
              </a:lnSpc>
              <a:buFont typeface="Arial"/>
              <a:buChar char="–"/>
              <a:tabLst>
                <a:tab pos="1133658" algn="l"/>
                <a:tab pos="1134505" algn="l"/>
              </a:tabLst>
            </a:pPr>
            <a:r>
              <a:rPr lang="es-419" sz="2667" b="1" spc="-7" dirty="0">
                <a:latin typeface="Carlito"/>
                <a:cs typeface="Carlito"/>
              </a:rPr>
              <a:t>Experimentales: </a:t>
            </a:r>
            <a:r>
              <a:rPr lang="es-419" sz="2667" dirty="0">
                <a:latin typeface="Carlito"/>
                <a:cs typeface="Carlito"/>
              </a:rPr>
              <a:t>el </a:t>
            </a:r>
            <a:r>
              <a:rPr lang="es-419" sz="2667" spc="-20" dirty="0">
                <a:latin typeface="Carlito"/>
                <a:cs typeface="Carlito"/>
              </a:rPr>
              <a:t>investigador controla </a:t>
            </a:r>
            <a:r>
              <a:rPr lang="es-419" sz="2667" spc="-7" dirty="0">
                <a:latin typeface="Carlito"/>
                <a:cs typeface="Carlito"/>
              </a:rPr>
              <a:t>la asignación a la exposición  y </a:t>
            </a:r>
            <a:r>
              <a:rPr lang="es-419" sz="2667" spc="-13" dirty="0">
                <a:latin typeface="Carlito"/>
                <a:cs typeface="Carlito"/>
              </a:rPr>
              <a:t>utiliza </a:t>
            </a:r>
            <a:r>
              <a:rPr lang="es-419" sz="2667" spc="-7" dirty="0">
                <a:latin typeface="Carlito"/>
                <a:cs typeface="Carlito"/>
              </a:rPr>
              <a:t>la </a:t>
            </a:r>
            <a:r>
              <a:rPr lang="es-419" sz="2667" spc="-13" dirty="0">
                <a:latin typeface="Carlito"/>
                <a:cs typeface="Carlito"/>
              </a:rPr>
              <a:t>aleatorización como método </a:t>
            </a:r>
            <a:r>
              <a:rPr lang="es-419" sz="2667" spc="-7" dirty="0">
                <a:latin typeface="Carlito"/>
                <a:cs typeface="Carlito"/>
              </a:rPr>
              <a:t>de</a:t>
            </a:r>
            <a:r>
              <a:rPr lang="es-419" sz="2667" spc="127" dirty="0">
                <a:latin typeface="Carlito"/>
                <a:cs typeface="Carlito"/>
              </a:rPr>
              <a:t> </a:t>
            </a:r>
            <a:r>
              <a:rPr lang="es-419" sz="2667" spc="-7" dirty="0">
                <a:latin typeface="Carlito"/>
                <a:cs typeface="Carlito"/>
              </a:rPr>
              <a:t>asignación.</a:t>
            </a:r>
            <a:endParaRPr lang="es-419" sz="2667" dirty="0">
              <a:latin typeface="Carlito"/>
              <a:cs typeface="Carlito"/>
            </a:endParaRPr>
          </a:p>
          <a:p>
            <a:pPr lvl="1">
              <a:spcBef>
                <a:spcPts val="40"/>
              </a:spcBef>
              <a:buFont typeface="Arial"/>
              <a:buChar char="–"/>
            </a:pPr>
            <a:endParaRPr lang="es-419" sz="2067" dirty="0">
              <a:latin typeface="Carlito"/>
              <a:cs typeface="Carlito"/>
            </a:endParaRPr>
          </a:p>
          <a:p>
            <a:pPr marL="1133658" lvl="1" indent="-507987">
              <a:lnSpc>
                <a:spcPts val="2719"/>
              </a:lnSpc>
              <a:buFont typeface="Arial"/>
              <a:buChar char="–"/>
              <a:tabLst>
                <a:tab pos="1133658" algn="l"/>
                <a:tab pos="1134505" algn="l"/>
              </a:tabLst>
            </a:pPr>
            <a:r>
              <a:rPr lang="es-419" sz="2667" b="1" spc="-7" dirty="0" err="1">
                <a:latin typeface="Carlito"/>
                <a:cs typeface="Carlito"/>
              </a:rPr>
              <a:t>Pseudo-experimentales</a:t>
            </a:r>
            <a:r>
              <a:rPr lang="es-419" sz="2667" spc="-7" dirty="0">
                <a:latin typeface="Carlito"/>
                <a:cs typeface="Carlito"/>
              </a:rPr>
              <a:t>: </a:t>
            </a:r>
            <a:r>
              <a:rPr lang="es-419" sz="2667" dirty="0">
                <a:latin typeface="Carlito"/>
                <a:cs typeface="Carlito"/>
              </a:rPr>
              <a:t>el </a:t>
            </a:r>
            <a:r>
              <a:rPr lang="es-419" sz="2667" spc="-20" dirty="0">
                <a:latin typeface="Carlito"/>
                <a:cs typeface="Carlito"/>
              </a:rPr>
              <a:t>investigador controla </a:t>
            </a:r>
            <a:r>
              <a:rPr lang="es-419" sz="2667" spc="-7" dirty="0">
                <a:latin typeface="Carlito"/>
                <a:cs typeface="Carlito"/>
              </a:rPr>
              <a:t>la exposición</a:t>
            </a:r>
            <a:r>
              <a:rPr lang="es-419" sz="2667" spc="-127" dirty="0">
                <a:latin typeface="Carlito"/>
                <a:cs typeface="Carlito"/>
              </a:rPr>
              <a:t> </a:t>
            </a:r>
            <a:r>
              <a:rPr lang="es-419" sz="2667" spc="-20" dirty="0">
                <a:latin typeface="Carlito"/>
                <a:cs typeface="Carlito"/>
              </a:rPr>
              <a:t>pero</a:t>
            </a:r>
            <a:endParaRPr lang="es-419" sz="2667" dirty="0">
              <a:latin typeface="Carlito"/>
              <a:cs typeface="Carlito"/>
            </a:endParaRPr>
          </a:p>
          <a:p>
            <a:pPr marL="1133658">
              <a:lnSpc>
                <a:spcPts val="2719"/>
              </a:lnSpc>
            </a:pPr>
            <a:r>
              <a:rPr lang="es-419" sz="2667" b="1" u="heavy" spc="-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no</a:t>
            </a:r>
            <a:r>
              <a:rPr lang="es-419" sz="2667" b="1" spc="-7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s-419" sz="2667" spc="-13" dirty="0">
                <a:latin typeface="Carlito"/>
                <a:cs typeface="Carlito"/>
              </a:rPr>
              <a:t>utiliza procedimientos </a:t>
            </a:r>
            <a:r>
              <a:rPr lang="es-419" sz="2667" spc="-7" dirty="0">
                <a:latin typeface="Carlito"/>
                <a:cs typeface="Carlito"/>
              </a:rPr>
              <a:t>de </a:t>
            </a:r>
            <a:r>
              <a:rPr lang="es-419" sz="2667" spc="-13" dirty="0">
                <a:latin typeface="Carlito"/>
                <a:cs typeface="Carlito"/>
              </a:rPr>
              <a:t>aleatorización </a:t>
            </a:r>
            <a:r>
              <a:rPr lang="es-419" sz="2667" spc="-20" dirty="0">
                <a:latin typeface="Carlito"/>
                <a:cs typeface="Carlito"/>
              </a:rPr>
              <a:t>para </a:t>
            </a:r>
            <a:r>
              <a:rPr lang="es-419" sz="2667" spc="-7" dirty="0">
                <a:latin typeface="Carlito"/>
                <a:cs typeface="Carlito"/>
              </a:rPr>
              <a:t>la</a:t>
            </a:r>
            <a:r>
              <a:rPr lang="es-419" sz="2667" spc="220" dirty="0">
                <a:latin typeface="Carlito"/>
                <a:cs typeface="Carlito"/>
              </a:rPr>
              <a:t> </a:t>
            </a:r>
            <a:r>
              <a:rPr lang="es-419" sz="2667" spc="-7" dirty="0">
                <a:latin typeface="Carlito"/>
                <a:cs typeface="Carlito"/>
              </a:rPr>
              <a:t>asignación.</a:t>
            </a:r>
            <a:endParaRPr lang="es-419" sz="2667" dirty="0">
              <a:latin typeface="Carlito"/>
              <a:cs typeface="Carlito"/>
            </a:endParaRPr>
          </a:p>
          <a:p>
            <a:pPr>
              <a:spcBef>
                <a:spcPts val="20"/>
              </a:spcBef>
            </a:pPr>
            <a:endParaRPr lang="es-419" sz="2867" dirty="0">
              <a:latin typeface="Carlito"/>
              <a:cs typeface="Carlito"/>
            </a:endParaRPr>
          </a:p>
          <a:p>
            <a:pPr marL="1133658" marR="7620" lvl="1" indent="-507141">
              <a:lnSpc>
                <a:spcPct val="70000"/>
              </a:lnSpc>
              <a:buFont typeface="Arial"/>
              <a:buChar char="–"/>
              <a:tabLst>
                <a:tab pos="1133658" algn="l"/>
                <a:tab pos="1134505" algn="l"/>
              </a:tabLst>
            </a:pPr>
            <a:r>
              <a:rPr lang="es-419" sz="2667" b="1" spc="-13" dirty="0">
                <a:latin typeface="Carlito"/>
                <a:cs typeface="Carlito"/>
              </a:rPr>
              <a:t>No-experimentales</a:t>
            </a:r>
            <a:r>
              <a:rPr lang="es-419" sz="2667" spc="-13" dirty="0">
                <a:latin typeface="Carlito"/>
                <a:cs typeface="Carlito"/>
              </a:rPr>
              <a:t>: </a:t>
            </a:r>
            <a:r>
              <a:rPr lang="es-419" sz="2667" spc="-7" dirty="0">
                <a:latin typeface="Carlito"/>
                <a:cs typeface="Carlito"/>
              </a:rPr>
              <a:t>cuando la exposición </a:t>
            </a:r>
            <a:r>
              <a:rPr lang="es-419" sz="2667" spc="-13" dirty="0">
                <a:latin typeface="Carlito"/>
                <a:cs typeface="Carlito"/>
              </a:rPr>
              <a:t>ocurre </a:t>
            </a:r>
            <a:r>
              <a:rPr lang="es-419" sz="2667" spc="-7" dirty="0">
                <a:latin typeface="Carlito"/>
                <a:cs typeface="Carlito"/>
              </a:rPr>
              <a:t>sin la </a:t>
            </a:r>
            <a:r>
              <a:rPr lang="es-419" sz="2667" dirty="0">
                <a:latin typeface="Carlito"/>
                <a:cs typeface="Carlito"/>
              </a:rPr>
              <a:t>participación  </a:t>
            </a:r>
            <a:r>
              <a:rPr lang="es-419" sz="2667" spc="-7" dirty="0">
                <a:latin typeface="Carlito"/>
                <a:cs typeface="Carlito"/>
              </a:rPr>
              <a:t>del </a:t>
            </a:r>
            <a:r>
              <a:rPr lang="es-419" sz="2667" spc="-20" dirty="0">
                <a:latin typeface="Carlito"/>
                <a:cs typeface="Carlito"/>
              </a:rPr>
              <a:t>investigador </a:t>
            </a:r>
            <a:r>
              <a:rPr lang="es-419" sz="2667" spc="-7" dirty="0">
                <a:latin typeface="Carlito"/>
                <a:cs typeface="Carlito"/>
              </a:rPr>
              <a:t>y según </a:t>
            </a:r>
            <a:r>
              <a:rPr lang="es-419" sz="2667" spc="-13" dirty="0">
                <a:latin typeface="Carlito"/>
                <a:cs typeface="Carlito"/>
              </a:rPr>
              <a:t>variables </a:t>
            </a:r>
            <a:r>
              <a:rPr lang="es-419" sz="2667" spc="-7" dirty="0">
                <a:latin typeface="Carlito"/>
                <a:cs typeface="Carlito"/>
              </a:rPr>
              <a:t>que </a:t>
            </a:r>
            <a:r>
              <a:rPr lang="es-419" sz="2667" spc="-20" dirty="0">
                <a:latin typeface="Carlito"/>
                <a:cs typeface="Carlito"/>
              </a:rPr>
              <a:t>están fuera </a:t>
            </a:r>
            <a:r>
              <a:rPr lang="es-419" sz="2667" spc="-7" dirty="0">
                <a:latin typeface="Carlito"/>
                <a:cs typeface="Carlito"/>
              </a:rPr>
              <a:t>de su</a:t>
            </a:r>
            <a:r>
              <a:rPr lang="es-419" sz="2667" spc="247" dirty="0">
                <a:latin typeface="Carlito"/>
                <a:cs typeface="Carlito"/>
              </a:rPr>
              <a:t> </a:t>
            </a:r>
            <a:r>
              <a:rPr lang="es-419" sz="2667" spc="-20" dirty="0">
                <a:latin typeface="Carlito"/>
                <a:cs typeface="Carlito"/>
              </a:rPr>
              <a:t>control</a:t>
            </a:r>
            <a:endParaRPr lang="es-419" sz="2667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65933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854072" y="612895"/>
            <a:ext cx="89418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3000" b="1" dirty="0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 de los estudios  epidemiológicos</a:t>
            </a:r>
            <a:endParaRPr lang="en-US" sz="30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2B55387-3F25-11DF-27C2-8F8809EAEDAE}"/>
              </a:ext>
            </a:extLst>
          </p:cNvPr>
          <p:cNvSpPr txBox="1"/>
          <p:nvPr/>
        </p:nvSpPr>
        <p:spPr>
          <a:xfrm>
            <a:off x="714588" y="1559897"/>
            <a:ext cx="10763673" cy="4081351"/>
          </a:xfrm>
          <a:prstGeom prst="rect">
            <a:avLst/>
          </a:prstGeom>
        </p:spPr>
        <p:txBody>
          <a:bodyPr vert="horz" wrap="square" lIns="0" tIns="77892" rIns="0" bIns="0" rtlCol="0">
            <a:spAutoFit/>
          </a:bodyPr>
          <a:lstStyle/>
          <a:p>
            <a:pPr marL="16086" marR="9313">
              <a:lnSpc>
                <a:spcPts val="3067"/>
              </a:lnSpc>
              <a:spcBef>
                <a:spcPts val="880"/>
              </a:spcBef>
              <a:tabLst>
                <a:tab pos="538467" algn="l"/>
                <a:tab pos="539313" algn="l"/>
                <a:tab pos="1772876" algn="l"/>
                <a:tab pos="2285095" algn="l"/>
                <a:tab pos="3822604" algn="l"/>
                <a:tab pos="4454202" algn="l"/>
                <a:tab pos="6588595" algn="l"/>
                <a:tab pos="7437781" algn="l"/>
                <a:tab pos="8013500" algn="l"/>
                <a:tab pos="9324107" algn="l"/>
                <a:tab pos="9954858" algn="l"/>
              </a:tabLst>
            </a:pPr>
            <a:r>
              <a:rPr lang="es-419" sz="3200" b="1" dirty="0"/>
              <a:t>2. </a:t>
            </a:r>
            <a:r>
              <a:rPr lang="es-419" sz="2400" dirty="0"/>
              <a:t>	</a:t>
            </a:r>
            <a:r>
              <a:rPr lang="es-419" sz="3200" b="1" spc="-7" dirty="0">
                <a:latin typeface="Carlito"/>
                <a:cs typeface="Carlito"/>
              </a:rPr>
              <a:t>S</a:t>
            </a:r>
            <a:r>
              <a:rPr lang="es-419" sz="3200" b="1" dirty="0">
                <a:latin typeface="Carlito"/>
                <a:cs typeface="Carlito"/>
              </a:rPr>
              <a:t>eg</a:t>
            </a:r>
            <a:r>
              <a:rPr lang="es-419" sz="3200" b="1" spc="-7" dirty="0">
                <a:latin typeface="Carlito"/>
                <a:cs typeface="Carlito"/>
              </a:rPr>
              <a:t>ú</a:t>
            </a:r>
            <a:r>
              <a:rPr lang="es-419" sz="3200" b="1" dirty="0">
                <a:latin typeface="Carlito"/>
                <a:cs typeface="Carlito"/>
              </a:rPr>
              <a:t>n	</a:t>
            </a:r>
            <a:r>
              <a:rPr lang="es-419" sz="3200" b="1" spc="-7" dirty="0">
                <a:latin typeface="Carlito"/>
                <a:cs typeface="Carlito"/>
              </a:rPr>
              <a:t>e</a:t>
            </a:r>
            <a:r>
              <a:rPr lang="es-419" sz="3200" b="1" dirty="0">
                <a:latin typeface="Carlito"/>
                <a:cs typeface="Carlito"/>
              </a:rPr>
              <a:t>l	nú</a:t>
            </a:r>
            <a:r>
              <a:rPr lang="es-419" sz="3200" b="1" spc="-7" dirty="0">
                <a:latin typeface="Carlito"/>
                <a:cs typeface="Carlito"/>
              </a:rPr>
              <a:t>me</a:t>
            </a:r>
            <a:r>
              <a:rPr lang="es-419" sz="3200" b="1" spc="-47" dirty="0">
                <a:latin typeface="Carlito"/>
                <a:cs typeface="Carlito"/>
              </a:rPr>
              <a:t>r</a:t>
            </a:r>
            <a:r>
              <a:rPr lang="es-419" sz="3200" b="1" dirty="0">
                <a:latin typeface="Carlito"/>
                <a:cs typeface="Carlito"/>
              </a:rPr>
              <a:t>o	de	</a:t>
            </a:r>
            <a:r>
              <a:rPr lang="es-419" sz="3200" b="1" spc="-7" dirty="0">
                <a:latin typeface="Carlito"/>
                <a:cs typeface="Carlito"/>
              </a:rPr>
              <a:t>medici</a:t>
            </a:r>
            <a:r>
              <a:rPr lang="es-419" sz="3200" b="1" dirty="0">
                <a:latin typeface="Carlito"/>
                <a:cs typeface="Carlito"/>
              </a:rPr>
              <a:t>on</a:t>
            </a:r>
            <a:r>
              <a:rPr lang="es-419" sz="3200" b="1" spc="-7" dirty="0">
                <a:latin typeface="Carlito"/>
                <a:cs typeface="Carlito"/>
              </a:rPr>
              <a:t>e</a:t>
            </a:r>
            <a:r>
              <a:rPr lang="es-419" sz="3200" b="1" dirty="0">
                <a:latin typeface="Carlito"/>
                <a:cs typeface="Carlito"/>
              </a:rPr>
              <a:t>s	que	</a:t>
            </a:r>
            <a:r>
              <a:rPr lang="es-419" sz="3200" b="1" spc="7" dirty="0">
                <a:latin typeface="Carlito"/>
                <a:cs typeface="Carlito"/>
              </a:rPr>
              <a:t>s</a:t>
            </a:r>
            <a:r>
              <a:rPr lang="es-419" sz="3200" b="1" dirty="0">
                <a:latin typeface="Carlito"/>
                <a:cs typeface="Carlito"/>
              </a:rPr>
              <a:t>e	</a:t>
            </a:r>
            <a:r>
              <a:rPr lang="es-419" sz="3200" b="1" spc="-40" dirty="0">
                <a:latin typeface="Carlito"/>
                <a:cs typeface="Carlito"/>
              </a:rPr>
              <a:t>r</a:t>
            </a:r>
            <a:r>
              <a:rPr lang="es-419" sz="3200" b="1" dirty="0">
                <a:latin typeface="Carlito"/>
                <a:cs typeface="Carlito"/>
              </a:rPr>
              <a:t>e</a:t>
            </a:r>
            <a:r>
              <a:rPr lang="es-419" sz="3200" b="1" spc="-7" dirty="0">
                <a:latin typeface="Carlito"/>
                <a:cs typeface="Carlito"/>
              </a:rPr>
              <a:t>ali</a:t>
            </a:r>
            <a:r>
              <a:rPr lang="es-419" sz="3200" b="1" spc="-40" dirty="0">
                <a:latin typeface="Carlito"/>
                <a:cs typeface="Carlito"/>
              </a:rPr>
              <a:t>z</a:t>
            </a:r>
            <a:r>
              <a:rPr lang="es-419" sz="3200" b="1" dirty="0">
                <a:latin typeface="Carlito"/>
                <a:cs typeface="Carlito"/>
              </a:rPr>
              <a:t>a	</a:t>
            </a:r>
            <a:r>
              <a:rPr lang="es-419" sz="3200" b="1" spc="-7" dirty="0">
                <a:latin typeface="Carlito"/>
                <a:cs typeface="Carlito"/>
              </a:rPr>
              <a:t>e</a:t>
            </a:r>
            <a:r>
              <a:rPr lang="es-419" sz="3200" b="1" dirty="0">
                <a:latin typeface="Carlito"/>
                <a:cs typeface="Carlito"/>
              </a:rPr>
              <a:t>n	</a:t>
            </a:r>
            <a:r>
              <a:rPr lang="es-419" sz="3200" b="1" spc="-27" dirty="0">
                <a:latin typeface="Carlito"/>
                <a:cs typeface="Carlito"/>
              </a:rPr>
              <a:t>c</a:t>
            </a:r>
            <a:r>
              <a:rPr lang="es-419" sz="3200" b="1" spc="-13" dirty="0">
                <a:latin typeface="Carlito"/>
                <a:cs typeface="Carlito"/>
              </a:rPr>
              <a:t>a</a:t>
            </a:r>
            <a:r>
              <a:rPr lang="es-419" sz="3200" b="1" dirty="0">
                <a:latin typeface="Carlito"/>
                <a:cs typeface="Carlito"/>
              </a:rPr>
              <a:t>da  </a:t>
            </a:r>
            <a:r>
              <a:rPr lang="es-419" sz="3200" b="1" spc="-13" dirty="0">
                <a:latin typeface="Carlito"/>
                <a:cs typeface="Carlito"/>
              </a:rPr>
              <a:t>sujeto </a:t>
            </a:r>
            <a:r>
              <a:rPr lang="es-419" sz="3200" b="1" dirty="0">
                <a:latin typeface="Carlito"/>
                <a:cs typeface="Carlito"/>
              </a:rPr>
              <a:t>de</a:t>
            </a:r>
            <a:r>
              <a:rPr lang="es-419" sz="3200" b="1" spc="13" dirty="0">
                <a:latin typeface="Carlito"/>
                <a:cs typeface="Carlito"/>
              </a:rPr>
              <a:t> </a:t>
            </a:r>
            <a:r>
              <a:rPr lang="es-419" sz="3200" b="1" spc="-7" dirty="0">
                <a:latin typeface="Carlito"/>
                <a:cs typeface="Carlito"/>
              </a:rPr>
              <a:t>estudio.</a:t>
            </a:r>
            <a:endParaRPr lang="es-419" sz="3200" dirty="0">
              <a:latin typeface="Carlito"/>
              <a:cs typeface="Carlito"/>
            </a:endParaRPr>
          </a:p>
          <a:p>
            <a:pPr>
              <a:spcBef>
                <a:spcPts val="47"/>
              </a:spcBef>
              <a:buFont typeface="Carlito"/>
              <a:buAutoNum type="arabicPeriod" startAt="2"/>
            </a:pPr>
            <a:endParaRPr lang="es-419" sz="4133" dirty="0">
              <a:latin typeface="Carlito"/>
              <a:cs typeface="Carlito"/>
            </a:endParaRPr>
          </a:p>
          <a:p>
            <a:pPr marL="1005815" marR="6773" lvl="1" indent="-380144" algn="just">
              <a:lnSpc>
                <a:spcPts val="3067"/>
              </a:lnSpc>
              <a:spcBef>
                <a:spcPts val="7"/>
              </a:spcBef>
              <a:buFont typeface="Arial"/>
              <a:buChar char="–"/>
              <a:tabLst>
                <a:tab pos="1007508" algn="l"/>
              </a:tabLst>
            </a:pPr>
            <a:r>
              <a:rPr lang="es-419" sz="3200" b="1" spc="-7" dirty="0">
                <a:latin typeface="Carlito"/>
                <a:cs typeface="Carlito"/>
              </a:rPr>
              <a:t>Longitudinales</a:t>
            </a:r>
            <a:r>
              <a:rPr lang="es-419" sz="3200" spc="-7" dirty="0">
                <a:latin typeface="Carlito"/>
                <a:cs typeface="Carlito"/>
              </a:rPr>
              <a:t>: se </a:t>
            </a:r>
            <a:r>
              <a:rPr lang="es-419" sz="3200" spc="-20" dirty="0">
                <a:latin typeface="Carlito"/>
                <a:cs typeface="Carlito"/>
              </a:rPr>
              <a:t>realiza </a:t>
            </a:r>
            <a:r>
              <a:rPr lang="es-419" sz="3200" dirty="0">
                <a:latin typeface="Carlito"/>
                <a:cs typeface="Carlito"/>
              </a:rPr>
              <a:t>al </a:t>
            </a:r>
            <a:r>
              <a:rPr lang="es-419" sz="3200" spc="-7" dirty="0">
                <a:latin typeface="Carlito"/>
                <a:cs typeface="Carlito"/>
              </a:rPr>
              <a:t>menos dos mediciones  (condición inicial </a:t>
            </a:r>
            <a:r>
              <a:rPr lang="es-419" sz="3200" dirty="0">
                <a:latin typeface="Carlito"/>
                <a:cs typeface="Carlito"/>
              </a:rPr>
              <a:t>y </a:t>
            </a:r>
            <a:r>
              <a:rPr lang="es-419" sz="3200" spc="-27" dirty="0">
                <a:latin typeface="Carlito"/>
                <a:cs typeface="Carlito"/>
              </a:rPr>
              <a:t>otra </a:t>
            </a:r>
            <a:r>
              <a:rPr lang="es-419" sz="3200" spc="-20" dirty="0">
                <a:latin typeface="Carlito"/>
                <a:cs typeface="Carlito"/>
              </a:rPr>
              <a:t>para </a:t>
            </a:r>
            <a:r>
              <a:rPr lang="es-419" sz="3200" spc="-13" dirty="0">
                <a:latin typeface="Carlito"/>
                <a:cs typeface="Carlito"/>
              </a:rPr>
              <a:t>ver </a:t>
            </a:r>
            <a:r>
              <a:rPr lang="es-419" sz="3200" dirty="0">
                <a:latin typeface="Carlito"/>
                <a:cs typeface="Carlito"/>
              </a:rPr>
              <a:t>la </a:t>
            </a:r>
            <a:r>
              <a:rPr lang="es-419" sz="3200" spc="-13" dirty="0">
                <a:latin typeface="Carlito"/>
                <a:cs typeface="Carlito"/>
              </a:rPr>
              <a:t>ocurrencia </a:t>
            </a:r>
            <a:r>
              <a:rPr lang="es-419" sz="3200" spc="-7" dirty="0">
                <a:latin typeface="Carlito"/>
                <a:cs typeface="Carlito"/>
              </a:rPr>
              <a:t>del</a:t>
            </a:r>
            <a:r>
              <a:rPr lang="es-419" sz="3200" spc="40" dirty="0">
                <a:latin typeface="Carlito"/>
                <a:cs typeface="Carlito"/>
              </a:rPr>
              <a:t> </a:t>
            </a:r>
            <a:r>
              <a:rPr lang="es-419" sz="3200" spc="-20" dirty="0">
                <a:latin typeface="Carlito"/>
                <a:cs typeface="Carlito"/>
              </a:rPr>
              <a:t>evento).</a:t>
            </a:r>
            <a:endParaRPr lang="es-419" sz="32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lang="es-419" sz="3800" dirty="0">
              <a:latin typeface="Carlito"/>
              <a:cs typeface="Carlito"/>
            </a:endParaRPr>
          </a:p>
          <a:p>
            <a:pPr marL="1005815" marR="6773" lvl="1" indent="-380144" algn="just">
              <a:lnSpc>
                <a:spcPct val="80000"/>
              </a:lnSpc>
              <a:buFont typeface="Arial"/>
              <a:buChar char="–"/>
              <a:tabLst>
                <a:tab pos="1007508" algn="l"/>
              </a:tabLst>
            </a:pPr>
            <a:r>
              <a:rPr lang="es-419" sz="3200" b="1" spc="-27" dirty="0">
                <a:latin typeface="Carlito"/>
                <a:cs typeface="Carlito"/>
              </a:rPr>
              <a:t>Transversales: </a:t>
            </a:r>
            <a:r>
              <a:rPr lang="es-419" sz="3200" dirty="0">
                <a:latin typeface="Carlito"/>
                <a:cs typeface="Carlito"/>
              </a:rPr>
              <a:t>se </a:t>
            </a:r>
            <a:r>
              <a:rPr lang="es-419" sz="3200" spc="-20" dirty="0">
                <a:latin typeface="Carlito"/>
                <a:cs typeface="Carlito"/>
              </a:rPr>
              <a:t>realiza </a:t>
            </a:r>
            <a:r>
              <a:rPr lang="es-419" sz="3200" spc="-7" dirty="0">
                <a:latin typeface="Carlito"/>
                <a:cs typeface="Carlito"/>
              </a:rPr>
              <a:t>una sola medición de los </a:t>
            </a:r>
            <a:r>
              <a:rPr lang="es-419" sz="3200" spc="-13" dirty="0">
                <a:latin typeface="Carlito"/>
                <a:cs typeface="Carlito"/>
              </a:rPr>
              <a:t>sujetos </a:t>
            </a:r>
            <a:r>
              <a:rPr lang="es-419" sz="3200" dirty="0">
                <a:latin typeface="Carlito"/>
                <a:cs typeface="Carlito"/>
              </a:rPr>
              <a:t>y  </a:t>
            </a:r>
            <a:r>
              <a:rPr lang="es-419" sz="3200" spc="-7" dirty="0">
                <a:latin typeface="Carlito"/>
                <a:cs typeface="Carlito"/>
              </a:rPr>
              <a:t>se </a:t>
            </a:r>
            <a:r>
              <a:rPr lang="es-419" sz="3200" spc="-13" dirty="0">
                <a:latin typeface="Carlito"/>
                <a:cs typeface="Carlito"/>
              </a:rPr>
              <a:t>evalúa </a:t>
            </a:r>
            <a:r>
              <a:rPr lang="es-419" sz="3200" spc="-7" dirty="0">
                <a:latin typeface="Carlito"/>
                <a:cs typeface="Carlito"/>
              </a:rPr>
              <a:t>de </a:t>
            </a:r>
            <a:r>
              <a:rPr lang="es-419" sz="3200" spc="-20" dirty="0">
                <a:latin typeface="Carlito"/>
                <a:cs typeface="Carlito"/>
              </a:rPr>
              <a:t>forma concurrente </a:t>
            </a:r>
            <a:r>
              <a:rPr lang="es-419" sz="3200" dirty="0">
                <a:latin typeface="Carlito"/>
                <a:cs typeface="Carlito"/>
              </a:rPr>
              <a:t>la </a:t>
            </a:r>
            <a:r>
              <a:rPr lang="es-419" sz="3200" spc="-13" dirty="0">
                <a:latin typeface="Carlito"/>
                <a:cs typeface="Carlito"/>
              </a:rPr>
              <a:t>exposición </a:t>
            </a:r>
            <a:r>
              <a:rPr lang="es-419" sz="3200" dirty="0">
                <a:latin typeface="Carlito"/>
                <a:cs typeface="Carlito"/>
              </a:rPr>
              <a:t>y </a:t>
            </a:r>
            <a:r>
              <a:rPr lang="es-419" sz="3200" spc="-7" dirty="0">
                <a:latin typeface="Carlito"/>
                <a:cs typeface="Carlito"/>
              </a:rPr>
              <a:t>el </a:t>
            </a:r>
            <a:r>
              <a:rPr lang="es-419" sz="3200" spc="-20" dirty="0">
                <a:latin typeface="Carlito"/>
                <a:cs typeface="Carlito"/>
              </a:rPr>
              <a:t>evento  </a:t>
            </a:r>
            <a:r>
              <a:rPr lang="es-419" sz="3200" spc="-7" dirty="0">
                <a:latin typeface="Carlito"/>
                <a:cs typeface="Carlito"/>
              </a:rPr>
              <a:t>de </a:t>
            </a:r>
            <a:r>
              <a:rPr lang="es-419" sz="3200" spc="-20" dirty="0">
                <a:latin typeface="Carlito"/>
                <a:cs typeface="Carlito"/>
              </a:rPr>
              <a:t>interés.</a:t>
            </a:r>
            <a:endParaRPr lang="es-419" sz="3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28273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854072" y="612895"/>
            <a:ext cx="89418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3000" b="1" dirty="0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 de los estudios  epidemiológicos</a:t>
            </a:r>
            <a:endParaRPr lang="en-US" sz="30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E0C1530-7252-AE42-6D50-870DF3D80E24}"/>
              </a:ext>
            </a:extLst>
          </p:cNvPr>
          <p:cNvSpPr txBox="1"/>
          <p:nvPr/>
        </p:nvSpPr>
        <p:spPr>
          <a:xfrm>
            <a:off x="714587" y="1622891"/>
            <a:ext cx="10674773" cy="21450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b="1" spc="-7" dirty="0">
                <a:latin typeface="Carlito"/>
                <a:cs typeface="Carlito"/>
              </a:rPr>
              <a:t>2. Según el </a:t>
            </a:r>
            <a:r>
              <a:rPr sz="2667" b="1" spc="-13" dirty="0">
                <a:latin typeface="Carlito"/>
                <a:cs typeface="Carlito"/>
              </a:rPr>
              <a:t>número </a:t>
            </a:r>
            <a:r>
              <a:rPr sz="2667" b="1" spc="-7" dirty="0">
                <a:latin typeface="Carlito"/>
                <a:cs typeface="Carlito"/>
              </a:rPr>
              <a:t>de mediciones que se </a:t>
            </a:r>
            <a:r>
              <a:rPr sz="2667" b="1" spc="-20" dirty="0">
                <a:latin typeface="Carlito"/>
                <a:cs typeface="Carlito"/>
              </a:rPr>
              <a:t>realiza </a:t>
            </a:r>
            <a:r>
              <a:rPr sz="2667" b="1" spc="-7" dirty="0">
                <a:latin typeface="Carlito"/>
                <a:cs typeface="Carlito"/>
              </a:rPr>
              <a:t>en </a:t>
            </a:r>
            <a:r>
              <a:rPr sz="2667" b="1" spc="-13" dirty="0">
                <a:latin typeface="Carlito"/>
                <a:cs typeface="Carlito"/>
              </a:rPr>
              <a:t>cada sujeto </a:t>
            </a:r>
            <a:r>
              <a:rPr sz="2667" b="1" spc="-7" dirty="0">
                <a:latin typeface="Carlito"/>
                <a:cs typeface="Carlito"/>
              </a:rPr>
              <a:t>de</a:t>
            </a:r>
            <a:r>
              <a:rPr sz="2667" b="1" spc="339" dirty="0">
                <a:latin typeface="Carlito"/>
                <a:cs typeface="Carlito"/>
              </a:rPr>
              <a:t> </a:t>
            </a:r>
            <a:r>
              <a:rPr sz="2667" b="1" spc="-7" dirty="0">
                <a:latin typeface="Carlito"/>
                <a:cs typeface="Carlito"/>
              </a:rPr>
              <a:t>estudio.</a:t>
            </a:r>
            <a:endParaRPr sz="2667" dirty="0">
              <a:latin typeface="Carlito"/>
              <a:cs typeface="Carlito"/>
            </a:endParaRPr>
          </a:p>
          <a:p>
            <a:pPr>
              <a:spcBef>
                <a:spcPts val="60"/>
              </a:spcBef>
            </a:pPr>
            <a:endParaRPr sz="3067" dirty="0">
              <a:latin typeface="Carlito"/>
              <a:cs typeface="Carlito"/>
            </a:endParaRPr>
          </a:p>
          <a:p>
            <a:pPr marL="171022" algn="ctr"/>
            <a:r>
              <a:rPr sz="3200" b="1" u="heavy" spc="-13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Comparación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de </a:t>
            </a:r>
            <a:r>
              <a:rPr sz="3200" b="1" u="heavy" spc="-7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longitudinales vs.</a:t>
            </a:r>
            <a:r>
              <a:rPr sz="3200" b="1" u="heavy" spc="-33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transversales</a:t>
            </a:r>
            <a:endParaRPr sz="3200" dirty="0">
              <a:latin typeface="Carlito"/>
              <a:cs typeface="Carlito"/>
            </a:endParaRPr>
          </a:p>
          <a:p>
            <a:pPr>
              <a:spcBef>
                <a:spcPts val="60"/>
              </a:spcBef>
            </a:pPr>
            <a:endParaRPr sz="2333" dirty="0">
              <a:latin typeface="Carlito"/>
              <a:cs typeface="Carlito"/>
            </a:endParaRPr>
          </a:p>
          <a:p>
            <a:pPr marL="3007285">
              <a:tabLst>
                <a:tab pos="5355879" algn="l"/>
              </a:tabLst>
            </a:pPr>
            <a:r>
              <a:rPr sz="2400" spc="-7" dirty="0">
                <a:latin typeface="Arial"/>
                <a:cs typeface="Arial"/>
              </a:rPr>
              <a:t>Exposición	Evento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BDD5B8DE-1802-453E-0F99-96E423B70424}"/>
              </a:ext>
            </a:extLst>
          </p:cNvPr>
          <p:cNvGrpSpPr/>
          <p:nvPr/>
        </p:nvGrpSpPr>
        <p:grpSpPr>
          <a:xfrm>
            <a:off x="3257296" y="3784600"/>
            <a:ext cx="4676987" cy="685800"/>
            <a:chOff x="2442972" y="2838450"/>
            <a:chExt cx="3507740" cy="51435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767C70F-28BC-CD8F-02A8-A8D5833682D3}"/>
                </a:ext>
              </a:extLst>
            </p:cNvPr>
            <p:cNvSpPr/>
            <p:nvPr/>
          </p:nvSpPr>
          <p:spPr>
            <a:xfrm>
              <a:off x="2442972" y="3013710"/>
              <a:ext cx="3507486" cy="3086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DF1324A7-A4B7-048E-6AE6-A258CB62F6C3}"/>
                </a:ext>
              </a:extLst>
            </p:cNvPr>
            <p:cNvSpPr/>
            <p:nvPr/>
          </p:nvSpPr>
          <p:spPr>
            <a:xfrm>
              <a:off x="2483764" y="3147809"/>
              <a:ext cx="3287395" cy="0"/>
            </a:xfrm>
            <a:custGeom>
              <a:avLst/>
              <a:gdLst/>
              <a:ahLst/>
              <a:cxnLst/>
              <a:rect l="l" t="t" r="r" b="b"/>
              <a:pathLst>
                <a:path w="3287395">
                  <a:moveTo>
                    <a:pt x="0" y="0"/>
                  </a:moveTo>
                  <a:lnTo>
                    <a:pt x="3287217" y="0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11B98972-F9DD-D7AF-C8BE-9253AE02329D}"/>
                </a:ext>
              </a:extLst>
            </p:cNvPr>
            <p:cNvSpPr/>
            <p:nvPr/>
          </p:nvSpPr>
          <p:spPr>
            <a:xfrm>
              <a:off x="5694794" y="3103359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1BF6E19B-7072-8473-F0C6-3EF203D68AB2}"/>
                </a:ext>
              </a:extLst>
            </p:cNvPr>
            <p:cNvSpPr/>
            <p:nvPr/>
          </p:nvSpPr>
          <p:spPr>
            <a:xfrm>
              <a:off x="2862072" y="2982468"/>
              <a:ext cx="107442" cy="3703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479CBE62-4DB5-9AAD-33B9-2C5C06ABF6B3}"/>
                </a:ext>
              </a:extLst>
            </p:cNvPr>
            <p:cNvSpPr/>
            <p:nvPr/>
          </p:nvSpPr>
          <p:spPr>
            <a:xfrm>
              <a:off x="2915818" y="3003791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89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4ACF8842-EEBA-2416-CC1F-51F673575FC0}"/>
                </a:ext>
              </a:extLst>
            </p:cNvPr>
            <p:cNvSpPr/>
            <p:nvPr/>
          </p:nvSpPr>
          <p:spPr>
            <a:xfrm>
              <a:off x="5022342" y="2982468"/>
              <a:ext cx="107441" cy="3703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EB477DA9-99F4-FAF9-925B-96F81761E289}"/>
                </a:ext>
              </a:extLst>
            </p:cNvPr>
            <p:cNvSpPr/>
            <p:nvPr/>
          </p:nvSpPr>
          <p:spPr>
            <a:xfrm>
              <a:off x="5076050" y="3003791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89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A315DC68-7109-B601-4641-B2FA329ADFA7}"/>
                </a:ext>
              </a:extLst>
            </p:cNvPr>
            <p:cNvSpPr/>
            <p:nvPr/>
          </p:nvSpPr>
          <p:spPr>
            <a:xfrm>
              <a:off x="3193541" y="2838450"/>
              <a:ext cx="308609" cy="4838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4BEC313C-DA2A-5DAC-A8D4-DC80A0557111}"/>
                </a:ext>
              </a:extLst>
            </p:cNvPr>
            <p:cNvSpPr/>
            <p:nvPr/>
          </p:nvSpPr>
          <p:spPr>
            <a:xfrm>
              <a:off x="3347859" y="2859785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89">
                  <a:moveTo>
                    <a:pt x="0" y="0"/>
                  </a:moveTo>
                  <a:lnTo>
                    <a:pt x="0" y="262890"/>
                  </a:lnTo>
                </a:path>
              </a:pathLst>
            </a:custGeom>
            <a:ln w="25400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BFAD19BB-D033-9ACC-B616-975E2CDB42DF}"/>
                </a:ext>
              </a:extLst>
            </p:cNvPr>
            <p:cNvSpPr/>
            <p:nvPr/>
          </p:nvSpPr>
          <p:spPr>
            <a:xfrm>
              <a:off x="3303422" y="3046463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5B57012F-337D-C16A-1605-A91CBAB4CA81}"/>
                </a:ext>
              </a:extLst>
            </p:cNvPr>
            <p:cNvSpPr/>
            <p:nvPr/>
          </p:nvSpPr>
          <p:spPr>
            <a:xfrm>
              <a:off x="4743450" y="2846832"/>
              <a:ext cx="308610" cy="4838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746B605A-DEB1-7BDB-823C-356377764268}"/>
                </a:ext>
              </a:extLst>
            </p:cNvPr>
            <p:cNvSpPr/>
            <p:nvPr/>
          </p:nvSpPr>
          <p:spPr>
            <a:xfrm>
              <a:off x="4897539" y="2868167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89">
                  <a:moveTo>
                    <a:pt x="0" y="0"/>
                  </a:moveTo>
                  <a:lnTo>
                    <a:pt x="0" y="262890"/>
                  </a:lnTo>
                </a:path>
              </a:pathLst>
            </a:custGeom>
            <a:ln w="25400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3FA05F35-0262-2B73-8EF2-C16A786DFB9A}"/>
                </a:ext>
              </a:extLst>
            </p:cNvPr>
            <p:cNvSpPr/>
            <p:nvPr/>
          </p:nvSpPr>
          <p:spPr>
            <a:xfrm>
              <a:off x="4853089" y="3054858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088A1854-5704-8C8E-F878-CAD2AA6B0FFF}"/>
              </a:ext>
            </a:extLst>
          </p:cNvPr>
          <p:cNvSpPr txBox="1"/>
          <p:nvPr/>
        </p:nvSpPr>
        <p:spPr>
          <a:xfrm>
            <a:off x="3249303" y="4602699"/>
            <a:ext cx="12877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Medida</a:t>
            </a:r>
            <a:r>
              <a:rPr sz="2400" spc="-87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E9DEA8E-8307-7609-4367-FD7B2EEA8E7D}"/>
              </a:ext>
            </a:extLst>
          </p:cNvPr>
          <p:cNvSpPr txBox="1"/>
          <p:nvPr/>
        </p:nvSpPr>
        <p:spPr>
          <a:xfrm>
            <a:off x="6201291" y="4604528"/>
            <a:ext cx="12877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Medida</a:t>
            </a:r>
            <a:r>
              <a:rPr sz="2400" spc="-87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>
            <a:extLst>
              <a:ext uri="{FF2B5EF4-FFF2-40B4-BE49-F238E27FC236}">
                <a16:creationId xmlns:a16="http://schemas.microsoft.com/office/drawing/2014/main" id="{526FEAF7-A99D-2B98-88AC-C78E78C62018}"/>
              </a:ext>
            </a:extLst>
          </p:cNvPr>
          <p:cNvGrpSpPr/>
          <p:nvPr/>
        </p:nvGrpSpPr>
        <p:grpSpPr>
          <a:xfrm>
            <a:off x="3257296" y="5514847"/>
            <a:ext cx="4676987" cy="494453"/>
            <a:chOff x="2442972" y="4136135"/>
            <a:chExt cx="3507740" cy="370840"/>
          </a:xfrm>
        </p:grpSpPr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86B32800-1E26-BF39-A2C9-831EFD00C12A}"/>
                </a:ext>
              </a:extLst>
            </p:cNvPr>
            <p:cNvSpPr/>
            <p:nvPr/>
          </p:nvSpPr>
          <p:spPr>
            <a:xfrm>
              <a:off x="2442972" y="4167377"/>
              <a:ext cx="3507486" cy="3086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60182F62-8242-E1A8-96EF-4A623639E1BD}"/>
                </a:ext>
              </a:extLst>
            </p:cNvPr>
            <p:cNvSpPr/>
            <p:nvPr/>
          </p:nvSpPr>
          <p:spPr>
            <a:xfrm>
              <a:off x="2483764" y="4301388"/>
              <a:ext cx="3287395" cy="0"/>
            </a:xfrm>
            <a:custGeom>
              <a:avLst/>
              <a:gdLst/>
              <a:ahLst/>
              <a:cxnLst/>
              <a:rect l="l" t="t" r="r" b="b"/>
              <a:pathLst>
                <a:path w="3287395">
                  <a:moveTo>
                    <a:pt x="0" y="0"/>
                  </a:moveTo>
                  <a:lnTo>
                    <a:pt x="3287217" y="0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983373F4-B73D-E47C-BA26-9A324BEE5235}"/>
                </a:ext>
              </a:extLst>
            </p:cNvPr>
            <p:cNvSpPr/>
            <p:nvPr/>
          </p:nvSpPr>
          <p:spPr>
            <a:xfrm>
              <a:off x="5694794" y="4256935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65D0B218-399C-FE95-887A-8D8D0F650357}"/>
                </a:ext>
              </a:extLst>
            </p:cNvPr>
            <p:cNvSpPr/>
            <p:nvPr/>
          </p:nvSpPr>
          <p:spPr>
            <a:xfrm>
              <a:off x="4139945" y="4136135"/>
              <a:ext cx="107441" cy="3703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AC62E3AA-5EE6-444F-2D57-1FD8D60C4F75}"/>
                </a:ext>
              </a:extLst>
            </p:cNvPr>
            <p:cNvSpPr/>
            <p:nvPr/>
          </p:nvSpPr>
          <p:spPr>
            <a:xfrm>
              <a:off x="4193476" y="4157372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89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7" name="object 26">
            <a:extLst>
              <a:ext uri="{FF2B5EF4-FFF2-40B4-BE49-F238E27FC236}">
                <a16:creationId xmlns:a16="http://schemas.microsoft.com/office/drawing/2014/main" id="{2F027FB1-5C87-94BC-8813-0764CF5ED949}"/>
              </a:ext>
            </a:extLst>
          </p:cNvPr>
          <p:cNvSpPr txBox="1"/>
          <p:nvPr/>
        </p:nvSpPr>
        <p:spPr>
          <a:xfrm>
            <a:off x="4952848" y="6140807"/>
            <a:ext cx="103547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Medida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708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675" y="572644"/>
            <a:ext cx="9845040" cy="47790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127"/>
              </a:spcBef>
            </a:pPr>
            <a:r>
              <a:rPr sz="3000" b="1" dirty="0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 de los estudios Epidemiológicos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011" y="1616725"/>
            <a:ext cx="10761979" cy="4290213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418243" marR="9313" indent="-418243">
              <a:lnSpc>
                <a:spcPct val="80000"/>
              </a:lnSpc>
              <a:spcBef>
                <a:spcPts val="840"/>
              </a:spcBef>
              <a:buAutoNum type="arabicPeriod" startAt="2"/>
              <a:tabLst>
                <a:tab pos="418243" algn="l"/>
                <a:tab pos="9289394" algn="l"/>
              </a:tabLst>
            </a:pPr>
            <a:r>
              <a:rPr sz="2933" b="1" spc="-7" dirty="0">
                <a:latin typeface="Carlito"/>
                <a:cs typeface="Carlito"/>
              </a:rPr>
              <a:t>Según</a:t>
            </a:r>
            <a:r>
              <a:rPr sz="2933" b="1" spc="233" dirty="0">
                <a:latin typeface="Carlito"/>
                <a:cs typeface="Carlito"/>
              </a:rPr>
              <a:t> </a:t>
            </a:r>
            <a:r>
              <a:rPr sz="2933" b="1" dirty="0">
                <a:latin typeface="Carlito"/>
                <a:cs typeface="Carlito"/>
              </a:rPr>
              <a:t>el</a:t>
            </a:r>
            <a:r>
              <a:rPr sz="2933" b="1" spc="227" dirty="0">
                <a:latin typeface="Carlito"/>
                <a:cs typeface="Carlito"/>
              </a:rPr>
              <a:t> </a:t>
            </a:r>
            <a:r>
              <a:rPr sz="2933" b="1" spc="-13" dirty="0">
                <a:latin typeface="Carlito"/>
                <a:cs typeface="Carlito"/>
              </a:rPr>
              <a:t>número</a:t>
            </a:r>
            <a:r>
              <a:rPr sz="2933" b="1" spc="227" dirty="0">
                <a:latin typeface="Carlito"/>
                <a:cs typeface="Carlito"/>
              </a:rPr>
              <a:t> </a:t>
            </a:r>
            <a:r>
              <a:rPr sz="2933" b="1" dirty="0">
                <a:latin typeface="Carlito"/>
                <a:cs typeface="Carlito"/>
              </a:rPr>
              <a:t>de</a:t>
            </a:r>
            <a:r>
              <a:rPr sz="2933" b="1" spc="233" dirty="0">
                <a:latin typeface="Carlito"/>
                <a:cs typeface="Carlito"/>
              </a:rPr>
              <a:t> </a:t>
            </a:r>
            <a:r>
              <a:rPr sz="2933" b="1" spc="-7" dirty="0">
                <a:latin typeface="Carlito"/>
                <a:cs typeface="Carlito"/>
              </a:rPr>
              <a:t>mediciones</a:t>
            </a:r>
            <a:r>
              <a:rPr sz="2933" b="1" spc="227" dirty="0">
                <a:latin typeface="Carlito"/>
                <a:cs typeface="Carlito"/>
              </a:rPr>
              <a:t> </a:t>
            </a:r>
            <a:r>
              <a:rPr sz="2933" b="1" spc="-7" dirty="0">
                <a:latin typeface="Carlito"/>
                <a:cs typeface="Carlito"/>
              </a:rPr>
              <a:t>que</a:t>
            </a:r>
            <a:r>
              <a:rPr sz="2933" b="1" spc="227" dirty="0">
                <a:latin typeface="Carlito"/>
                <a:cs typeface="Carlito"/>
              </a:rPr>
              <a:t> </a:t>
            </a:r>
            <a:r>
              <a:rPr sz="2933" b="1" spc="-7" dirty="0">
                <a:latin typeface="Carlito"/>
                <a:cs typeface="Carlito"/>
              </a:rPr>
              <a:t>se</a:t>
            </a:r>
            <a:r>
              <a:rPr sz="2933" b="1" spc="227" dirty="0">
                <a:latin typeface="Carlito"/>
                <a:cs typeface="Carlito"/>
              </a:rPr>
              <a:t> </a:t>
            </a:r>
            <a:r>
              <a:rPr sz="2933" b="1" spc="-13" dirty="0">
                <a:latin typeface="Carlito"/>
                <a:cs typeface="Carlito"/>
              </a:rPr>
              <a:t>realiza</a:t>
            </a:r>
            <a:r>
              <a:rPr sz="2933" b="1" spc="233" dirty="0">
                <a:latin typeface="Carlito"/>
                <a:cs typeface="Carlito"/>
              </a:rPr>
              <a:t> </a:t>
            </a:r>
            <a:r>
              <a:rPr sz="2933" b="1" dirty="0">
                <a:latin typeface="Carlito"/>
                <a:cs typeface="Carlito"/>
              </a:rPr>
              <a:t>en</a:t>
            </a:r>
            <a:r>
              <a:rPr sz="2933" b="1" spc="233" dirty="0">
                <a:latin typeface="Carlito"/>
                <a:cs typeface="Carlito"/>
              </a:rPr>
              <a:t> </a:t>
            </a:r>
            <a:r>
              <a:rPr sz="2933" b="1" spc="-7" dirty="0">
                <a:latin typeface="Carlito"/>
                <a:cs typeface="Carlito"/>
              </a:rPr>
              <a:t>cada	</a:t>
            </a:r>
            <a:r>
              <a:rPr sz="2933" b="1" spc="-13" dirty="0">
                <a:latin typeface="Carlito"/>
                <a:cs typeface="Carlito"/>
              </a:rPr>
              <a:t>sujeto de  </a:t>
            </a:r>
            <a:r>
              <a:rPr sz="2933" b="1" spc="-7" dirty="0">
                <a:latin typeface="Carlito"/>
                <a:cs typeface="Carlito"/>
              </a:rPr>
              <a:t>estudio.</a:t>
            </a:r>
            <a:endParaRPr sz="2933" dirty="0">
              <a:latin typeface="Carlito"/>
              <a:cs typeface="Carlito"/>
            </a:endParaRPr>
          </a:p>
          <a:p>
            <a:pPr marL="82123" algn="ctr">
              <a:spcBef>
                <a:spcPts val="2560"/>
              </a:spcBef>
            </a:pPr>
            <a:r>
              <a:rPr sz="2933" b="1" u="heavy" spc="-13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Comparación </a:t>
            </a:r>
            <a:r>
              <a:rPr sz="2933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de </a:t>
            </a:r>
            <a:r>
              <a:rPr sz="2933" b="1" u="heavy" spc="-7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longitudinales vs.</a:t>
            </a:r>
            <a:r>
              <a:rPr sz="2933" b="1" u="heavy" spc="-27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33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transversales</a:t>
            </a:r>
            <a:endParaRPr sz="2933" dirty="0">
              <a:latin typeface="Carlito"/>
              <a:cs typeface="Carlito"/>
            </a:endParaRPr>
          </a:p>
          <a:p>
            <a:pPr>
              <a:spcBef>
                <a:spcPts val="7"/>
              </a:spcBef>
            </a:pPr>
            <a:endParaRPr sz="2667" dirty="0">
              <a:latin typeface="Carlito"/>
              <a:cs typeface="Carlito"/>
            </a:endParaRPr>
          </a:p>
          <a:p>
            <a:pPr marL="1007508" marR="6773" lvl="1" indent="-381837" algn="just">
              <a:lnSpc>
                <a:spcPct val="80000"/>
              </a:lnSpc>
              <a:buFont typeface="Arial"/>
              <a:buChar char="–"/>
              <a:tabLst>
                <a:tab pos="1008355" algn="l"/>
              </a:tabLst>
            </a:pPr>
            <a:r>
              <a:rPr sz="2933" spc="-7" dirty="0">
                <a:latin typeface="Carlito"/>
                <a:cs typeface="Carlito"/>
              </a:rPr>
              <a:t>En los </a:t>
            </a:r>
            <a:r>
              <a:rPr sz="2933" spc="-13" dirty="0">
                <a:latin typeface="Carlito"/>
                <a:cs typeface="Carlito"/>
              </a:rPr>
              <a:t>estudios longitudinales </a:t>
            </a:r>
            <a:r>
              <a:rPr sz="2933" dirty="0">
                <a:latin typeface="Carlito"/>
                <a:cs typeface="Carlito"/>
              </a:rPr>
              <a:t>es </a:t>
            </a:r>
            <a:r>
              <a:rPr sz="2933" spc="-7" dirty="0">
                <a:latin typeface="Carlito"/>
                <a:cs typeface="Carlito"/>
              </a:rPr>
              <a:t>posible </a:t>
            </a:r>
            <a:r>
              <a:rPr sz="2933" spc="-13" dirty="0">
                <a:latin typeface="Carlito"/>
                <a:cs typeface="Carlito"/>
              </a:rPr>
              <a:t>confirmar </a:t>
            </a:r>
            <a:r>
              <a:rPr sz="2933" spc="-7" dirty="0">
                <a:latin typeface="Carlito"/>
                <a:cs typeface="Carlito"/>
              </a:rPr>
              <a:t>que </a:t>
            </a:r>
            <a:r>
              <a:rPr sz="2933" spc="-13" dirty="0">
                <a:latin typeface="Carlito"/>
                <a:cs typeface="Carlito"/>
              </a:rPr>
              <a:t>la  exposición antecede </a:t>
            </a:r>
            <a:r>
              <a:rPr sz="2933" dirty="0">
                <a:latin typeface="Carlito"/>
                <a:cs typeface="Carlito"/>
              </a:rPr>
              <a:t>al </a:t>
            </a:r>
            <a:r>
              <a:rPr sz="2933" spc="-27" dirty="0">
                <a:latin typeface="Carlito"/>
                <a:cs typeface="Carlito"/>
              </a:rPr>
              <a:t>evento, </a:t>
            </a:r>
            <a:r>
              <a:rPr sz="2933" spc="-7" dirty="0">
                <a:latin typeface="Carlito"/>
                <a:cs typeface="Carlito"/>
              </a:rPr>
              <a:t>lo </a:t>
            </a:r>
            <a:r>
              <a:rPr sz="2933" spc="-13" dirty="0">
                <a:latin typeface="Carlito"/>
                <a:cs typeface="Carlito"/>
              </a:rPr>
              <a:t>cual </a:t>
            </a:r>
            <a:r>
              <a:rPr sz="2933" spc="-7" dirty="0">
                <a:latin typeface="Carlito"/>
                <a:cs typeface="Carlito"/>
              </a:rPr>
              <a:t>le da </a:t>
            </a:r>
            <a:r>
              <a:rPr sz="2933" spc="-20" dirty="0">
                <a:latin typeface="Carlito"/>
                <a:cs typeface="Carlito"/>
              </a:rPr>
              <a:t>mayor </a:t>
            </a:r>
            <a:r>
              <a:rPr sz="2933" spc="-27" dirty="0">
                <a:latin typeface="Carlito"/>
                <a:cs typeface="Carlito"/>
              </a:rPr>
              <a:t>fortaleza </a:t>
            </a:r>
            <a:r>
              <a:rPr sz="2933" spc="-7" dirty="0">
                <a:latin typeface="Carlito"/>
                <a:cs typeface="Carlito"/>
              </a:rPr>
              <a:t>en  términos </a:t>
            </a:r>
            <a:r>
              <a:rPr sz="2933" dirty="0">
                <a:latin typeface="Carlito"/>
                <a:cs typeface="Carlito"/>
              </a:rPr>
              <a:t>de</a:t>
            </a:r>
            <a:r>
              <a:rPr sz="2933" spc="-27" dirty="0">
                <a:latin typeface="Carlito"/>
                <a:cs typeface="Carlito"/>
              </a:rPr>
              <a:t> </a:t>
            </a:r>
            <a:r>
              <a:rPr sz="2933" spc="-13" dirty="0">
                <a:latin typeface="Carlito"/>
                <a:cs typeface="Carlito"/>
              </a:rPr>
              <a:t>causalidad.</a:t>
            </a:r>
            <a:endParaRPr sz="2933" dirty="0">
              <a:latin typeface="Carlito"/>
              <a:cs typeface="Carlito"/>
            </a:endParaRPr>
          </a:p>
          <a:p>
            <a:pPr marL="1006661" marR="6773" lvl="1" indent="-380144" algn="just">
              <a:lnSpc>
                <a:spcPct val="80000"/>
              </a:lnSpc>
              <a:spcBef>
                <a:spcPts val="707"/>
              </a:spcBef>
              <a:buFont typeface="Arial"/>
              <a:buChar char="–"/>
              <a:tabLst>
                <a:tab pos="1008355" algn="l"/>
              </a:tabLst>
            </a:pPr>
            <a:r>
              <a:rPr sz="2933" spc="-7" dirty="0">
                <a:latin typeface="Carlito"/>
                <a:cs typeface="Carlito"/>
              </a:rPr>
              <a:t>Los </a:t>
            </a:r>
            <a:r>
              <a:rPr sz="2933" spc="-13" dirty="0">
                <a:latin typeface="Carlito"/>
                <a:cs typeface="Carlito"/>
              </a:rPr>
              <a:t>estudios </a:t>
            </a:r>
            <a:r>
              <a:rPr sz="2933" spc="-20" dirty="0">
                <a:latin typeface="Carlito"/>
                <a:cs typeface="Carlito"/>
              </a:rPr>
              <a:t>transversales </a:t>
            </a:r>
            <a:r>
              <a:rPr sz="2933" dirty="0">
                <a:latin typeface="Carlito"/>
                <a:cs typeface="Carlito"/>
              </a:rPr>
              <a:t>son </a:t>
            </a:r>
            <a:r>
              <a:rPr sz="2933" spc="-13" dirty="0">
                <a:latin typeface="Carlito"/>
                <a:cs typeface="Carlito"/>
              </a:rPr>
              <a:t>igualmente </a:t>
            </a:r>
            <a:r>
              <a:rPr sz="2933" spc="-7" dirty="0">
                <a:latin typeface="Carlito"/>
                <a:cs typeface="Carlito"/>
              </a:rPr>
              <a:t>útiles </a:t>
            </a:r>
            <a:r>
              <a:rPr sz="2933" spc="-13" dirty="0">
                <a:latin typeface="Carlito"/>
                <a:cs typeface="Carlito"/>
              </a:rPr>
              <a:t>cuando </a:t>
            </a:r>
            <a:r>
              <a:rPr sz="2933" spc="-7" dirty="0">
                <a:latin typeface="Carlito"/>
                <a:cs typeface="Carlito"/>
              </a:rPr>
              <a:t>los  </a:t>
            </a:r>
            <a:r>
              <a:rPr sz="2933" spc="-20" dirty="0">
                <a:latin typeface="Carlito"/>
                <a:cs typeface="Carlito"/>
              </a:rPr>
              <a:t>factores </a:t>
            </a:r>
            <a:r>
              <a:rPr sz="2933" spc="-13" dirty="0">
                <a:latin typeface="Carlito"/>
                <a:cs typeface="Carlito"/>
              </a:rPr>
              <a:t>que </a:t>
            </a:r>
            <a:r>
              <a:rPr sz="2933" dirty="0">
                <a:latin typeface="Carlito"/>
                <a:cs typeface="Carlito"/>
              </a:rPr>
              <a:t>se </a:t>
            </a:r>
            <a:r>
              <a:rPr sz="2933" spc="-13" dirty="0">
                <a:latin typeface="Carlito"/>
                <a:cs typeface="Carlito"/>
              </a:rPr>
              <a:t>estudian </a:t>
            </a:r>
            <a:r>
              <a:rPr sz="2933" dirty="0">
                <a:latin typeface="Carlito"/>
                <a:cs typeface="Carlito"/>
              </a:rPr>
              <a:t>no </a:t>
            </a:r>
            <a:r>
              <a:rPr sz="2933" spc="-20" dirty="0">
                <a:latin typeface="Carlito"/>
                <a:cs typeface="Carlito"/>
              </a:rPr>
              <a:t>varían </a:t>
            </a:r>
            <a:r>
              <a:rPr sz="2933" spc="-33" dirty="0">
                <a:latin typeface="Carlito"/>
                <a:cs typeface="Carlito"/>
              </a:rPr>
              <a:t>(sexo </a:t>
            </a:r>
            <a:r>
              <a:rPr sz="2933" dirty="0">
                <a:latin typeface="Carlito"/>
                <a:cs typeface="Carlito"/>
              </a:rPr>
              <a:t>y </a:t>
            </a:r>
            <a:r>
              <a:rPr sz="2933" spc="-33" dirty="0">
                <a:latin typeface="Carlito"/>
                <a:cs typeface="Carlito"/>
              </a:rPr>
              <a:t>carga </a:t>
            </a:r>
            <a:r>
              <a:rPr sz="2933" spc="-13" dirty="0">
                <a:latin typeface="Carlito"/>
                <a:cs typeface="Carlito"/>
              </a:rPr>
              <a:t>genética) </a:t>
            </a:r>
            <a:r>
              <a:rPr sz="2933" dirty="0">
                <a:latin typeface="Carlito"/>
                <a:cs typeface="Carlito"/>
              </a:rPr>
              <a:t>o </a:t>
            </a:r>
            <a:r>
              <a:rPr sz="2933" spc="-7" dirty="0">
                <a:latin typeface="Carlito"/>
                <a:cs typeface="Carlito"/>
              </a:rPr>
              <a:t>son  exposiciones </a:t>
            </a:r>
            <a:r>
              <a:rPr sz="2933" spc="-13" dirty="0">
                <a:latin typeface="Carlito"/>
                <a:cs typeface="Carlito"/>
              </a:rPr>
              <a:t>únicas que </a:t>
            </a:r>
            <a:r>
              <a:rPr sz="2933" dirty="0">
                <a:latin typeface="Carlito"/>
                <a:cs typeface="Carlito"/>
              </a:rPr>
              <a:t>no</a:t>
            </a:r>
            <a:r>
              <a:rPr sz="2933" spc="-20" dirty="0">
                <a:latin typeface="Carlito"/>
                <a:cs typeface="Carlito"/>
              </a:rPr>
              <a:t> </a:t>
            </a:r>
            <a:r>
              <a:rPr sz="2933" spc="-7" dirty="0">
                <a:latin typeface="Carlito"/>
                <a:cs typeface="Carlito"/>
              </a:rPr>
              <a:t>cambian.</a:t>
            </a:r>
            <a:endParaRPr sz="2933" dirty="0">
              <a:latin typeface="Carlito"/>
              <a:cs typeface="Carlito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795</Words>
  <Application>Microsoft Office PowerPoint</Application>
  <PresentationFormat>Panorámica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Carlito</vt:lpstr>
      <vt:lpstr>Tahoma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Clasificación de los estudios Epidemiológicos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Clasificación de los estudios Epidemiológicos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</dc:creator>
  <cp:lastModifiedBy>Percy Soto Becerra</cp:lastModifiedBy>
  <cp:revision>47</cp:revision>
  <dcterms:created xsi:type="dcterms:W3CDTF">2021-11-08T16:04:05Z</dcterms:created>
  <dcterms:modified xsi:type="dcterms:W3CDTF">2023-04-10T19:06:58Z</dcterms:modified>
</cp:coreProperties>
</file>