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528" r:id="rId3"/>
    <p:sldId id="529" r:id="rId4"/>
    <p:sldId id="533" r:id="rId5"/>
    <p:sldId id="530" r:id="rId6"/>
    <p:sldId id="531" r:id="rId7"/>
    <p:sldId id="532" r:id="rId8"/>
    <p:sldId id="534" r:id="rId9"/>
    <p:sldId id="537" r:id="rId10"/>
    <p:sldId id="536" r:id="rId11"/>
    <p:sldId id="538" r:id="rId12"/>
    <p:sldId id="541" r:id="rId13"/>
    <p:sldId id="540" r:id="rId14"/>
    <p:sldId id="542" r:id="rId15"/>
    <p:sldId id="54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82" y="8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444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8433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99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207796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ABE170F-CB80-40F7-B5A7-A7B707820735}" type="datetimeFigureOut">
              <a:rPr lang="es-419" smtClean="0"/>
              <a:t>10/4/2023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38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402969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ABE170F-CB80-40F7-B5A7-A7B707820735}" type="datetimeFigureOut">
              <a:rPr lang="es-419" smtClean="0"/>
              <a:t>10/4/2023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91013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ABE170F-CB80-40F7-B5A7-A7B707820735}" type="datetimeFigureOut">
              <a:rPr lang="es-419" smtClean="0"/>
              <a:t>10/4/2023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104630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170F-CB80-40F7-B5A7-A7B707820735}" type="datetimeFigureOut">
              <a:rPr lang="es-419" smtClean="0"/>
              <a:t>10/4/2023</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2277401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spTree>
    <p:extLst>
      <p:ext uri="{BB962C8B-B14F-4D97-AF65-F5344CB8AC3E}">
        <p14:creationId xmlns:p14="http://schemas.microsoft.com/office/powerpoint/2010/main" val="307795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ABE170F-CB80-40F7-B5A7-A7B707820735}" type="datetimeFigureOut">
              <a:rPr lang="es-419" smtClean="0"/>
              <a:t>10/4/2023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C4757B6F-E3E2-4E4C-B43C-4E95D8095D02}" type="slidenum">
              <a:rPr lang="es-419" smtClean="0"/>
              <a:t>‹Nº›</a:t>
            </a:fld>
            <a:endParaRPr lang="es-419"/>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41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ABE170F-CB80-40F7-B5A7-A7B707820735}" type="datetimeFigureOut">
              <a:rPr lang="es-419" smtClean="0"/>
              <a:t>10/4/2023</a:t>
            </a:fld>
            <a:endParaRPr lang="es-419"/>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419"/>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4757B6F-E3E2-4E4C-B43C-4E95D8095D02}" type="slidenum">
              <a:rPr lang="es-419" smtClean="0"/>
              <a:t>‹Nº›</a:t>
            </a:fld>
            <a:endParaRPr lang="es-419"/>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883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FA5BA-6938-64E9-327B-DF8B43A748C0}"/>
              </a:ext>
            </a:extLst>
          </p:cNvPr>
          <p:cNvSpPr>
            <a:spLocks noGrp="1"/>
          </p:cNvSpPr>
          <p:nvPr>
            <p:ph type="ctrTitle"/>
          </p:nvPr>
        </p:nvSpPr>
        <p:spPr>
          <a:xfrm>
            <a:off x="-176462" y="4960137"/>
            <a:ext cx="8406062" cy="1463040"/>
          </a:xfrm>
        </p:spPr>
        <p:txBody>
          <a:bodyPr>
            <a:normAutofit/>
          </a:bodyPr>
          <a:lstStyle/>
          <a:p>
            <a:r>
              <a:rPr lang="es-ES" sz="24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Ejercicios aplicados al diseño de estudios epidemiológicos</a:t>
            </a:r>
            <a:endParaRPr lang="es-419" sz="6000" b="1"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80DCCEA0-C710-9EDA-D52B-42D8518ABEDB}"/>
              </a:ext>
            </a:extLst>
          </p:cNvPr>
          <p:cNvSpPr>
            <a:spLocks noGrp="1"/>
          </p:cNvSpPr>
          <p:nvPr>
            <p:ph type="subTitle" idx="1"/>
          </p:nvPr>
        </p:nvSpPr>
        <p:spPr/>
        <p:txBody>
          <a:bodyPr/>
          <a:lstStyle/>
          <a:p>
            <a:endParaRPr lang="es-419"/>
          </a:p>
        </p:txBody>
      </p:sp>
    </p:spTree>
    <p:extLst>
      <p:ext uri="{BB962C8B-B14F-4D97-AF65-F5344CB8AC3E}">
        <p14:creationId xmlns:p14="http://schemas.microsoft.com/office/powerpoint/2010/main" val="217385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3: CASOS Y CONTROLES</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800" dirty="0"/>
              <a:t>Estudio de casos y controles</a:t>
            </a:r>
          </a:p>
          <a:p>
            <a:pPr algn="just"/>
            <a:r>
              <a:rPr lang="es-ES" sz="2800" dirty="0"/>
              <a:t>A</a:t>
            </a:r>
            <a:r>
              <a:rPr lang="es-ES" sz="2800" dirty="0">
                <a:solidFill>
                  <a:schemeClr val="tx1"/>
                </a:solidFill>
              </a:rPr>
              <a:t>.	Retrospectivo</a:t>
            </a:r>
          </a:p>
          <a:p>
            <a:pPr algn="just"/>
            <a:r>
              <a:rPr lang="es-ES" sz="2800" dirty="0"/>
              <a:t>B.	Enfermos (casos) y sanos (controles)</a:t>
            </a:r>
          </a:p>
          <a:p>
            <a:pPr algn="just"/>
            <a:r>
              <a:rPr lang="es-ES" sz="2800" dirty="0">
                <a:solidFill>
                  <a:schemeClr val="tx1"/>
                </a:solidFill>
              </a:rPr>
              <a:t>C.</a:t>
            </a:r>
            <a:r>
              <a:rPr lang="es-ES" sz="2800" dirty="0"/>
              <a:t>	</a:t>
            </a:r>
            <a:r>
              <a:rPr lang="es-ES" sz="2800" dirty="0" err="1"/>
              <a:t>Odds</a:t>
            </a:r>
            <a:r>
              <a:rPr lang="es-ES" sz="2800" dirty="0"/>
              <a:t> ratio (OR)</a:t>
            </a:r>
            <a:endParaRPr lang="es-ES" sz="2800" dirty="0">
              <a:solidFill>
                <a:schemeClr val="tx1"/>
              </a:solidFill>
            </a:endParaRPr>
          </a:p>
          <a:p>
            <a:pPr algn="just"/>
            <a:r>
              <a:rPr lang="es-ES" sz="2800" dirty="0">
                <a:solidFill>
                  <a:schemeClr val="tx1"/>
                </a:solidFill>
              </a:rPr>
              <a:t>D.	</a:t>
            </a:r>
            <a:r>
              <a:rPr lang="es-ES" sz="2800" dirty="0"/>
              <a:t>Enfermedades raras</a:t>
            </a:r>
            <a:endParaRPr lang="es-ES" sz="2800" dirty="0">
              <a:solidFill>
                <a:schemeClr val="tx1"/>
              </a:solidFill>
            </a:endParaRPr>
          </a:p>
          <a:p>
            <a:pPr marL="0" indent="0" algn="just">
              <a:buNone/>
            </a:pPr>
            <a:endParaRPr lang="es-ES" sz="2000" dirty="0">
              <a:solidFill>
                <a:schemeClr val="tx1"/>
              </a:solidFill>
            </a:endParaRPr>
          </a:p>
        </p:txBody>
      </p:sp>
    </p:spTree>
    <p:extLst>
      <p:ext uri="{BB962C8B-B14F-4D97-AF65-F5344CB8AC3E}">
        <p14:creationId xmlns:p14="http://schemas.microsoft.com/office/powerpoint/2010/main" val="168231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4</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solidFill>
                  <a:schemeClr val="tx1"/>
                </a:solidFill>
              </a:rPr>
              <a:t>A.	Estudio transversal				1 Prospectivo o retrospectivo</a:t>
            </a:r>
          </a:p>
          <a:p>
            <a:pPr algn="just"/>
            <a:r>
              <a:rPr lang="es-ES" sz="2000" dirty="0">
                <a:solidFill>
                  <a:schemeClr val="tx1"/>
                </a:solidFill>
              </a:rPr>
              <a:t>B.	Estudio de casos y controles			2 Intervenci</a:t>
            </a:r>
            <a:r>
              <a:rPr lang="es-ES" sz="2000" dirty="0"/>
              <a:t>ón</a:t>
            </a:r>
          </a:p>
          <a:p>
            <a:pPr algn="just"/>
            <a:r>
              <a:rPr lang="es-ES" sz="2000" dirty="0">
                <a:solidFill>
                  <a:schemeClr val="tx1"/>
                </a:solidFill>
              </a:rPr>
              <a:t>C.	Estudios observacionales				3 Sin intervención</a:t>
            </a:r>
          </a:p>
          <a:p>
            <a:pPr algn="just"/>
            <a:r>
              <a:rPr lang="es-ES" sz="2000" dirty="0">
                <a:solidFill>
                  <a:schemeClr val="tx1"/>
                </a:solidFill>
              </a:rPr>
              <a:t>D.	Estudio de ensayo clínico aleatorizado		4 Enfermedades raras</a:t>
            </a:r>
          </a:p>
          <a:p>
            <a:pPr algn="just"/>
            <a:r>
              <a:rPr lang="es-ES" sz="2000" dirty="0">
                <a:solidFill>
                  <a:schemeClr val="tx1"/>
                </a:solidFill>
              </a:rPr>
              <a:t>E.	Estudio de cohorte				5 Medición puntual y única</a:t>
            </a:r>
          </a:p>
        </p:txBody>
      </p:sp>
    </p:spTree>
    <p:extLst>
      <p:ext uri="{BB962C8B-B14F-4D97-AF65-F5344CB8AC3E}">
        <p14:creationId xmlns:p14="http://schemas.microsoft.com/office/powerpoint/2010/main" val="199309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4: resolución</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solidFill>
                  <a:schemeClr val="tx1"/>
                </a:solidFill>
              </a:rPr>
              <a:t>A.	Estudio transversal				1 Medición puntual y única</a:t>
            </a:r>
          </a:p>
          <a:p>
            <a:pPr algn="just"/>
            <a:r>
              <a:rPr lang="es-ES" sz="2000" dirty="0">
                <a:solidFill>
                  <a:schemeClr val="tx1"/>
                </a:solidFill>
              </a:rPr>
              <a:t>B.	Estudio de casos y controles			2 Enfermedades raras</a:t>
            </a:r>
          </a:p>
          <a:p>
            <a:pPr algn="just"/>
            <a:r>
              <a:rPr lang="es-ES" sz="2000" dirty="0">
                <a:solidFill>
                  <a:schemeClr val="tx1"/>
                </a:solidFill>
              </a:rPr>
              <a:t>C.	Estudios observacionales				3 Sin intervención</a:t>
            </a:r>
          </a:p>
          <a:p>
            <a:pPr algn="just"/>
            <a:r>
              <a:rPr lang="es-ES" sz="2000" dirty="0">
                <a:solidFill>
                  <a:schemeClr val="tx1"/>
                </a:solidFill>
              </a:rPr>
              <a:t>D.	Estudio de ensayo clínico aleatorizado		4 Intervenci</a:t>
            </a:r>
            <a:r>
              <a:rPr lang="es-ES" sz="2000" dirty="0"/>
              <a:t>ón</a:t>
            </a:r>
            <a:endParaRPr lang="es-ES" sz="2000" dirty="0">
              <a:solidFill>
                <a:schemeClr val="tx1"/>
              </a:solidFill>
            </a:endParaRPr>
          </a:p>
          <a:p>
            <a:pPr algn="just"/>
            <a:r>
              <a:rPr lang="es-ES" sz="2000" dirty="0">
                <a:solidFill>
                  <a:schemeClr val="tx1"/>
                </a:solidFill>
              </a:rPr>
              <a:t>E.	Estudio de cohorte				5 Prospectivo o retrospectivo</a:t>
            </a:r>
          </a:p>
        </p:txBody>
      </p:sp>
    </p:spTree>
    <p:extLst>
      <p:ext uri="{BB962C8B-B14F-4D97-AF65-F5344CB8AC3E}">
        <p14:creationId xmlns:p14="http://schemas.microsoft.com/office/powerpoint/2010/main" val="301821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4: estudios experimentales y no experimentales</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fontScale="92500"/>
          </a:bodyPr>
          <a:lstStyle/>
          <a:p>
            <a:pPr marL="0" indent="0" algn="just">
              <a:buNone/>
            </a:pPr>
            <a:r>
              <a:rPr lang="es-419" sz="2800" dirty="0"/>
              <a:t> - Experimentales: el investigador controla la asignación a la exposición  y utiliza la aleatorización como método de asignación.</a:t>
            </a:r>
          </a:p>
          <a:p>
            <a:pPr algn="just"/>
            <a:endParaRPr lang="es-419" sz="2800" dirty="0"/>
          </a:p>
          <a:p>
            <a:pPr algn="just"/>
            <a:r>
              <a:rPr lang="es-419" sz="2800" dirty="0"/>
              <a:t>- </a:t>
            </a:r>
            <a:r>
              <a:rPr lang="es-419" sz="2800" dirty="0" err="1"/>
              <a:t>Pseudo-experimentales</a:t>
            </a:r>
            <a:r>
              <a:rPr lang="es-419" sz="2800" dirty="0"/>
              <a:t>: el investigador controla la exposición pero</a:t>
            </a:r>
          </a:p>
          <a:p>
            <a:pPr algn="just"/>
            <a:r>
              <a:rPr lang="es-419" sz="2800" dirty="0"/>
              <a:t>no utiliza procedimientos de aleatorización para la asignación.</a:t>
            </a:r>
          </a:p>
          <a:p>
            <a:pPr algn="just"/>
            <a:endParaRPr lang="es-419" sz="2800" dirty="0"/>
          </a:p>
          <a:p>
            <a:pPr algn="just"/>
            <a:r>
              <a:rPr lang="es-419" sz="2800" dirty="0"/>
              <a:t>- No-experimentales: cuando la exposición ocurre sin la participación  del investigador y según variables que están fuera de su control.</a:t>
            </a:r>
          </a:p>
          <a:p>
            <a:pPr marL="0" indent="0" algn="just">
              <a:buNone/>
            </a:pPr>
            <a:endParaRPr lang="es-ES" sz="2000" dirty="0">
              <a:solidFill>
                <a:schemeClr val="tx1"/>
              </a:solidFill>
            </a:endParaRPr>
          </a:p>
        </p:txBody>
      </p:sp>
    </p:spTree>
    <p:extLst>
      <p:ext uri="{BB962C8B-B14F-4D97-AF65-F5344CB8AC3E}">
        <p14:creationId xmlns:p14="http://schemas.microsoft.com/office/powerpoint/2010/main" val="312949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5</a:t>
            </a:r>
            <a:endParaRPr lang="es-419" dirty="0"/>
          </a:p>
        </p:txBody>
      </p:sp>
      <p:sp>
        <p:nvSpPr>
          <p:cNvPr id="4" name="Triángulo isósceles 3">
            <a:extLst>
              <a:ext uri="{FF2B5EF4-FFF2-40B4-BE49-F238E27FC236}">
                <a16:creationId xmlns:a16="http://schemas.microsoft.com/office/drawing/2014/main" id="{FF0EF84E-7D83-D598-1386-9675A33F300D}"/>
              </a:ext>
            </a:extLst>
          </p:cNvPr>
          <p:cNvSpPr/>
          <p:nvPr/>
        </p:nvSpPr>
        <p:spPr>
          <a:xfrm>
            <a:off x="2173705" y="1468462"/>
            <a:ext cx="7571874" cy="47529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6" name="Conector recto 5">
            <a:extLst>
              <a:ext uri="{FF2B5EF4-FFF2-40B4-BE49-F238E27FC236}">
                <a16:creationId xmlns:a16="http://schemas.microsoft.com/office/drawing/2014/main" id="{F2A266A9-75C0-F56B-4620-B79F5BF1A1CE}"/>
              </a:ext>
            </a:extLst>
          </p:cNvPr>
          <p:cNvCxnSpPr/>
          <p:nvPr/>
        </p:nvCxnSpPr>
        <p:spPr>
          <a:xfrm>
            <a:off x="5383585" y="2213811"/>
            <a:ext cx="1152115" cy="0"/>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AF33B00E-D318-F7FB-8EEF-60FF06982BBC}"/>
              </a:ext>
            </a:extLst>
          </p:cNvPr>
          <p:cNvCxnSpPr/>
          <p:nvPr/>
        </p:nvCxnSpPr>
        <p:spPr>
          <a:xfrm>
            <a:off x="4939121" y="2847474"/>
            <a:ext cx="2041042"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2DE93CAD-CA6A-DE21-85E1-AECB6DB51E37}"/>
              </a:ext>
            </a:extLst>
          </p:cNvPr>
          <p:cNvCxnSpPr/>
          <p:nvPr/>
        </p:nvCxnSpPr>
        <p:spPr>
          <a:xfrm>
            <a:off x="4465496" y="3429000"/>
            <a:ext cx="2988290" cy="0"/>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C19A6991-8EEB-68B6-FCBB-1DC8D6F31451}"/>
              </a:ext>
            </a:extLst>
          </p:cNvPr>
          <p:cNvCxnSpPr/>
          <p:nvPr/>
        </p:nvCxnSpPr>
        <p:spPr>
          <a:xfrm>
            <a:off x="3772063" y="4207042"/>
            <a:ext cx="437515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C88C1608-B950-DBA1-B05D-EFCCC19A6E30}"/>
              </a:ext>
            </a:extLst>
          </p:cNvPr>
          <p:cNvCxnSpPr/>
          <p:nvPr/>
        </p:nvCxnSpPr>
        <p:spPr>
          <a:xfrm>
            <a:off x="3285321" y="4872789"/>
            <a:ext cx="5293938" cy="0"/>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F409BA7C-E5B2-DCEF-069B-D8FDAC87D5F5}"/>
              </a:ext>
            </a:extLst>
          </p:cNvPr>
          <p:cNvCxnSpPr/>
          <p:nvPr/>
        </p:nvCxnSpPr>
        <p:spPr>
          <a:xfrm>
            <a:off x="2756807" y="5522494"/>
            <a:ext cx="6405665"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36CF2FA3-1362-C571-80E8-C1B45C44E9D0}"/>
              </a:ext>
            </a:extLst>
          </p:cNvPr>
          <p:cNvSpPr txBox="1"/>
          <p:nvPr/>
        </p:nvSpPr>
        <p:spPr>
          <a:xfrm>
            <a:off x="6481781" y="1658157"/>
            <a:ext cx="2418751" cy="369332"/>
          </a:xfrm>
          <a:prstGeom prst="rect">
            <a:avLst/>
          </a:prstGeom>
          <a:noFill/>
        </p:spPr>
        <p:txBody>
          <a:bodyPr wrap="square" rtlCol="0">
            <a:spAutoFit/>
          </a:bodyPr>
          <a:lstStyle/>
          <a:p>
            <a:r>
              <a:rPr lang="es-ES" dirty="0"/>
              <a:t>RS y MA de ECAS</a:t>
            </a:r>
            <a:endParaRPr lang="es-419" dirty="0"/>
          </a:p>
        </p:txBody>
      </p:sp>
      <p:sp>
        <p:nvSpPr>
          <p:cNvPr id="19" name="CuadroTexto 18">
            <a:extLst>
              <a:ext uri="{FF2B5EF4-FFF2-40B4-BE49-F238E27FC236}">
                <a16:creationId xmlns:a16="http://schemas.microsoft.com/office/drawing/2014/main" id="{A5964D1B-563D-3137-7B52-987AA047E10D}"/>
              </a:ext>
            </a:extLst>
          </p:cNvPr>
          <p:cNvSpPr txBox="1"/>
          <p:nvPr/>
        </p:nvSpPr>
        <p:spPr>
          <a:xfrm>
            <a:off x="4548029" y="4993130"/>
            <a:ext cx="2779278" cy="461665"/>
          </a:xfrm>
          <a:prstGeom prst="rect">
            <a:avLst/>
          </a:prstGeom>
          <a:noFill/>
        </p:spPr>
        <p:txBody>
          <a:bodyPr wrap="square" rtlCol="0">
            <a:spAutoFit/>
          </a:bodyPr>
          <a:lstStyle/>
          <a:p>
            <a:r>
              <a:rPr lang="es-ES" sz="2400" dirty="0"/>
              <a:t>Reportes de casos</a:t>
            </a:r>
            <a:endParaRPr lang="es-419" dirty="0"/>
          </a:p>
        </p:txBody>
      </p:sp>
      <p:sp>
        <p:nvSpPr>
          <p:cNvPr id="20" name="CuadroTexto 19">
            <a:extLst>
              <a:ext uri="{FF2B5EF4-FFF2-40B4-BE49-F238E27FC236}">
                <a16:creationId xmlns:a16="http://schemas.microsoft.com/office/drawing/2014/main" id="{D65C10CA-7E46-1F33-ED33-D7DFE3D673B7}"/>
              </a:ext>
            </a:extLst>
          </p:cNvPr>
          <p:cNvSpPr txBox="1"/>
          <p:nvPr/>
        </p:nvSpPr>
        <p:spPr>
          <a:xfrm>
            <a:off x="3986786" y="5635432"/>
            <a:ext cx="4592473" cy="461665"/>
          </a:xfrm>
          <a:prstGeom prst="rect">
            <a:avLst/>
          </a:prstGeom>
          <a:noFill/>
        </p:spPr>
        <p:txBody>
          <a:bodyPr wrap="square" rtlCol="0">
            <a:spAutoFit/>
          </a:bodyPr>
          <a:lstStyle/>
          <a:p>
            <a:r>
              <a:rPr lang="es-ES" sz="2400" dirty="0"/>
              <a:t>Editoriales, opinión de expertos</a:t>
            </a:r>
            <a:endParaRPr lang="es-419" dirty="0"/>
          </a:p>
        </p:txBody>
      </p:sp>
      <p:sp>
        <p:nvSpPr>
          <p:cNvPr id="36" name="CuadroTexto 35">
            <a:extLst>
              <a:ext uri="{FF2B5EF4-FFF2-40B4-BE49-F238E27FC236}">
                <a16:creationId xmlns:a16="http://schemas.microsoft.com/office/drawing/2014/main" id="{261AEF3F-4189-C6FC-2E4E-0E96532A6033}"/>
              </a:ext>
            </a:extLst>
          </p:cNvPr>
          <p:cNvSpPr txBox="1"/>
          <p:nvPr/>
        </p:nvSpPr>
        <p:spPr>
          <a:xfrm>
            <a:off x="209278" y="3291894"/>
            <a:ext cx="2779278" cy="461665"/>
          </a:xfrm>
          <a:prstGeom prst="rect">
            <a:avLst/>
          </a:prstGeom>
          <a:noFill/>
        </p:spPr>
        <p:txBody>
          <a:bodyPr wrap="square" rtlCol="0">
            <a:spAutoFit/>
          </a:bodyPr>
          <a:lstStyle/>
          <a:p>
            <a:r>
              <a:rPr lang="es-ES" sz="2400" dirty="0"/>
              <a:t>ECAS</a:t>
            </a:r>
            <a:endParaRPr lang="es-419" dirty="0"/>
          </a:p>
        </p:txBody>
      </p:sp>
      <p:sp>
        <p:nvSpPr>
          <p:cNvPr id="37" name="CuadroTexto 36">
            <a:extLst>
              <a:ext uri="{FF2B5EF4-FFF2-40B4-BE49-F238E27FC236}">
                <a16:creationId xmlns:a16="http://schemas.microsoft.com/office/drawing/2014/main" id="{A9FF322E-BDAF-4A64-078B-A67B4724B757}"/>
              </a:ext>
            </a:extLst>
          </p:cNvPr>
          <p:cNvSpPr txBox="1"/>
          <p:nvPr/>
        </p:nvSpPr>
        <p:spPr>
          <a:xfrm>
            <a:off x="209278" y="2657036"/>
            <a:ext cx="2779278" cy="461665"/>
          </a:xfrm>
          <a:prstGeom prst="rect">
            <a:avLst/>
          </a:prstGeom>
          <a:noFill/>
        </p:spPr>
        <p:txBody>
          <a:bodyPr wrap="square" rtlCol="0">
            <a:spAutoFit/>
          </a:bodyPr>
          <a:lstStyle/>
          <a:p>
            <a:r>
              <a:rPr lang="es-ES" sz="2400" dirty="0"/>
              <a:t>Cohortes</a:t>
            </a:r>
            <a:endParaRPr lang="es-419" dirty="0"/>
          </a:p>
        </p:txBody>
      </p:sp>
      <p:sp>
        <p:nvSpPr>
          <p:cNvPr id="38" name="CuadroTexto 37">
            <a:extLst>
              <a:ext uri="{FF2B5EF4-FFF2-40B4-BE49-F238E27FC236}">
                <a16:creationId xmlns:a16="http://schemas.microsoft.com/office/drawing/2014/main" id="{DB8A1AD9-D5AB-E645-3D23-CD14A3628F2E}"/>
              </a:ext>
            </a:extLst>
          </p:cNvPr>
          <p:cNvSpPr txBox="1"/>
          <p:nvPr/>
        </p:nvSpPr>
        <p:spPr>
          <a:xfrm>
            <a:off x="209278" y="3853767"/>
            <a:ext cx="2779278" cy="461665"/>
          </a:xfrm>
          <a:prstGeom prst="rect">
            <a:avLst/>
          </a:prstGeom>
          <a:noFill/>
        </p:spPr>
        <p:txBody>
          <a:bodyPr wrap="square" rtlCol="0">
            <a:spAutoFit/>
          </a:bodyPr>
          <a:lstStyle/>
          <a:p>
            <a:r>
              <a:rPr lang="es-ES" sz="2400" dirty="0"/>
              <a:t>Estudios transversales</a:t>
            </a:r>
            <a:endParaRPr lang="es-419" dirty="0"/>
          </a:p>
        </p:txBody>
      </p:sp>
      <p:sp>
        <p:nvSpPr>
          <p:cNvPr id="39" name="CuadroTexto 38">
            <a:extLst>
              <a:ext uri="{FF2B5EF4-FFF2-40B4-BE49-F238E27FC236}">
                <a16:creationId xmlns:a16="http://schemas.microsoft.com/office/drawing/2014/main" id="{43A702D3-AD31-6C82-2A87-88B1A75FB3BF}"/>
              </a:ext>
            </a:extLst>
          </p:cNvPr>
          <p:cNvSpPr txBox="1"/>
          <p:nvPr/>
        </p:nvSpPr>
        <p:spPr>
          <a:xfrm>
            <a:off x="190669" y="4348195"/>
            <a:ext cx="2779278" cy="461665"/>
          </a:xfrm>
          <a:prstGeom prst="rect">
            <a:avLst/>
          </a:prstGeom>
          <a:noFill/>
        </p:spPr>
        <p:txBody>
          <a:bodyPr wrap="square" rtlCol="0">
            <a:spAutoFit/>
          </a:bodyPr>
          <a:lstStyle/>
          <a:p>
            <a:r>
              <a:rPr lang="es-ES" sz="2400" dirty="0"/>
              <a:t>Casos y controles</a:t>
            </a:r>
            <a:endParaRPr lang="es-419" dirty="0"/>
          </a:p>
        </p:txBody>
      </p:sp>
    </p:spTree>
    <p:extLst>
      <p:ext uri="{BB962C8B-B14F-4D97-AF65-F5344CB8AC3E}">
        <p14:creationId xmlns:p14="http://schemas.microsoft.com/office/powerpoint/2010/main" val="3418581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a:xfrm>
            <a:off x="895876" y="376105"/>
            <a:ext cx="9720072" cy="1499616"/>
          </a:xfrm>
        </p:spPr>
        <p:txBody>
          <a:bodyPr/>
          <a:lstStyle/>
          <a:p>
            <a:r>
              <a:rPr lang="es-ES" dirty="0"/>
              <a:t>Pregunta 5: resolución</a:t>
            </a:r>
            <a:endParaRPr lang="es-419" dirty="0"/>
          </a:p>
        </p:txBody>
      </p:sp>
      <p:sp>
        <p:nvSpPr>
          <p:cNvPr id="4" name="Triángulo isósceles 3">
            <a:extLst>
              <a:ext uri="{FF2B5EF4-FFF2-40B4-BE49-F238E27FC236}">
                <a16:creationId xmlns:a16="http://schemas.microsoft.com/office/drawing/2014/main" id="{FF0EF84E-7D83-D598-1386-9675A33F300D}"/>
              </a:ext>
            </a:extLst>
          </p:cNvPr>
          <p:cNvSpPr/>
          <p:nvPr/>
        </p:nvSpPr>
        <p:spPr>
          <a:xfrm>
            <a:off x="2173705" y="1468462"/>
            <a:ext cx="7571874" cy="47529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419"/>
          </a:p>
        </p:txBody>
      </p:sp>
      <p:cxnSp>
        <p:nvCxnSpPr>
          <p:cNvPr id="6" name="Conector recto 5">
            <a:extLst>
              <a:ext uri="{FF2B5EF4-FFF2-40B4-BE49-F238E27FC236}">
                <a16:creationId xmlns:a16="http://schemas.microsoft.com/office/drawing/2014/main" id="{F2A266A9-75C0-F56B-4620-B79F5BF1A1CE}"/>
              </a:ext>
            </a:extLst>
          </p:cNvPr>
          <p:cNvCxnSpPr/>
          <p:nvPr/>
        </p:nvCxnSpPr>
        <p:spPr>
          <a:xfrm>
            <a:off x="5383585" y="2213811"/>
            <a:ext cx="1152115" cy="0"/>
          </a:xfrm>
          <a:prstGeom prst="line">
            <a:avLst/>
          </a:prstGeom>
        </p:spPr>
        <p:style>
          <a:lnRef idx="1">
            <a:schemeClr val="dk1"/>
          </a:lnRef>
          <a:fillRef idx="0">
            <a:schemeClr val="dk1"/>
          </a:fillRef>
          <a:effectRef idx="0">
            <a:schemeClr val="dk1"/>
          </a:effectRef>
          <a:fontRef idx="minor">
            <a:schemeClr val="tx1"/>
          </a:fontRef>
        </p:style>
      </p:cxnSp>
      <p:cxnSp>
        <p:nvCxnSpPr>
          <p:cNvPr id="7" name="Conector recto 6">
            <a:extLst>
              <a:ext uri="{FF2B5EF4-FFF2-40B4-BE49-F238E27FC236}">
                <a16:creationId xmlns:a16="http://schemas.microsoft.com/office/drawing/2014/main" id="{AF33B00E-D318-F7FB-8EEF-60FF06982BBC}"/>
              </a:ext>
            </a:extLst>
          </p:cNvPr>
          <p:cNvCxnSpPr/>
          <p:nvPr/>
        </p:nvCxnSpPr>
        <p:spPr>
          <a:xfrm>
            <a:off x="4939121" y="2847474"/>
            <a:ext cx="2041042"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2DE93CAD-CA6A-DE21-85E1-AECB6DB51E37}"/>
              </a:ext>
            </a:extLst>
          </p:cNvPr>
          <p:cNvCxnSpPr/>
          <p:nvPr/>
        </p:nvCxnSpPr>
        <p:spPr>
          <a:xfrm>
            <a:off x="4465496" y="3429000"/>
            <a:ext cx="2988290" cy="0"/>
          </a:xfrm>
          <a:prstGeom prst="line">
            <a:avLst/>
          </a:prstGeom>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C19A6991-8EEB-68B6-FCBB-1DC8D6F31451}"/>
              </a:ext>
            </a:extLst>
          </p:cNvPr>
          <p:cNvCxnSpPr/>
          <p:nvPr/>
        </p:nvCxnSpPr>
        <p:spPr>
          <a:xfrm>
            <a:off x="3772063" y="4207042"/>
            <a:ext cx="4375155" cy="0"/>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C88C1608-B950-DBA1-B05D-EFCCC19A6E30}"/>
              </a:ext>
            </a:extLst>
          </p:cNvPr>
          <p:cNvCxnSpPr/>
          <p:nvPr/>
        </p:nvCxnSpPr>
        <p:spPr>
          <a:xfrm>
            <a:off x="3285321" y="4872789"/>
            <a:ext cx="5293938" cy="0"/>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F409BA7C-E5B2-DCEF-069B-D8FDAC87D5F5}"/>
              </a:ext>
            </a:extLst>
          </p:cNvPr>
          <p:cNvCxnSpPr/>
          <p:nvPr/>
        </p:nvCxnSpPr>
        <p:spPr>
          <a:xfrm>
            <a:off x="2756807" y="5522494"/>
            <a:ext cx="6405665" cy="0"/>
          </a:xfrm>
          <a:prstGeom prst="line">
            <a:avLst/>
          </a:prstGeom>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36CF2FA3-1362-C571-80E8-C1B45C44E9D0}"/>
              </a:ext>
            </a:extLst>
          </p:cNvPr>
          <p:cNvSpPr txBox="1"/>
          <p:nvPr/>
        </p:nvSpPr>
        <p:spPr>
          <a:xfrm>
            <a:off x="6481781" y="1658157"/>
            <a:ext cx="2418751" cy="369332"/>
          </a:xfrm>
          <a:prstGeom prst="rect">
            <a:avLst/>
          </a:prstGeom>
          <a:noFill/>
        </p:spPr>
        <p:txBody>
          <a:bodyPr wrap="square" rtlCol="0">
            <a:spAutoFit/>
          </a:bodyPr>
          <a:lstStyle/>
          <a:p>
            <a:r>
              <a:rPr lang="es-ES" dirty="0"/>
              <a:t>RS y MA de ECAS</a:t>
            </a:r>
            <a:endParaRPr lang="es-419" dirty="0"/>
          </a:p>
        </p:txBody>
      </p:sp>
      <p:sp>
        <p:nvSpPr>
          <p:cNvPr id="13" name="CuadroTexto 12">
            <a:extLst>
              <a:ext uri="{FF2B5EF4-FFF2-40B4-BE49-F238E27FC236}">
                <a16:creationId xmlns:a16="http://schemas.microsoft.com/office/drawing/2014/main" id="{A81865B6-F797-429B-133D-C5D71CF843B5}"/>
              </a:ext>
            </a:extLst>
          </p:cNvPr>
          <p:cNvSpPr txBox="1"/>
          <p:nvPr/>
        </p:nvSpPr>
        <p:spPr>
          <a:xfrm>
            <a:off x="5519942" y="2343865"/>
            <a:ext cx="1152116" cy="461665"/>
          </a:xfrm>
          <a:prstGeom prst="rect">
            <a:avLst/>
          </a:prstGeom>
          <a:noFill/>
        </p:spPr>
        <p:txBody>
          <a:bodyPr wrap="square" rtlCol="0">
            <a:spAutoFit/>
          </a:bodyPr>
          <a:lstStyle/>
          <a:p>
            <a:r>
              <a:rPr lang="es-ES" sz="2400" dirty="0"/>
              <a:t>ECAS</a:t>
            </a:r>
            <a:endParaRPr lang="es-419" dirty="0"/>
          </a:p>
        </p:txBody>
      </p:sp>
      <p:sp>
        <p:nvSpPr>
          <p:cNvPr id="14" name="CuadroTexto 13">
            <a:extLst>
              <a:ext uri="{FF2B5EF4-FFF2-40B4-BE49-F238E27FC236}">
                <a16:creationId xmlns:a16="http://schemas.microsoft.com/office/drawing/2014/main" id="{09D95D54-C90F-8833-869E-E9F672C2FD86}"/>
              </a:ext>
            </a:extLst>
          </p:cNvPr>
          <p:cNvSpPr txBox="1"/>
          <p:nvPr/>
        </p:nvSpPr>
        <p:spPr>
          <a:xfrm>
            <a:off x="5272405" y="2965497"/>
            <a:ext cx="2418751" cy="461665"/>
          </a:xfrm>
          <a:prstGeom prst="rect">
            <a:avLst/>
          </a:prstGeom>
          <a:noFill/>
        </p:spPr>
        <p:txBody>
          <a:bodyPr wrap="square" rtlCol="0">
            <a:spAutoFit/>
          </a:bodyPr>
          <a:lstStyle/>
          <a:p>
            <a:r>
              <a:rPr lang="es-ES" sz="2400" dirty="0"/>
              <a:t>Cohortes</a:t>
            </a:r>
            <a:endParaRPr lang="es-419" dirty="0"/>
          </a:p>
        </p:txBody>
      </p:sp>
      <p:sp>
        <p:nvSpPr>
          <p:cNvPr id="17" name="CuadroTexto 16">
            <a:extLst>
              <a:ext uri="{FF2B5EF4-FFF2-40B4-BE49-F238E27FC236}">
                <a16:creationId xmlns:a16="http://schemas.microsoft.com/office/drawing/2014/main" id="{BCE70A59-C06D-7467-BED4-83D981933882}"/>
              </a:ext>
            </a:extLst>
          </p:cNvPr>
          <p:cNvSpPr txBox="1"/>
          <p:nvPr/>
        </p:nvSpPr>
        <p:spPr>
          <a:xfrm>
            <a:off x="4750263" y="3647676"/>
            <a:ext cx="2418751" cy="461665"/>
          </a:xfrm>
          <a:prstGeom prst="rect">
            <a:avLst/>
          </a:prstGeom>
          <a:noFill/>
        </p:spPr>
        <p:txBody>
          <a:bodyPr wrap="square" rtlCol="0">
            <a:spAutoFit/>
          </a:bodyPr>
          <a:lstStyle/>
          <a:p>
            <a:r>
              <a:rPr lang="es-ES" sz="2400" dirty="0"/>
              <a:t>Casos y controles</a:t>
            </a:r>
            <a:endParaRPr lang="es-419" dirty="0"/>
          </a:p>
        </p:txBody>
      </p:sp>
      <p:sp>
        <p:nvSpPr>
          <p:cNvPr id="18" name="CuadroTexto 17">
            <a:extLst>
              <a:ext uri="{FF2B5EF4-FFF2-40B4-BE49-F238E27FC236}">
                <a16:creationId xmlns:a16="http://schemas.microsoft.com/office/drawing/2014/main" id="{33CC2149-AD69-32AA-F8BA-FEB706346870}"/>
              </a:ext>
            </a:extLst>
          </p:cNvPr>
          <p:cNvSpPr txBox="1"/>
          <p:nvPr/>
        </p:nvSpPr>
        <p:spPr>
          <a:xfrm>
            <a:off x="4542651" y="4320163"/>
            <a:ext cx="2779278" cy="461665"/>
          </a:xfrm>
          <a:prstGeom prst="rect">
            <a:avLst/>
          </a:prstGeom>
          <a:noFill/>
        </p:spPr>
        <p:txBody>
          <a:bodyPr wrap="square" rtlCol="0">
            <a:spAutoFit/>
          </a:bodyPr>
          <a:lstStyle/>
          <a:p>
            <a:r>
              <a:rPr lang="es-ES" sz="2400" dirty="0"/>
              <a:t>Estudios transversales</a:t>
            </a:r>
            <a:endParaRPr lang="es-419" dirty="0"/>
          </a:p>
        </p:txBody>
      </p:sp>
      <p:sp>
        <p:nvSpPr>
          <p:cNvPr id="19" name="CuadroTexto 18">
            <a:extLst>
              <a:ext uri="{FF2B5EF4-FFF2-40B4-BE49-F238E27FC236}">
                <a16:creationId xmlns:a16="http://schemas.microsoft.com/office/drawing/2014/main" id="{A5964D1B-563D-3137-7B52-987AA047E10D}"/>
              </a:ext>
            </a:extLst>
          </p:cNvPr>
          <p:cNvSpPr txBox="1"/>
          <p:nvPr/>
        </p:nvSpPr>
        <p:spPr>
          <a:xfrm>
            <a:off x="4548029" y="4993130"/>
            <a:ext cx="2779278" cy="461665"/>
          </a:xfrm>
          <a:prstGeom prst="rect">
            <a:avLst/>
          </a:prstGeom>
          <a:noFill/>
        </p:spPr>
        <p:txBody>
          <a:bodyPr wrap="square" rtlCol="0">
            <a:spAutoFit/>
          </a:bodyPr>
          <a:lstStyle/>
          <a:p>
            <a:r>
              <a:rPr lang="es-ES" sz="2400" dirty="0"/>
              <a:t>Reportes de casos</a:t>
            </a:r>
            <a:endParaRPr lang="es-419" dirty="0"/>
          </a:p>
        </p:txBody>
      </p:sp>
      <p:sp>
        <p:nvSpPr>
          <p:cNvPr id="20" name="CuadroTexto 19">
            <a:extLst>
              <a:ext uri="{FF2B5EF4-FFF2-40B4-BE49-F238E27FC236}">
                <a16:creationId xmlns:a16="http://schemas.microsoft.com/office/drawing/2014/main" id="{D65C10CA-7E46-1F33-ED33-D7DFE3D673B7}"/>
              </a:ext>
            </a:extLst>
          </p:cNvPr>
          <p:cNvSpPr txBox="1"/>
          <p:nvPr/>
        </p:nvSpPr>
        <p:spPr>
          <a:xfrm>
            <a:off x="3986786" y="5635432"/>
            <a:ext cx="4592473" cy="461665"/>
          </a:xfrm>
          <a:prstGeom prst="rect">
            <a:avLst/>
          </a:prstGeom>
          <a:noFill/>
        </p:spPr>
        <p:txBody>
          <a:bodyPr wrap="square" rtlCol="0">
            <a:spAutoFit/>
          </a:bodyPr>
          <a:lstStyle/>
          <a:p>
            <a:r>
              <a:rPr lang="es-ES" sz="2400" dirty="0"/>
              <a:t>Editoriales, opinión de expertos</a:t>
            </a:r>
            <a:endParaRPr lang="es-419" dirty="0"/>
          </a:p>
        </p:txBody>
      </p:sp>
      <p:sp>
        <p:nvSpPr>
          <p:cNvPr id="21" name="CuadroTexto 20">
            <a:extLst>
              <a:ext uri="{FF2B5EF4-FFF2-40B4-BE49-F238E27FC236}">
                <a16:creationId xmlns:a16="http://schemas.microsoft.com/office/drawing/2014/main" id="{ECD1857E-A71B-ACBF-021D-B47E0B710A52}"/>
              </a:ext>
            </a:extLst>
          </p:cNvPr>
          <p:cNvSpPr txBox="1"/>
          <p:nvPr/>
        </p:nvSpPr>
        <p:spPr>
          <a:xfrm>
            <a:off x="475961" y="2446603"/>
            <a:ext cx="2779278" cy="461665"/>
          </a:xfrm>
          <a:prstGeom prst="rect">
            <a:avLst/>
          </a:prstGeom>
          <a:noFill/>
        </p:spPr>
        <p:txBody>
          <a:bodyPr wrap="square" rtlCol="0">
            <a:spAutoFit/>
          </a:bodyPr>
          <a:lstStyle/>
          <a:p>
            <a:r>
              <a:rPr lang="es-ES" sz="2400" dirty="0"/>
              <a:t>Mayor</a:t>
            </a:r>
            <a:endParaRPr lang="es-419" dirty="0"/>
          </a:p>
        </p:txBody>
      </p:sp>
      <p:sp>
        <p:nvSpPr>
          <p:cNvPr id="22" name="CuadroTexto 21">
            <a:extLst>
              <a:ext uri="{FF2B5EF4-FFF2-40B4-BE49-F238E27FC236}">
                <a16:creationId xmlns:a16="http://schemas.microsoft.com/office/drawing/2014/main" id="{28B9D93F-3BB3-0BFB-0C92-9EE35466A237}"/>
              </a:ext>
            </a:extLst>
          </p:cNvPr>
          <p:cNvSpPr txBox="1"/>
          <p:nvPr/>
        </p:nvSpPr>
        <p:spPr>
          <a:xfrm>
            <a:off x="571077" y="4796147"/>
            <a:ext cx="2779278" cy="461665"/>
          </a:xfrm>
          <a:prstGeom prst="rect">
            <a:avLst/>
          </a:prstGeom>
          <a:noFill/>
        </p:spPr>
        <p:txBody>
          <a:bodyPr wrap="square" rtlCol="0">
            <a:spAutoFit/>
          </a:bodyPr>
          <a:lstStyle/>
          <a:p>
            <a:r>
              <a:rPr lang="es-ES" sz="2400" dirty="0"/>
              <a:t>Menor</a:t>
            </a:r>
            <a:endParaRPr lang="es-419" dirty="0"/>
          </a:p>
        </p:txBody>
      </p:sp>
      <p:sp>
        <p:nvSpPr>
          <p:cNvPr id="23" name="CuadroTexto 22">
            <a:extLst>
              <a:ext uri="{FF2B5EF4-FFF2-40B4-BE49-F238E27FC236}">
                <a16:creationId xmlns:a16="http://schemas.microsoft.com/office/drawing/2014/main" id="{CCC7E772-24F3-7BF2-95CB-B10FF25CBF6E}"/>
              </a:ext>
            </a:extLst>
          </p:cNvPr>
          <p:cNvSpPr txBox="1"/>
          <p:nvPr/>
        </p:nvSpPr>
        <p:spPr>
          <a:xfrm>
            <a:off x="145171" y="3590122"/>
            <a:ext cx="3440857" cy="461665"/>
          </a:xfrm>
          <a:prstGeom prst="rect">
            <a:avLst/>
          </a:prstGeom>
          <a:noFill/>
        </p:spPr>
        <p:txBody>
          <a:bodyPr wrap="square" rtlCol="0">
            <a:spAutoFit/>
          </a:bodyPr>
          <a:lstStyle/>
          <a:p>
            <a:r>
              <a:rPr lang="es-ES" sz="2400" dirty="0"/>
              <a:t>Calidad de la evidencia</a:t>
            </a:r>
            <a:endParaRPr lang="es-419" dirty="0"/>
          </a:p>
        </p:txBody>
      </p:sp>
      <p:cxnSp>
        <p:nvCxnSpPr>
          <p:cNvPr id="25" name="Conector recto de flecha 24">
            <a:extLst>
              <a:ext uri="{FF2B5EF4-FFF2-40B4-BE49-F238E27FC236}">
                <a16:creationId xmlns:a16="http://schemas.microsoft.com/office/drawing/2014/main" id="{BD866280-74E4-C680-18D8-C6DD7911F4E9}"/>
              </a:ext>
            </a:extLst>
          </p:cNvPr>
          <p:cNvCxnSpPr/>
          <p:nvPr/>
        </p:nvCxnSpPr>
        <p:spPr>
          <a:xfrm flipV="1">
            <a:off x="831623" y="2847474"/>
            <a:ext cx="0" cy="749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ector recto de flecha 25">
            <a:extLst>
              <a:ext uri="{FF2B5EF4-FFF2-40B4-BE49-F238E27FC236}">
                <a16:creationId xmlns:a16="http://schemas.microsoft.com/office/drawing/2014/main" id="{3C263D52-DB14-2DDF-76BB-F107E471DD3E}"/>
              </a:ext>
            </a:extLst>
          </p:cNvPr>
          <p:cNvCxnSpPr>
            <a:cxnSpLocks/>
          </p:cNvCxnSpPr>
          <p:nvPr/>
        </p:nvCxnSpPr>
        <p:spPr>
          <a:xfrm>
            <a:off x="831623" y="3994753"/>
            <a:ext cx="0" cy="80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CuadroTexto 27">
            <a:extLst>
              <a:ext uri="{FF2B5EF4-FFF2-40B4-BE49-F238E27FC236}">
                <a16:creationId xmlns:a16="http://schemas.microsoft.com/office/drawing/2014/main" id="{A0033F38-D90A-43AF-9FBF-16D7E4FCD624}"/>
              </a:ext>
            </a:extLst>
          </p:cNvPr>
          <p:cNvSpPr txBox="1"/>
          <p:nvPr/>
        </p:nvSpPr>
        <p:spPr>
          <a:xfrm>
            <a:off x="9131193" y="2052810"/>
            <a:ext cx="2779278" cy="461665"/>
          </a:xfrm>
          <a:prstGeom prst="rect">
            <a:avLst/>
          </a:prstGeom>
          <a:noFill/>
        </p:spPr>
        <p:txBody>
          <a:bodyPr wrap="square" rtlCol="0">
            <a:spAutoFit/>
          </a:bodyPr>
          <a:lstStyle/>
          <a:p>
            <a:r>
              <a:rPr lang="es-ES" sz="2400" dirty="0"/>
              <a:t>Menor</a:t>
            </a:r>
            <a:endParaRPr lang="es-419" dirty="0"/>
          </a:p>
        </p:txBody>
      </p:sp>
      <p:sp>
        <p:nvSpPr>
          <p:cNvPr id="29" name="CuadroTexto 28">
            <a:extLst>
              <a:ext uri="{FF2B5EF4-FFF2-40B4-BE49-F238E27FC236}">
                <a16:creationId xmlns:a16="http://schemas.microsoft.com/office/drawing/2014/main" id="{D3BD962F-C101-AAAE-8DCC-00A730EB66EF}"/>
              </a:ext>
            </a:extLst>
          </p:cNvPr>
          <p:cNvSpPr txBox="1"/>
          <p:nvPr/>
        </p:nvSpPr>
        <p:spPr>
          <a:xfrm>
            <a:off x="9226309" y="4402354"/>
            <a:ext cx="2779278" cy="461665"/>
          </a:xfrm>
          <a:prstGeom prst="rect">
            <a:avLst/>
          </a:prstGeom>
          <a:noFill/>
        </p:spPr>
        <p:txBody>
          <a:bodyPr wrap="square" rtlCol="0">
            <a:spAutoFit/>
          </a:bodyPr>
          <a:lstStyle/>
          <a:p>
            <a:r>
              <a:rPr lang="es-ES" sz="2400" dirty="0"/>
              <a:t>Mayor</a:t>
            </a:r>
            <a:endParaRPr lang="es-419" dirty="0"/>
          </a:p>
        </p:txBody>
      </p:sp>
      <p:sp>
        <p:nvSpPr>
          <p:cNvPr id="30" name="CuadroTexto 29">
            <a:extLst>
              <a:ext uri="{FF2B5EF4-FFF2-40B4-BE49-F238E27FC236}">
                <a16:creationId xmlns:a16="http://schemas.microsoft.com/office/drawing/2014/main" id="{701E6557-4C6D-687B-B530-6FAFCE78C64E}"/>
              </a:ext>
            </a:extLst>
          </p:cNvPr>
          <p:cNvSpPr txBox="1"/>
          <p:nvPr/>
        </p:nvSpPr>
        <p:spPr>
          <a:xfrm>
            <a:off x="8800403" y="3196329"/>
            <a:ext cx="3440857" cy="461665"/>
          </a:xfrm>
          <a:prstGeom prst="rect">
            <a:avLst/>
          </a:prstGeom>
          <a:noFill/>
        </p:spPr>
        <p:txBody>
          <a:bodyPr wrap="square" rtlCol="0">
            <a:spAutoFit/>
          </a:bodyPr>
          <a:lstStyle/>
          <a:p>
            <a:r>
              <a:rPr lang="es-ES" sz="2400" dirty="0"/>
              <a:t>Riesgo de sesgo</a:t>
            </a:r>
            <a:endParaRPr lang="es-419" dirty="0"/>
          </a:p>
        </p:txBody>
      </p:sp>
      <p:cxnSp>
        <p:nvCxnSpPr>
          <p:cNvPr id="31" name="Conector recto de flecha 30">
            <a:extLst>
              <a:ext uri="{FF2B5EF4-FFF2-40B4-BE49-F238E27FC236}">
                <a16:creationId xmlns:a16="http://schemas.microsoft.com/office/drawing/2014/main" id="{02EF25ED-6376-6165-F87B-EB53F4CAE036}"/>
              </a:ext>
            </a:extLst>
          </p:cNvPr>
          <p:cNvCxnSpPr/>
          <p:nvPr/>
        </p:nvCxnSpPr>
        <p:spPr>
          <a:xfrm flipV="1">
            <a:off x="9486855" y="2453681"/>
            <a:ext cx="0" cy="749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ector recto de flecha 31">
            <a:extLst>
              <a:ext uri="{FF2B5EF4-FFF2-40B4-BE49-F238E27FC236}">
                <a16:creationId xmlns:a16="http://schemas.microsoft.com/office/drawing/2014/main" id="{672154CE-F988-D8AE-6FD6-C1807A5811BE}"/>
              </a:ext>
            </a:extLst>
          </p:cNvPr>
          <p:cNvCxnSpPr>
            <a:cxnSpLocks/>
          </p:cNvCxnSpPr>
          <p:nvPr/>
        </p:nvCxnSpPr>
        <p:spPr>
          <a:xfrm>
            <a:off x="9486855" y="3600960"/>
            <a:ext cx="0" cy="8013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43093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1</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lstStyle/>
          <a:p>
            <a:pPr algn="just"/>
            <a:r>
              <a:rPr lang="es-ES" sz="2000" dirty="0">
                <a:solidFill>
                  <a:schemeClr val="tx1"/>
                </a:solidFill>
              </a:rPr>
              <a:t>El Dr</a:t>
            </a:r>
            <a:r>
              <a:rPr lang="es-ES" sz="2000" dirty="0"/>
              <a:t>. Lanatta trabaja en</a:t>
            </a:r>
            <a:r>
              <a:rPr lang="es-ES" sz="2000" dirty="0">
                <a:solidFill>
                  <a:schemeClr val="tx1"/>
                </a:solidFill>
              </a:rPr>
              <a:t> el servicio de Geriatría del Hospital Nacional Edgardo Rebagliati </a:t>
            </a:r>
            <a:r>
              <a:rPr lang="es-ES" sz="2000" dirty="0" err="1">
                <a:solidFill>
                  <a:schemeClr val="tx1"/>
                </a:solidFill>
              </a:rPr>
              <a:t>Martins</a:t>
            </a:r>
            <a:r>
              <a:rPr lang="es-ES" sz="2000" dirty="0">
                <a:solidFill>
                  <a:schemeClr val="tx1"/>
                </a:solidFill>
              </a:rPr>
              <a:t> y observa que los adultos mayores con diabetes mellitus que acuden a emergencia por diagnóstico de COVID-19 presentan un cuadro severo. </a:t>
            </a:r>
            <a:r>
              <a:rPr lang="es-ES" sz="2000" dirty="0"/>
              <a:t>Indique cuál sería el diseño de investigación más idóneo</a:t>
            </a:r>
            <a:r>
              <a:rPr lang="es-ES" sz="2000" dirty="0">
                <a:solidFill>
                  <a:schemeClr val="tx1"/>
                </a:solidFill>
              </a:rPr>
              <a:t> para evaluar la asociación entre la diabetes mellitus y la severidad por COVID-19.</a:t>
            </a:r>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solidFill>
                  <a:schemeClr val="tx1"/>
                </a:solidFill>
              </a:rPr>
              <a:t>C.	Descriptivo</a:t>
            </a:r>
          </a:p>
          <a:p>
            <a:pPr algn="just"/>
            <a:r>
              <a:rPr lang="es-ES" sz="2000" dirty="0">
                <a:solidFill>
                  <a:schemeClr val="tx1"/>
                </a:solidFill>
              </a:rPr>
              <a:t>D.	Ensayo clínico</a:t>
            </a:r>
          </a:p>
          <a:p>
            <a:pPr algn="just"/>
            <a:r>
              <a:rPr lang="es-ES" sz="2000" dirty="0">
                <a:solidFill>
                  <a:schemeClr val="tx1"/>
                </a:solidFill>
              </a:rPr>
              <a:t>E.	Cohorte</a:t>
            </a:r>
          </a:p>
        </p:txBody>
      </p:sp>
    </p:spTree>
    <p:extLst>
      <p:ext uri="{BB962C8B-B14F-4D97-AF65-F5344CB8AC3E}">
        <p14:creationId xmlns:p14="http://schemas.microsoft.com/office/powerpoint/2010/main" val="46183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1</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lstStyle/>
          <a:p>
            <a:pPr algn="just"/>
            <a:r>
              <a:rPr lang="es-ES" sz="2000" dirty="0">
                <a:solidFill>
                  <a:schemeClr val="tx1"/>
                </a:solidFill>
              </a:rPr>
              <a:t>El Dr</a:t>
            </a:r>
            <a:r>
              <a:rPr lang="es-ES" sz="2000" dirty="0"/>
              <a:t>. Lanatta trabaja en</a:t>
            </a:r>
            <a:r>
              <a:rPr lang="es-ES" sz="2000" dirty="0">
                <a:solidFill>
                  <a:schemeClr val="tx1"/>
                </a:solidFill>
              </a:rPr>
              <a:t> el servicio de Geriatría del Hospital Nacional Edgardo Rebagliati </a:t>
            </a:r>
            <a:r>
              <a:rPr lang="es-ES" sz="2000" dirty="0" err="1">
                <a:solidFill>
                  <a:schemeClr val="tx1"/>
                </a:solidFill>
              </a:rPr>
              <a:t>Martins</a:t>
            </a:r>
            <a:r>
              <a:rPr lang="es-ES" sz="2000" dirty="0">
                <a:solidFill>
                  <a:schemeClr val="tx1"/>
                </a:solidFill>
              </a:rPr>
              <a:t> y observa que los adultos mayores con diabetes mellitus que acuden a emergencia por diagnóstico de COVID-19 presentan un cuadro severo. </a:t>
            </a:r>
            <a:r>
              <a:rPr lang="es-ES" sz="2000" dirty="0"/>
              <a:t>Indique cuál sería el diseño de investigación más idóneo</a:t>
            </a:r>
            <a:r>
              <a:rPr lang="es-ES" sz="2000" dirty="0">
                <a:solidFill>
                  <a:schemeClr val="tx1"/>
                </a:solidFill>
              </a:rPr>
              <a:t> para evaluar la asociación entre la diabetes mellitus y la severidad por COVID-19.</a:t>
            </a:r>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solidFill>
                  <a:schemeClr val="tx1"/>
                </a:solidFill>
              </a:rPr>
              <a:t>C.	Descriptivo</a:t>
            </a:r>
          </a:p>
          <a:p>
            <a:pPr algn="just"/>
            <a:r>
              <a:rPr lang="es-ES" sz="2000" dirty="0">
                <a:solidFill>
                  <a:schemeClr val="tx1"/>
                </a:solidFill>
              </a:rPr>
              <a:t>D.	Ensayo clínico</a:t>
            </a:r>
          </a:p>
          <a:p>
            <a:pPr algn="just"/>
            <a:r>
              <a:rPr lang="es-ES" sz="2000" dirty="0">
                <a:solidFill>
                  <a:schemeClr val="tx1"/>
                </a:solidFill>
              </a:rPr>
              <a:t>E.	</a:t>
            </a:r>
            <a:r>
              <a:rPr lang="es-ES" sz="2000" dirty="0">
                <a:solidFill>
                  <a:srgbClr val="FF0000"/>
                </a:solidFill>
              </a:rPr>
              <a:t>Cohorte</a:t>
            </a:r>
          </a:p>
        </p:txBody>
      </p:sp>
    </p:spTree>
    <p:extLst>
      <p:ext uri="{BB962C8B-B14F-4D97-AF65-F5344CB8AC3E}">
        <p14:creationId xmlns:p14="http://schemas.microsoft.com/office/powerpoint/2010/main" val="83598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1: ESTUDIO de cohorte</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800" dirty="0"/>
              <a:t>Estudio de cohorte</a:t>
            </a:r>
          </a:p>
          <a:p>
            <a:pPr algn="just"/>
            <a:r>
              <a:rPr lang="es-ES" sz="2800" dirty="0"/>
              <a:t>A</a:t>
            </a:r>
            <a:r>
              <a:rPr lang="es-ES" sz="2800" dirty="0">
                <a:solidFill>
                  <a:schemeClr val="tx1"/>
                </a:solidFill>
              </a:rPr>
              <a:t>.	Estudio </a:t>
            </a:r>
            <a:r>
              <a:rPr lang="es-ES" sz="2800" dirty="0"/>
              <a:t>prospectivo o retrospectivo</a:t>
            </a:r>
            <a:endParaRPr lang="es-ES" sz="2800" dirty="0">
              <a:solidFill>
                <a:schemeClr val="tx1"/>
              </a:solidFill>
            </a:endParaRPr>
          </a:p>
          <a:p>
            <a:pPr algn="just"/>
            <a:r>
              <a:rPr lang="es-ES" sz="2800" dirty="0"/>
              <a:t>B.	Se cuenta con dos grupos: expuesto y no expuestos</a:t>
            </a:r>
          </a:p>
          <a:p>
            <a:pPr algn="just"/>
            <a:r>
              <a:rPr lang="es-ES" sz="2800" dirty="0">
                <a:solidFill>
                  <a:schemeClr val="tx1"/>
                </a:solidFill>
              </a:rPr>
              <a:t>C.</a:t>
            </a:r>
            <a:r>
              <a:rPr lang="es-ES" sz="2800" dirty="0"/>
              <a:t>	Incidencia</a:t>
            </a:r>
            <a:endParaRPr lang="es-ES" sz="2800" dirty="0">
              <a:solidFill>
                <a:schemeClr val="tx1"/>
              </a:solidFill>
            </a:endParaRPr>
          </a:p>
          <a:p>
            <a:pPr algn="just"/>
            <a:r>
              <a:rPr lang="es-ES" sz="2800" dirty="0">
                <a:solidFill>
                  <a:schemeClr val="tx1"/>
                </a:solidFill>
              </a:rPr>
              <a:t>D.	</a:t>
            </a:r>
            <a:r>
              <a:rPr lang="es-ES" sz="2800" dirty="0"/>
              <a:t>Mayor requerimiento logístico y financiero</a:t>
            </a:r>
            <a:endParaRPr lang="es-ES" sz="2800" dirty="0">
              <a:solidFill>
                <a:schemeClr val="tx1"/>
              </a:solidFill>
            </a:endParaRPr>
          </a:p>
          <a:p>
            <a:pPr marL="0" indent="0" algn="just">
              <a:buNone/>
            </a:pPr>
            <a:endParaRPr lang="es-ES" sz="2000" dirty="0">
              <a:solidFill>
                <a:schemeClr val="tx1"/>
              </a:solidFill>
            </a:endParaRPr>
          </a:p>
        </p:txBody>
      </p:sp>
    </p:spTree>
    <p:extLst>
      <p:ext uri="{BB962C8B-B14F-4D97-AF65-F5344CB8AC3E}">
        <p14:creationId xmlns:p14="http://schemas.microsoft.com/office/powerpoint/2010/main" val="2451797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2</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Juan es un médico especialista en gestión interesado en realizar un trabajo de investigación. Actualmente él está trabajando en un hospital de Lima, donde observa que la mayoría de usuarios nuevos o que acuden por primera vez al establecimiento de salud suelen no acudir a su control posterior tras su cita médica inicial. Indique cuál sería el diseño de investigación más viable</a:t>
            </a:r>
            <a:r>
              <a:rPr lang="es-ES" sz="2000" dirty="0">
                <a:solidFill>
                  <a:schemeClr val="tx1"/>
                </a:solidFill>
              </a:rPr>
              <a:t> para evaluar la asociación entre </a:t>
            </a:r>
            <a:r>
              <a:rPr lang="es-ES" sz="2000" dirty="0"/>
              <a:t>la condición del paciente (nuevo o continuador) y la asistencia a su control posterior (sí, no)</a:t>
            </a:r>
            <a:r>
              <a:rPr lang="es-ES" sz="2000" dirty="0">
                <a:solidFill>
                  <a:schemeClr val="tx1"/>
                </a:solidFill>
              </a:rPr>
              <a:t>.</a:t>
            </a:r>
            <a:endParaRPr lang="es-ES" sz="2000" dirty="0"/>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t>C</a:t>
            </a:r>
            <a:r>
              <a:rPr lang="es-ES" sz="2000" dirty="0">
                <a:solidFill>
                  <a:schemeClr val="tx1"/>
                </a:solidFill>
              </a:rPr>
              <a:t>.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90974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2</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Juan es un médico especialista en gestión interesado en realizar un trabajo de investigación. Actualmente él está trabajando en un hospital de Lima, donde observa que la mayoría de usuarios nuevos o que acuden por primera vez al establecimiento de salud suelen no acudir a su control posterior tras su cita médica inicial. Indique cuál sería el diseño de investigación más viable</a:t>
            </a:r>
            <a:r>
              <a:rPr lang="es-ES" sz="2000" dirty="0">
                <a:solidFill>
                  <a:schemeClr val="tx1"/>
                </a:solidFill>
              </a:rPr>
              <a:t> para evaluar la asociación entre </a:t>
            </a:r>
            <a:r>
              <a:rPr lang="es-ES" sz="2000" dirty="0"/>
              <a:t>la condición del paciente (nuevo o continuador) y la asistencia a su control posterior (sí, no)</a:t>
            </a:r>
            <a:r>
              <a:rPr lang="es-ES" sz="2000" dirty="0">
                <a:solidFill>
                  <a:schemeClr val="tx1"/>
                </a:solidFill>
              </a:rPr>
              <a:t>.</a:t>
            </a:r>
            <a:endParaRPr lang="es-ES" sz="2000" dirty="0"/>
          </a:p>
          <a:p>
            <a:pPr algn="just"/>
            <a:r>
              <a:rPr lang="es-ES" sz="2000" dirty="0">
                <a:solidFill>
                  <a:schemeClr val="tx1"/>
                </a:solidFill>
              </a:rPr>
              <a:t>A.	</a:t>
            </a:r>
            <a:r>
              <a:rPr lang="es-ES" sz="2000" dirty="0">
                <a:solidFill>
                  <a:srgbClr val="FF0000"/>
                </a:solidFill>
              </a:rPr>
              <a:t>Transversal</a:t>
            </a:r>
          </a:p>
          <a:p>
            <a:pPr algn="just"/>
            <a:r>
              <a:rPr lang="es-ES" sz="2000" dirty="0">
                <a:solidFill>
                  <a:schemeClr val="tx1"/>
                </a:solidFill>
              </a:rPr>
              <a:t>B.	Casos y controles</a:t>
            </a:r>
          </a:p>
          <a:p>
            <a:pPr algn="just"/>
            <a:r>
              <a:rPr lang="es-ES" sz="2000" dirty="0">
                <a:solidFill>
                  <a:schemeClr val="tx1"/>
                </a:solidFill>
              </a:rPr>
              <a:t>C.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126165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2: ESTUDIO </a:t>
            </a:r>
            <a:r>
              <a:rPr lang="es-ES" dirty="0" err="1"/>
              <a:t>TRANSVersal</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800" dirty="0"/>
              <a:t>Estudio transversal</a:t>
            </a:r>
          </a:p>
          <a:p>
            <a:pPr algn="just"/>
            <a:r>
              <a:rPr lang="es-ES" sz="2800" dirty="0"/>
              <a:t>A</a:t>
            </a:r>
            <a:r>
              <a:rPr lang="es-ES" sz="2800" dirty="0">
                <a:solidFill>
                  <a:schemeClr val="tx1"/>
                </a:solidFill>
              </a:rPr>
              <a:t>.	Base individual</a:t>
            </a:r>
          </a:p>
          <a:p>
            <a:pPr algn="just"/>
            <a:r>
              <a:rPr lang="es-ES" sz="2800" dirty="0"/>
              <a:t>B.	Prevalencia</a:t>
            </a:r>
          </a:p>
          <a:p>
            <a:pPr algn="just"/>
            <a:r>
              <a:rPr lang="es-ES" sz="2800" dirty="0">
                <a:solidFill>
                  <a:schemeClr val="tx1"/>
                </a:solidFill>
              </a:rPr>
              <a:t>C.</a:t>
            </a:r>
            <a:r>
              <a:rPr lang="es-ES" sz="2800" dirty="0"/>
              <a:t>	</a:t>
            </a:r>
            <a:r>
              <a:rPr lang="es-ES" sz="2800" dirty="0">
                <a:solidFill>
                  <a:schemeClr val="tx1"/>
                </a:solidFill>
              </a:rPr>
              <a:t>Momento puntual</a:t>
            </a:r>
          </a:p>
          <a:p>
            <a:pPr algn="just"/>
            <a:r>
              <a:rPr lang="es-ES" sz="2800" dirty="0">
                <a:solidFill>
                  <a:schemeClr val="tx1"/>
                </a:solidFill>
              </a:rPr>
              <a:t>D.	</a:t>
            </a:r>
            <a:r>
              <a:rPr lang="es-ES" sz="2800" dirty="0"/>
              <a:t>No presenta seguimiento</a:t>
            </a:r>
            <a:endParaRPr lang="es-ES" sz="2800" dirty="0">
              <a:solidFill>
                <a:schemeClr val="tx1"/>
              </a:solidFill>
            </a:endParaRPr>
          </a:p>
          <a:p>
            <a:pPr marL="0" indent="0" algn="just">
              <a:buNone/>
            </a:pPr>
            <a:endParaRPr lang="es-ES" sz="2000" dirty="0">
              <a:solidFill>
                <a:schemeClr val="tx1"/>
              </a:solidFill>
            </a:endParaRPr>
          </a:p>
        </p:txBody>
      </p:sp>
    </p:spTree>
    <p:extLst>
      <p:ext uri="{BB962C8B-B14F-4D97-AF65-F5344CB8AC3E}">
        <p14:creationId xmlns:p14="http://schemas.microsoft.com/office/powerpoint/2010/main" val="1469360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3</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Diego es un tesista interesado en realizar un trabajo de investigación. Actualmente él está trabajando en una empresa minera de Huancayo, donde observa que el porcentaje de trabajadores con mesotelioma ha ido aumentando en los últimos 5 años, por lo cual se desea evaluar si la exposición a asbesto podría estar asociada. Indique cuál sería el diseño de investigación más viable</a:t>
            </a:r>
            <a:r>
              <a:rPr lang="es-ES" sz="2000" dirty="0">
                <a:solidFill>
                  <a:schemeClr val="tx1"/>
                </a:solidFill>
              </a:rPr>
              <a:t> para evaluar la asociación entre </a:t>
            </a:r>
            <a:r>
              <a:rPr lang="es-ES" sz="2000" dirty="0"/>
              <a:t>la exposición a asbesto y la incidencia de mesotelioma en los trabajadores de la empresa minera de Huancayo en la que labora Diego.</a:t>
            </a:r>
          </a:p>
          <a:p>
            <a:pPr algn="just"/>
            <a:r>
              <a:rPr lang="es-ES" sz="2000" dirty="0">
                <a:solidFill>
                  <a:schemeClr val="tx1"/>
                </a:solidFill>
              </a:rPr>
              <a:t>A.	Transversal</a:t>
            </a:r>
          </a:p>
          <a:p>
            <a:pPr algn="just"/>
            <a:r>
              <a:rPr lang="es-ES" sz="2000" dirty="0">
                <a:solidFill>
                  <a:schemeClr val="tx1"/>
                </a:solidFill>
              </a:rPr>
              <a:t>B.	Casos y controles</a:t>
            </a:r>
          </a:p>
          <a:p>
            <a:pPr algn="just"/>
            <a:r>
              <a:rPr lang="es-ES" sz="2000" dirty="0"/>
              <a:t>C</a:t>
            </a:r>
            <a:r>
              <a:rPr lang="es-ES" sz="2000" dirty="0">
                <a:solidFill>
                  <a:schemeClr val="tx1"/>
                </a:solidFill>
              </a:rPr>
              <a:t>.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40360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60532-E1A3-6544-16D2-07F53F3DB49B}"/>
              </a:ext>
            </a:extLst>
          </p:cNvPr>
          <p:cNvSpPr>
            <a:spLocks noGrp="1"/>
          </p:cNvSpPr>
          <p:nvPr>
            <p:ph type="title"/>
          </p:nvPr>
        </p:nvSpPr>
        <p:spPr/>
        <p:txBody>
          <a:bodyPr/>
          <a:lstStyle/>
          <a:p>
            <a:r>
              <a:rPr lang="es-ES" dirty="0"/>
              <a:t>Pregunta 3</a:t>
            </a:r>
            <a:endParaRPr lang="es-419" dirty="0"/>
          </a:p>
        </p:txBody>
      </p:sp>
      <p:sp>
        <p:nvSpPr>
          <p:cNvPr id="3" name="Marcador de contenido 2">
            <a:extLst>
              <a:ext uri="{FF2B5EF4-FFF2-40B4-BE49-F238E27FC236}">
                <a16:creationId xmlns:a16="http://schemas.microsoft.com/office/drawing/2014/main" id="{64F272DA-8496-F30A-88BC-B3C3CC5F1C56}"/>
              </a:ext>
            </a:extLst>
          </p:cNvPr>
          <p:cNvSpPr>
            <a:spLocks noGrp="1"/>
          </p:cNvSpPr>
          <p:nvPr>
            <p:ph idx="1"/>
          </p:nvPr>
        </p:nvSpPr>
        <p:spPr/>
        <p:txBody>
          <a:bodyPr>
            <a:normAutofit/>
          </a:bodyPr>
          <a:lstStyle/>
          <a:p>
            <a:pPr algn="just"/>
            <a:r>
              <a:rPr lang="es-ES" sz="2000" dirty="0"/>
              <a:t>Diego es un tesista interesado en realizar un trabajo de investigación. Actualmente él está trabajando en una empresa minera de Huancayo, donde observa que el porcentaje de trabajadores con mesotelioma ha ido aumentando en los últimos 5 años, por lo cual se desea evaluar si la exposición a asbesto podría estar asociada. Indique cuál sería el diseño de investigación más viable</a:t>
            </a:r>
            <a:r>
              <a:rPr lang="es-ES" sz="2000" dirty="0">
                <a:solidFill>
                  <a:schemeClr val="tx1"/>
                </a:solidFill>
              </a:rPr>
              <a:t> para evaluar la asociación entre </a:t>
            </a:r>
            <a:r>
              <a:rPr lang="es-ES" sz="2000" dirty="0"/>
              <a:t>la exposición a asbesto y la incidencia de mesotelioma en los trabajadores de la empresa minera de Huancayo en la que labora Diego.</a:t>
            </a:r>
          </a:p>
          <a:p>
            <a:pPr algn="just"/>
            <a:r>
              <a:rPr lang="es-ES" sz="2000" dirty="0">
                <a:solidFill>
                  <a:schemeClr val="tx1"/>
                </a:solidFill>
              </a:rPr>
              <a:t>A.	Transversal</a:t>
            </a:r>
          </a:p>
          <a:p>
            <a:pPr algn="just"/>
            <a:r>
              <a:rPr lang="es-ES" sz="2000" dirty="0">
                <a:solidFill>
                  <a:schemeClr val="tx1"/>
                </a:solidFill>
              </a:rPr>
              <a:t>B.	</a:t>
            </a:r>
            <a:r>
              <a:rPr lang="es-ES" sz="2000" dirty="0">
                <a:solidFill>
                  <a:srgbClr val="FF0000"/>
                </a:solidFill>
              </a:rPr>
              <a:t>Casos y controles</a:t>
            </a:r>
          </a:p>
          <a:p>
            <a:pPr algn="just"/>
            <a:r>
              <a:rPr lang="es-ES" sz="2000" dirty="0">
                <a:solidFill>
                  <a:schemeClr val="tx1"/>
                </a:solidFill>
              </a:rPr>
              <a:t>C.	Ensayo clínico</a:t>
            </a:r>
          </a:p>
          <a:p>
            <a:pPr algn="just"/>
            <a:r>
              <a:rPr lang="es-ES" sz="2000" dirty="0"/>
              <a:t>D.</a:t>
            </a:r>
            <a:r>
              <a:rPr lang="es-ES" sz="2000" dirty="0">
                <a:solidFill>
                  <a:schemeClr val="tx1"/>
                </a:solidFill>
              </a:rPr>
              <a:t>	Cohorte</a:t>
            </a:r>
          </a:p>
        </p:txBody>
      </p:sp>
    </p:spTree>
    <p:extLst>
      <p:ext uri="{BB962C8B-B14F-4D97-AF65-F5344CB8AC3E}">
        <p14:creationId xmlns:p14="http://schemas.microsoft.com/office/powerpoint/2010/main" val="30634466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202</TotalTime>
  <Words>1005</Words>
  <Application>Microsoft Office PowerPoint</Application>
  <PresentationFormat>Panorámica</PresentationFormat>
  <Paragraphs>98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Tw Cen MT</vt:lpstr>
      <vt:lpstr>Tw Cen MT Condensed</vt:lpstr>
      <vt:lpstr>Wingdings 3</vt:lpstr>
      <vt:lpstr>Integral</vt:lpstr>
      <vt:lpstr>Ejercicios aplicados al diseño de estudios epidemiológicos</vt:lpstr>
      <vt:lpstr>Pregunta 1</vt:lpstr>
      <vt:lpstr>Pregunta 1</vt:lpstr>
      <vt:lpstr>Pregunta 1: ESTUDIO de cohorte</vt:lpstr>
      <vt:lpstr>Pregunta 2</vt:lpstr>
      <vt:lpstr>Pregunta 2</vt:lpstr>
      <vt:lpstr>Pregunta 2: ESTUDIO TRANSVersal</vt:lpstr>
      <vt:lpstr>Pregunta 3</vt:lpstr>
      <vt:lpstr>Pregunta 3</vt:lpstr>
      <vt:lpstr>Pregunta 3: CASOS Y CONTROLES</vt:lpstr>
      <vt:lpstr>Pregunta 4</vt:lpstr>
      <vt:lpstr>Pregunta 4: resolución</vt:lpstr>
      <vt:lpstr>Pregunta 4: estudios experimentales y no experimentales</vt:lpstr>
      <vt:lpstr>Pregunta 5</vt:lpstr>
      <vt:lpstr>Pregunta 5: resolución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LENOVO</dc:creator>
  <cp:lastModifiedBy>LENOVO</cp:lastModifiedBy>
  <cp:revision>2</cp:revision>
  <dcterms:created xsi:type="dcterms:W3CDTF">2023-04-04T14:07:01Z</dcterms:created>
  <dcterms:modified xsi:type="dcterms:W3CDTF">2023-04-10T16:28:24Z</dcterms:modified>
</cp:coreProperties>
</file>