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864"/>
    <a:srgbClr val="303C3A"/>
    <a:srgbClr val="77918C"/>
    <a:srgbClr val="AEBEBB"/>
    <a:srgbClr val="A2B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852F1-AB35-4516-B6C9-0F73582DDEF6}" v="7" dt="2022-07-31T05:49:26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cy Soto Becerra" userId="74d2a9162288af9c" providerId="LiveId" clId="{BC4852F1-AB35-4516-B6C9-0F73582DDEF6}"/>
    <pc:docChg chg="undo custSel addSld modSld">
      <pc:chgData name="Percy Soto Becerra" userId="74d2a9162288af9c" providerId="LiveId" clId="{BC4852F1-AB35-4516-B6C9-0F73582DDEF6}" dt="2022-07-31T05:49:26.159" v="136" actId="164"/>
      <pc:docMkLst>
        <pc:docMk/>
      </pc:docMkLst>
      <pc:sldChg chg="addSp delSp modSp new mod">
        <pc:chgData name="Percy Soto Becerra" userId="74d2a9162288af9c" providerId="LiveId" clId="{BC4852F1-AB35-4516-B6C9-0F73582DDEF6}" dt="2022-07-31T05:49:26.159" v="136" actId="164"/>
        <pc:sldMkLst>
          <pc:docMk/>
          <pc:sldMk cId="4071854039" sldId="257"/>
        </pc:sldMkLst>
        <pc:spChg chg="add mod topLvl">
          <ac:chgData name="Percy Soto Becerra" userId="74d2a9162288af9c" providerId="LiveId" clId="{BC4852F1-AB35-4516-B6C9-0F73582DDEF6}" dt="2022-07-31T05:49:26.159" v="136" actId="164"/>
          <ac:spMkLst>
            <pc:docMk/>
            <pc:sldMk cId="4071854039" sldId="257"/>
            <ac:spMk id="3" creationId="{2F6961CE-BE24-C8B0-39E1-AF4A72DA3650}"/>
          </ac:spMkLst>
        </pc:spChg>
        <pc:spChg chg="add mod topLvl">
          <ac:chgData name="Percy Soto Becerra" userId="74d2a9162288af9c" providerId="LiveId" clId="{BC4852F1-AB35-4516-B6C9-0F73582DDEF6}" dt="2022-07-31T05:49:17.976" v="135" actId="1036"/>
          <ac:spMkLst>
            <pc:docMk/>
            <pc:sldMk cId="4071854039" sldId="257"/>
            <ac:spMk id="4" creationId="{F3632AF5-5374-66DB-0DCE-58D45F66B16C}"/>
          </ac:spMkLst>
        </pc:spChg>
        <pc:spChg chg="add mod topLvl">
          <ac:chgData name="Percy Soto Becerra" userId="74d2a9162288af9c" providerId="LiveId" clId="{BC4852F1-AB35-4516-B6C9-0F73582DDEF6}" dt="2022-07-31T05:49:26.159" v="136" actId="164"/>
          <ac:spMkLst>
            <pc:docMk/>
            <pc:sldMk cId="4071854039" sldId="257"/>
            <ac:spMk id="6" creationId="{FB86B236-735D-4563-2C3D-DE7655861E39}"/>
          </ac:spMkLst>
        </pc:spChg>
        <pc:grpChg chg="add del mod">
          <ac:chgData name="Percy Soto Becerra" userId="74d2a9162288af9c" providerId="LiveId" clId="{BC4852F1-AB35-4516-B6C9-0F73582DDEF6}" dt="2022-07-31T05:40:48.680" v="5" actId="165"/>
          <ac:grpSpMkLst>
            <pc:docMk/>
            <pc:sldMk cId="4071854039" sldId="257"/>
            <ac:grpSpMk id="5" creationId="{4AC0E3C8-E79F-B71A-9B0C-886AE0A87F4B}"/>
          </ac:grpSpMkLst>
        </pc:grpChg>
        <pc:grpChg chg="add del mod">
          <ac:chgData name="Percy Soto Becerra" userId="74d2a9162288af9c" providerId="LiveId" clId="{BC4852F1-AB35-4516-B6C9-0F73582DDEF6}" dt="2022-07-31T05:48:59.608" v="99" actId="165"/>
          <ac:grpSpMkLst>
            <pc:docMk/>
            <pc:sldMk cId="4071854039" sldId="257"/>
            <ac:grpSpMk id="7" creationId="{2147EF26-F166-4CBE-464C-64FD290E0C89}"/>
          </ac:grpSpMkLst>
        </pc:grpChg>
        <pc:grpChg chg="add mod">
          <ac:chgData name="Percy Soto Becerra" userId="74d2a9162288af9c" providerId="LiveId" clId="{BC4852F1-AB35-4516-B6C9-0F73582DDEF6}" dt="2022-07-31T05:49:26.159" v="136" actId="164"/>
          <ac:grpSpMkLst>
            <pc:docMk/>
            <pc:sldMk cId="4071854039" sldId="257"/>
            <ac:grpSpMk id="8" creationId="{1BC128E0-D051-B386-1051-63784BCFA8E4}"/>
          </ac:grpSpMkLst>
        </pc:grpChg>
        <pc:picChg chg="add mod topLvl">
          <ac:chgData name="Percy Soto Becerra" userId="74d2a9162288af9c" providerId="LiveId" clId="{BC4852F1-AB35-4516-B6C9-0F73582DDEF6}" dt="2022-07-31T05:49:26.159" v="136" actId="164"/>
          <ac:picMkLst>
            <pc:docMk/>
            <pc:sldMk cId="4071854039" sldId="257"/>
            <ac:picMk id="2" creationId="{BC73B5AF-E367-D612-4630-53825D1EC1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5863C-94CD-1C46-7E97-5C894EFD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D49A79-A892-E5DD-82C4-68F4DB3FA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8" indent="0" algn="ctr">
              <a:buNone/>
              <a:defRPr sz="2000"/>
            </a:lvl2pPr>
            <a:lvl3pPr marL="914477" indent="0" algn="ctr">
              <a:buNone/>
              <a:defRPr sz="1800"/>
            </a:lvl3pPr>
            <a:lvl4pPr marL="1371715" indent="0" algn="ctr">
              <a:buNone/>
              <a:defRPr sz="1600"/>
            </a:lvl4pPr>
            <a:lvl5pPr marL="1828954" indent="0" algn="ctr">
              <a:buNone/>
              <a:defRPr sz="1600"/>
            </a:lvl5pPr>
            <a:lvl6pPr marL="2286193" indent="0" algn="ctr">
              <a:buNone/>
              <a:defRPr sz="1600"/>
            </a:lvl6pPr>
            <a:lvl7pPr marL="2743431" indent="0" algn="ctr">
              <a:buNone/>
              <a:defRPr sz="1600"/>
            </a:lvl7pPr>
            <a:lvl8pPr marL="3200670" indent="0" algn="ctr">
              <a:buNone/>
              <a:defRPr sz="1600"/>
            </a:lvl8pPr>
            <a:lvl9pPr marL="3657908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C1DA9-4BCF-F7F1-6DEE-94EA2E45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31/07/2022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C4F84-6DFA-6B46-4F75-3458C942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240F71-B4D4-FD0F-2641-A9F1895B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2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B9D0F-9FD0-E716-A8E4-64BF3C79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718160-8B25-3E23-37DA-B7BD647B8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9316C3-5972-62E5-0430-AF939862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31/07/2022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0BAB8-22F2-20B8-2D10-1E1E654F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103219-A41E-E2C7-51DE-94720945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33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A568D5-1082-C99E-C3F8-EFDA4E824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543809-DE0A-9924-FD65-E36F7DC95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D52FD-EDE8-D285-998E-1AA39A5B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31/07/2022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9408C-7515-8BE4-3266-FC2937C0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D0396-8944-A444-6882-78124E26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8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BE006-3977-EC6A-1D45-71B87C52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634CA-535C-EF35-9825-A2A40303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11ADE7-CC64-EBBA-D02F-47890F57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31/07/2022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DF9831-8F61-8B68-C823-A5A6E543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8357C-B7EA-F4F8-DC7C-26AD3BDA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45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83BA9-7EC4-C33A-1865-BC1342C1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CBF5F0-8950-DBE3-047F-CE319C9B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32258-6F11-BF8E-8BAB-79B15E8C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31/07/2022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9DEDD-8D4F-66E5-286E-94389AD8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95F27-1A46-6370-7887-7F1B3AB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74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90203-AE1A-0A31-7424-95F31813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A7B86-45E3-B0FB-192C-A8A637447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749A3D-7034-6A1A-3E6A-37F1B318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4100B4-77C7-E658-9816-8F69C4D5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31/07/2022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D72096-3925-A0BF-6A6A-4C110743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3F39B8-41B4-BCF0-D41E-53A27685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7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F0FF0-020E-6168-29EB-BF7D4395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2AE397-7AE1-06D3-2563-524877E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5" indent="0">
              <a:buNone/>
              <a:defRPr sz="1600" b="1"/>
            </a:lvl4pPr>
            <a:lvl5pPr marL="1828954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1" indent="0">
              <a:buNone/>
              <a:defRPr sz="1600" b="1"/>
            </a:lvl7pPr>
            <a:lvl8pPr marL="3200670" indent="0">
              <a:buNone/>
              <a:defRPr sz="1600" b="1"/>
            </a:lvl8pPr>
            <a:lvl9pPr marL="3657908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D79A00-5F38-D692-4C03-9F81D0749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6D2E63-BF58-96CF-BB97-FF0951C71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5" indent="0">
              <a:buNone/>
              <a:defRPr sz="1600" b="1"/>
            </a:lvl4pPr>
            <a:lvl5pPr marL="1828954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1" indent="0">
              <a:buNone/>
              <a:defRPr sz="1600" b="1"/>
            </a:lvl7pPr>
            <a:lvl8pPr marL="3200670" indent="0">
              <a:buNone/>
              <a:defRPr sz="1600" b="1"/>
            </a:lvl8pPr>
            <a:lvl9pPr marL="3657908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DF0012-1617-1366-9710-20A16F209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B7EB99-07D0-2BBA-45FE-6836E45A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31/07/2022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CA33F9-230F-986C-F8F9-9BF5FC9D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F5A7FF-422A-B086-2631-0F90453C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65CA6-CE60-845C-0441-9C94DA43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F07852-C24C-9C0C-0807-12DD3950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31/07/2022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F3C13C-3543-E7AF-6836-A22F0B94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0438C8-333F-0025-F03C-AC17D718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49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B6046F-4FAA-66BF-805B-928D76CC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31/07/2022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B674C8-0AF5-4748-D974-92A2D827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0F2A8A-D3D4-1FC0-6BFA-4AE71D56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17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BCE12-5F95-99DA-6134-7614742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01B1C-FBDD-1B4C-BA78-3F196D1D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2F7C4B-7B76-5276-6B17-11E3B6A6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8" indent="0">
              <a:buNone/>
              <a:defRPr sz="1400"/>
            </a:lvl2pPr>
            <a:lvl3pPr marL="914477" indent="0">
              <a:buNone/>
              <a:defRPr sz="1200"/>
            </a:lvl3pPr>
            <a:lvl4pPr marL="1371715" indent="0">
              <a:buNone/>
              <a:defRPr sz="1000"/>
            </a:lvl4pPr>
            <a:lvl5pPr marL="1828954" indent="0">
              <a:buNone/>
              <a:defRPr sz="1000"/>
            </a:lvl5pPr>
            <a:lvl6pPr marL="2286193" indent="0">
              <a:buNone/>
              <a:defRPr sz="1000"/>
            </a:lvl6pPr>
            <a:lvl7pPr marL="2743431" indent="0">
              <a:buNone/>
              <a:defRPr sz="1000"/>
            </a:lvl7pPr>
            <a:lvl8pPr marL="3200670" indent="0">
              <a:buNone/>
              <a:defRPr sz="1000"/>
            </a:lvl8pPr>
            <a:lvl9pPr marL="3657908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0ACF31-7681-1175-EC3C-5BD2B9E3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31/07/2022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00DB8E-A479-A561-34E3-1A5FA729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2E342-E7D3-201A-A748-1914DDB9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14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522D0-1E8A-0600-0426-BDD979F1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B23A28-EEE5-A786-56F8-40918C0C3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8" indent="0">
              <a:buNone/>
              <a:defRPr sz="2800"/>
            </a:lvl2pPr>
            <a:lvl3pPr marL="914477" indent="0">
              <a:buNone/>
              <a:defRPr sz="2400"/>
            </a:lvl3pPr>
            <a:lvl4pPr marL="1371715" indent="0">
              <a:buNone/>
              <a:defRPr sz="2000"/>
            </a:lvl4pPr>
            <a:lvl5pPr marL="1828954" indent="0">
              <a:buNone/>
              <a:defRPr sz="2000"/>
            </a:lvl5pPr>
            <a:lvl6pPr marL="2286193" indent="0">
              <a:buNone/>
              <a:defRPr sz="2000"/>
            </a:lvl6pPr>
            <a:lvl7pPr marL="2743431" indent="0">
              <a:buNone/>
              <a:defRPr sz="2000"/>
            </a:lvl7pPr>
            <a:lvl8pPr marL="3200670" indent="0">
              <a:buNone/>
              <a:defRPr sz="2000"/>
            </a:lvl8pPr>
            <a:lvl9pPr marL="365790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AC1E61-9526-5860-173A-82042FEB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8" indent="0">
              <a:buNone/>
              <a:defRPr sz="1400"/>
            </a:lvl2pPr>
            <a:lvl3pPr marL="914477" indent="0">
              <a:buNone/>
              <a:defRPr sz="1200"/>
            </a:lvl3pPr>
            <a:lvl4pPr marL="1371715" indent="0">
              <a:buNone/>
              <a:defRPr sz="1000"/>
            </a:lvl4pPr>
            <a:lvl5pPr marL="1828954" indent="0">
              <a:buNone/>
              <a:defRPr sz="1000"/>
            </a:lvl5pPr>
            <a:lvl6pPr marL="2286193" indent="0">
              <a:buNone/>
              <a:defRPr sz="1000"/>
            </a:lvl6pPr>
            <a:lvl7pPr marL="2743431" indent="0">
              <a:buNone/>
              <a:defRPr sz="1000"/>
            </a:lvl7pPr>
            <a:lvl8pPr marL="3200670" indent="0">
              <a:buNone/>
              <a:defRPr sz="1000"/>
            </a:lvl8pPr>
            <a:lvl9pPr marL="3657908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4FA842-B449-8F3B-3F43-04A4B151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31/07/2022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E7AED9-4904-B5C9-9F92-5DC61942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F06FEE-AA1A-2E17-7D0E-13C27BEE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73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4DBC88-129F-2C99-1B7A-09753D68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B5DCBB-AD11-A2D3-2285-04DB5F41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D090A-27EF-675E-E59B-FCB8B34FC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555F-02DC-459F-9430-C874DD7B9E27}" type="datetimeFigureOut">
              <a:rPr lang="es-MX" smtClean="0"/>
              <a:t>31/07/2022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4EB235-9EBA-8092-E2C6-813FCBB9C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1E4861-1319-A873-F345-EF5CAD60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64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9" indent="-228619" algn="l" defTabSz="9144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7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5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3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2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0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9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7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7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5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4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3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1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0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8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3EEE54FC-753B-4DF3-091C-63B3C484BD8B}"/>
              </a:ext>
            </a:extLst>
          </p:cNvPr>
          <p:cNvGrpSpPr/>
          <p:nvPr/>
        </p:nvGrpSpPr>
        <p:grpSpPr>
          <a:xfrm>
            <a:off x="153623" y="508023"/>
            <a:ext cx="11790923" cy="4926070"/>
            <a:chOff x="153623" y="508023"/>
            <a:chExt cx="11790923" cy="492607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14A3D49-083F-89F4-9615-EC1A1A42DA19}"/>
                </a:ext>
              </a:extLst>
            </p:cNvPr>
            <p:cNvSpPr/>
            <p:nvPr/>
          </p:nvSpPr>
          <p:spPr>
            <a:xfrm>
              <a:off x="153623" y="806087"/>
              <a:ext cx="2877670" cy="2133601"/>
            </a:xfrm>
            <a:prstGeom prst="roundRect">
              <a:avLst/>
            </a:prstGeom>
            <a:solidFill>
              <a:srgbClr val="AEBEBB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dirty="0">
                  <a:solidFill>
                    <a:srgbClr val="303C3A"/>
                  </a:solidFill>
                  <a:latin typeface="Arial Black" panose="020B0A04020102020204" pitchFamily="34" charset="0"/>
                </a:rPr>
                <a:t>Análisis descriptivo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Variables	      Distribución  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Tendencia central      Variabilidad    Prevalencia     Incidencia      </a:t>
              </a:r>
              <a:r>
                <a:rPr lang="es-MX" dirty="0" err="1">
                  <a:solidFill>
                    <a:srgbClr val="303C3A"/>
                  </a:solidFill>
                </a:rPr>
                <a:t>Odds</a:t>
              </a:r>
              <a:endParaRPr lang="es-MX" dirty="0">
                <a:solidFill>
                  <a:srgbClr val="303C3A"/>
                </a:solidFill>
              </a:endParaRPr>
            </a:p>
            <a:p>
              <a:r>
                <a:rPr lang="es-MX" dirty="0">
                  <a:solidFill>
                    <a:srgbClr val="303C3A"/>
                  </a:solidFill>
                </a:rPr>
                <a:t>Comparación de grupos 	</a:t>
              </a: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127EAD0E-DFF4-C428-F7F8-EBAB42F97187}"/>
                </a:ext>
              </a:extLst>
            </p:cNvPr>
            <p:cNvGrpSpPr/>
            <p:nvPr/>
          </p:nvGrpSpPr>
          <p:grpSpPr>
            <a:xfrm>
              <a:off x="4474610" y="3411199"/>
              <a:ext cx="6678704" cy="2022894"/>
              <a:chOff x="4903693" y="3697977"/>
              <a:chExt cx="6678704" cy="2022894"/>
            </a:xfrm>
          </p:grpSpPr>
          <p:pic>
            <p:nvPicPr>
              <p:cNvPr id="7" name="Imagen 6" descr="Imagen que contiene Gráfico&#10;&#10;Descripción generada automáticamente">
                <a:extLst>
                  <a:ext uri="{FF2B5EF4-FFF2-40B4-BE49-F238E27FC236}">
                    <a16:creationId xmlns:a16="http://schemas.microsoft.com/office/drawing/2014/main" id="{E8F055A9-1FCD-C5D4-AAD8-461CC6015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3693" y="3697977"/>
                <a:ext cx="1748118" cy="2022894"/>
              </a:xfrm>
              <a:prstGeom prst="rect">
                <a:avLst/>
              </a:prstGeom>
            </p:spPr>
          </p:pic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DA69C2E-6DA9-2C80-B30C-CE41A296E37F}"/>
                  </a:ext>
                </a:extLst>
              </p:cNvPr>
              <p:cNvSpPr txBox="1"/>
              <p:nvPr/>
            </p:nvSpPr>
            <p:spPr>
              <a:xfrm>
                <a:off x="6875926" y="3897910"/>
                <a:ext cx="47064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600" b="1" dirty="0">
                    <a:solidFill>
                      <a:srgbClr val="546864"/>
                    </a:solidFill>
                    <a:latin typeface="Arial Black" panose="020B0A04020102020204" pitchFamily="34" charset="0"/>
                  </a:rPr>
                  <a:t>R para Ciencia de Datos en Salud 3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C058ED-BF72-5284-082B-4E71D5718C81}"/>
                  </a:ext>
                </a:extLst>
              </p:cNvPr>
              <p:cNvSpPr txBox="1"/>
              <p:nvPr/>
            </p:nvSpPr>
            <p:spPr>
              <a:xfrm>
                <a:off x="6875926" y="5021963"/>
                <a:ext cx="47064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000" b="1" dirty="0">
                    <a:solidFill>
                      <a:srgbClr val="77918C"/>
                    </a:solidFill>
                  </a:rPr>
                  <a:t>Análisis Descriptivo e Inferencia Estadística</a:t>
                </a:r>
                <a:endParaRPr lang="es-MX" sz="2000" b="1" dirty="0">
                  <a:solidFill>
                    <a:srgbClr val="77918C"/>
                  </a:solidFill>
                </a:endParaRPr>
              </a:p>
            </p:txBody>
          </p:sp>
        </p:grp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D59CDCEB-2300-C9AE-55B2-165F33900B46}"/>
                </a:ext>
              </a:extLst>
            </p:cNvPr>
            <p:cNvSpPr/>
            <p:nvPr/>
          </p:nvSpPr>
          <p:spPr>
            <a:xfrm>
              <a:off x="153623" y="3567419"/>
              <a:ext cx="2877670" cy="1710455"/>
            </a:xfrm>
            <a:prstGeom prst="roundRect">
              <a:avLst/>
            </a:prstGeom>
            <a:solidFill>
              <a:srgbClr val="AEBEBB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dirty="0">
                  <a:solidFill>
                    <a:srgbClr val="303C3A"/>
                  </a:solidFill>
                  <a:latin typeface="Arial Black" panose="020B0A04020102020204" pitchFamily="34" charset="0"/>
                </a:rPr>
                <a:t>R y </a:t>
              </a:r>
              <a:r>
                <a:rPr lang="es-ES" dirty="0" err="1">
                  <a:solidFill>
                    <a:srgbClr val="303C3A"/>
                  </a:solidFill>
                  <a:latin typeface="Arial Black" panose="020B0A04020102020204" pitchFamily="34" charset="0"/>
                </a:rPr>
                <a:t>tidyverse</a:t>
              </a:r>
              <a:endParaRPr lang="es-ES" dirty="0">
                <a:solidFill>
                  <a:srgbClr val="303C3A"/>
                </a:solidFill>
                <a:latin typeface="Arial Black" panose="020B0A04020102020204" pitchFamily="34" charset="0"/>
              </a:endParaRPr>
            </a:p>
            <a:p>
              <a:r>
                <a:rPr lang="es-MX" dirty="0">
                  <a:solidFill>
                    <a:srgbClr val="303C3A"/>
                  </a:solidFill>
                </a:rPr>
                <a:t>Manejo de datos      Visualización   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R </a:t>
              </a:r>
              <a:r>
                <a:rPr lang="es-MX" dirty="0" err="1">
                  <a:solidFill>
                    <a:srgbClr val="303C3A"/>
                  </a:solidFill>
                </a:rPr>
                <a:t>Markdown</a:t>
              </a:r>
              <a:r>
                <a:rPr lang="es-MX" dirty="0">
                  <a:solidFill>
                    <a:srgbClr val="303C3A"/>
                  </a:solidFill>
                </a:rPr>
                <a:t>     </a:t>
              </a:r>
              <a:r>
                <a:rPr lang="es-MX" dirty="0" err="1">
                  <a:solidFill>
                    <a:srgbClr val="303C3A"/>
                  </a:solidFill>
                </a:rPr>
                <a:t>Quarto</a:t>
              </a:r>
              <a:r>
                <a:rPr lang="es-MX" dirty="0">
                  <a:solidFill>
                    <a:srgbClr val="303C3A"/>
                  </a:solidFill>
                </a:rPr>
                <a:t>     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Reporte reproducible</a:t>
              </a: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66F5A71A-E6E4-0D68-7CF8-CEB6874E24B2}"/>
                </a:ext>
              </a:extLst>
            </p:cNvPr>
            <p:cNvSpPr/>
            <p:nvPr/>
          </p:nvSpPr>
          <p:spPr>
            <a:xfrm>
              <a:off x="3463779" y="664184"/>
              <a:ext cx="2273861" cy="2417404"/>
            </a:xfrm>
            <a:prstGeom prst="roundRect">
              <a:avLst/>
            </a:prstGeom>
            <a:solidFill>
              <a:srgbClr val="AEBEBB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dirty="0">
                  <a:solidFill>
                    <a:srgbClr val="303C3A"/>
                  </a:solidFill>
                  <a:latin typeface="Arial Black" panose="020B0A04020102020204" pitchFamily="34" charset="0"/>
                </a:rPr>
                <a:t>Principios de inferencia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Estimación    Prueba de hipótesis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Propiedades de estimadores</a:t>
              </a:r>
            </a:p>
            <a:p>
              <a:r>
                <a:rPr lang="es-MX" dirty="0" err="1">
                  <a:solidFill>
                    <a:srgbClr val="303C3A"/>
                  </a:solidFill>
                </a:rPr>
                <a:t>Remuestreo</a:t>
              </a:r>
              <a:r>
                <a:rPr lang="es-MX" dirty="0">
                  <a:solidFill>
                    <a:srgbClr val="303C3A"/>
                  </a:solidFill>
                </a:rPr>
                <a:t>      Supuestos</a:t>
              </a: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2CC2639B-F645-3303-C4B3-A3C8D30D0D37}"/>
                </a:ext>
              </a:extLst>
            </p:cNvPr>
            <p:cNvSpPr/>
            <p:nvPr/>
          </p:nvSpPr>
          <p:spPr>
            <a:xfrm>
              <a:off x="6030037" y="508023"/>
              <a:ext cx="3318802" cy="2728247"/>
            </a:xfrm>
            <a:prstGeom prst="roundRect">
              <a:avLst/>
            </a:prstGeom>
            <a:solidFill>
              <a:srgbClr val="AEBEBB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dirty="0">
                  <a:solidFill>
                    <a:srgbClr val="303C3A"/>
                  </a:solidFill>
                  <a:latin typeface="Arial Black" panose="020B0A04020102020204" pitchFamily="34" charset="0"/>
                </a:rPr>
                <a:t>Herramientas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t de </a:t>
              </a:r>
              <a:r>
                <a:rPr lang="es-MX" dirty="0" err="1">
                  <a:solidFill>
                    <a:srgbClr val="303C3A"/>
                  </a:solidFill>
                </a:rPr>
                <a:t>Student</a:t>
              </a:r>
              <a:r>
                <a:rPr lang="es-MX" dirty="0">
                  <a:solidFill>
                    <a:srgbClr val="303C3A"/>
                  </a:solidFill>
                </a:rPr>
                <a:t>          ANOVA      Mann-Whitney   Kruskal-Wallis Z       Friedman        Signo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Chi-cuadrado       Fisher</a:t>
              </a:r>
            </a:p>
            <a:p>
              <a:r>
                <a:rPr lang="es-MX" dirty="0" err="1">
                  <a:solidFill>
                    <a:srgbClr val="303C3A"/>
                  </a:solidFill>
                </a:rPr>
                <a:t>Bootstrapping</a:t>
              </a:r>
              <a:r>
                <a:rPr lang="es-MX" dirty="0">
                  <a:solidFill>
                    <a:srgbClr val="303C3A"/>
                  </a:solidFill>
                </a:rPr>
                <a:t>      </a:t>
              </a:r>
              <a:r>
                <a:rPr lang="es-MX" dirty="0" err="1">
                  <a:solidFill>
                    <a:srgbClr val="303C3A"/>
                  </a:solidFill>
                </a:rPr>
                <a:t>Jacknife</a:t>
              </a:r>
              <a:r>
                <a:rPr lang="es-MX" dirty="0">
                  <a:solidFill>
                    <a:srgbClr val="303C3A"/>
                  </a:solidFill>
                </a:rPr>
                <a:t>     Permutación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Tabla 1 y 2 automatizada y reproducible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EB50D126-CA80-E46A-ED27-EE001F4BFE6A}"/>
                </a:ext>
              </a:extLst>
            </p:cNvPr>
            <p:cNvCxnSpPr>
              <a:cxnSpLocks/>
            </p:cNvCxnSpPr>
            <p:nvPr/>
          </p:nvCxnSpPr>
          <p:spPr>
            <a:xfrm>
              <a:off x="3040258" y="1872887"/>
              <a:ext cx="394072" cy="0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82D0CF80-719B-6E0D-910F-4444A0F52E7A}"/>
                </a:ext>
              </a:extLst>
            </p:cNvPr>
            <p:cNvCxnSpPr>
              <a:cxnSpLocks/>
            </p:cNvCxnSpPr>
            <p:nvPr/>
          </p:nvCxnSpPr>
          <p:spPr>
            <a:xfrm>
              <a:off x="5737640" y="1872147"/>
              <a:ext cx="310326" cy="0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5C42902E-3B5F-06EC-6374-3FB46812A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752" y="1872886"/>
              <a:ext cx="519578" cy="1738246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C301AB73-22B5-759E-4307-9EC8CF435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3206" y="2947923"/>
              <a:ext cx="0" cy="619496"/>
            </a:xfrm>
            <a:prstGeom prst="straightConnector1">
              <a:avLst/>
            </a:prstGeom>
            <a:ln w="57150">
              <a:solidFill>
                <a:srgbClr val="54686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C57C88A5-1F10-4299-6EC4-34E7CBB0E21E}"/>
                </a:ext>
              </a:extLst>
            </p:cNvPr>
            <p:cNvSpPr/>
            <p:nvPr/>
          </p:nvSpPr>
          <p:spPr>
            <a:xfrm>
              <a:off x="9670685" y="664184"/>
              <a:ext cx="2273861" cy="2417404"/>
            </a:xfrm>
            <a:prstGeom prst="roundRect">
              <a:avLst/>
            </a:prstGeom>
            <a:solidFill>
              <a:srgbClr val="AEBEBB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dirty="0">
                  <a:solidFill>
                    <a:srgbClr val="303C3A"/>
                  </a:solidFill>
                  <a:latin typeface="Arial Black" panose="020B0A04020102020204" pitchFamily="34" charset="0"/>
                </a:rPr>
                <a:t>Aplicaciones</a:t>
              </a:r>
            </a:p>
            <a:p>
              <a:r>
                <a:rPr lang="es-MX" dirty="0" err="1">
                  <a:solidFill>
                    <a:srgbClr val="303C3A"/>
                  </a:solidFill>
                </a:rPr>
                <a:t>Gúías</a:t>
              </a:r>
              <a:r>
                <a:rPr lang="es-MX" dirty="0">
                  <a:solidFill>
                    <a:srgbClr val="303C3A"/>
                  </a:solidFill>
                </a:rPr>
                <a:t> de reporte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Buenas prácticas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Errores de concepto y malas prácticas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Redacción en protocolo y en  artículo científico</a:t>
              </a:r>
            </a:p>
          </p:txBody>
        </p: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B9707773-F1A9-4ACC-5055-59F7AEDD4735}"/>
                </a:ext>
              </a:extLst>
            </p:cNvPr>
            <p:cNvCxnSpPr>
              <a:cxnSpLocks/>
            </p:cNvCxnSpPr>
            <p:nvPr/>
          </p:nvCxnSpPr>
          <p:spPr>
            <a:xfrm>
              <a:off x="9348839" y="1872146"/>
              <a:ext cx="310326" cy="0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663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3632AF5-5374-66DB-0DCE-58D45F66B16C}"/>
              </a:ext>
            </a:extLst>
          </p:cNvPr>
          <p:cNvSpPr txBox="1"/>
          <p:nvPr/>
        </p:nvSpPr>
        <p:spPr>
          <a:xfrm>
            <a:off x="4774318" y="2769153"/>
            <a:ext cx="7556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77918C"/>
                </a:solidFill>
              </a:rPr>
              <a:t>Análisis Descriptivo e Inferencia Estadística</a:t>
            </a:r>
            <a:endParaRPr lang="es-MX" sz="2800" b="1" dirty="0">
              <a:solidFill>
                <a:srgbClr val="77918C"/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BC128E0-D051-B386-1051-63784BCFA8E4}"/>
              </a:ext>
            </a:extLst>
          </p:cNvPr>
          <p:cNvGrpSpPr/>
          <p:nvPr/>
        </p:nvGrpSpPr>
        <p:grpSpPr>
          <a:xfrm>
            <a:off x="295226" y="656079"/>
            <a:ext cx="11780845" cy="4897143"/>
            <a:chOff x="295226" y="656079"/>
            <a:chExt cx="11780845" cy="4897143"/>
          </a:xfrm>
        </p:grpSpPr>
        <p:pic>
          <p:nvPicPr>
            <p:cNvPr id="2" name="Imagen 1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BC73B5AF-E367-D612-4630-53825D1EC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26" y="656079"/>
              <a:ext cx="4231949" cy="4897143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2F6961CE-BE24-C8B0-39E1-AF4A72DA3650}"/>
                </a:ext>
              </a:extLst>
            </p:cNvPr>
            <p:cNvSpPr txBox="1"/>
            <p:nvPr/>
          </p:nvSpPr>
          <p:spPr>
            <a:xfrm>
              <a:off x="4706472" y="1051021"/>
              <a:ext cx="73695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400" b="1" dirty="0">
                  <a:solidFill>
                    <a:srgbClr val="546864"/>
                  </a:solidFill>
                  <a:latin typeface="Arial Black" panose="020B0A04020102020204" pitchFamily="34" charset="0"/>
                </a:rPr>
                <a:t>R para Ciencia de Datos en Salud 3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B86B236-735D-4563-2C3D-DE7655861E39}"/>
                </a:ext>
              </a:extLst>
            </p:cNvPr>
            <p:cNvSpPr txBox="1"/>
            <p:nvPr/>
          </p:nvSpPr>
          <p:spPr>
            <a:xfrm>
              <a:off x="4774318" y="3408578"/>
              <a:ext cx="7036681" cy="14262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2000" b="0" i="0" dirty="0">
                  <a:effectLst/>
                  <a:latin typeface="Barlow" panose="020B0604020202020204" pitchFamily="2" charset="0"/>
                </a:rPr>
                <a:t>R4HDS 202203-Invierno 2022</a:t>
              </a:r>
              <a:endParaRPr lang="es-MX" sz="2000" dirty="0">
                <a:latin typeface="Barlow" panose="020B06040202020202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s-MX" sz="2000" b="0" i="0" dirty="0" err="1">
                  <a:effectLst/>
                  <a:latin typeface="Barlow" panose="00000500000000000000" pitchFamily="2" charset="0"/>
                </a:rPr>
                <a:t>InkaStats</a:t>
              </a:r>
              <a:r>
                <a:rPr lang="es-MX" sz="2000" b="0" i="0" dirty="0">
                  <a:effectLst/>
                  <a:latin typeface="Barlow" panose="00000500000000000000" pitchFamily="2" charset="0"/>
                </a:rPr>
                <a:t> Data </a:t>
              </a:r>
              <a:r>
                <a:rPr lang="es-MX" sz="2000" b="0" i="0" dirty="0" err="1">
                  <a:effectLst/>
                  <a:latin typeface="Barlow" panose="00000500000000000000" pitchFamily="2" charset="0"/>
                </a:rPr>
                <a:t>Science</a:t>
              </a:r>
              <a:r>
                <a:rPr lang="es-MX" sz="2000" b="0" i="0" dirty="0">
                  <a:effectLst/>
                  <a:latin typeface="Barlow" panose="00000500000000000000" pitchFamily="2" charset="0"/>
                </a:rPr>
                <a:t> </a:t>
              </a:r>
              <a:r>
                <a:rPr lang="es-MX" sz="2000" b="0" i="0" dirty="0" err="1">
                  <a:effectLst/>
                  <a:latin typeface="Barlow" panose="00000500000000000000" pitchFamily="2" charset="0"/>
                </a:rPr>
                <a:t>Solutions</a:t>
              </a:r>
              <a:r>
                <a:rPr lang="es-MX" sz="2000" b="0" i="0" dirty="0">
                  <a:effectLst/>
                  <a:latin typeface="Barlow" panose="00000500000000000000" pitchFamily="2" charset="0"/>
                </a:rPr>
                <a:t> | Medical Branch</a:t>
              </a:r>
              <a:br>
                <a:rPr lang="es-MX" sz="2000" dirty="0"/>
              </a:br>
              <a:r>
                <a:rPr lang="es-MX" sz="2000" b="0" i="0" dirty="0">
                  <a:effectLst/>
                  <a:latin typeface="Barlow" panose="00000500000000000000" pitchFamily="2" charset="0"/>
                </a:rPr>
                <a:t>Virtual [Asincrónico &amp; Sincrónico]</a:t>
              </a:r>
              <a:endParaRPr lang="es-MX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71854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124</Words>
  <Application>Microsoft Office PowerPoint</Application>
  <PresentationFormat>Panorámica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Barlow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Percy Soto Becerra</dc:creator>
  <cp:lastModifiedBy>Percy Soto Becerra</cp:lastModifiedBy>
  <cp:revision>3</cp:revision>
  <dcterms:created xsi:type="dcterms:W3CDTF">2022-07-31T02:49:42Z</dcterms:created>
  <dcterms:modified xsi:type="dcterms:W3CDTF">2022-07-31T05:49:26Z</dcterms:modified>
</cp:coreProperties>
</file>