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58" r:id="rId3"/>
    <p:sldId id="273" r:id="rId4"/>
    <p:sldId id="259" r:id="rId5"/>
    <p:sldId id="265" r:id="rId6"/>
    <p:sldId id="266" r:id="rId7"/>
    <p:sldId id="267" r:id="rId8"/>
    <p:sldId id="261" r:id="rId9"/>
    <p:sldId id="262" r:id="rId10"/>
    <p:sldId id="274" r:id="rId11"/>
    <p:sldId id="263" r:id="rId12"/>
    <p:sldId id="268" r:id="rId13"/>
    <p:sldId id="269" r:id="rId14"/>
    <p:sldId id="270" r:id="rId15"/>
    <p:sldId id="275" r:id="rId16"/>
    <p:sldId id="271" r:id="rId17"/>
    <p:sldId id="276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5AC2B-29A9-45A8-94D4-90CED6B967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641850-C3DE-4931-A077-ADA6A5A59643}">
      <dgm:prSet phldrT="[Texto]"/>
      <dgm:spPr/>
      <dgm:t>
        <a:bodyPr/>
        <a:lstStyle/>
        <a:p>
          <a:r>
            <a:rPr lang="en-US" dirty="0"/>
            <a:t>1. Antes de </a:t>
          </a:r>
          <a:r>
            <a:rPr lang="en-US" dirty="0" err="1"/>
            <a:t>iniciar</a:t>
          </a:r>
          <a:r>
            <a:rPr lang="en-US" dirty="0"/>
            <a:t> con la </a:t>
          </a:r>
          <a:r>
            <a:rPr lang="en-US" dirty="0" err="1"/>
            <a:t>recolecci</a:t>
          </a:r>
          <a:r>
            <a:rPr lang="es-PE" dirty="0" err="1"/>
            <a:t>ón</a:t>
          </a:r>
          <a:r>
            <a:rPr lang="es-PE" dirty="0"/>
            <a:t> de datos</a:t>
          </a:r>
          <a:r>
            <a:rPr lang="en-US" dirty="0"/>
            <a:t> </a:t>
          </a:r>
          <a:endParaRPr lang="es-PE" dirty="0"/>
        </a:p>
      </dgm:t>
    </dgm:pt>
    <dgm:pt modelId="{99B170DF-3C24-4FF6-9323-9E0B234400CE}" type="parTrans" cxnId="{A365C052-FCF2-4515-A73F-416F6679C4CD}">
      <dgm:prSet/>
      <dgm:spPr/>
      <dgm:t>
        <a:bodyPr/>
        <a:lstStyle/>
        <a:p>
          <a:endParaRPr lang="es-PE"/>
        </a:p>
      </dgm:t>
    </dgm:pt>
    <dgm:pt modelId="{95E1CCD9-F0CB-486E-8D61-48185D714A41}" type="sibTrans" cxnId="{A365C052-FCF2-4515-A73F-416F6679C4CD}">
      <dgm:prSet/>
      <dgm:spPr/>
      <dgm:t>
        <a:bodyPr/>
        <a:lstStyle/>
        <a:p>
          <a:endParaRPr lang="es-PE"/>
        </a:p>
      </dgm:t>
    </dgm:pt>
    <dgm:pt modelId="{443B91D7-1FC0-4B88-862F-F6851FF84AC5}">
      <dgm:prSet phldrT="[Texto]"/>
      <dgm:spPr/>
      <dgm:t>
        <a:bodyPr/>
        <a:lstStyle/>
        <a:p>
          <a:r>
            <a:rPr lang="es-PE" dirty="0"/>
            <a:t>2. Durante la recolección de datos (validación interna)</a:t>
          </a:r>
        </a:p>
      </dgm:t>
    </dgm:pt>
    <dgm:pt modelId="{BC17506C-4390-4BA2-B563-A0B306B0BDB1}" type="parTrans" cxnId="{F9F954B6-DC27-408F-9B5E-DAF78A769A3A}">
      <dgm:prSet/>
      <dgm:spPr/>
      <dgm:t>
        <a:bodyPr/>
        <a:lstStyle/>
        <a:p>
          <a:endParaRPr lang="es-PE"/>
        </a:p>
      </dgm:t>
    </dgm:pt>
    <dgm:pt modelId="{01918033-61CD-4775-9DA7-658E3EA0B13F}" type="sibTrans" cxnId="{F9F954B6-DC27-408F-9B5E-DAF78A769A3A}">
      <dgm:prSet/>
      <dgm:spPr/>
      <dgm:t>
        <a:bodyPr/>
        <a:lstStyle/>
        <a:p>
          <a:endParaRPr lang="es-PE"/>
        </a:p>
      </dgm:t>
    </dgm:pt>
    <dgm:pt modelId="{69FB3AB3-6A25-4FA4-9B99-A9B7F6976FD0}">
      <dgm:prSet phldrT="[Texto]"/>
      <dgm:spPr/>
      <dgm:t>
        <a:bodyPr/>
        <a:lstStyle/>
        <a:p>
          <a:r>
            <a:rPr lang="es-PE" dirty="0"/>
            <a:t>3. Durante la recolección de datos (validación externa)</a:t>
          </a:r>
        </a:p>
      </dgm:t>
    </dgm:pt>
    <dgm:pt modelId="{7F91A77B-5C3A-47AD-98AE-8EF10B07B22B}" type="parTrans" cxnId="{0FE71468-6B20-486E-8596-8C87ED3CF958}">
      <dgm:prSet/>
      <dgm:spPr/>
      <dgm:t>
        <a:bodyPr/>
        <a:lstStyle/>
        <a:p>
          <a:endParaRPr lang="es-PE"/>
        </a:p>
      </dgm:t>
    </dgm:pt>
    <dgm:pt modelId="{AE628683-1A44-451A-B055-DF6FCF302857}" type="sibTrans" cxnId="{0FE71468-6B20-486E-8596-8C87ED3CF958}">
      <dgm:prSet/>
      <dgm:spPr/>
      <dgm:t>
        <a:bodyPr/>
        <a:lstStyle/>
        <a:p>
          <a:endParaRPr lang="es-PE"/>
        </a:p>
      </dgm:t>
    </dgm:pt>
    <dgm:pt modelId="{6707ACB5-70B1-46ED-B1BD-8995D4824E89}" type="pres">
      <dgm:prSet presAssocID="{E045AC2B-29A9-45A8-94D4-90CED6B967A1}" presName="Name0" presStyleCnt="0">
        <dgm:presLayoutVars>
          <dgm:dir/>
          <dgm:resizeHandles val="exact"/>
        </dgm:presLayoutVars>
      </dgm:prSet>
      <dgm:spPr/>
    </dgm:pt>
    <dgm:pt modelId="{11D40626-FC1E-4CF0-BDD0-85A9544A22A5}" type="pres">
      <dgm:prSet presAssocID="{ED641850-C3DE-4931-A077-ADA6A5A59643}" presName="node" presStyleLbl="node1" presStyleIdx="0" presStyleCnt="3">
        <dgm:presLayoutVars>
          <dgm:bulletEnabled val="1"/>
        </dgm:presLayoutVars>
      </dgm:prSet>
      <dgm:spPr/>
    </dgm:pt>
    <dgm:pt modelId="{1762BDD1-5419-43F6-86E5-577D5CF9ACF5}" type="pres">
      <dgm:prSet presAssocID="{95E1CCD9-F0CB-486E-8D61-48185D714A41}" presName="sibTrans" presStyleLbl="sibTrans2D1" presStyleIdx="0" presStyleCnt="2"/>
      <dgm:spPr/>
    </dgm:pt>
    <dgm:pt modelId="{081B11C6-0E83-416C-A457-F0E6DD5AA48D}" type="pres">
      <dgm:prSet presAssocID="{95E1CCD9-F0CB-486E-8D61-48185D714A41}" presName="connectorText" presStyleLbl="sibTrans2D1" presStyleIdx="0" presStyleCnt="2"/>
      <dgm:spPr/>
    </dgm:pt>
    <dgm:pt modelId="{315274FD-2EB8-460F-9B54-313F5116556F}" type="pres">
      <dgm:prSet presAssocID="{443B91D7-1FC0-4B88-862F-F6851FF84AC5}" presName="node" presStyleLbl="node1" presStyleIdx="1" presStyleCnt="3">
        <dgm:presLayoutVars>
          <dgm:bulletEnabled val="1"/>
        </dgm:presLayoutVars>
      </dgm:prSet>
      <dgm:spPr/>
    </dgm:pt>
    <dgm:pt modelId="{6CEDA303-58E7-4396-B4E3-2AE1F6DEA82B}" type="pres">
      <dgm:prSet presAssocID="{01918033-61CD-4775-9DA7-658E3EA0B13F}" presName="sibTrans" presStyleLbl="sibTrans2D1" presStyleIdx="1" presStyleCnt="2"/>
      <dgm:spPr/>
    </dgm:pt>
    <dgm:pt modelId="{16A051E4-A579-4296-8B3A-6C76DBFC40C7}" type="pres">
      <dgm:prSet presAssocID="{01918033-61CD-4775-9DA7-658E3EA0B13F}" presName="connectorText" presStyleLbl="sibTrans2D1" presStyleIdx="1" presStyleCnt="2"/>
      <dgm:spPr/>
    </dgm:pt>
    <dgm:pt modelId="{01EA394F-28A8-4890-8A9C-FC8AB105A7FB}" type="pres">
      <dgm:prSet presAssocID="{69FB3AB3-6A25-4FA4-9B99-A9B7F6976FD0}" presName="node" presStyleLbl="node1" presStyleIdx="2" presStyleCnt="3">
        <dgm:presLayoutVars>
          <dgm:bulletEnabled val="1"/>
        </dgm:presLayoutVars>
      </dgm:prSet>
      <dgm:spPr/>
    </dgm:pt>
  </dgm:ptLst>
  <dgm:cxnLst>
    <dgm:cxn modelId="{A0566518-E1EF-4630-83A5-0BC5A9A13F0D}" type="presOf" srcId="{443B91D7-1FC0-4B88-862F-F6851FF84AC5}" destId="{315274FD-2EB8-460F-9B54-313F5116556F}" srcOrd="0" destOrd="0" presId="urn:microsoft.com/office/officeart/2005/8/layout/process1"/>
    <dgm:cxn modelId="{95F9585E-EDF1-4AF2-86AD-C91B8C103C7C}" type="presOf" srcId="{01918033-61CD-4775-9DA7-658E3EA0B13F}" destId="{6CEDA303-58E7-4396-B4E3-2AE1F6DEA82B}" srcOrd="0" destOrd="0" presId="urn:microsoft.com/office/officeart/2005/8/layout/process1"/>
    <dgm:cxn modelId="{0FE71468-6B20-486E-8596-8C87ED3CF958}" srcId="{E045AC2B-29A9-45A8-94D4-90CED6B967A1}" destId="{69FB3AB3-6A25-4FA4-9B99-A9B7F6976FD0}" srcOrd="2" destOrd="0" parTransId="{7F91A77B-5C3A-47AD-98AE-8EF10B07B22B}" sibTransId="{AE628683-1A44-451A-B055-DF6FCF302857}"/>
    <dgm:cxn modelId="{94D1D16D-9ED4-4B5D-806D-718733E61A3E}" type="presOf" srcId="{ED641850-C3DE-4931-A077-ADA6A5A59643}" destId="{11D40626-FC1E-4CF0-BDD0-85A9544A22A5}" srcOrd="0" destOrd="0" presId="urn:microsoft.com/office/officeart/2005/8/layout/process1"/>
    <dgm:cxn modelId="{A365C052-FCF2-4515-A73F-416F6679C4CD}" srcId="{E045AC2B-29A9-45A8-94D4-90CED6B967A1}" destId="{ED641850-C3DE-4931-A077-ADA6A5A59643}" srcOrd="0" destOrd="0" parTransId="{99B170DF-3C24-4FF6-9323-9E0B234400CE}" sibTransId="{95E1CCD9-F0CB-486E-8D61-48185D714A41}"/>
    <dgm:cxn modelId="{FB8E9C84-B233-4FC3-83F6-AC067B695976}" type="presOf" srcId="{95E1CCD9-F0CB-486E-8D61-48185D714A41}" destId="{1762BDD1-5419-43F6-86E5-577D5CF9ACF5}" srcOrd="0" destOrd="0" presId="urn:microsoft.com/office/officeart/2005/8/layout/process1"/>
    <dgm:cxn modelId="{86CA89AA-81EF-42C8-A239-3D389106CAB6}" type="presOf" srcId="{69FB3AB3-6A25-4FA4-9B99-A9B7F6976FD0}" destId="{01EA394F-28A8-4890-8A9C-FC8AB105A7FB}" srcOrd="0" destOrd="0" presId="urn:microsoft.com/office/officeart/2005/8/layout/process1"/>
    <dgm:cxn modelId="{F9F954B6-DC27-408F-9B5E-DAF78A769A3A}" srcId="{E045AC2B-29A9-45A8-94D4-90CED6B967A1}" destId="{443B91D7-1FC0-4B88-862F-F6851FF84AC5}" srcOrd="1" destOrd="0" parTransId="{BC17506C-4390-4BA2-B563-A0B306B0BDB1}" sibTransId="{01918033-61CD-4775-9DA7-658E3EA0B13F}"/>
    <dgm:cxn modelId="{F4EDEBBD-A835-4325-A239-888FD9B52968}" type="presOf" srcId="{01918033-61CD-4775-9DA7-658E3EA0B13F}" destId="{16A051E4-A579-4296-8B3A-6C76DBFC40C7}" srcOrd="1" destOrd="0" presId="urn:microsoft.com/office/officeart/2005/8/layout/process1"/>
    <dgm:cxn modelId="{C16501CE-2206-4BFF-A312-2332A7E78482}" type="presOf" srcId="{E045AC2B-29A9-45A8-94D4-90CED6B967A1}" destId="{6707ACB5-70B1-46ED-B1BD-8995D4824E89}" srcOrd="0" destOrd="0" presId="urn:microsoft.com/office/officeart/2005/8/layout/process1"/>
    <dgm:cxn modelId="{7FAAA7E5-68FE-44E6-B975-EA4A9F547DA5}" type="presOf" srcId="{95E1CCD9-F0CB-486E-8D61-48185D714A41}" destId="{081B11C6-0E83-416C-A457-F0E6DD5AA48D}" srcOrd="1" destOrd="0" presId="urn:microsoft.com/office/officeart/2005/8/layout/process1"/>
    <dgm:cxn modelId="{BBABCDA9-C306-40D5-B38C-EA1DCD9FE16E}" type="presParOf" srcId="{6707ACB5-70B1-46ED-B1BD-8995D4824E89}" destId="{11D40626-FC1E-4CF0-BDD0-85A9544A22A5}" srcOrd="0" destOrd="0" presId="urn:microsoft.com/office/officeart/2005/8/layout/process1"/>
    <dgm:cxn modelId="{DF68843C-625A-4AC7-B0E8-8FE8B0D95144}" type="presParOf" srcId="{6707ACB5-70B1-46ED-B1BD-8995D4824E89}" destId="{1762BDD1-5419-43F6-86E5-577D5CF9ACF5}" srcOrd="1" destOrd="0" presId="urn:microsoft.com/office/officeart/2005/8/layout/process1"/>
    <dgm:cxn modelId="{0B0CAD11-FDF1-4196-8E40-BAC700B26827}" type="presParOf" srcId="{1762BDD1-5419-43F6-86E5-577D5CF9ACF5}" destId="{081B11C6-0E83-416C-A457-F0E6DD5AA48D}" srcOrd="0" destOrd="0" presId="urn:microsoft.com/office/officeart/2005/8/layout/process1"/>
    <dgm:cxn modelId="{60BDC9A1-9D8C-42AB-A784-0ADEF38745D2}" type="presParOf" srcId="{6707ACB5-70B1-46ED-B1BD-8995D4824E89}" destId="{315274FD-2EB8-460F-9B54-313F5116556F}" srcOrd="2" destOrd="0" presId="urn:microsoft.com/office/officeart/2005/8/layout/process1"/>
    <dgm:cxn modelId="{20D84114-A6CF-4333-8173-458F451BD810}" type="presParOf" srcId="{6707ACB5-70B1-46ED-B1BD-8995D4824E89}" destId="{6CEDA303-58E7-4396-B4E3-2AE1F6DEA82B}" srcOrd="3" destOrd="0" presId="urn:microsoft.com/office/officeart/2005/8/layout/process1"/>
    <dgm:cxn modelId="{B2CAB9D1-E3CA-4A25-BFEB-F806D6141978}" type="presParOf" srcId="{6CEDA303-58E7-4396-B4E3-2AE1F6DEA82B}" destId="{16A051E4-A579-4296-8B3A-6C76DBFC40C7}" srcOrd="0" destOrd="0" presId="urn:microsoft.com/office/officeart/2005/8/layout/process1"/>
    <dgm:cxn modelId="{8DAF0487-E52C-4E0C-8AAC-A6EAA64FF7FA}" type="presParOf" srcId="{6707ACB5-70B1-46ED-B1BD-8995D4824E89}" destId="{01EA394F-28A8-4890-8A9C-FC8AB105A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40626-FC1E-4CF0-BDD0-85A9544A22A5}">
      <dsp:nvSpPr>
        <dsp:cNvPr id="0" name=""/>
        <dsp:cNvSpPr/>
      </dsp:nvSpPr>
      <dsp:spPr>
        <a:xfrm>
          <a:off x="9609" y="713176"/>
          <a:ext cx="2872077" cy="1723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Antes de </a:t>
          </a:r>
          <a:r>
            <a:rPr lang="en-US" sz="2500" kern="1200" dirty="0" err="1"/>
            <a:t>iniciar</a:t>
          </a:r>
          <a:r>
            <a:rPr lang="en-US" sz="2500" kern="1200" dirty="0"/>
            <a:t> con la </a:t>
          </a:r>
          <a:r>
            <a:rPr lang="en-US" sz="2500" kern="1200" dirty="0" err="1"/>
            <a:t>recolecci</a:t>
          </a:r>
          <a:r>
            <a:rPr lang="es-PE" sz="2500" kern="1200" dirty="0" err="1"/>
            <a:t>ón</a:t>
          </a:r>
          <a:r>
            <a:rPr lang="es-PE" sz="2500" kern="1200" dirty="0"/>
            <a:t> de datos</a:t>
          </a:r>
          <a:r>
            <a:rPr lang="en-US" sz="2500" kern="1200" dirty="0"/>
            <a:t> </a:t>
          </a:r>
          <a:endParaRPr lang="es-PE" sz="2500" kern="1200" dirty="0"/>
        </a:p>
      </dsp:txBody>
      <dsp:txXfrm>
        <a:off x="60081" y="763648"/>
        <a:ext cx="2771133" cy="1622302"/>
      </dsp:txXfrm>
    </dsp:sp>
    <dsp:sp modelId="{1762BDD1-5419-43F6-86E5-577D5CF9ACF5}">
      <dsp:nvSpPr>
        <dsp:cNvPr id="0" name=""/>
        <dsp:cNvSpPr/>
      </dsp:nvSpPr>
      <dsp:spPr>
        <a:xfrm>
          <a:off x="3168894" y="1218662"/>
          <a:ext cx="608880" cy="712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kern="1200"/>
        </a:p>
      </dsp:txBody>
      <dsp:txXfrm>
        <a:off x="3168894" y="1361117"/>
        <a:ext cx="426216" cy="427365"/>
      </dsp:txXfrm>
    </dsp:sp>
    <dsp:sp modelId="{315274FD-2EB8-460F-9B54-313F5116556F}">
      <dsp:nvSpPr>
        <dsp:cNvPr id="0" name=""/>
        <dsp:cNvSpPr/>
      </dsp:nvSpPr>
      <dsp:spPr>
        <a:xfrm>
          <a:off x="4030517" y="713176"/>
          <a:ext cx="2872077" cy="1723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2. Durante la recolección de datos (validación interna)</a:t>
          </a:r>
        </a:p>
      </dsp:txBody>
      <dsp:txXfrm>
        <a:off x="4080989" y="763648"/>
        <a:ext cx="2771133" cy="1622302"/>
      </dsp:txXfrm>
    </dsp:sp>
    <dsp:sp modelId="{6CEDA303-58E7-4396-B4E3-2AE1F6DEA82B}">
      <dsp:nvSpPr>
        <dsp:cNvPr id="0" name=""/>
        <dsp:cNvSpPr/>
      </dsp:nvSpPr>
      <dsp:spPr>
        <a:xfrm>
          <a:off x="7189803" y="1218662"/>
          <a:ext cx="608880" cy="712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kern="1200"/>
        </a:p>
      </dsp:txBody>
      <dsp:txXfrm>
        <a:off x="7189803" y="1361117"/>
        <a:ext cx="426216" cy="427365"/>
      </dsp:txXfrm>
    </dsp:sp>
    <dsp:sp modelId="{01EA394F-28A8-4890-8A9C-FC8AB105A7FB}">
      <dsp:nvSpPr>
        <dsp:cNvPr id="0" name=""/>
        <dsp:cNvSpPr/>
      </dsp:nvSpPr>
      <dsp:spPr>
        <a:xfrm>
          <a:off x="8051426" y="713176"/>
          <a:ext cx="2872077" cy="1723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3. Durante la recolección de datos (validación externa)</a:t>
          </a:r>
        </a:p>
      </dsp:txBody>
      <dsp:txXfrm>
        <a:off x="8101898" y="763648"/>
        <a:ext cx="2771133" cy="162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1835DBC-F396-4FB4-B8A6-9CAC27F7C6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A39ADA-B2BF-41B8-8A6D-C2F5F658C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C85C-4F1D-4D2D-BAEC-851EF9EF268A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7FF131-A4D8-4912-AA5B-43502D041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5B98B0-B219-45E7-BFED-76AADBD90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EA877-A423-4F55-ABF1-5DBF807099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18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5971" y="2610185"/>
            <a:ext cx="7797800" cy="6422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605971" y="3398834"/>
            <a:ext cx="10932887" cy="2349503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5971" y="1138234"/>
            <a:ext cx="10932887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9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3856"/>
            <a:ext cx="9144000" cy="6282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BEEC-B880-477F-BFB5-206F863FFD4D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FCE2-95D6-4B0B-B09F-F58694775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05970" y="2743200"/>
            <a:ext cx="10932887" cy="3149599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5971" y="1138234"/>
            <a:ext cx="10932887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274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5971" y="2528435"/>
            <a:ext cx="10932887" cy="30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5971" y="1138234"/>
            <a:ext cx="10932887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96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5971" y="2743199"/>
            <a:ext cx="5461000" cy="34337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86713" y="2743199"/>
            <a:ext cx="5453743" cy="343376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5971" y="1138234"/>
            <a:ext cx="8146143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815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5972" y="2767240"/>
            <a:ext cx="5391604" cy="496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5972" y="3477530"/>
            <a:ext cx="5391604" cy="242978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767240"/>
            <a:ext cx="5366658" cy="496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477530"/>
            <a:ext cx="5366658" cy="242978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05971" y="1138234"/>
            <a:ext cx="10932887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48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5971" y="2421729"/>
            <a:ext cx="5776686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6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720115" y="1343253"/>
            <a:ext cx="4831442" cy="4360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9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80457" y="2502577"/>
            <a:ext cx="950685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58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1640114"/>
            <a:ext cx="6172200" cy="422093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297112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BCBEEC-B880-477F-BFB5-206F863FFD4D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EBFCE2-95D6-4B0B-B09F-F58694775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0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559" y="943429"/>
            <a:ext cx="4385355" cy="111397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524500" y="1357767"/>
            <a:ext cx="6172200" cy="4511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7558" y="2535010"/>
            <a:ext cx="4385356" cy="3324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58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11907" y="2058159"/>
            <a:ext cx="10568185" cy="13708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679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0191" y="1829088"/>
            <a:ext cx="10311618" cy="1599912"/>
          </a:xfrm>
        </p:spPr>
        <p:txBody>
          <a:bodyPr anchor="ctr" anchorCtr="0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USO DE HERRAMIENTAS DE VALIDACIÓN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3385" y="3904242"/>
            <a:ext cx="5765230" cy="870011"/>
          </a:xfrm>
        </p:spPr>
        <p:txBody>
          <a:bodyPr/>
          <a:lstStyle/>
          <a:p>
            <a:r>
              <a:rPr lang="en-US" sz="2000" b="1" dirty="0"/>
              <a:t>Martina Guillermo Roman</a:t>
            </a:r>
          </a:p>
          <a:p>
            <a:r>
              <a:rPr lang="en-US" sz="2000" dirty="0"/>
              <a:t>Research Coordinator – IETSI</a:t>
            </a:r>
          </a:p>
        </p:txBody>
      </p:sp>
    </p:spTree>
    <p:extLst>
      <p:ext uri="{BB962C8B-B14F-4D97-AF65-F5344CB8AC3E}">
        <p14:creationId xmlns:p14="http://schemas.microsoft.com/office/powerpoint/2010/main" val="253010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C4925D-B9C5-4F26-A11B-36267A5D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56" y="2766218"/>
            <a:ext cx="10932887" cy="1325563"/>
          </a:xfrm>
        </p:spPr>
        <p:txBody>
          <a:bodyPr/>
          <a:lstStyle/>
          <a:p>
            <a:pPr lvl="0"/>
            <a:r>
              <a:rPr lang="es-PE" dirty="0"/>
              <a:t>2. Durante la recolección de datos </a:t>
            </a:r>
            <a:br>
              <a:rPr lang="es-PE" dirty="0"/>
            </a:br>
            <a:r>
              <a:rPr lang="es-PE" dirty="0"/>
              <a:t>(validación interna)</a:t>
            </a:r>
          </a:p>
        </p:txBody>
      </p:sp>
    </p:spTree>
    <p:extLst>
      <p:ext uri="{BB962C8B-B14F-4D97-AF65-F5344CB8AC3E}">
        <p14:creationId xmlns:p14="http://schemas.microsoft.com/office/powerpoint/2010/main" val="410067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82E2963-E954-4D18-A963-8D23B4436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240BB-3FF6-4853-8D85-5BA487B130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45A43-90CB-49D0-A6CC-62A71E76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3423464-3595-4D96-81B4-1487625AA7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6855A-9664-4D06-BD52-B8CC08E2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11" y="1503463"/>
            <a:ext cx="8781930" cy="39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50D4AF7-59FC-4C38-A5FC-7528FE6F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2421729"/>
            <a:ext cx="208007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Validación de data en </a:t>
            </a:r>
            <a:r>
              <a:rPr lang="es-PE" dirty="0" err="1"/>
              <a:t>REDCAp</a:t>
            </a:r>
            <a:endParaRPr lang="es-PE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E4A6CB8-6AED-48C0-A456-3D906D6EA4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9512D7-D01A-42C7-AA05-1570978A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36" y="1264798"/>
            <a:ext cx="7944864" cy="432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C3B65DE-BE1E-40BC-8C3A-9E96B0BD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[CONSEJOS Y TRUCOS] : muchos de los tipos de validación de datos incluyen una opción para establecer valores mínimos y máximos esperados. Recomendamos encarecidamente a los usuarios que empleen esto cuando corresponda. Por ejemplo, si un campo solicita la edad de un participante, es posible que desee establecer los mínimos y máximos en torno a las pautas de elegibilidad del estudio, como de 16 a 55 años. Si no tiene reglas de elegibilidad del estudio, sigue siendo una buena práctica para establecer límites relativamente razonables, como 4 a 120.</a:t>
            </a:r>
          </a:p>
          <a:p>
            <a:pPr algn="just"/>
            <a:r>
              <a:rPr lang="es-ES" i="1" dirty="0" err="1"/>
              <a:t>REDCap</a:t>
            </a:r>
            <a:endParaRPr lang="es-PE" i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7605414-4C81-4BE0-9C30-73503DF1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21650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E4F9C81-2EDD-496F-9148-DB815192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56" y="2352675"/>
            <a:ext cx="10932887" cy="3667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Evitar campos con textos libres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Definir el tipo de variable de los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No mezcle diferentes tipos de datos en una casilla de respuesta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Usar las reglas de validación de </a:t>
            </a:r>
            <a:r>
              <a:rPr lang="es-PE" dirty="0" err="1"/>
              <a:t>REDCap</a:t>
            </a: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Reducir la cantidad de datos perdidos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Evitar espacios en blanco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Ser consistente a lo largo del estudio usando los mismos códigos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Configura tu base de datos con la estructura en mente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 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8ACBCB5-90F4-46E2-824F-304A3DA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34133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C4925D-B9C5-4F26-A11B-36267A5D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56" y="2766218"/>
            <a:ext cx="10932887" cy="1325563"/>
          </a:xfrm>
        </p:spPr>
        <p:txBody>
          <a:bodyPr/>
          <a:lstStyle/>
          <a:p>
            <a:pPr lvl="0"/>
            <a:r>
              <a:rPr lang="es-PE" dirty="0"/>
              <a:t>3. Durante la recolección de datos </a:t>
            </a:r>
            <a:br>
              <a:rPr lang="es-PE" dirty="0"/>
            </a:br>
            <a:r>
              <a:rPr lang="es-PE" dirty="0"/>
              <a:t>(validación externa)</a:t>
            </a:r>
          </a:p>
        </p:txBody>
      </p:sp>
    </p:spTree>
    <p:extLst>
      <p:ext uri="{BB962C8B-B14F-4D97-AF65-F5344CB8AC3E}">
        <p14:creationId xmlns:p14="http://schemas.microsoft.com/office/powerpoint/2010/main" val="255789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1BE100C-BFB1-439A-A21A-56480D0C8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E9357-A313-497F-A83A-9A5E0FEEC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72B5B4-96FA-4B71-88B0-0576C68D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3B61E57-2EB8-47F3-B0E9-59FB836545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09AAE5D-E930-40E6-955F-D76283EF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74CAB-CF51-466D-937C-B2DDF7DD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8" y="1092998"/>
            <a:ext cx="8725664" cy="493688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5A6201A-FAEB-431B-94CA-CC5031589E3D}"/>
              </a:ext>
            </a:extLst>
          </p:cNvPr>
          <p:cNvSpPr/>
          <p:nvPr/>
        </p:nvSpPr>
        <p:spPr>
          <a:xfrm>
            <a:off x="1628775" y="5534025"/>
            <a:ext cx="2276475" cy="166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10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E000327-A1D6-4EFF-A57E-41C84BB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56" y="2766218"/>
            <a:ext cx="10932887" cy="1325563"/>
          </a:xfrm>
        </p:spPr>
        <p:txBody>
          <a:bodyPr/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1952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98E62C-EC29-402C-8B4F-6D1D3CE51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11867"/>
              </p:ext>
            </p:extLst>
          </p:nvPr>
        </p:nvGraphicFramePr>
        <p:xfrm>
          <a:off x="605745" y="2396971"/>
          <a:ext cx="10933113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D2C4925D-B9C5-4F26-A11B-36267A5D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Procesos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8329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C4925D-B9C5-4F26-A11B-36267A5D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56" y="2766218"/>
            <a:ext cx="10932887" cy="1325563"/>
          </a:xfrm>
        </p:spPr>
        <p:txBody>
          <a:bodyPr/>
          <a:lstStyle/>
          <a:p>
            <a:pPr lvl="0"/>
            <a:r>
              <a:rPr lang="en-US" dirty="0"/>
              <a:t>1. Antes de </a:t>
            </a:r>
            <a:r>
              <a:rPr lang="en-US" dirty="0" err="1"/>
              <a:t>iniciar</a:t>
            </a:r>
            <a:r>
              <a:rPr lang="en-US" dirty="0"/>
              <a:t> con la </a:t>
            </a:r>
            <a:r>
              <a:rPr lang="en-US" dirty="0" err="1"/>
              <a:t>recolecci</a:t>
            </a:r>
            <a:r>
              <a:rPr lang="es-PE" dirty="0" err="1"/>
              <a:t>ón</a:t>
            </a:r>
            <a:r>
              <a:rPr lang="es-PE" dirty="0"/>
              <a:t> de datos</a:t>
            </a:r>
            <a:r>
              <a:rPr lang="en-U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70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6FFC7A-1ADB-4142-B3E9-45C17D13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2" y="2429884"/>
            <a:ext cx="5391604" cy="496207"/>
          </a:xfrm>
        </p:spPr>
        <p:txBody>
          <a:bodyPr/>
          <a:lstStyle/>
          <a:p>
            <a:pPr algn="ctr"/>
            <a:r>
              <a:rPr lang="es-PE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C9B12-59B7-43FB-A283-93AFB97E0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972" y="3140174"/>
            <a:ext cx="5391604" cy="2429782"/>
          </a:xfrm>
        </p:spPr>
        <p:txBody>
          <a:bodyPr/>
          <a:lstStyle/>
          <a:p>
            <a:pPr algn="just"/>
            <a:r>
              <a:rPr lang="es-PE" dirty="0"/>
              <a:t>Diseñar el formato de recolección de datos que convenga al proyecto y asegure la calidad de la data.</a:t>
            </a:r>
          </a:p>
          <a:p>
            <a:pPr marL="342900" indent="-342900">
              <a:buFontTx/>
              <a:buChar char="-"/>
            </a:pPr>
            <a:r>
              <a:rPr lang="es-PE" dirty="0"/>
              <a:t>Diccionario de datos</a:t>
            </a:r>
          </a:p>
          <a:p>
            <a:pPr marL="342900" indent="-342900">
              <a:buFontTx/>
              <a:buChar char="-"/>
            </a:pPr>
            <a:r>
              <a:rPr lang="es-PE" dirty="0"/>
              <a:t>Configuración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37169-021E-4E3F-A81F-F27816C1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29884"/>
            <a:ext cx="5366658" cy="496207"/>
          </a:xfrm>
        </p:spPr>
        <p:txBody>
          <a:bodyPr/>
          <a:lstStyle/>
          <a:p>
            <a:pPr algn="ctr"/>
            <a:r>
              <a:rPr lang="es-PE" dirty="0"/>
              <a:t>BENEFICIO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73B168D-1757-4C1B-AB8B-675B71DA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4166" y="3136634"/>
            <a:ext cx="5164691" cy="242978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/>
              <a:t>Reducir el numero de inconvenientes durante la recolección de datos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/>
              <a:t>Reducir la carga de apoyo de parte del Administrador de </a:t>
            </a:r>
            <a:r>
              <a:rPr lang="es-PE" dirty="0" err="1"/>
              <a:t>REDCap</a:t>
            </a:r>
            <a:endParaRPr lang="es-PE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/>
              <a:t>Reduce el tiempo de limpieza de los datos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/>
              <a:t>Permite compartir datos de calidad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DF6CFC4-D94A-4E54-BA00-99AC6606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Recolecci</a:t>
            </a:r>
            <a:r>
              <a:rPr lang="es-PE" dirty="0" err="1"/>
              <a:t>ón</a:t>
            </a:r>
            <a:r>
              <a:rPr lang="es-PE" dirty="0"/>
              <a:t> de datos</a:t>
            </a:r>
            <a:r>
              <a:rPr lang="en-U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165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C2E89B-B3B5-480A-AEAB-60A73D4F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0A18FEA-6D4C-41D4-89E2-FAD3B93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Inconsistencias en el código en preguntas SI/NO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5F5994-CE72-416A-AED1-988D51173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5" b="5137"/>
          <a:stretch/>
        </p:blipFill>
        <p:spPr>
          <a:xfrm>
            <a:off x="1989384" y="2388099"/>
            <a:ext cx="7858125" cy="3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0A18FEA-6D4C-41D4-89E2-FAD3B93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Formatos no asignados a eventos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4834CD-962C-4271-B4F8-E6E5775D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76" y="2528435"/>
            <a:ext cx="8753475" cy="29908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6D9DD71-4FE0-4400-BACE-929EC2C6372D}"/>
              </a:ext>
            </a:extLst>
          </p:cNvPr>
          <p:cNvSpPr/>
          <p:nvPr/>
        </p:nvSpPr>
        <p:spPr>
          <a:xfrm>
            <a:off x="1544715" y="3852909"/>
            <a:ext cx="9037468" cy="31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9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C2E89B-B3B5-480A-AEAB-60A73D4F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Errores de calculo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Lógica de ramificación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Cola de encuestas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Invitaciones a encuestas automatizadas (ASI)</a:t>
            </a:r>
            <a:endParaRPr lang="es-PE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0A18FEA-6D4C-41D4-89E2-FAD3B93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Campos </a:t>
            </a:r>
            <a:r>
              <a:rPr lang="en-US" dirty="0"/>
              <a:t>l</a:t>
            </a:r>
            <a:r>
              <a:rPr lang="es-PE" dirty="0" err="1"/>
              <a:t>ógicos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E431C3-507A-4031-BAAC-9633AED6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1"/>
          <a:stretch/>
        </p:blipFill>
        <p:spPr>
          <a:xfrm>
            <a:off x="3148012" y="2390775"/>
            <a:ext cx="5895975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DCE8CA9-FBAF-490D-83B1-76DACAB8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/>
              <a:t>Al menos 03 pruebas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/>
              <a:t>Al menos 01 exportación en modo desarrollo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/>
              <a:t>Esto permite visualizar el tipo de resultados esperados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/>
              <a:t>Es altamente recomendable revisar el diseño del proyecto con un asesor/experto antes de entrar al modo de producción con la finalidad de asegurar que la captura de la data esta configurada adecuadamente.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DCEAAD2-4C98-4D51-BB2D-D95E39A1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Testear suficientemente el proyecto</a:t>
            </a:r>
          </a:p>
        </p:txBody>
      </p:sp>
    </p:spTree>
    <p:extLst>
      <p:ext uri="{BB962C8B-B14F-4D97-AF65-F5344CB8AC3E}">
        <p14:creationId xmlns:p14="http://schemas.microsoft.com/office/powerpoint/2010/main" val="162727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>
            <a:extLst>
              <a:ext uri="{FF2B5EF4-FFF2-40B4-BE49-F238E27FC236}">
                <a16:creationId xmlns:a16="http://schemas.microsoft.com/office/drawing/2014/main" id="{4BAF0375-738D-4D54-AC97-E525A0797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812234C-0F14-4BB8-ADA7-EB7DEA27E2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D0A7630-C36B-4382-9D32-ABACCDBC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Errores más frecuentes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B6D8F5-A108-4827-B3A8-EBDF40CD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5" y="2784479"/>
            <a:ext cx="7134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8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d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tema_congreso_2020</Template>
  <TotalTime>215</TotalTime>
  <Words>405</Words>
  <Application>Microsoft Office PowerPoint</Application>
  <PresentationFormat>Panorámica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Tema_pdp</vt:lpstr>
      <vt:lpstr>USO DE HERRAMIENTAS DE VALIDACIÓN</vt:lpstr>
      <vt:lpstr>Procesos de validación</vt:lpstr>
      <vt:lpstr>1. Antes de iniciar con la recolección de datos </vt:lpstr>
      <vt:lpstr>Recolección de datos </vt:lpstr>
      <vt:lpstr>Inconsistencias en el código en preguntas SI/NO</vt:lpstr>
      <vt:lpstr>Formatos no asignados a eventos</vt:lpstr>
      <vt:lpstr>Campos lógicos</vt:lpstr>
      <vt:lpstr>Testear suficientemente el proyecto</vt:lpstr>
      <vt:lpstr>Errores más frecuentes</vt:lpstr>
      <vt:lpstr>2. Durante la recolección de datos  (validación interna)</vt:lpstr>
      <vt:lpstr>Presentación de PowerPoint</vt:lpstr>
      <vt:lpstr>Validación de data en REDCAp</vt:lpstr>
      <vt:lpstr>Recomendaciones</vt:lpstr>
      <vt:lpstr>Buenas prácticas</vt:lpstr>
      <vt:lpstr>3. Durante la recolección de datos  (validación externa)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Mar GR</cp:lastModifiedBy>
  <cp:revision>16</cp:revision>
  <dcterms:created xsi:type="dcterms:W3CDTF">2020-11-10T02:54:02Z</dcterms:created>
  <dcterms:modified xsi:type="dcterms:W3CDTF">2022-04-13T14:36:39Z</dcterms:modified>
</cp:coreProperties>
</file>