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2" r:id="rId7"/>
    <p:sldId id="263" r:id="rId8"/>
    <p:sldId id="271" r:id="rId9"/>
    <p:sldId id="272" r:id="rId10"/>
  </p:sldIdLst>
  <p:sldSz cx="12192000" cy="6858000"/>
  <p:notesSz cx="12192000" cy="6858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viewProps" Target="view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presProps" Target="presProps.xml" /><Relationship Id="rId5" Type="http://schemas.openxmlformats.org/officeDocument/2006/relationships/slide" Target="slides/slide4.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02360" y="625221"/>
            <a:ext cx="10787278" cy="452119"/>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0055B8"/>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sz="32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0055B8"/>
                </a:solidFill>
                <a:latin typeface="Tahoma"/>
                <a:cs typeface="Tahoma"/>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0055B8"/>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1999" cy="6857997"/>
          </a:xfrm>
          <a:prstGeom prst="rect">
            <a:avLst/>
          </a:prstGeom>
        </p:spPr>
      </p:pic>
      <p:sp>
        <p:nvSpPr>
          <p:cNvPr id="17" name="bg object 17"/>
          <p:cNvSpPr/>
          <p:nvPr/>
        </p:nvSpPr>
        <p:spPr>
          <a:xfrm>
            <a:off x="623316" y="0"/>
            <a:ext cx="2519680" cy="71755"/>
          </a:xfrm>
          <a:custGeom>
            <a:avLst/>
            <a:gdLst/>
            <a:ahLst/>
            <a:cxnLst/>
            <a:rect l="l" t="t" r="r" b="b"/>
            <a:pathLst>
              <a:path w="2519680" h="71755">
                <a:moveTo>
                  <a:pt x="2519172" y="0"/>
                </a:moveTo>
                <a:lnTo>
                  <a:pt x="0" y="0"/>
                </a:lnTo>
                <a:lnTo>
                  <a:pt x="0" y="71627"/>
                </a:lnTo>
                <a:lnTo>
                  <a:pt x="2519172" y="71627"/>
                </a:lnTo>
                <a:lnTo>
                  <a:pt x="2519172" y="0"/>
                </a:lnTo>
                <a:close/>
              </a:path>
            </a:pathLst>
          </a:custGeom>
          <a:solidFill>
            <a:srgbClr val="00D2F6"/>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7" Type="http://schemas.openxmlformats.org/officeDocument/2006/relationships/image" Target="../media/image1.jpg"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2191999" cy="6857997"/>
          </a:xfrm>
          <a:prstGeom prst="rect">
            <a:avLst/>
          </a:prstGeom>
        </p:spPr>
      </p:pic>
      <p:sp>
        <p:nvSpPr>
          <p:cNvPr id="2" name="Holder 2"/>
          <p:cNvSpPr>
            <a:spLocks noGrp="1"/>
          </p:cNvSpPr>
          <p:nvPr>
            <p:ph type="title"/>
          </p:nvPr>
        </p:nvSpPr>
        <p:spPr>
          <a:xfrm>
            <a:off x="702360" y="625221"/>
            <a:ext cx="1534795" cy="452119"/>
          </a:xfrm>
          <a:prstGeom prst="rect">
            <a:avLst/>
          </a:prstGeom>
        </p:spPr>
        <p:txBody>
          <a:bodyPr wrap="square" lIns="0" tIns="0" rIns="0" bIns="0">
            <a:spAutoFit/>
          </a:bodyPr>
          <a:lstStyle>
            <a:lvl1pPr>
              <a:defRPr sz="2800" b="1" i="0">
                <a:solidFill>
                  <a:srgbClr val="0055B8"/>
                </a:solidFill>
                <a:latin typeface="Tahoma"/>
                <a:cs typeface="Tahoma"/>
              </a:defRPr>
            </a:lvl1pPr>
          </a:lstStyle>
          <a:p>
            <a:endParaRPr/>
          </a:p>
        </p:txBody>
      </p:sp>
      <p:sp>
        <p:nvSpPr>
          <p:cNvPr id="3" name="Holder 3"/>
          <p:cNvSpPr>
            <a:spLocks noGrp="1"/>
          </p:cNvSpPr>
          <p:nvPr>
            <p:ph type="body" idx="1"/>
          </p:nvPr>
        </p:nvSpPr>
        <p:spPr>
          <a:xfrm>
            <a:off x="1062354" y="1730120"/>
            <a:ext cx="10067290" cy="3928745"/>
          </a:xfrm>
          <a:prstGeom prst="rect">
            <a:avLst/>
          </a:prstGeom>
        </p:spPr>
        <p:txBody>
          <a:bodyPr wrap="square" lIns="0" tIns="0" rIns="0" bIns="0">
            <a:spAutoFit/>
          </a:bodyPr>
          <a:lstStyle>
            <a:lvl1pPr>
              <a:defRPr sz="32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3/3/2023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jpg" /><Relationship Id="rId1" Type="http://schemas.openxmlformats.org/officeDocument/2006/relationships/slideLayout" Target="../slideLayouts/slideLayout5.xml" /><Relationship Id="rId5" Type="http://schemas.openxmlformats.org/officeDocument/2006/relationships/image" Target="../media/image5.png" /><Relationship Id="rId4" Type="http://schemas.openxmlformats.org/officeDocument/2006/relationships/image" Target="../media/image4.png" /></Relationships>
</file>

<file path=ppt/slides/_rels/slide2.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6.jpg" /><Relationship Id="rId1" Type="http://schemas.openxmlformats.org/officeDocument/2006/relationships/slideLayout" Target="../slideLayouts/slideLayout2.xml" /><Relationship Id="rId4" Type="http://schemas.openxmlformats.org/officeDocument/2006/relationships/image" Target="../media/image8.png" /></Relationships>
</file>

<file path=ppt/slides/_rels/slide3.xml.rels><?xml version="1.0" encoding="UTF-8" standalone="yes"?>
<Relationships xmlns="http://schemas.openxmlformats.org/package/2006/relationships"><Relationship Id="rId3" Type="http://schemas.openxmlformats.org/officeDocument/2006/relationships/image" Target="../media/image10.jpg" /><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5.xml" /></Relationships>
</file>

<file path=ppt/slides/_rels/slide7.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5.xml" /></Relationships>
</file>

<file path=ppt/slides/_rels/slide8.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6.jpg" /><Relationship Id="rId1" Type="http://schemas.openxmlformats.org/officeDocument/2006/relationships/slideLayout" Target="../slideLayouts/slideLayout5.xml" /><Relationship Id="rId4" Type="http://schemas.openxmlformats.org/officeDocument/2006/relationships/image" Target="../media/image12.png" /></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719254" y="0"/>
            <a:ext cx="9472745" cy="6857996"/>
          </a:xfrm>
          <a:prstGeom prst="rect">
            <a:avLst/>
          </a:prstGeom>
        </p:spPr>
      </p:pic>
      <p:sp>
        <p:nvSpPr>
          <p:cNvPr id="3" name="object 3"/>
          <p:cNvSpPr txBox="1"/>
          <p:nvPr/>
        </p:nvSpPr>
        <p:spPr>
          <a:xfrm>
            <a:off x="6895845" y="2834006"/>
            <a:ext cx="3679446" cy="2475678"/>
          </a:xfrm>
          <a:prstGeom prst="rect">
            <a:avLst/>
          </a:prstGeom>
        </p:spPr>
        <p:txBody>
          <a:bodyPr vert="horz" wrap="square" lIns="0" tIns="13335" rIns="0" bIns="0" rtlCol="0">
            <a:spAutoFit/>
          </a:bodyPr>
          <a:lstStyle/>
          <a:p>
            <a:pPr marL="12700" marR="5080">
              <a:lnSpc>
                <a:spcPct val="100000"/>
              </a:lnSpc>
              <a:spcBef>
                <a:spcPts val="5"/>
              </a:spcBef>
            </a:pPr>
            <a:r>
              <a:rPr lang="es-PE" sz="3200" b="1" spc="-5" dirty="0">
                <a:solidFill>
                  <a:schemeClr val="bg1"/>
                </a:solidFill>
                <a:latin typeface="Tahoma"/>
                <a:cs typeface="Tahoma"/>
              </a:rPr>
              <a:t>IETSI</a:t>
            </a:r>
          </a:p>
          <a:p>
            <a:pPr marL="12700" marR="5080">
              <a:lnSpc>
                <a:spcPct val="100000"/>
              </a:lnSpc>
              <a:spcBef>
                <a:spcPts val="5"/>
              </a:spcBef>
            </a:pPr>
            <a:r>
              <a:rPr lang="es-PE" sz="3200" b="1" spc="-5" dirty="0">
                <a:solidFill>
                  <a:srgbClr val="00D2F6"/>
                </a:solidFill>
                <a:latin typeface="Tahoma"/>
                <a:cs typeface="Tahoma"/>
              </a:rPr>
              <a:t>Servicios de Interoperabilidad para Datos Clínicos (CDIS)</a:t>
            </a:r>
          </a:p>
        </p:txBody>
      </p:sp>
      <p:sp>
        <p:nvSpPr>
          <p:cNvPr id="4" name="object 4"/>
          <p:cNvSpPr txBox="1"/>
          <p:nvPr/>
        </p:nvSpPr>
        <p:spPr>
          <a:xfrm>
            <a:off x="6895845" y="5637072"/>
            <a:ext cx="3493770" cy="857286"/>
          </a:xfrm>
          <a:prstGeom prst="rect">
            <a:avLst/>
          </a:prstGeom>
        </p:spPr>
        <p:txBody>
          <a:bodyPr vert="horz" wrap="square" lIns="0" tIns="13335" rIns="0" bIns="0" rtlCol="0">
            <a:spAutoFit/>
          </a:bodyPr>
          <a:lstStyle/>
          <a:p>
            <a:pPr marL="12700">
              <a:lnSpc>
                <a:spcPct val="100000"/>
              </a:lnSpc>
              <a:spcBef>
                <a:spcPts val="105"/>
              </a:spcBef>
            </a:pPr>
            <a:r>
              <a:rPr lang="es-PE" sz="2000" b="1" spc="-15" dirty="0">
                <a:solidFill>
                  <a:srgbClr val="FFFFFF"/>
                </a:solidFill>
                <a:latin typeface="Calibri"/>
                <a:cs typeface="Calibri"/>
              </a:rPr>
              <a:t>Una herramienta de REDCap para la extracción de datos</a:t>
            </a:r>
          </a:p>
          <a:p>
            <a:pPr marL="12700">
              <a:lnSpc>
                <a:spcPct val="100000"/>
              </a:lnSpc>
              <a:spcBef>
                <a:spcPts val="105"/>
              </a:spcBef>
            </a:pPr>
            <a:r>
              <a:rPr lang="es-PE" sz="1400" b="1" spc="-5" dirty="0">
                <a:solidFill>
                  <a:srgbClr val="FFFFFF"/>
                </a:solidFill>
                <a:latin typeface="Calibri"/>
                <a:cs typeface="Calibri"/>
              </a:rPr>
              <a:t>Ene/2022</a:t>
            </a:r>
            <a:endParaRPr lang="es-PE" sz="1400" dirty="0">
              <a:latin typeface="Calibri"/>
              <a:cs typeface="Calibri"/>
            </a:endParaRPr>
          </a:p>
        </p:txBody>
      </p:sp>
      <p:grpSp>
        <p:nvGrpSpPr>
          <p:cNvPr id="5" name="object 5"/>
          <p:cNvGrpSpPr/>
          <p:nvPr/>
        </p:nvGrpSpPr>
        <p:grpSpPr>
          <a:xfrm>
            <a:off x="132587" y="211836"/>
            <a:ext cx="7358380" cy="5253355"/>
            <a:chOff x="132587" y="211836"/>
            <a:chExt cx="7358380" cy="5253355"/>
          </a:xfrm>
        </p:grpSpPr>
        <p:sp>
          <p:nvSpPr>
            <p:cNvPr id="6" name="object 6"/>
            <p:cNvSpPr/>
            <p:nvPr/>
          </p:nvSpPr>
          <p:spPr>
            <a:xfrm>
              <a:off x="6914387" y="5393436"/>
              <a:ext cx="576580" cy="71755"/>
            </a:xfrm>
            <a:custGeom>
              <a:avLst/>
              <a:gdLst/>
              <a:ahLst/>
              <a:cxnLst/>
              <a:rect l="l" t="t" r="r" b="b"/>
              <a:pathLst>
                <a:path w="576579" h="71754">
                  <a:moveTo>
                    <a:pt x="576072" y="0"/>
                  </a:moveTo>
                  <a:lnTo>
                    <a:pt x="0" y="0"/>
                  </a:lnTo>
                  <a:lnTo>
                    <a:pt x="0" y="71627"/>
                  </a:lnTo>
                  <a:lnTo>
                    <a:pt x="576072" y="71627"/>
                  </a:lnTo>
                  <a:lnTo>
                    <a:pt x="576072" y="0"/>
                  </a:lnTo>
                  <a:close/>
                </a:path>
              </a:pathLst>
            </a:custGeom>
            <a:solidFill>
              <a:srgbClr val="FFFFFF"/>
            </a:solidFill>
          </p:spPr>
          <p:txBody>
            <a:bodyPr wrap="square" lIns="0" tIns="0" rIns="0" bIns="0" rtlCol="0"/>
            <a:lstStyle/>
            <a:p>
              <a:endParaRPr/>
            </a:p>
          </p:txBody>
        </p:sp>
        <p:pic>
          <p:nvPicPr>
            <p:cNvPr id="7" name="object 7"/>
            <p:cNvPicPr/>
            <p:nvPr/>
          </p:nvPicPr>
          <p:blipFill>
            <a:blip r:embed="rId3" cstate="print"/>
            <a:stretch>
              <a:fillRect/>
            </a:stretch>
          </p:blipFill>
          <p:spPr>
            <a:xfrm>
              <a:off x="2459736" y="211836"/>
              <a:ext cx="2383536" cy="1341120"/>
            </a:xfrm>
            <a:prstGeom prst="rect">
              <a:avLst/>
            </a:prstGeom>
          </p:spPr>
        </p:pic>
        <p:pic>
          <p:nvPicPr>
            <p:cNvPr id="8" name="object 8"/>
            <p:cNvPicPr/>
            <p:nvPr/>
          </p:nvPicPr>
          <p:blipFill>
            <a:blip r:embed="rId4" cstate="print"/>
            <a:stretch>
              <a:fillRect/>
            </a:stretch>
          </p:blipFill>
          <p:spPr>
            <a:xfrm>
              <a:off x="132587" y="309372"/>
              <a:ext cx="2506980" cy="1175003"/>
            </a:xfrm>
            <a:prstGeom prst="rect">
              <a:avLst/>
            </a:prstGeom>
          </p:spPr>
        </p:pic>
      </p:grpSp>
      <p:pic>
        <p:nvPicPr>
          <p:cNvPr id="1026" name="Picture 2">
            <a:extLst>
              <a:ext uri="{FF2B5EF4-FFF2-40B4-BE49-F238E27FC236}">
                <a16:creationId xmlns:a16="http://schemas.microsoft.com/office/drawing/2014/main" id="{CB78782F-6749-43EF-9CC3-6AFCBB799D6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8600" y="6074593"/>
            <a:ext cx="1828800" cy="56459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1999" cy="6857996"/>
          </a:xfrm>
          <a:prstGeom prst="rect">
            <a:avLst/>
          </a:prstGeom>
        </p:spPr>
      </p:pic>
      <p:sp>
        <p:nvSpPr>
          <p:cNvPr id="3" name="object 3"/>
          <p:cNvSpPr txBox="1">
            <a:spLocks noGrp="1"/>
          </p:cNvSpPr>
          <p:nvPr>
            <p:ph type="title"/>
          </p:nvPr>
        </p:nvSpPr>
        <p:spPr>
          <a:xfrm>
            <a:off x="5314569" y="537718"/>
            <a:ext cx="1563370" cy="513715"/>
          </a:xfrm>
          <a:prstGeom prst="rect">
            <a:avLst/>
          </a:prstGeom>
        </p:spPr>
        <p:txBody>
          <a:bodyPr vert="horz" wrap="square" lIns="0" tIns="13335" rIns="0" bIns="0" rtlCol="0">
            <a:spAutoFit/>
          </a:bodyPr>
          <a:lstStyle/>
          <a:p>
            <a:pPr marL="12700">
              <a:lnSpc>
                <a:spcPct val="100000"/>
              </a:lnSpc>
              <a:spcBef>
                <a:spcPts val="105"/>
              </a:spcBef>
            </a:pPr>
            <a:r>
              <a:rPr sz="3200" dirty="0">
                <a:solidFill>
                  <a:srgbClr val="FFFFFF"/>
                </a:solidFill>
              </a:rPr>
              <a:t>Agenda</a:t>
            </a:r>
            <a:endParaRPr sz="3200"/>
          </a:p>
        </p:txBody>
      </p:sp>
      <p:sp>
        <p:nvSpPr>
          <p:cNvPr id="4" name="object 4"/>
          <p:cNvSpPr txBox="1"/>
          <p:nvPr/>
        </p:nvSpPr>
        <p:spPr>
          <a:xfrm>
            <a:off x="2167889" y="1510131"/>
            <a:ext cx="8881111" cy="3660874"/>
          </a:xfrm>
          <a:prstGeom prst="rect">
            <a:avLst/>
          </a:prstGeom>
        </p:spPr>
        <p:txBody>
          <a:bodyPr vert="horz" wrap="square" lIns="0" tIns="12700" rIns="0" bIns="0" rtlCol="0">
            <a:spAutoFit/>
          </a:bodyPr>
          <a:lstStyle/>
          <a:p>
            <a:pPr marL="12700" marR="5421630">
              <a:lnSpc>
                <a:spcPct val="150000"/>
              </a:lnSpc>
              <a:spcBef>
                <a:spcPts val="100"/>
              </a:spcBef>
            </a:pPr>
            <a:r>
              <a:rPr sz="3200" dirty="0">
                <a:solidFill>
                  <a:srgbClr val="FFFFFF"/>
                </a:solidFill>
                <a:latin typeface="Tahoma"/>
                <a:cs typeface="Tahoma"/>
              </a:rPr>
              <a:t>1.</a:t>
            </a:r>
            <a:r>
              <a:rPr sz="3200" spc="-5" dirty="0">
                <a:solidFill>
                  <a:srgbClr val="FFFFFF"/>
                </a:solidFill>
                <a:latin typeface="Tahoma"/>
                <a:cs typeface="Tahoma"/>
              </a:rPr>
              <a:t>Int</a:t>
            </a:r>
            <a:r>
              <a:rPr sz="3200" spc="-25" dirty="0">
                <a:solidFill>
                  <a:srgbClr val="FFFFFF"/>
                </a:solidFill>
                <a:latin typeface="Tahoma"/>
                <a:cs typeface="Tahoma"/>
              </a:rPr>
              <a:t>r</a:t>
            </a:r>
            <a:r>
              <a:rPr sz="3200" dirty="0">
                <a:solidFill>
                  <a:srgbClr val="FFFFFF"/>
                </a:solidFill>
                <a:latin typeface="Tahoma"/>
                <a:cs typeface="Tahoma"/>
              </a:rPr>
              <a:t>oducc</a:t>
            </a:r>
            <a:r>
              <a:rPr sz="3200" spc="-15" dirty="0">
                <a:solidFill>
                  <a:srgbClr val="FFFFFF"/>
                </a:solidFill>
                <a:latin typeface="Tahoma"/>
                <a:cs typeface="Tahoma"/>
              </a:rPr>
              <a:t>i</a:t>
            </a:r>
            <a:r>
              <a:rPr sz="3200" dirty="0">
                <a:solidFill>
                  <a:srgbClr val="FFFFFF"/>
                </a:solidFill>
                <a:latin typeface="Tahoma"/>
                <a:cs typeface="Tahoma"/>
              </a:rPr>
              <a:t>ón  2.Objetivos </a:t>
            </a:r>
            <a:r>
              <a:rPr sz="3200" spc="5" dirty="0">
                <a:solidFill>
                  <a:srgbClr val="FFFFFF"/>
                </a:solidFill>
                <a:latin typeface="Tahoma"/>
                <a:cs typeface="Tahoma"/>
              </a:rPr>
              <a:t> </a:t>
            </a:r>
            <a:r>
              <a:rPr sz="3200" spc="-20" dirty="0">
                <a:solidFill>
                  <a:srgbClr val="FFFFFF"/>
                </a:solidFill>
                <a:latin typeface="Tahoma"/>
                <a:cs typeface="Tahoma"/>
              </a:rPr>
              <a:t>3.</a:t>
            </a:r>
            <a:r>
              <a:rPr lang="es-PE" sz="3200" spc="-20" dirty="0">
                <a:solidFill>
                  <a:srgbClr val="FFFFFF"/>
                </a:solidFill>
                <a:latin typeface="Tahoma"/>
                <a:cs typeface="Tahoma"/>
              </a:rPr>
              <a:t>Especificaciones</a:t>
            </a:r>
          </a:p>
          <a:p>
            <a:pPr marL="12700" marR="5421630">
              <a:lnSpc>
                <a:spcPct val="150000"/>
              </a:lnSpc>
              <a:spcBef>
                <a:spcPts val="100"/>
              </a:spcBef>
            </a:pPr>
            <a:r>
              <a:rPr sz="3200" spc="-30" dirty="0">
                <a:solidFill>
                  <a:srgbClr val="FFFFFF"/>
                </a:solidFill>
                <a:latin typeface="Tahoma"/>
                <a:cs typeface="Tahoma"/>
              </a:rPr>
              <a:t>4.</a:t>
            </a:r>
            <a:r>
              <a:rPr lang="es-PE" sz="3200" spc="-30" dirty="0">
                <a:solidFill>
                  <a:srgbClr val="FFFFFF"/>
                </a:solidFill>
                <a:latin typeface="Tahoma"/>
                <a:cs typeface="Tahoma"/>
              </a:rPr>
              <a:t>Instrucciones</a:t>
            </a:r>
            <a:endParaRPr sz="3200" dirty="0">
              <a:latin typeface="Tahoma"/>
              <a:cs typeface="Tahoma"/>
            </a:endParaRPr>
          </a:p>
          <a:p>
            <a:pPr marL="12700" marR="5080">
              <a:lnSpc>
                <a:spcPts val="5760"/>
              </a:lnSpc>
              <a:spcBef>
                <a:spcPts val="310"/>
              </a:spcBef>
            </a:pPr>
            <a:r>
              <a:rPr sz="3200" spc="-5" dirty="0">
                <a:solidFill>
                  <a:srgbClr val="FFFFFF"/>
                </a:solidFill>
                <a:latin typeface="Tahoma"/>
                <a:cs typeface="Tahoma"/>
              </a:rPr>
              <a:t>5.</a:t>
            </a:r>
            <a:r>
              <a:rPr sz="3200" dirty="0">
                <a:solidFill>
                  <a:srgbClr val="FFFFFF"/>
                </a:solidFill>
                <a:latin typeface="Tahoma"/>
                <a:cs typeface="Tahoma"/>
              </a:rPr>
              <a:t>C</a:t>
            </a:r>
            <a:r>
              <a:rPr lang="es-PE" sz="3200" dirty="0" err="1">
                <a:solidFill>
                  <a:srgbClr val="FFFFFF"/>
                </a:solidFill>
                <a:latin typeface="Tahoma"/>
                <a:cs typeface="Tahoma"/>
              </a:rPr>
              <a:t>omentarios</a:t>
            </a:r>
            <a:r>
              <a:rPr lang="es-PE" sz="3200" dirty="0">
                <a:solidFill>
                  <a:srgbClr val="FFFFFF"/>
                </a:solidFill>
                <a:latin typeface="Tahoma"/>
                <a:cs typeface="Tahoma"/>
              </a:rPr>
              <a:t> </a:t>
            </a:r>
            <a:r>
              <a:rPr lang="es-PE" sz="3200" dirty="0" err="1">
                <a:solidFill>
                  <a:srgbClr val="FFFFFF"/>
                </a:solidFill>
                <a:latin typeface="Tahoma"/>
                <a:cs typeface="Tahoma"/>
              </a:rPr>
              <a:t>finale</a:t>
            </a:r>
            <a:r>
              <a:rPr sz="3200" dirty="0">
                <a:solidFill>
                  <a:srgbClr val="FFFFFF"/>
                </a:solidFill>
                <a:latin typeface="Tahoma"/>
                <a:cs typeface="Tahoma"/>
              </a:rPr>
              <a:t>s</a:t>
            </a:r>
            <a:endParaRPr sz="3200" dirty="0">
              <a:latin typeface="Tahoma"/>
              <a:cs typeface="Tahoma"/>
            </a:endParaRPr>
          </a:p>
        </p:txBody>
      </p:sp>
      <p:grpSp>
        <p:nvGrpSpPr>
          <p:cNvPr id="5" name="object 5"/>
          <p:cNvGrpSpPr/>
          <p:nvPr/>
        </p:nvGrpSpPr>
        <p:grpSpPr>
          <a:xfrm>
            <a:off x="8811768" y="5949696"/>
            <a:ext cx="3116580" cy="908685"/>
            <a:chOff x="8811768" y="5949696"/>
            <a:chExt cx="3116580" cy="908685"/>
          </a:xfrm>
        </p:grpSpPr>
        <p:pic>
          <p:nvPicPr>
            <p:cNvPr id="6" name="object 6"/>
            <p:cNvPicPr/>
            <p:nvPr/>
          </p:nvPicPr>
          <p:blipFill>
            <a:blip r:embed="rId3" cstate="print"/>
            <a:stretch>
              <a:fillRect/>
            </a:stretch>
          </p:blipFill>
          <p:spPr>
            <a:xfrm>
              <a:off x="8811768" y="6237732"/>
              <a:ext cx="1667255" cy="341376"/>
            </a:xfrm>
            <a:prstGeom prst="rect">
              <a:avLst/>
            </a:prstGeom>
          </p:spPr>
        </p:pic>
        <p:pic>
          <p:nvPicPr>
            <p:cNvPr id="7" name="object 7"/>
            <p:cNvPicPr/>
            <p:nvPr/>
          </p:nvPicPr>
          <p:blipFill>
            <a:blip r:embed="rId4" cstate="print"/>
            <a:stretch>
              <a:fillRect/>
            </a:stretch>
          </p:blipFill>
          <p:spPr>
            <a:xfrm>
              <a:off x="10399776" y="5949696"/>
              <a:ext cx="1528572" cy="908303"/>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02360" y="625221"/>
            <a:ext cx="3238500" cy="452120"/>
          </a:xfrm>
          <a:prstGeom prst="rect">
            <a:avLst/>
          </a:prstGeom>
        </p:spPr>
        <p:txBody>
          <a:bodyPr vert="horz" wrap="square" lIns="0" tIns="12065" rIns="0" bIns="0" rtlCol="0">
            <a:spAutoFit/>
          </a:bodyPr>
          <a:lstStyle/>
          <a:p>
            <a:pPr marL="12700">
              <a:lnSpc>
                <a:spcPct val="100000"/>
              </a:lnSpc>
              <a:spcBef>
                <a:spcPts val="95"/>
              </a:spcBef>
              <a:tabLst>
                <a:tab pos="926465" algn="l"/>
              </a:tabLst>
            </a:pPr>
            <a:r>
              <a:rPr sz="2800" b="1" spc="-5" dirty="0">
                <a:solidFill>
                  <a:srgbClr val="0055B8"/>
                </a:solidFill>
                <a:latin typeface="Tahoma"/>
                <a:cs typeface="Tahoma"/>
              </a:rPr>
              <a:t>1.	</a:t>
            </a:r>
            <a:r>
              <a:rPr sz="2800" b="1" spc="-10" dirty="0">
                <a:solidFill>
                  <a:srgbClr val="0055B8"/>
                </a:solidFill>
                <a:latin typeface="Tahoma"/>
                <a:cs typeface="Tahoma"/>
              </a:rPr>
              <a:t>Introducción</a:t>
            </a:r>
            <a:endParaRPr sz="2800">
              <a:latin typeface="Tahoma"/>
              <a:cs typeface="Tahoma"/>
            </a:endParaRPr>
          </a:p>
        </p:txBody>
      </p:sp>
      <p:sp>
        <p:nvSpPr>
          <p:cNvPr id="3" name="object 3"/>
          <p:cNvSpPr/>
          <p:nvPr/>
        </p:nvSpPr>
        <p:spPr>
          <a:xfrm>
            <a:off x="623316" y="0"/>
            <a:ext cx="2519680" cy="71755"/>
          </a:xfrm>
          <a:custGeom>
            <a:avLst/>
            <a:gdLst/>
            <a:ahLst/>
            <a:cxnLst/>
            <a:rect l="l" t="t" r="r" b="b"/>
            <a:pathLst>
              <a:path w="2519680" h="71755">
                <a:moveTo>
                  <a:pt x="2519172" y="0"/>
                </a:moveTo>
                <a:lnTo>
                  <a:pt x="0" y="0"/>
                </a:lnTo>
                <a:lnTo>
                  <a:pt x="0" y="71627"/>
                </a:lnTo>
                <a:lnTo>
                  <a:pt x="2519172" y="71627"/>
                </a:lnTo>
                <a:lnTo>
                  <a:pt x="2519172" y="0"/>
                </a:lnTo>
                <a:close/>
              </a:path>
            </a:pathLst>
          </a:custGeom>
          <a:solidFill>
            <a:srgbClr val="00D2F6"/>
          </a:solidFill>
        </p:spPr>
        <p:txBody>
          <a:bodyPr wrap="square" lIns="0" tIns="0" rIns="0" bIns="0" rtlCol="0"/>
          <a:lstStyle/>
          <a:p>
            <a:endParaRPr/>
          </a:p>
        </p:txBody>
      </p:sp>
      <p:pic>
        <p:nvPicPr>
          <p:cNvPr id="10" name="Imagen 9">
            <a:extLst>
              <a:ext uri="{FF2B5EF4-FFF2-40B4-BE49-F238E27FC236}">
                <a16:creationId xmlns:a16="http://schemas.microsoft.com/office/drawing/2014/main" id="{A5DB9A1A-6A37-47C7-AA9D-F66D9A27D300}"/>
              </a:ext>
            </a:extLst>
          </p:cNvPr>
          <p:cNvPicPr>
            <a:picLocks noChangeAspect="1"/>
          </p:cNvPicPr>
          <p:nvPr/>
        </p:nvPicPr>
        <p:blipFill rotWithShape="1">
          <a:blip r:embed="rId2"/>
          <a:srcRect l="-170" t="9117" r="1250" b="3334"/>
          <a:stretch/>
        </p:blipFill>
        <p:spPr>
          <a:xfrm>
            <a:off x="1676400" y="1295400"/>
            <a:ext cx="9296400" cy="46281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object 4">
            <a:extLst>
              <a:ext uri="{FF2B5EF4-FFF2-40B4-BE49-F238E27FC236}">
                <a16:creationId xmlns:a16="http://schemas.microsoft.com/office/drawing/2014/main" id="{08372466-CCBE-485E-A06E-8BEE5DC25DAA}"/>
              </a:ext>
            </a:extLst>
          </p:cNvPr>
          <p:cNvPicPr/>
          <p:nvPr/>
        </p:nvPicPr>
        <p:blipFill>
          <a:blip r:embed="rId3" cstate="print"/>
          <a:stretch>
            <a:fillRect/>
          </a:stretch>
        </p:blipFill>
        <p:spPr>
          <a:xfrm>
            <a:off x="8913876" y="6092952"/>
            <a:ext cx="2913887" cy="54254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2360" y="625221"/>
            <a:ext cx="3238500" cy="452120"/>
          </a:xfrm>
          <a:prstGeom prst="rect">
            <a:avLst/>
          </a:prstGeom>
        </p:spPr>
        <p:txBody>
          <a:bodyPr vert="horz" wrap="square" lIns="0" tIns="12065" rIns="0" bIns="0" rtlCol="0">
            <a:spAutoFit/>
          </a:bodyPr>
          <a:lstStyle/>
          <a:p>
            <a:pPr marL="12700">
              <a:lnSpc>
                <a:spcPct val="100000"/>
              </a:lnSpc>
              <a:spcBef>
                <a:spcPts val="95"/>
              </a:spcBef>
              <a:tabLst>
                <a:tab pos="926465" algn="l"/>
              </a:tabLst>
            </a:pPr>
            <a:r>
              <a:rPr spc="-5" dirty="0"/>
              <a:t>1.	</a:t>
            </a:r>
            <a:r>
              <a:rPr spc="-10" dirty="0"/>
              <a:t>Introducción</a:t>
            </a:r>
          </a:p>
        </p:txBody>
      </p:sp>
      <p:sp>
        <p:nvSpPr>
          <p:cNvPr id="3" name="object 3"/>
          <p:cNvSpPr/>
          <p:nvPr/>
        </p:nvSpPr>
        <p:spPr>
          <a:xfrm>
            <a:off x="623316" y="0"/>
            <a:ext cx="2519680" cy="71755"/>
          </a:xfrm>
          <a:custGeom>
            <a:avLst/>
            <a:gdLst/>
            <a:ahLst/>
            <a:cxnLst/>
            <a:rect l="l" t="t" r="r" b="b"/>
            <a:pathLst>
              <a:path w="2519680" h="71755">
                <a:moveTo>
                  <a:pt x="2519172" y="0"/>
                </a:moveTo>
                <a:lnTo>
                  <a:pt x="0" y="0"/>
                </a:lnTo>
                <a:lnTo>
                  <a:pt x="0" y="71627"/>
                </a:lnTo>
                <a:lnTo>
                  <a:pt x="2519172" y="71627"/>
                </a:lnTo>
                <a:lnTo>
                  <a:pt x="2519172" y="0"/>
                </a:lnTo>
                <a:close/>
              </a:path>
            </a:pathLst>
          </a:custGeom>
          <a:solidFill>
            <a:srgbClr val="00D2F6"/>
          </a:solidFill>
        </p:spPr>
        <p:txBody>
          <a:bodyPr wrap="square" lIns="0" tIns="0" rIns="0" bIns="0" rtlCol="0"/>
          <a:lstStyle/>
          <a:p>
            <a:endParaRPr/>
          </a:p>
        </p:txBody>
      </p:sp>
      <p:sp>
        <p:nvSpPr>
          <p:cNvPr id="7" name="object 7"/>
          <p:cNvSpPr txBox="1"/>
          <p:nvPr/>
        </p:nvSpPr>
        <p:spPr>
          <a:xfrm>
            <a:off x="914400" y="1570040"/>
            <a:ext cx="9100820" cy="505908"/>
          </a:xfrm>
          <a:prstGeom prst="rect">
            <a:avLst/>
          </a:prstGeom>
        </p:spPr>
        <p:txBody>
          <a:bodyPr vert="horz" wrap="square" lIns="0" tIns="13335" rIns="0" bIns="0" rtlCol="0">
            <a:spAutoFit/>
          </a:bodyPr>
          <a:lstStyle/>
          <a:p>
            <a:pPr marL="12700" marR="5080">
              <a:lnSpc>
                <a:spcPct val="100000"/>
              </a:lnSpc>
              <a:spcBef>
                <a:spcPts val="105"/>
              </a:spcBef>
              <a:tabLst>
                <a:tab pos="2580005" algn="l"/>
              </a:tabLst>
            </a:pPr>
            <a:r>
              <a:rPr lang="es-PE" sz="3200" dirty="0">
                <a:latin typeface="Calibri"/>
                <a:cs typeface="Calibri"/>
              </a:rPr>
              <a:t>Servicios de Interoperabilidad de Datos Clínicos (CDIS)</a:t>
            </a:r>
          </a:p>
        </p:txBody>
      </p:sp>
      <p:sp>
        <p:nvSpPr>
          <p:cNvPr id="8" name="object 8"/>
          <p:cNvSpPr txBox="1"/>
          <p:nvPr/>
        </p:nvSpPr>
        <p:spPr>
          <a:xfrm>
            <a:off x="914400" y="2429830"/>
            <a:ext cx="9220200" cy="3111108"/>
          </a:xfrm>
          <a:prstGeom prst="rect">
            <a:avLst/>
          </a:prstGeom>
        </p:spPr>
        <p:txBody>
          <a:bodyPr vert="horz" wrap="square" lIns="0" tIns="12700" rIns="0" bIns="0" rtlCol="0">
            <a:spAutoFit/>
          </a:bodyPr>
          <a:lstStyle/>
          <a:p>
            <a:pPr marL="299085" indent="-287020">
              <a:lnSpc>
                <a:spcPct val="100000"/>
              </a:lnSpc>
              <a:spcBef>
                <a:spcPts val="100"/>
              </a:spcBef>
              <a:buFont typeface="Arial MT"/>
              <a:buChar char="•"/>
              <a:tabLst>
                <a:tab pos="299085" algn="l"/>
                <a:tab pos="299720" algn="l"/>
              </a:tabLst>
            </a:pPr>
            <a:r>
              <a:rPr lang="es-PE" sz="2000" spc="-5" dirty="0">
                <a:latin typeface="Calibri"/>
                <a:cs typeface="Calibri"/>
              </a:rPr>
              <a:t>Característica avanzada de REDCap que permite a un proyecto individual interactuar y extraer información seleccionada de un historia clínica electrónica. </a:t>
            </a:r>
          </a:p>
          <a:p>
            <a:pPr marL="299085" indent="-287020">
              <a:lnSpc>
                <a:spcPct val="100000"/>
              </a:lnSpc>
              <a:spcBef>
                <a:spcPts val="100"/>
              </a:spcBef>
              <a:buFont typeface="Arial MT"/>
              <a:buChar char="•"/>
              <a:tabLst>
                <a:tab pos="299085" algn="l"/>
                <a:tab pos="299720" algn="l"/>
              </a:tabLst>
            </a:pPr>
            <a:endParaRPr lang="es-PE" sz="2000" spc="-5" dirty="0">
              <a:latin typeface="Calibri"/>
              <a:cs typeface="Calibri"/>
            </a:endParaRPr>
          </a:p>
          <a:p>
            <a:pPr marL="299085" indent="-287020">
              <a:lnSpc>
                <a:spcPct val="100000"/>
              </a:lnSpc>
              <a:spcBef>
                <a:spcPts val="100"/>
              </a:spcBef>
              <a:buFont typeface="Arial MT"/>
              <a:buChar char="•"/>
              <a:tabLst>
                <a:tab pos="299085" algn="l"/>
                <a:tab pos="299720" algn="l"/>
              </a:tabLst>
            </a:pPr>
            <a:r>
              <a:rPr lang="es-PE" sz="2000" spc="-5" dirty="0">
                <a:latin typeface="Calibri"/>
                <a:cs typeface="Calibri"/>
              </a:rPr>
              <a:t>Se logra a través de un servicio web </a:t>
            </a:r>
            <a:r>
              <a:rPr lang="es-PE" sz="2000" spc="-5" dirty="0" err="1">
                <a:latin typeface="Calibri"/>
                <a:cs typeface="Calibri"/>
              </a:rPr>
              <a:t>Fast</a:t>
            </a:r>
            <a:r>
              <a:rPr lang="es-PE" sz="2000" spc="-5" dirty="0">
                <a:latin typeface="Calibri"/>
                <a:cs typeface="Calibri"/>
              </a:rPr>
              <a:t> </a:t>
            </a:r>
            <a:r>
              <a:rPr lang="es-PE" sz="2000" spc="-5" dirty="0" err="1">
                <a:latin typeface="Calibri"/>
                <a:cs typeface="Calibri"/>
              </a:rPr>
              <a:t>Healthcare</a:t>
            </a:r>
            <a:r>
              <a:rPr lang="es-PE" sz="2000" spc="-5" dirty="0">
                <a:latin typeface="Calibri"/>
                <a:cs typeface="Calibri"/>
              </a:rPr>
              <a:t> </a:t>
            </a:r>
            <a:r>
              <a:rPr lang="es-PE" sz="2000" spc="-5" dirty="0" err="1">
                <a:latin typeface="Calibri"/>
                <a:cs typeface="Calibri"/>
              </a:rPr>
              <a:t>Interoperability</a:t>
            </a:r>
            <a:r>
              <a:rPr lang="es-PE" sz="2000" spc="-5" dirty="0">
                <a:latin typeface="Calibri"/>
                <a:cs typeface="Calibri"/>
              </a:rPr>
              <a:t> </a:t>
            </a:r>
            <a:r>
              <a:rPr lang="es-PE" sz="2000" spc="-5" dirty="0" err="1">
                <a:latin typeface="Calibri"/>
                <a:cs typeface="Calibri"/>
              </a:rPr>
              <a:t>Resources</a:t>
            </a:r>
            <a:r>
              <a:rPr lang="es-PE" sz="2000" spc="-5" dirty="0">
                <a:latin typeface="Calibri"/>
                <a:cs typeface="Calibri"/>
              </a:rPr>
              <a:t> (FHIR) dentro de una historia clínica electrónica, el cual puede extraer datos estructurados en REDCap. </a:t>
            </a:r>
          </a:p>
          <a:p>
            <a:pPr marL="299085" indent="-287020">
              <a:lnSpc>
                <a:spcPct val="100000"/>
              </a:lnSpc>
              <a:spcBef>
                <a:spcPts val="100"/>
              </a:spcBef>
              <a:buFont typeface="Arial MT"/>
              <a:buChar char="•"/>
              <a:tabLst>
                <a:tab pos="299085" algn="l"/>
                <a:tab pos="299720" algn="l"/>
              </a:tabLst>
            </a:pPr>
            <a:endParaRPr lang="es-PE" sz="2000" spc="-5" dirty="0">
              <a:latin typeface="Calibri"/>
              <a:cs typeface="Calibri"/>
            </a:endParaRPr>
          </a:p>
          <a:p>
            <a:pPr marL="299085" indent="-287020">
              <a:lnSpc>
                <a:spcPct val="100000"/>
              </a:lnSpc>
              <a:spcBef>
                <a:spcPts val="100"/>
              </a:spcBef>
              <a:buFont typeface="Arial MT"/>
              <a:buChar char="•"/>
              <a:tabLst>
                <a:tab pos="299085" algn="l"/>
                <a:tab pos="299720" algn="l"/>
              </a:tabLst>
            </a:pPr>
            <a:r>
              <a:rPr lang="es-PE" sz="2000" spc="-5" dirty="0">
                <a:latin typeface="Calibri"/>
                <a:cs typeface="Calibri"/>
              </a:rPr>
              <a:t>Debe ser habilitada por un administrador de REDCap de la institución anfitriona por si desea proporcionar limitaciones adicionales </a:t>
            </a:r>
          </a:p>
          <a:p>
            <a:pPr marL="299085" indent="-287020">
              <a:lnSpc>
                <a:spcPct val="100000"/>
              </a:lnSpc>
              <a:buFont typeface="Arial MT"/>
              <a:buChar char="•"/>
              <a:tabLst>
                <a:tab pos="299085" algn="l"/>
                <a:tab pos="299720" algn="l"/>
              </a:tabLst>
            </a:pPr>
            <a:endParaRPr lang="es-PE" sz="1800" dirty="0">
              <a:latin typeface="Calibri"/>
              <a:cs typeface="Calibri"/>
            </a:endParaRPr>
          </a:p>
        </p:txBody>
      </p:sp>
      <p:pic>
        <p:nvPicPr>
          <p:cNvPr id="11" name="object 4">
            <a:extLst>
              <a:ext uri="{FF2B5EF4-FFF2-40B4-BE49-F238E27FC236}">
                <a16:creationId xmlns:a16="http://schemas.microsoft.com/office/drawing/2014/main" id="{7DEBBD31-5545-423B-B3C9-0A06C95546AD}"/>
              </a:ext>
            </a:extLst>
          </p:cNvPr>
          <p:cNvPicPr/>
          <p:nvPr/>
        </p:nvPicPr>
        <p:blipFill>
          <a:blip r:embed="rId2" cstate="print"/>
          <a:stretch>
            <a:fillRect/>
          </a:stretch>
        </p:blipFill>
        <p:spPr>
          <a:xfrm>
            <a:off x="8913876" y="6092952"/>
            <a:ext cx="2913887" cy="54254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02360" y="625221"/>
            <a:ext cx="2638425" cy="452120"/>
          </a:xfrm>
          <a:prstGeom prst="rect">
            <a:avLst/>
          </a:prstGeom>
        </p:spPr>
        <p:txBody>
          <a:bodyPr vert="horz" wrap="square" lIns="0" tIns="12065" rIns="0" bIns="0" rtlCol="0">
            <a:spAutoFit/>
          </a:bodyPr>
          <a:lstStyle/>
          <a:p>
            <a:pPr marL="12700">
              <a:lnSpc>
                <a:spcPct val="100000"/>
              </a:lnSpc>
              <a:spcBef>
                <a:spcPts val="95"/>
              </a:spcBef>
              <a:tabLst>
                <a:tab pos="926465" algn="l"/>
              </a:tabLst>
            </a:pPr>
            <a:r>
              <a:rPr sz="2800" b="1" spc="-5" dirty="0">
                <a:solidFill>
                  <a:srgbClr val="0055B8"/>
                </a:solidFill>
                <a:latin typeface="Tahoma"/>
                <a:cs typeface="Tahoma"/>
              </a:rPr>
              <a:t>2.	</a:t>
            </a:r>
            <a:r>
              <a:rPr sz="2800" b="1" spc="-10" dirty="0" err="1">
                <a:solidFill>
                  <a:srgbClr val="0055B8"/>
                </a:solidFill>
                <a:latin typeface="Tahoma"/>
                <a:cs typeface="Tahoma"/>
              </a:rPr>
              <a:t>Objetivo</a:t>
            </a:r>
            <a:endParaRPr sz="2800" dirty="0">
              <a:latin typeface="Tahoma"/>
              <a:cs typeface="Tahoma"/>
            </a:endParaRPr>
          </a:p>
        </p:txBody>
      </p:sp>
      <p:sp>
        <p:nvSpPr>
          <p:cNvPr id="3" name="object 3"/>
          <p:cNvSpPr/>
          <p:nvPr/>
        </p:nvSpPr>
        <p:spPr>
          <a:xfrm>
            <a:off x="623316" y="0"/>
            <a:ext cx="2519680" cy="71755"/>
          </a:xfrm>
          <a:custGeom>
            <a:avLst/>
            <a:gdLst/>
            <a:ahLst/>
            <a:cxnLst/>
            <a:rect l="l" t="t" r="r" b="b"/>
            <a:pathLst>
              <a:path w="2519680" h="71755">
                <a:moveTo>
                  <a:pt x="2519172" y="0"/>
                </a:moveTo>
                <a:lnTo>
                  <a:pt x="0" y="0"/>
                </a:lnTo>
                <a:lnTo>
                  <a:pt x="0" y="71627"/>
                </a:lnTo>
                <a:lnTo>
                  <a:pt x="2519172" y="71627"/>
                </a:lnTo>
                <a:lnTo>
                  <a:pt x="2519172" y="0"/>
                </a:lnTo>
                <a:close/>
              </a:path>
            </a:pathLst>
          </a:custGeom>
          <a:solidFill>
            <a:srgbClr val="00D2F6"/>
          </a:solidFill>
        </p:spPr>
        <p:txBody>
          <a:bodyPr wrap="square" lIns="0" tIns="0" rIns="0" bIns="0" rtlCol="0"/>
          <a:lstStyle/>
          <a:p>
            <a:endParaRPr/>
          </a:p>
        </p:txBody>
      </p:sp>
      <p:pic>
        <p:nvPicPr>
          <p:cNvPr id="4" name="object 4"/>
          <p:cNvPicPr/>
          <p:nvPr/>
        </p:nvPicPr>
        <p:blipFill>
          <a:blip r:embed="rId2" cstate="print"/>
          <a:stretch>
            <a:fillRect/>
          </a:stretch>
        </p:blipFill>
        <p:spPr>
          <a:xfrm>
            <a:off x="8913876" y="6092952"/>
            <a:ext cx="2913887" cy="542544"/>
          </a:xfrm>
          <a:prstGeom prst="rect">
            <a:avLst/>
          </a:prstGeom>
        </p:spPr>
      </p:pic>
      <p:sp>
        <p:nvSpPr>
          <p:cNvPr id="5" name="object 5"/>
          <p:cNvSpPr txBox="1">
            <a:spLocks noGrp="1"/>
          </p:cNvSpPr>
          <p:nvPr>
            <p:ph type="title"/>
          </p:nvPr>
        </p:nvSpPr>
        <p:spPr>
          <a:xfrm>
            <a:off x="868679" y="2683603"/>
            <a:ext cx="10959084" cy="1490793"/>
          </a:xfrm>
          <a:prstGeom prst="rect">
            <a:avLst/>
          </a:prstGeom>
        </p:spPr>
        <p:txBody>
          <a:bodyPr vert="horz" wrap="square" lIns="0" tIns="13335" rIns="0" bIns="0" rtlCol="0">
            <a:spAutoFit/>
          </a:bodyPr>
          <a:lstStyle/>
          <a:p>
            <a:pPr marL="12700" marR="5080" algn="just">
              <a:lnSpc>
                <a:spcPct val="100000"/>
              </a:lnSpc>
              <a:spcBef>
                <a:spcPts val="105"/>
              </a:spcBef>
            </a:pPr>
            <a:r>
              <a:rPr lang="es-PE" sz="3200" b="0" spc="-10" dirty="0">
                <a:solidFill>
                  <a:srgbClr val="000000"/>
                </a:solidFill>
                <a:latin typeface="Calibri"/>
                <a:cs typeface="Calibri"/>
              </a:rPr>
              <a:t>Implementar la herramienta CDIS de REDCap para lograr la interoperabilidad entre dicha plataforma y la historia clínica de EsSalud</a:t>
            </a:r>
            <a:endParaRPr sz="3200" dirty="0">
              <a:latin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913876" y="6092952"/>
            <a:ext cx="2913887" cy="542544"/>
          </a:xfrm>
          <a:prstGeom prst="rect">
            <a:avLst/>
          </a:prstGeom>
        </p:spPr>
      </p:pic>
      <p:sp>
        <p:nvSpPr>
          <p:cNvPr id="3" name="object 3"/>
          <p:cNvSpPr txBox="1"/>
          <p:nvPr/>
        </p:nvSpPr>
        <p:spPr>
          <a:xfrm>
            <a:off x="762000" y="609600"/>
            <a:ext cx="10058400" cy="4238981"/>
          </a:xfrm>
          <a:prstGeom prst="rect">
            <a:avLst/>
          </a:prstGeom>
        </p:spPr>
        <p:txBody>
          <a:bodyPr vert="horz" wrap="square" lIns="0" tIns="12065" rIns="0" bIns="0" rtlCol="0">
            <a:spAutoFit/>
          </a:bodyPr>
          <a:lstStyle/>
          <a:p>
            <a:pPr marL="527685" indent="-515620">
              <a:lnSpc>
                <a:spcPct val="100000"/>
              </a:lnSpc>
              <a:spcBef>
                <a:spcPts val="95"/>
              </a:spcBef>
              <a:buAutoNum type="arabicPeriod" startAt="3"/>
              <a:tabLst>
                <a:tab pos="527685" algn="l"/>
                <a:tab pos="528320" algn="l"/>
              </a:tabLst>
            </a:pPr>
            <a:r>
              <a:rPr lang="es-PE" sz="2800" b="1" spc="-10" dirty="0">
                <a:solidFill>
                  <a:srgbClr val="0055B8"/>
                </a:solidFill>
                <a:latin typeface="Tahoma"/>
                <a:cs typeface="Tahoma"/>
              </a:rPr>
              <a:t>Especificaciones</a:t>
            </a:r>
            <a:endParaRPr sz="2800" dirty="0">
              <a:latin typeface="Tahoma"/>
              <a:cs typeface="Tahoma"/>
            </a:endParaRPr>
          </a:p>
          <a:p>
            <a:pPr marL="882650" indent="-457834">
              <a:lnSpc>
                <a:spcPct val="100000"/>
              </a:lnSpc>
              <a:spcBef>
                <a:spcPts val="1960"/>
              </a:spcBef>
              <a:buFont typeface="Arial MT"/>
              <a:buChar char="•"/>
              <a:tabLst>
                <a:tab pos="882650" algn="l"/>
                <a:tab pos="883285" algn="l"/>
              </a:tabLst>
            </a:pPr>
            <a:r>
              <a:rPr lang="es-PE" sz="2000" spc="-10" dirty="0">
                <a:latin typeface="Calibri"/>
                <a:cs typeface="Calibri"/>
              </a:rPr>
              <a:t>REDCap realizará solicitudes a este servicio web al validar si el usuario actual tiene la autorización adecuada para adjudicar datos para la extracción de datos clínicos y / o acceder a datos de la HCE. Este servicio web solo se llamará una vez por proyecto por sesión. Si el servicio determina que el usuario no tiene acceso, se le dará un mensaje de error si intenta adjudicar algún dato del CDP. </a:t>
            </a:r>
          </a:p>
          <a:p>
            <a:pPr marL="882650" indent="-457834">
              <a:lnSpc>
                <a:spcPct val="100000"/>
              </a:lnSpc>
              <a:spcBef>
                <a:spcPts val="1960"/>
              </a:spcBef>
              <a:buFont typeface="Arial MT"/>
              <a:buChar char="•"/>
              <a:tabLst>
                <a:tab pos="882650" algn="l"/>
                <a:tab pos="883285" algn="l"/>
              </a:tabLst>
            </a:pPr>
            <a:r>
              <a:rPr lang="es-PE" sz="2000" spc="-10" dirty="0">
                <a:latin typeface="Calibri"/>
                <a:cs typeface="Calibri"/>
              </a:rPr>
              <a:t>Tipo de solicitud: POST</a:t>
            </a:r>
          </a:p>
          <a:p>
            <a:pPr marL="882650" indent="-457834">
              <a:lnSpc>
                <a:spcPct val="100000"/>
              </a:lnSpc>
              <a:spcBef>
                <a:spcPts val="1960"/>
              </a:spcBef>
              <a:buFont typeface="Arial MT"/>
              <a:buChar char="•"/>
              <a:tabLst>
                <a:tab pos="882650" algn="l"/>
                <a:tab pos="883285" algn="l"/>
              </a:tabLst>
            </a:pPr>
            <a:r>
              <a:rPr lang="es-PE" sz="2000" spc="-10" dirty="0">
                <a:latin typeface="Calibri"/>
                <a:cs typeface="Calibri"/>
              </a:rPr>
              <a:t>Publicar parámetros enviados: "usuario", "</a:t>
            </a:r>
            <a:r>
              <a:rPr lang="es-PE" sz="2000" spc="-10" dirty="0" err="1">
                <a:latin typeface="Calibri"/>
                <a:cs typeface="Calibri"/>
              </a:rPr>
              <a:t>project_id</a:t>
            </a:r>
            <a:r>
              <a:rPr lang="es-PE" sz="2000" spc="-10" dirty="0">
                <a:latin typeface="Calibri"/>
                <a:cs typeface="Calibri"/>
              </a:rPr>
              <a:t>", "</a:t>
            </a:r>
            <a:r>
              <a:rPr lang="es-PE" sz="2000" spc="-10" dirty="0" err="1">
                <a:latin typeface="Calibri"/>
                <a:cs typeface="Calibri"/>
              </a:rPr>
              <a:t>redcap_url</a:t>
            </a:r>
            <a:r>
              <a:rPr lang="es-PE" sz="2000" spc="-10" dirty="0">
                <a:latin typeface="Calibri"/>
                <a:cs typeface="Calibri"/>
              </a:rPr>
              <a:t>" </a:t>
            </a:r>
          </a:p>
          <a:p>
            <a:pPr marL="882650" indent="-457834">
              <a:lnSpc>
                <a:spcPct val="100000"/>
              </a:lnSpc>
              <a:spcBef>
                <a:spcPts val="1960"/>
              </a:spcBef>
              <a:buFont typeface="Arial MT"/>
              <a:buChar char="•"/>
              <a:tabLst>
                <a:tab pos="882650" algn="l"/>
                <a:tab pos="883285" algn="l"/>
              </a:tabLst>
            </a:pPr>
            <a:r>
              <a:rPr lang="es-PE" sz="2000" spc="-10" dirty="0">
                <a:latin typeface="Calibri"/>
                <a:cs typeface="Calibri"/>
              </a:rPr>
              <a:t>Formato de retorno: booleano, ya sea "1" si tienen acceso a la HCE (por ejemplo, </a:t>
            </a:r>
            <a:r>
              <a:rPr lang="es-PE" sz="2000" spc="-10" dirty="0" err="1">
                <a:latin typeface="Calibri"/>
                <a:cs typeface="Calibri"/>
              </a:rPr>
              <a:t>Epic</a:t>
            </a:r>
            <a:r>
              <a:rPr lang="es-PE" sz="2000" spc="-10" dirty="0">
                <a:latin typeface="Calibri"/>
                <a:cs typeface="Calibri"/>
              </a:rPr>
              <a:t>, Cerner) o "0" si no.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913876" y="6092952"/>
            <a:ext cx="2913887" cy="542544"/>
          </a:xfrm>
          <a:prstGeom prst="rect">
            <a:avLst/>
          </a:prstGeom>
        </p:spPr>
      </p:pic>
      <p:sp>
        <p:nvSpPr>
          <p:cNvPr id="3" name="object 3"/>
          <p:cNvSpPr txBox="1"/>
          <p:nvPr/>
        </p:nvSpPr>
        <p:spPr>
          <a:xfrm>
            <a:off x="702360" y="625221"/>
            <a:ext cx="10727640" cy="3418243"/>
          </a:xfrm>
          <a:prstGeom prst="rect">
            <a:avLst/>
          </a:prstGeom>
        </p:spPr>
        <p:txBody>
          <a:bodyPr vert="horz" wrap="square" lIns="0" tIns="12065" rIns="0" bIns="0" rtlCol="0">
            <a:spAutoFit/>
          </a:bodyPr>
          <a:lstStyle/>
          <a:p>
            <a:pPr marL="12700">
              <a:lnSpc>
                <a:spcPct val="100000"/>
              </a:lnSpc>
              <a:spcBef>
                <a:spcPts val="95"/>
              </a:spcBef>
              <a:tabLst>
                <a:tab pos="527685" algn="l"/>
              </a:tabLst>
            </a:pPr>
            <a:r>
              <a:rPr lang="es-PE" sz="2800" b="1" spc="-5" dirty="0">
                <a:solidFill>
                  <a:srgbClr val="0055B8"/>
                </a:solidFill>
                <a:latin typeface="Tahoma"/>
                <a:cs typeface="Tahoma"/>
              </a:rPr>
              <a:t>4.	</a:t>
            </a:r>
            <a:r>
              <a:rPr lang="es-PE" sz="2800" b="1" spc="-10" dirty="0">
                <a:solidFill>
                  <a:srgbClr val="0055B8"/>
                </a:solidFill>
                <a:latin typeface="Tahoma"/>
                <a:cs typeface="Tahoma"/>
              </a:rPr>
              <a:t>Instrucciones</a:t>
            </a:r>
            <a:endParaRPr lang="es-PE" sz="2800" dirty="0">
              <a:latin typeface="Tahoma"/>
              <a:cs typeface="Tahoma"/>
            </a:endParaRPr>
          </a:p>
          <a:p>
            <a:pPr marL="973455" indent="-457834">
              <a:spcBef>
                <a:spcPts val="1985"/>
              </a:spcBef>
              <a:buFont typeface="Arial MT"/>
              <a:buChar char="•"/>
              <a:tabLst>
                <a:tab pos="973455" algn="l"/>
                <a:tab pos="974090" algn="l"/>
              </a:tabLst>
            </a:pPr>
            <a:r>
              <a:rPr lang="es-PE" sz="3200" spc="-10" dirty="0">
                <a:latin typeface="Calibri"/>
                <a:cs typeface="Calibri"/>
              </a:rPr>
              <a:t>Comunicarse con proveedor de HCE</a:t>
            </a:r>
          </a:p>
          <a:p>
            <a:pPr marL="973455" indent="-457834">
              <a:lnSpc>
                <a:spcPct val="100000"/>
              </a:lnSpc>
              <a:spcBef>
                <a:spcPts val="1985"/>
              </a:spcBef>
              <a:buFont typeface="Arial MT"/>
              <a:buChar char="•"/>
              <a:tabLst>
                <a:tab pos="973455" algn="l"/>
                <a:tab pos="974090" algn="l"/>
              </a:tabLst>
            </a:pPr>
            <a:r>
              <a:rPr lang="es-PE" sz="3200" spc="-10" dirty="0">
                <a:latin typeface="Calibri"/>
                <a:cs typeface="Calibri"/>
              </a:rPr>
              <a:t>Consultar a equipo técnico si los servicios FHIR fueron habilitados</a:t>
            </a:r>
            <a:endParaRPr lang="es-PE" sz="3200" dirty="0">
              <a:latin typeface="Calibri"/>
              <a:cs typeface="Calibri"/>
            </a:endParaRPr>
          </a:p>
          <a:p>
            <a:pPr marL="973455" indent="-457834">
              <a:lnSpc>
                <a:spcPct val="100000"/>
              </a:lnSpc>
              <a:spcBef>
                <a:spcPts val="5"/>
              </a:spcBef>
              <a:buFont typeface="Arial MT"/>
              <a:buChar char="•"/>
              <a:tabLst>
                <a:tab pos="973455" algn="l"/>
                <a:tab pos="974090" algn="l"/>
              </a:tabLst>
            </a:pPr>
            <a:r>
              <a:rPr lang="es-PE" sz="3200" spc="-10" dirty="0">
                <a:latin typeface="Calibri"/>
                <a:cs typeface="Calibri"/>
              </a:rPr>
              <a:t>Habilitar cliente FHIR para proveedor</a:t>
            </a:r>
            <a:endParaRPr lang="es-PE" sz="3200" dirty="0">
              <a:latin typeface="Calibri"/>
              <a:cs typeface="Calibri"/>
            </a:endParaRPr>
          </a:p>
          <a:p>
            <a:pPr marL="973455" indent="-457834">
              <a:lnSpc>
                <a:spcPct val="100000"/>
              </a:lnSpc>
              <a:buFont typeface="Arial MT"/>
              <a:buChar char="•"/>
              <a:tabLst>
                <a:tab pos="973455" algn="l"/>
                <a:tab pos="974090" algn="l"/>
              </a:tabLst>
            </a:pPr>
            <a:r>
              <a:rPr lang="es-PE" sz="3200" spc="-10" dirty="0">
                <a:latin typeface="Calibri"/>
                <a:cs typeface="Calibri"/>
              </a:rPr>
              <a:t>Cliente configurado para usar OAuth2 y “Refresh Tokens”</a:t>
            </a:r>
            <a:endParaRPr lang="es-PE" sz="3200" dirty="0">
              <a:latin typeface="Calibri"/>
              <a:cs typeface="Calibri"/>
            </a:endParaRPr>
          </a:p>
        </p:txBody>
      </p:sp>
      <p:sp>
        <p:nvSpPr>
          <p:cNvPr id="4" name="object 3">
            <a:extLst>
              <a:ext uri="{FF2B5EF4-FFF2-40B4-BE49-F238E27FC236}">
                <a16:creationId xmlns:a16="http://schemas.microsoft.com/office/drawing/2014/main" id="{A77DB136-F619-49A9-A13A-B7B7D9A8B679}"/>
              </a:ext>
            </a:extLst>
          </p:cNvPr>
          <p:cNvSpPr txBox="1"/>
          <p:nvPr/>
        </p:nvSpPr>
        <p:spPr>
          <a:xfrm>
            <a:off x="304800" y="6009916"/>
            <a:ext cx="9584640" cy="166071"/>
          </a:xfrm>
          <a:prstGeom prst="rect">
            <a:avLst/>
          </a:prstGeom>
        </p:spPr>
        <p:txBody>
          <a:bodyPr vert="horz" wrap="square" lIns="0" tIns="12065" rIns="0" bIns="0" rtlCol="0">
            <a:spAutoFit/>
          </a:bodyPr>
          <a:lstStyle/>
          <a:p>
            <a:pPr marL="515621">
              <a:lnSpc>
                <a:spcPct val="100000"/>
              </a:lnSpc>
              <a:spcBef>
                <a:spcPts val="1985"/>
              </a:spcBef>
              <a:tabLst>
                <a:tab pos="973455" algn="l"/>
                <a:tab pos="974090" algn="l"/>
              </a:tabLst>
            </a:pPr>
            <a:r>
              <a:rPr lang="es-PE" sz="1000" spc="-10" dirty="0">
                <a:latin typeface="Calibri"/>
                <a:cs typeface="Calibri"/>
              </a:rPr>
              <a:t>*OAuth2: Protocolo industrial estándar de autorización de acceso </a:t>
            </a:r>
            <a:endParaRPr lang="es-PE" sz="1000" dirty="0">
              <a:latin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2360" y="625221"/>
            <a:ext cx="5774640" cy="443070"/>
          </a:xfrm>
          <a:prstGeom prst="rect">
            <a:avLst/>
          </a:prstGeom>
        </p:spPr>
        <p:txBody>
          <a:bodyPr vert="horz" wrap="square" lIns="0" tIns="12065" rIns="0" bIns="0" rtlCol="0">
            <a:spAutoFit/>
          </a:bodyPr>
          <a:lstStyle/>
          <a:p>
            <a:pPr marL="12700">
              <a:lnSpc>
                <a:spcPct val="100000"/>
              </a:lnSpc>
              <a:spcBef>
                <a:spcPts val="95"/>
              </a:spcBef>
              <a:tabLst>
                <a:tab pos="559435" algn="l"/>
              </a:tabLst>
            </a:pPr>
            <a:r>
              <a:rPr lang="es-PE" spc="-5" dirty="0"/>
              <a:t>5</a:t>
            </a:r>
            <a:r>
              <a:rPr spc="-5" dirty="0"/>
              <a:t>.	</a:t>
            </a:r>
            <a:r>
              <a:rPr lang="es-PE" spc="-10" dirty="0"/>
              <a:t>Comentarios finales</a:t>
            </a:r>
            <a:endParaRPr spc="-10" dirty="0"/>
          </a:p>
        </p:txBody>
      </p:sp>
      <p:sp>
        <p:nvSpPr>
          <p:cNvPr id="3" name="object 3"/>
          <p:cNvSpPr/>
          <p:nvPr/>
        </p:nvSpPr>
        <p:spPr>
          <a:xfrm>
            <a:off x="623316" y="0"/>
            <a:ext cx="2519680" cy="71755"/>
          </a:xfrm>
          <a:custGeom>
            <a:avLst/>
            <a:gdLst/>
            <a:ahLst/>
            <a:cxnLst/>
            <a:rect l="l" t="t" r="r" b="b"/>
            <a:pathLst>
              <a:path w="2519680" h="71755">
                <a:moveTo>
                  <a:pt x="2519172" y="0"/>
                </a:moveTo>
                <a:lnTo>
                  <a:pt x="0" y="0"/>
                </a:lnTo>
                <a:lnTo>
                  <a:pt x="0" y="71627"/>
                </a:lnTo>
                <a:lnTo>
                  <a:pt x="2519172" y="71627"/>
                </a:lnTo>
                <a:lnTo>
                  <a:pt x="2519172" y="0"/>
                </a:lnTo>
                <a:close/>
              </a:path>
            </a:pathLst>
          </a:custGeom>
          <a:solidFill>
            <a:srgbClr val="00D2F6"/>
          </a:solidFill>
        </p:spPr>
        <p:txBody>
          <a:bodyPr wrap="square" lIns="0" tIns="0" rIns="0" bIns="0" rtlCol="0"/>
          <a:lstStyle/>
          <a:p>
            <a:endParaRPr/>
          </a:p>
        </p:txBody>
      </p:sp>
      <p:pic>
        <p:nvPicPr>
          <p:cNvPr id="4" name="object 4"/>
          <p:cNvPicPr/>
          <p:nvPr/>
        </p:nvPicPr>
        <p:blipFill>
          <a:blip r:embed="rId2" cstate="print"/>
          <a:stretch>
            <a:fillRect/>
          </a:stretch>
        </p:blipFill>
        <p:spPr>
          <a:xfrm>
            <a:off x="8913876" y="6092952"/>
            <a:ext cx="2913887" cy="542544"/>
          </a:xfrm>
          <a:prstGeom prst="rect">
            <a:avLst/>
          </a:prstGeom>
        </p:spPr>
      </p:pic>
      <p:sp>
        <p:nvSpPr>
          <p:cNvPr id="5" name="object 5"/>
          <p:cNvSpPr txBox="1">
            <a:spLocks noGrp="1"/>
          </p:cNvSpPr>
          <p:nvPr>
            <p:ph type="body" idx="1"/>
          </p:nvPr>
        </p:nvSpPr>
        <p:spPr>
          <a:xfrm>
            <a:off x="1062354" y="1730120"/>
            <a:ext cx="10067290" cy="2475678"/>
          </a:xfrm>
          <a:prstGeom prst="rect">
            <a:avLst/>
          </a:prstGeom>
        </p:spPr>
        <p:txBody>
          <a:bodyPr vert="horz" wrap="square" lIns="0" tIns="13335" rIns="0" bIns="0" rtlCol="0">
            <a:spAutoFit/>
          </a:bodyPr>
          <a:lstStyle/>
          <a:p>
            <a:pPr marL="614045" marR="1018540" indent="-457200">
              <a:lnSpc>
                <a:spcPct val="100000"/>
              </a:lnSpc>
              <a:spcBef>
                <a:spcPts val="105"/>
              </a:spcBef>
              <a:buFont typeface="Arial MT"/>
              <a:buChar char="•"/>
              <a:tabLst>
                <a:tab pos="613410" algn="l"/>
                <a:tab pos="614045" algn="l"/>
              </a:tabLst>
            </a:pPr>
            <a:r>
              <a:rPr lang="es-PE" dirty="0"/>
              <a:t>La instalación de la herramienta CDIS facilita el trabajo de la DIS para la extracción de datos</a:t>
            </a:r>
            <a:endParaRPr spc="-5" dirty="0"/>
          </a:p>
          <a:p>
            <a:pPr marL="614045" marR="308610" indent="-457200">
              <a:lnSpc>
                <a:spcPct val="100000"/>
              </a:lnSpc>
              <a:buFont typeface="Arial MT"/>
              <a:buChar char="•"/>
              <a:tabLst>
                <a:tab pos="613410" algn="l"/>
                <a:tab pos="614045" algn="l"/>
              </a:tabLst>
            </a:pPr>
            <a:r>
              <a:rPr lang="es-PE" dirty="0"/>
              <a:t>Se requiere contactar al proveedor de la HCE</a:t>
            </a:r>
            <a:endParaRPr dirty="0"/>
          </a:p>
          <a:p>
            <a:pPr marL="614045" marR="5080" indent="-457200">
              <a:lnSpc>
                <a:spcPct val="100000"/>
              </a:lnSpc>
              <a:buFont typeface="Arial MT"/>
              <a:buChar char="•"/>
              <a:tabLst>
                <a:tab pos="613410" algn="l"/>
                <a:tab pos="614045" algn="l"/>
              </a:tabLst>
            </a:pPr>
            <a:r>
              <a:rPr lang="es-PE" spc="-5" dirty="0"/>
              <a:t>Se requiere trabajo conjunto y comunicación para la instalación y pruebas</a:t>
            </a:r>
            <a:endParaRPr spc="-1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1999" cy="6857996"/>
          </a:xfrm>
          <a:prstGeom prst="rect">
            <a:avLst/>
          </a:prstGeom>
        </p:spPr>
      </p:pic>
      <p:grpSp>
        <p:nvGrpSpPr>
          <p:cNvPr id="3" name="object 3"/>
          <p:cNvGrpSpPr/>
          <p:nvPr/>
        </p:nvGrpSpPr>
        <p:grpSpPr>
          <a:xfrm>
            <a:off x="3017520" y="2598420"/>
            <a:ext cx="6156960" cy="1661160"/>
            <a:chOff x="3017520" y="2598420"/>
            <a:chExt cx="6156960" cy="1661160"/>
          </a:xfrm>
        </p:grpSpPr>
        <p:pic>
          <p:nvPicPr>
            <p:cNvPr id="4" name="object 4"/>
            <p:cNvPicPr/>
            <p:nvPr/>
          </p:nvPicPr>
          <p:blipFill>
            <a:blip r:embed="rId3" cstate="print"/>
            <a:stretch>
              <a:fillRect/>
            </a:stretch>
          </p:blipFill>
          <p:spPr>
            <a:xfrm>
              <a:off x="3017520" y="2842260"/>
              <a:ext cx="3761231" cy="1173480"/>
            </a:xfrm>
            <a:prstGeom prst="rect">
              <a:avLst/>
            </a:prstGeom>
          </p:spPr>
        </p:pic>
        <p:pic>
          <p:nvPicPr>
            <p:cNvPr id="5" name="object 5"/>
            <p:cNvPicPr/>
            <p:nvPr/>
          </p:nvPicPr>
          <p:blipFill>
            <a:blip r:embed="rId4" cstate="print"/>
            <a:stretch>
              <a:fillRect/>
            </a:stretch>
          </p:blipFill>
          <p:spPr>
            <a:xfrm>
              <a:off x="6583679" y="2598420"/>
              <a:ext cx="2590800" cy="1661159"/>
            </a:xfrm>
            <a:prstGeom prst="rect">
              <a:avLst/>
            </a:prstGeom>
          </p:spPr>
        </p:pic>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1448</TotalTime>
  <Words>366</Words>
  <Application>Microsoft Office PowerPoint</Application>
  <PresentationFormat>Panorámica</PresentationFormat>
  <Paragraphs>33</Paragraphs>
  <Slides>9</Slides>
  <Notes>0</Notes>
  <HiddenSlides>0</HiddenSlides>
  <MMClips>0</MMClips>
  <ScaleCrop>false</ScaleCrop>
  <HeadingPairs>
    <vt:vector size="4" baseType="variant">
      <vt:variant>
        <vt:lpstr>Tema</vt:lpstr>
      </vt:variant>
      <vt:variant>
        <vt:i4>1</vt:i4>
      </vt:variant>
      <vt:variant>
        <vt:lpstr>Títulos de diapositiva</vt:lpstr>
      </vt:variant>
      <vt:variant>
        <vt:i4>9</vt:i4>
      </vt:variant>
    </vt:vector>
  </HeadingPairs>
  <TitlesOfParts>
    <vt:vector size="10" baseType="lpstr">
      <vt:lpstr>Office Theme</vt:lpstr>
      <vt:lpstr>Presentación de PowerPoint</vt:lpstr>
      <vt:lpstr>Agenda</vt:lpstr>
      <vt:lpstr>Presentación de PowerPoint</vt:lpstr>
      <vt:lpstr>1. Introducción</vt:lpstr>
      <vt:lpstr>Implementar la herramienta CDIS de REDCap para lograr la interoperabilidad entre dicha plataforma y la historia clínica de EsSalud</vt:lpstr>
      <vt:lpstr>Presentación de PowerPoint</vt:lpstr>
      <vt:lpstr>Presentación de PowerPoint</vt:lpstr>
      <vt:lpstr>5. Comentarios finales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Señalética integral en los establecimientos de salud</dc:title>
  <dc:creator>Ramon Montoya Patricia Elizabeth</dc:creator>
  <cp:lastModifiedBy>Percy Soto Becerra</cp:lastModifiedBy>
  <cp:revision>5</cp:revision>
  <dcterms:created xsi:type="dcterms:W3CDTF">2022-01-10T01:12:48Z</dcterms:created>
  <dcterms:modified xsi:type="dcterms:W3CDTF">2023-03-03T13:39:18Z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2021-12-21T00:00:00Z</vt:filetime>
  </property>
  <property fmtid="{D5CDD505-2E9C-101B-9397-08002B2CF9AE}" pid="3" name="Creator">
    <vt:lpwstr>Microsoft® PowerPoint® para Microsoft 365</vt:lpwstr>
  </property>
  <property fmtid="{D5CDD505-2E9C-101B-9397-08002B2CF9AE}" pid="4" name="LastSaved">
    <vt:filetime>2022-01-10T00:00:00Z</vt:filetime>
  </property>
</Properties>
</file>