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Tasklets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 Soulier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Example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48" name="Shape 148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61" name="Shape 161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164" name="Shape 164"/>
          <p:cNvSpPr/>
          <p:nvPr/>
        </p:nvSpPr>
        <p:spPr>
          <a:xfrm>
            <a:off x="2611975" y="833275"/>
            <a:ext cx="2328900" cy="643500"/>
          </a:xfrm>
          <a:prstGeom prst="wedgeRectCallout">
            <a:avLst>
              <a:gd fmla="val 13535" name="adj1"/>
              <a:gd fmla="val 76445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Predefined “resume” function</a:t>
            </a:r>
          </a:p>
        </p:txBody>
      </p:sp>
      <p:sp>
        <p:nvSpPr>
          <p:cNvPr id="165" name="Shape 165"/>
          <p:cNvSpPr/>
          <p:nvPr/>
        </p:nvSpPr>
        <p:spPr>
          <a:xfrm rot="322">
            <a:off x="795781" y="4676463"/>
            <a:ext cx="3205800" cy="763500"/>
          </a:xfrm>
          <a:prstGeom prst="wedgeRectCallout">
            <a:avLst>
              <a:gd fmla="val -18097" name="adj1"/>
              <a:gd fmla="val -86120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TASKLET_BEGIN_FUNC since tskl_rx isn’t member function.</a:t>
            </a:r>
          </a:p>
        </p:txBody>
      </p:sp>
      <p:sp>
        <p:nvSpPr>
          <p:cNvPr id="166" name="Shape 166"/>
          <p:cNvSpPr/>
          <p:nvPr/>
        </p:nvSpPr>
        <p:spPr>
          <a:xfrm>
            <a:off x="667100" y="2238825"/>
            <a:ext cx="2421000" cy="1299600"/>
          </a:xfrm>
          <a:prstGeom prst="wedgeRectCallout">
            <a:avLst>
              <a:gd fmla="val -7401" name="adj1"/>
              <a:gd fmla="val -82672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TASKLET_WAIT combines a blocking call and a yield. Necessary for a call that may not actually block.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77" name="Shape 177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cxnSp>
        <p:nvCxnSpPr>
          <p:cNvPr id="179" name="Shape 179"/>
          <p:cNvCxnSpPr/>
          <p:nvPr/>
        </p:nvCxnSpPr>
        <p:spPr>
          <a:xfrm rot="5400000">
            <a:off x="64300" y="2071550"/>
            <a:ext cx="1634100" cy="244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733400" y="2082425"/>
            <a:ext cx="270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>
            <a:off x="733300" y="2442650"/>
            <a:ext cx="270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733400" y="2991950"/>
            <a:ext cx="270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194" name="Shape 194"/>
          <p:cNvSpPr/>
          <p:nvPr/>
        </p:nvSpPr>
        <p:spPr>
          <a:xfrm>
            <a:off x="90075" y="16270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7</a:t>
            </a:r>
          </a:p>
        </p:txBody>
      </p:sp>
      <p:cxnSp>
        <p:nvCxnSpPr>
          <p:cNvPr id="196" name="Shape 196"/>
          <p:cNvCxnSpPr/>
          <p:nvPr/>
        </p:nvCxnSpPr>
        <p:spPr>
          <a:xfrm flipH="1">
            <a:off x="668925" y="1854825"/>
            <a:ext cx="990900" cy="128700"/>
          </a:xfrm>
          <a:prstGeom prst="bentConnector3">
            <a:avLst>
              <a:gd fmla="val -12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07" name="Shape 207"/>
          <p:cNvSpPr/>
          <p:nvPr/>
        </p:nvSpPr>
        <p:spPr>
          <a:xfrm>
            <a:off x="90075" y="13222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cxnSp>
        <p:nvCxnSpPr>
          <p:cNvPr id="210" name="Shape 210"/>
          <p:cNvCxnSpPr/>
          <p:nvPr/>
        </p:nvCxnSpPr>
        <p:spPr>
          <a:xfrm rot="5400000">
            <a:off x="437375" y="1582575"/>
            <a:ext cx="720600" cy="2832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/>
          <p:nvPr/>
        </p:nvCxnSpPr>
        <p:spPr>
          <a:xfrm>
            <a:off x="669075" y="20637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22" name="Shape 222"/>
          <p:cNvSpPr/>
          <p:nvPr/>
        </p:nvSpPr>
        <p:spPr>
          <a:xfrm>
            <a:off x="90075" y="22366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36" name="Shape 236"/>
          <p:cNvSpPr/>
          <p:nvPr/>
        </p:nvSpPr>
        <p:spPr>
          <a:xfrm>
            <a:off x="90075" y="38368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291850" y="36183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</a:t>
            </a:r>
          </a:p>
        </p:txBody>
      </p:sp>
      <p:cxnSp>
        <p:nvCxnSpPr>
          <p:cNvPr id="242" name="Shape 242"/>
          <p:cNvCxnSpPr>
            <a:stCxn id="243" idx="3"/>
            <a:endCxn id="240" idx="1"/>
          </p:cNvCxnSpPr>
          <p:nvPr/>
        </p:nvCxnSpPr>
        <p:spPr>
          <a:xfrm>
            <a:off x="7411150" y="2957625"/>
            <a:ext cx="165300" cy="13365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6291850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cxnSp>
        <p:nvCxnSpPr>
          <p:cNvPr id="245" name="Shape 245"/>
          <p:cNvCxnSpPr/>
          <p:nvPr/>
        </p:nvCxnSpPr>
        <p:spPr>
          <a:xfrm rot="5400000">
            <a:off x="-12475" y="2946825"/>
            <a:ext cx="1620300" cy="283200"/>
          </a:xfrm>
          <a:prstGeom prst="bentConnector3">
            <a:avLst>
              <a:gd fmla="val 15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669075" y="38925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4953725" y="1196625"/>
            <a:ext cx="2753400" cy="965100"/>
          </a:xfrm>
          <a:prstGeom prst="wedgeRectCallout">
            <a:avLst>
              <a:gd fmla="val 22432" name="adj1"/>
              <a:gd fmla="val 120651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Constructs a “proxy” on the C stack and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on Tasklet stack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291850" y="3343050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291850" y="30777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data_len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60" name="Shape 260"/>
          <p:cNvSpPr/>
          <p:nvPr/>
        </p:nvSpPr>
        <p:spPr>
          <a:xfrm>
            <a:off x="90000" y="5085575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576525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24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668925" y="5283825"/>
            <a:ext cx="990900" cy="128700"/>
          </a:xfrm>
          <a:prstGeom prst="bentConnector3">
            <a:avLst>
              <a:gd fmla="val -12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  <p:sp>
        <p:nvSpPr>
          <p:cNvPr id="268" name="Shape 268"/>
          <p:cNvSpPr/>
          <p:nvPr/>
        </p:nvSpPr>
        <p:spPr>
          <a:xfrm>
            <a:off x="3615575" y="2316025"/>
            <a:ext cx="2238900" cy="887700"/>
          </a:xfrm>
          <a:prstGeom prst="wedgeRectCallout">
            <a:avLst>
              <a:gd fmla="val 62065" name="adj1"/>
              <a:gd fmla="val 19573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Proxy goes away, but actual data remains on Tasklet stack.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279" name="Shape 279"/>
          <p:cNvSpPr/>
          <p:nvPr/>
        </p:nvSpPr>
        <p:spPr>
          <a:xfrm>
            <a:off x="90000" y="5273250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cxnSp>
        <p:nvCxnSpPr>
          <p:cNvPr id="284" name="Shape 284"/>
          <p:cNvCxnSpPr>
            <a:stCxn id="285" idx="3"/>
            <a:endCxn id="283" idx="1"/>
          </p:cNvCxnSpPr>
          <p:nvPr/>
        </p:nvCxnSpPr>
        <p:spPr>
          <a:xfrm>
            <a:off x="7411150" y="2957625"/>
            <a:ext cx="165300" cy="13365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" name="Shape 286"/>
          <p:cNvSpPr txBox="1"/>
          <p:nvPr/>
        </p:nvSpPr>
        <p:spPr>
          <a:xfrm>
            <a:off x="7576525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24</a:t>
            </a:r>
          </a:p>
        </p:txBody>
      </p:sp>
      <p:cxnSp>
        <p:nvCxnSpPr>
          <p:cNvPr id="287" name="Shape 287"/>
          <p:cNvCxnSpPr/>
          <p:nvPr/>
        </p:nvCxnSpPr>
        <p:spPr>
          <a:xfrm rot="5400000">
            <a:off x="328175" y="1679175"/>
            <a:ext cx="9264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/>
          <p:nvPr/>
        </p:nvCxnSpPr>
        <p:spPr>
          <a:xfrm>
            <a:off x="669075" y="22923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/>
          <p:nvPr/>
        </p:nvCxnSpPr>
        <p:spPr>
          <a:xfrm rot="5400000">
            <a:off x="263800" y="4677200"/>
            <a:ext cx="10809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/>
          <p:nvPr/>
        </p:nvCxnSpPr>
        <p:spPr>
          <a:xfrm>
            <a:off x="675575" y="53505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6291850" y="36183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291850" y="38886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91850" y="3343050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buf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91850" y="30777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data_len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  <p:cxnSp>
        <p:nvCxnSpPr>
          <p:cNvPr id="295" name="Shape 295"/>
          <p:cNvCxnSpPr/>
          <p:nvPr/>
        </p:nvCxnSpPr>
        <p:spPr>
          <a:xfrm rot="5400000">
            <a:off x="-12475" y="3023025"/>
            <a:ext cx="1620300" cy="283200"/>
          </a:xfrm>
          <a:prstGeom prst="bentConnector3">
            <a:avLst>
              <a:gd fmla="val 15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669075" y="39687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307" name="Shape 307"/>
          <p:cNvSpPr/>
          <p:nvPr/>
        </p:nvSpPr>
        <p:spPr>
          <a:xfrm>
            <a:off x="90000" y="5806650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7576525" y="441322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goto 9</a:t>
            </a:r>
          </a:p>
        </p:txBody>
      </p:sp>
      <p:cxnSp>
        <p:nvCxnSpPr>
          <p:cNvPr id="311" name="Shape 311"/>
          <p:cNvCxnSpPr>
            <a:stCxn id="312" idx="3"/>
            <a:endCxn id="313" idx="1"/>
          </p:cNvCxnSpPr>
          <p:nvPr/>
        </p:nvCxnSpPr>
        <p:spPr>
          <a:xfrm>
            <a:off x="7411150" y="2957625"/>
            <a:ext cx="165300" cy="13365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/>
          <p:nvPr/>
        </p:nvCxnSpPr>
        <p:spPr>
          <a:xfrm rot="5400000">
            <a:off x="328175" y="1679175"/>
            <a:ext cx="9264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669075" y="22923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" name="Shape 316"/>
          <p:cNvCxnSpPr/>
          <p:nvPr/>
        </p:nvCxnSpPr>
        <p:spPr>
          <a:xfrm rot="5400000">
            <a:off x="263800" y="4677200"/>
            <a:ext cx="1080900" cy="2958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675575" y="53505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/>
          <p:nvPr/>
        </p:nvCxnSpPr>
        <p:spPr>
          <a:xfrm rot="5400000">
            <a:off x="-12475" y="3023025"/>
            <a:ext cx="1620300" cy="283200"/>
          </a:xfrm>
          <a:prstGeom prst="bentConnector3">
            <a:avLst>
              <a:gd fmla="val 153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/>
          <p:nvPr/>
        </p:nvCxnSpPr>
        <p:spPr>
          <a:xfrm>
            <a:off x="669075" y="3968700"/>
            <a:ext cx="30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6291850" y="2822475"/>
            <a:ext cx="1119300" cy="27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[len]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576525" y="4158975"/>
            <a:ext cx="1119300" cy="27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</a:p>
        </p:txBody>
      </p:sp>
      <p:sp>
        <p:nvSpPr>
          <p:cNvPr id="320" name="Shape 320"/>
          <p:cNvSpPr/>
          <p:nvPr/>
        </p:nvSpPr>
        <p:spPr>
          <a:xfrm>
            <a:off x="6736200" y="3230025"/>
            <a:ext cx="2238900" cy="763500"/>
          </a:xfrm>
          <a:prstGeom prst="wedgeRectCallout">
            <a:avLst>
              <a:gd fmla="val 16357" name="adj1"/>
              <a:gd fmla="val 63952" name="adj2"/>
            </a:avLst>
          </a:prstGeom>
          <a:solidFill>
            <a:srgbClr val="FFFFFF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Proxy and tasklet-local are destroyed.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Asynchronous, Concurrent Processing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Systems with high “transaction” counts and/or low CPU usage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Potentially many thousands of “in-flight”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Computation is done on accelerators, co-processors, external devices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latency between operations (i.e., operations not CPU bound)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3916900" y="3329650"/>
            <a:ext cx="5057050" cy="2416625"/>
            <a:chOff x="3002500" y="4091650"/>
            <a:chExt cx="5057050" cy="2416625"/>
          </a:xfrm>
        </p:grpSpPr>
        <p:sp>
          <p:nvSpPr>
            <p:cNvPr id="63" name="Shape 63"/>
            <p:cNvSpPr/>
            <p:nvPr/>
          </p:nvSpPr>
          <p:spPr>
            <a:xfrm>
              <a:off x="3600850" y="5400075"/>
              <a:ext cx="516600" cy="53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5575725" y="502940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75725" y="5387675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75725" y="574595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904250" y="502940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904250" y="5387675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904250" y="574595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32775" y="502940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232775" y="5387675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232775" y="5745950"/>
              <a:ext cx="272100" cy="28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Shape 73"/>
            <p:cNvCxnSpPr>
              <a:stCxn id="69" idx="2"/>
            </p:cNvCxnSpPr>
            <p:nvPr/>
          </p:nvCxnSpPr>
          <p:spPr>
            <a:xfrm flipH="1">
              <a:off x="6034600" y="6027950"/>
              <a:ext cx="5700" cy="28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  <p:cxnSp>
          <p:nvCxnSpPr>
            <p:cNvPr id="74" name="Shape 74"/>
            <p:cNvCxnSpPr>
              <a:stCxn id="71" idx="3"/>
            </p:cNvCxnSpPr>
            <p:nvPr/>
          </p:nvCxnSpPr>
          <p:spPr>
            <a:xfrm>
              <a:off x="6504875" y="5528675"/>
              <a:ext cx="250200" cy="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  <p:sp>
          <p:nvSpPr>
            <p:cNvPr id="75" name="Shape 75"/>
            <p:cNvSpPr/>
            <p:nvPr/>
          </p:nvSpPr>
          <p:spPr>
            <a:xfrm>
              <a:off x="5401925" y="4827375"/>
              <a:ext cx="1713300" cy="1680900"/>
            </a:xfrm>
            <a:prstGeom prst="roundRect">
              <a:avLst>
                <a:gd fmla="val 8744" name="adj"/>
              </a:avLst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6" name="Shape 76"/>
            <p:cNvCxnSpPr>
              <a:stCxn id="63" idx="3"/>
              <a:endCxn id="75" idx="1"/>
            </p:cNvCxnSpPr>
            <p:nvPr/>
          </p:nvCxnSpPr>
          <p:spPr>
            <a:xfrm>
              <a:off x="4117450" y="5667825"/>
              <a:ext cx="1284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7" name="Shape 77"/>
            <p:cNvSpPr txBox="1"/>
            <p:nvPr/>
          </p:nvSpPr>
          <p:spPr>
            <a:xfrm>
              <a:off x="5326850" y="4091650"/>
              <a:ext cx="2732700" cy="6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Co-processors, devices (HDD),  accelerators (FPGA?)</a:t>
              </a:r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3002500" y="4827375"/>
              <a:ext cx="17133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“Policy” Processor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1361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Tasklet Example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003222"/>
            <a:ext cx="8520600" cy="56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1:  Tasklet::main()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2: 	  TASKLET_BEGIN();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4:	  TASKLET_WAIT(get_buffer, Tasklet_Resume, this, &amp;this-&gt;buf,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7:	  TASKLET_CALL_FUNC(tskl_rx,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8: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9:	  compute(Tasklet_Resume, this, this-&gt;buf, this-&gt;data_len);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10:	  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11: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12: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13: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14: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15: void tskl_rx(Tasklet *tasklet, uint8_t *buf, int data_len)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16:	  TaskletVar&lt;int&gt;		len(tasklet);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17: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18:	  TASKLET_BEGIN_FUNC(tasklet);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19: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20:	  *len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21:	  while *len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22:		rx_data(Tasklet_Resume, tasklet, &amp;buf[len], min(256, data_len - *len));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23:		TASKLET_YIELD();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24:		*len += min(256, data_len - *len);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25:	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26: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27:	  TASKLET_END();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28: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291850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7576525" y="2238825"/>
            <a:ext cx="1119300" cy="24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279000" y="1891425"/>
            <a:ext cx="1119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Stack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7576525" y="1891425"/>
            <a:ext cx="13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Tasklet Stack</a:t>
            </a:r>
          </a:p>
        </p:txBody>
      </p:sp>
      <p:sp>
        <p:nvSpPr>
          <p:cNvPr id="331" name="Shape 331"/>
          <p:cNvSpPr/>
          <p:nvPr/>
        </p:nvSpPr>
        <p:spPr>
          <a:xfrm>
            <a:off x="90000" y="2606250"/>
            <a:ext cx="2217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6291850" y="41589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291850" y="4429275"/>
            <a:ext cx="1119300" cy="2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Tasklets Summary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Useful when: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Underlying system is event-based (call/callback centric)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Resource constrained systems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Large number of concurrent tasks that aren’t CPU-bound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Not perfect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No perfect solution without language support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Probably ignores a dozen good coding practices - gotos, macro (mis)use, etc.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Some “gotchas” that can be tough to figure out (e.g., no local variables)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More difficult to debug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Not as fast as pure event-based code, not as nice as pure thread-based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 vs Events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Threads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Intuitive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Easy to write, maintain, extend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High resource requirements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Much slower (context switching, cache locality, etc.)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Events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Very fast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Minimal resource 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More difficult to write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Non-trivial tasks can become extremely complicated to design/maintain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 With Threads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327679"/>
            <a:ext cx="8520600" cy="21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Resource constrained systems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Threads may not be available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Insufficient resources for threads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Systems with many concurrent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Potentially many thousands of “in-flight” operations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Unreasonable to create threads for each operation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34324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Existing Approaches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4064429"/>
            <a:ext cx="8520600" cy="202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 (goroutines), Swift (GCD),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Automated tools (generate code from flow charts, etc.)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Various C language extensions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Protothreads (“Tasklets” are a variant of this concept)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nesC and Tiny RTOS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Many others...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Illustrative Example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Consider a task composed of the following steps: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Allocate buffer resource (may need to wait)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Receive data (may only receive max of 256-bytes at a time)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some computation on data (need to wait)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Complete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Version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void resume(sem)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sem_post(sem);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void task(ctx)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Semaphore	sem;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uint8_t	*buf;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int		len;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get_buffer(resume, &amp;sem, &amp;buf, ctx.data_len);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sem_take(&amp;sem);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len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while len &lt; 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rx_data(resume, &amp;sem, &amp;buf[len], min(256, ctx-&gt;data_len-len));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sem_take(&amp;sem);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len += min(256, data_len-len);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compute(resume, &amp;sem, buf, ctx-&gt;data_len);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sem_take(&amp;sem);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task_done();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Event-Based Version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start_task(context)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get_buffer(have_buffer, context, &amp;context-&gt;buf, context-&gt;data_len);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have_buffer(ctx)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ctx-&gt;len = 0;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rx_data(data_received, ctx, ctx-&gt;buf,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min(256, ctx-&gt;data_len))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data_received(ctx)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ctx-&gt;len +=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min(256, ctx-&gt;data_len - ctx-&gt;len));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if ctx-&gt;len &lt; ctx-&gt;data_len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rx_data(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data_received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ctx, &amp;ctx-&gt;buf[ctx-&gt;len], min(256, ctx-&gt;data_len - ctx-&gt;len));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compute(compute_done, ctx,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ctx-&gt;buf, ctx-&gt;buf_len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void compute_done(ctx)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task_done(ctx);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126625" y="4915125"/>
            <a:ext cx="4992300" cy="9906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Non-reusable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state must be kept in some “context” structure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Error handling, additional states → more difficult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Tasklets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Uses indirect gotos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Hides what are really call/callbacks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Mimics thread-like semantics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Tasklet has a stack (separate from the C runtime stack)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addresses for indirect goto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Tasklet-local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Tasklet can call other functions that yield/block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a function blocks, the C runtime stack is “unwound”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resumed, the stack is rewound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Tasklets can allocate Tasklet-local variables with lifetimes that match the Tasklet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Variables stored on C runtime stack are lost at each “yield” 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Anatomy of a Tasklet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14675" y="1531150"/>
            <a:ext cx="4271700" cy="4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Tasklet::main()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TASKLET_BEGIN();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TASKLET_END();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5" name="Shape 125"/>
          <p:cNvSpPr/>
          <p:nvPr/>
        </p:nvSpPr>
        <p:spPr>
          <a:xfrm>
            <a:off x="4966450" y="2316025"/>
            <a:ext cx="3538500" cy="2007300"/>
          </a:xfrm>
          <a:prstGeom prst="roundRect">
            <a:avLst>
              <a:gd fmla="val 7842" name="adj"/>
            </a:avLst>
          </a:prstGeom>
          <a:solidFill>
            <a:srgbClr val="FFFFFF"/>
          </a:solidFill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7645725" y="2534750"/>
            <a:ext cx="681900" cy="1672850"/>
            <a:chOff x="6883725" y="2534750"/>
            <a:chExt cx="681900" cy="1672850"/>
          </a:xfrm>
        </p:grpSpPr>
        <p:sp>
          <p:nvSpPr>
            <p:cNvPr id="127" name="Shape 127"/>
            <p:cNvSpPr/>
            <p:nvPr/>
          </p:nvSpPr>
          <p:spPr>
            <a:xfrm>
              <a:off x="6883725" y="28733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83725" y="30920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83725" y="33107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83725" y="3516700"/>
              <a:ext cx="681900" cy="21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Shape 131"/>
            <p:cNvCxnSpPr>
              <a:stCxn id="130" idx="2"/>
            </p:cNvCxnSpPr>
            <p:nvPr/>
          </p:nvCxnSpPr>
          <p:spPr>
            <a:xfrm>
              <a:off x="7224675" y="3735400"/>
              <a:ext cx="6600" cy="472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6883725" y="2534750"/>
              <a:ext cx="656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stack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1055075" y="1930025"/>
            <a:ext cx="35385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Prelude</a:t>
            </a:r>
            <a:r>
              <a:rPr lang="en"/>
              <a:t> - always executed, 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TaskletVar</a:t>
            </a:r>
            <a:r>
              <a:rPr lang="en"/>
              <a:t>s </a:t>
            </a:r>
          </a:p>
        </p:txBody>
      </p:sp>
      <p:sp>
        <p:nvSpPr>
          <p:cNvPr id="134" name="Shape 134"/>
          <p:cNvSpPr/>
          <p:nvPr/>
        </p:nvSpPr>
        <p:spPr>
          <a:xfrm>
            <a:off x="1055075" y="3163225"/>
            <a:ext cx="35385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Body</a:t>
            </a:r>
            <a:r>
              <a:rPr lang="en"/>
              <a:t> - executed with thread-like semantics. Use TASKLET_YIELD() and TASKLET_WAIT()</a:t>
            </a:r>
          </a:p>
        </p:txBody>
      </p:sp>
      <p:sp>
        <p:nvSpPr>
          <p:cNvPr id="135" name="Shape 135"/>
          <p:cNvSpPr/>
          <p:nvPr/>
        </p:nvSpPr>
        <p:spPr>
          <a:xfrm>
            <a:off x="1055075" y="4396425"/>
            <a:ext cx="35385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End</a:t>
            </a:r>
            <a:r>
              <a:rPr lang="en"/>
              <a:t> - executed a single time after execution passes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TASKLET_END()</a:t>
            </a:r>
            <a:r>
              <a:rPr lang="en"/>
              <a:t>. Tasklet-local vars destructed.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751400" y="1600350"/>
            <a:ext cx="1968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Tasklet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275375" y="2817825"/>
            <a:ext cx="22902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Stack pointer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Private Tasklet state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User-defined object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