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1" r:id="rId3"/>
    <p:sldMasterId id="2147483690" r:id="rId4"/>
  </p:sldMasterIdLst>
  <p:notesMasterIdLst>
    <p:notesMasterId r:id="rId31"/>
  </p:notesMasterIdLst>
  <p:sldIdLst>
    <p:sldId id="256" r:id="rId5"/>
    <p:sldId id="28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95" autoAdjust="0"/>
  </p:normalViewPr>
  <p:slideViewPr>
    <p:cSldViewPr snapToGrid="0">
      <p:cViewPr varScale="1">
        <p:scale>
          <a:sx n="73" d="100"/>
          <a:sy n="73" d="100"/>
        </p:scale>
        <p:origin x="17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ào Quý" userId="3dc08ab179684846" providerId="LiveId" clId="{83BDD575-A2A6-40A8-9CDF-AFCA04FF6C41}"/>
    <pc:docChg chg="undo custSel modSld">
      <pc:chgData name="Đào Quý" userId="3dc08ab179684846" providerId="LiveId" clId="{83BDD575-A2A6-40A8-9CDF-AFCA04FF6C41}" dt="2023-09-18T00:46:44.994" v="2" actId="113"/>
      <pc:docMkLst>
        <pc:docMk/>
      </pc:docMkLst>
      <pc:sldChg chg="modSp mod">
        <pc:chgData name="Đào Quý" userId="3dc08ab179684846" providerId="LiveId" clId="{83BDD575-A2A6-40A8-9CDF-AFCA04FF6C41}" dt="2023-09-18T00:46:44.994" v="2" actId="113"/>
        <pc:sldMkLst>
          <pc:docMk/>
          <pc:sldMk cId="1087304537" sldId="261"/>
        </pc:sldMkLst>
        <pc:spChg chg="mod">
          <ac:chgData name="Đào Quý" userId="3dc08ab179684846" providerId="LiveId" clId="{83BDD575-A2A6-40A8-9CDF-AFCA04FF6C41}" dt="2023-09-18T00:46:44.994" v="2" actId="113"/>
          <ac:spMkLst>
            <pc:docMk/>
            <pc:sldMk cId="1087304537" sldId="261"/>
            <ac:spMk id="3" creationId="{00000000-0000-0000-0000-000000000000}"/>
          </ac:spMkLst>
        </pc:spChg>
      </pc:sldChg>
      <pc:sldChg chg="modSp mod">
        <pc:chgData name="Đào Quý" userId="3dc08ab179684846" providerId="LiveId" clId="{83BDD575-A2A6-40A8-9CDF-AFCA04FF6C41}" dt="2023-09-18T00:42:44.490" v="1" actId="1076"/>
        <pc:sldMkLst>
          <pc:docMk/>
          <pc:sldMk cId="3178012938" sldId="265"/>
        </pc:sldMkLst>
        <pc:spChg chg="mod">
          <ac:chgData name="Đào Quý" userId="3dc08ab179684846" providerId="LiveId" clId="{83BDD575-A2A6-40A8-9CDF-AFCA04FF6C41}" dt="2023-09-18T00:42:44.490" v="1" actId="1076"/>
          <ac:spMkLst>
            <pc:docMk/>
            <pc:sldMk cId="3178012938" sldId="26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4102E-317B-43A5-9B76-8ABD36E9CC05}" type="datetimeFigureOut">
              <a:rPr lang="en-US" smtClean="0"/>
              <a:t>9/18/2023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9B688-A743-4A44-832D-C442DAE0B49D}" type="slidenum">
              <a:rPr lang="en-US" smtClean="0"/>
              <a:t>‹#›</a:t>
            </a:fld>
            <a:endParaRPr lang="en-US" dirty="0"/>
          </a:p>
        </p:txBody>
      </p:sp>
    </p:spTree>
    <p:extLst>
      <p:ext uri="{BB962C8B-B14F-4D97-AF65-F5344CB8AC3E}">
        <p14:creationId xmlns:p14="http://schemas.microsoft.com/office/powerpoint/2010/main" val="136337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Teacher should explain every the right of customers in requirements engineering</a:t>
            </a:r>
            <a:r>
              <a:rPr lang="en-US" baseline="0" dirty="0"/>
              <a:t> activities</a:t>
            </a:r>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7</a:t>
            </a:fld>
            <a:endParaRPr lang="en-US" dirty="0"/>
          </a:p>
        </p:txBody>
      </p:sp>
    </p:spTree>
    <p:extLst>
      <p:ext uri="{BB962C8B-B14F-4D97-AF65-F5344CB8AC3E}">
        <p14:creationId xmlns:p14="http://schemas.microsoft.com/office/powerpoint/2010/main" val="245998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Teacher should explain every the responsibility of customers in requirements engineering</a:t>
            </a:r>
            <a:r>
              <a:rPr lang="en-US" baseline="0" dirty="0"/>
              <a:t> activities</a:t>
            </a:r>
            <a:endParaRPr lang="en-US" dirty="0"/>
          </a:p>
          <a:p>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8</a:t>
            </a:fld>
            <a:endParaRPr lang="en-US" dirty="0"/>
          </a:p>
        </p:txBody>
      </p:sp>
    </p:spTree>
    <p:extLst>
      <p:ext uri="{BB962C8B-B14F-4D97-AF65-F5344CB8AC3E}">
        <p14:creationId xmlns:p14="http://schemas.microsoft.com/office/powerpoint/2010/main" val="335728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decision leader makes the choice, either with or without discussion with others. ■■ The group votes and the majority rules. ■■ The group votes, but the result must be unanimous to approve the decision. ■■ The group discusses and negotiates to reach a consensus. Everyone can live with the decision and commits to supporting it. ■■ The decision leader delegates authority for making the decision to one individual. ■■ The group reaches a decision, but some individual has veto authority over that decision.</a:t>
            </a:r>
          </a:p>
        </p:txBody>
      </p:sp>
      <p:sp>
        <p:nvSpPr>
          <p:cNvPr id="4" name="Slide Number Placeholder 3"/>
          <p:cNvSpPr>
            <a:spLocks noGrp="1"/>
          </p:cNvSpPr>
          <p:nvPr>
            <p:ph type="sldNum" sz="quarter" idx="10"/>
          </p:nvPr>
        </p:nvSpPr>
        <p:spPr/>
        <p:txBody>
          <a:bodyPr/>
          <a:lstStyle/>
          <a:p>
            <a:fld id="{80A9B688-A743-4A44-832D-C442DAE0B49D}" type="slidenum">
              <a:rPr lang="en-US" smtClean="0"/>
              <a:t>9</a:t>
            </a:fld>
            <a:endParaRPr lang="en-US" dirty="0"/>
          </a:p>
        </p:txBody>
      </p:sp>
    </p:spTree>
    <p:extLst>
      <p:ext uri="{BB962C8B-B14F-4D97-AF65-F5344CB8AC3E}">
        <p14:creationId xmlns:p14="http://schemas.microsoft.com/office/powerpoint/2010/main" val="240607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10</a:t>
            </a:fld>
            <a:endParaRPr lang="en-US" dirty="0"/>
          </a:p>
        </p:txBody>
      </p:sp>
    </p:spTree>
    <p:extLst>
      <p:ext uri="{BB962C8B-B14F-4D97-AF65-F5344CB8AC3E}">
        <p14:creationId xmlns:p14="http://schemas.microsoft.com/office/powerpoint/2010/main" val="80405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89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8377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9764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06C0AFBF-85B7-4561-B61E-EA3AD430456B}"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281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53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0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6429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237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C0AFBF-85B7-4561-B61E-EA3AD430456B}"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647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DDB03835-4F96-4ECE-AD21-6F656C805E03}" type="datetimeFigureOut">
              <a:rPr lang="en-US" smtClean="0"/>
              <a:t>9/18/2023</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06C0AFBF-85B7-4561-B61E-EA3AD430456B}" type="slidenum">
              <a:rPr lang="en-US" smtClean="0"/>
              <a:t>‹#›</a:t>
            </a:fld>
            <a:endParaRPr lang="en-US"/>
          </a:p>
        </p:txBody>
      </p:sp>
    </p:spTree>
    <p:extLst>
      <p:ext uri="{BB962C8B-B14F-4D97-AF65-F5344CB8AC3E}">
        <p14:creationId xmlns:p14="http://schemas.microsoft.com/office/powerpoint/2010/main" val="34964902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DDB03835-4F96-4ECE-AD21-6F656C805E03}" type="datetimeFigureOut">
              <a:rPr lang="en-US" smtClean="0"/>
              <a:t>9/18/2023</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6C0AFBF-85B7-4561-B61E-EA3AD430456B}" type="slidenum">
              <a:rPr lang="en-US" smtClean="0"/>
              <a:t>‹#›</a:t>
            </a:fld>
            <a:endParaRPr lang="en-US"/>
          </a:p>
        </p:txBody>
      </p:sp>
    </p:spTree>
    <p:extLst>
      <p:ext uri="{BB962C8B-B14F-4D97-AF65-F5344CB8AC3E}">
        <p14:creationId xmlns:p14="http://schemas.microsoft.com/office/powerpoint/2010/main" val="389728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4206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4201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375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89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7495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492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5300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643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9871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148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1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91005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930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9/18/2023</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411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336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779935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14001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567304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7718668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61975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13422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933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12762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9740873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11052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9/18/2023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3134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9308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7844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3340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7125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9/18/2023</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974331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2.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6C0AFBF-85B7-4561-B61E-EA3AD430456B}" type="slidenum">
              <a:rPr lang="en-US" smtClean="0"/>
              <a:t>‹#›</a:t>
            </a:fld>
            <a:endParaRPr lang="en-US" dirty="0"/>
          </a:p>
        </p:txBody>
      </p:sp>
      <p:pic>
        <p:nvPicPr>
          <p:cNvPr id="5" name="Picture 2" descr="E:\Kienlh\2018\Thuong-Hieu\Đại hôi cổ đông\logo-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862215262"/>
      </p:ext>
    </p:extLst>
  </p:cSld>
  <p:clrMap bg1="lt1" tx1="dk1" bg2="lt2" tx2="dk2" accent1="accent1" accent2="accent2" accent3="accent3" accent4="accent4" accent5="accent5" accent6="accent6" hlink="hlink" folHlink="folHlink"/>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404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06C0AFBF-85B7-4561-B61E-EA3AD430456B}" type="slidenum">
              <a:rPr lang="en-US" smtClean="0"/>
              <a:t>‹#›</a:t>
            </a:fld>
            <a:endParaRPr lang="en-US" dirty="0"/>
          </a:p>
        </p:txBody>
      </p:sp>
      <p:pic>
        <p:nvPicPr>
          <p:cNvPr id="5" name="Picture 2" descr="E:\Kienlh\2018\Thuong-Hieu\Đại hôi cổ đông\logo-e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7431020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62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43000"/>
            <a:ext cx="7904560" cy="2933699"/>
          </a:xfrm>
        </p:spPr>
        <p:txBody>
          <a:bodyPr>
            <a:normAutofit fontScale="90000"/>
          </a:bodyPr>
          <a:lstStyle/>
          <a:p>
            <a:pPr algn="ctr"/>
            <a:r>
              <a:rPr lang="en-US" sz="4800" dirty="0"/>
              <a:t>CHAPTER 2</a:t>
            </a:r>
            <a:br>
              <a:rPr lang="en-US" sz="4800" dirty="0"/>
            </a:br>
            <a:br>
              <a:rPr lang="en-US" sz="4800" dirty="0"/>
            </a:br>
            <a:r>
              <a:rPr lang="en-US" sz="4800" dirty="0"/>
              <a:t>Requirements from the customer’s perspective</a:t>
            </a:r>
            <a:endParaRPr lang="en-US" sz="4800" i="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71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109" y="0"/>
            <a:ext cx="6811691" cy="1052161"/>
          </a:xfrm>
        </p:spPr>
        <p:txBody>
          <a:bodyPr>
            <a:normAutofit fontScale="90000"/>
          </a:bodyPr>
          <a:lstStyle/>
          <a:p>
            <a:r>
              <a:rPr lang="en-US" dirty="0"/>
              <a:t>Reaching agreement on requirements</a:t>
            </a:r>
          </a:p>
        </p:txBody>
      </p:sp>
      <p:sp>
        <p:nvSpPr>
          <p:cNvPr id="3" name="Content Placeholder 2"/>
          <p:cNvSpPr>
            <a:spLocks noGrp="1"/>
          </p:cNvSpPr>
          <p:nvPr>
            <p:ph idx="1"/>
          </p:nvPr>
        </p:nvSpPr>
        <p:spPr>
          <a:xfrm>
            <a:off x="825500" y="1333501"/>
            <a:ext cx="7645399" cy="4876798"/>
          </a:xfrm>
        </p:spPr>
        <p:txBody>
          <a:bodyPr>
            <a:normAutofit/>
          </a:bodyPr>
          <a:lstStyle/>
          <a:p>
            <a:pPr lvl="1"/>
            <a:r>
              <a:rPr lang="en-US" dirty="0"/>
              <a:t>Customers agree that the requirements address their needs.</a:t>
            </a:r>
          </a:p>
          <a:p>
            <a:pPr lvl="1"/>
            <a:r>
              <a:rPr lang="en-US" dirty="0"/>
              <a:t>Developers agree that they understand the requirements and that they are feasible.</a:t>
            </a:r>
          </a:p>
          <a:p>
            <a:pPr lvl="1"/>
            <a:r>
              <a:rPr lang="en-US" dirty="0"/>
              <a:t>Testers agree that the requirements are verifiable. </a:t>
            </a:r>
          </a:p>
          <a:p>
            <a:pPr lvl="1"/>
            <a:r>
              <a:rPr lang="en-US" dirty="0"/>
              <a:t>Management agrees that the requirements will achieve their business objectives.</a:t>
            </a:r>
          </a:p>
          <a:p>
            <a:pPr>
              <a:buFont typeface="Wingdings" panose="05000000000000000000" pitchFamily="2" charset="2"/>
              <a:buChar char="v"/>
            </a:pPr>
            <a:r>
              <a:rPr lang="en-US" b="1" dirty="0"/>
              <a:t>The requirements baseline </a:t>
            </a:r>
          </a:p>
          <a:p>
            <a:pPr>
              <a:buFont typeface="Wingdings" panose="05000000000000000000" pitchFamily="2" charset="2"/>
              <a:buChar char="v"/>
            </a:pPr>
            <a:r>
              <a:rPr lang="en-US" b="1" dirty="0"/>
              <a:t>What if you don’t reach agreement?</a:t>
            </a:r>
          </a:p>
          <a:p>
            <a:pPr>
              <a:buFont typeface="Wingdings" panose="05000000000000000000" pitchFamily="2" charset="2"/>
              <a:buChar char="v"/>
            </a:pPr>
            <a:r>
              <a:rPr lang="en-US" b="1" dirty="0"/>
              <a:t>Agreeing on requirements on agile projects </a:t>
            </a:r>
          </a:p>
        </p:txBody>
      </p:sp>
    </p:spTree>
    <p:extLst>
      <p:ext uri="{BB962C8B-B14F-4D97-AF65-F5344CB8AC3E}">
        <p14:creationId xmlns:p14="http://schemas.microsoft.com/office/powerpoint/2010/main" val="360163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requirements baseline (p39)</a:t>
            </a:r>
            <a:br>
              <a:rPr lang="en-US" dirty="0"/>
            </a:br>
            <a:endParaRPr lang="en-US" dirty="0"/>
          </a:p>
        </p:txBody>
      </p:sp>
      <p:sp>
        <p:nvSpPr>
          <p:cNvPr id="3" name="Content Placeholder 2"/>
          <p:cNvSpPr>
            <a:spLocks noGrp="1"/>
          </p:cNvSpPr>
          <p:nvPr>
            <p:ph idx="1"/>
          </p:nvPr>
        </p:nvSpPr>
        <p:spPr>
          <a:xfrm>
            <a:off x="382137" y="1062660"/>
            <a:ext cx="8761863" cy="4704348"/>
          </a:xfrm>
        </p:spPr>
        <p:txBody>
          <a:bodyPr/>
          <a:lstStyle/>
          <a:p>
            <a:r>
              <a:rPr lang="en-US" dirty="0"/>
              <a:t> A requirements baseline is a set of  requirements that has been reviewed and agreed upon and serves as the basis for further development</a:t>
            </a:r>
          </a:p>
          <a:p>
            <a:r>
              <a:rPr lang="en-US" dirty="0"/>
              <a:t>A meaningful baselining process gives all the major stakeholders confidence in the following ways:</a:t>
            </a:r>
          </a:p>
          <a:p>
            <a:pPr lvl="1"/>
            <a:r>
              <a:rPr lang="en-US" dirty="0"/>
              <a:t> </a:t>
            </a:r>
            <a:r>
              <a:rPr lang="en-US" sz="1800" dirty="0"/>
              <a:t>Customer management or marketing is confident that the project scope won’t explode out of control, because customers manage the scope change decisions. </a:t>
            </a:r>
          </a:p>
          <a:p>
            <a:pPr lvl="1"/>
            <a:r>
              <a:rPr lang="en-US" sz="1800" dirty="0"/>
              <a:t>User representatives have confidence that the development team will work with them to deliver the right solution, even if they didn’t think of every requirement before construction began. </a:t>
            </a:r>
          </a:p>
          <a:p>
            <a:pPr lvl="1"/>
            <a:r>
              <a:rPr lang="en-US" sz="1800" dirty="0"/>
              <a:t>Development management has confidence because the development team has a business partner who will keep the project focused on achieving its objectives and will work with  development to balance schedule, cost, functionality, and quality.</a:t>
            </a:r>
          </a:p>
          <a:p>
            <a:pPr lvl="1"/>
            <a:r>
              <a:rPr lang="en-US" sz="1800" dirty="0"/>
              <a:t>Business analysts and project managers are confident that they can manage changes to the project in a way that will keep chaos to a minimum. </a:t>
            </a:r>
          </a:p>
          <a:p>
            <a:pPr lvl="1"/>
            <a:r>
              <a:rPr lang="en-US" sz="1800" dirty="0"/>
              <a:t>Quality assurance and test teams can confidently develop their test scripts and be fully  prepared for their project activities. </a:t>
            </a:r>
          </a:p>
        </p:txBody>
      </p:sp>
    </p:spTree>
    <p:extLst>
      <p:ext uri="{BB962C8B-B14F-4D97-AF65-F5344CB8AC3E}">
        <p14:creationId xmlns:p14="http://schemas.microsoft.com/office/powerpoint/2010/main" val="31780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if you don’t reach agreement?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455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Agreeing on requirements on agile projects </a:t>
            </a:r>
            <a:br>
              <a:rPr lang="en-US"/>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588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394" y="1867903"/>
            <a:ext cx="5762768" cy="2237873"/>
          </a:xfrm>
        </p:spPr>
        <p:txBody>
          <a:bodyPr>
            <a:normAutofit fontScale="90000"/>
          </a:bodyPr>
          <a:lstStyle/>
          <a:p>
            <a:pPr algn="ctr"/>
            <a:r>
              <a:rPr lang="en-US"/>
              <a:t>CHAPTER 3</a:t>
            </a:r>
            <a:br>
              <a:rPr lang="en-US"/>
            </a:br>
            <a:r>
              <a:rPr lang="en-US"/>
              <a:t> Requirements engineering good practices </a:t>
            </a: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644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580" y="1010651"/>
            <a:ext cx="8181474" cy="4535905"/>
          </a:xfrm>
          <a:prstGeom prst="rect">
            <a:avLst/>
          </a:prstGeom>
        </p:spPr>
        <p:txBody>
          <a:bodyPr>
            <a:noAutofit/>
          </a:bodyPr>
          <a:lstStyle/>
          <a:p>
            <a:r>
              <a:rPr lang="en-US" sz="2200"/>
              <a:t>Student should enhance every stage in the requirement development process framework and how to implement these stages.</a:t>
            </a:r>
          </a:p>
          <a:p>
            <a:r>
              <a:rPr lang="en-US" sz="2200"/>
              <a:t>Student should obtain a wide range of good practice in software requirements to prepare for the next chapters</a:t>
            </a:r>
          </a:p>
          <a:p>
            <a:r>
              <a:rPr lang="en-US" sz="2200"/>
              <a:t>Need to help student understand these practices aren’t suitable for every situation, so use good judgment, common sense, and experience. Even the best practices need to be selected, applied, and adapted thoughtfully to appropriate situations by skilled business analysts. </a:t>
            </a:r>
          </a:p>
          <a:p>
            <a:r>
              <a:rPr lang="en-US" sz="2200"/>
              <a:t>Student must enhance that different practices might be most appropriate for understanding the requirements for different portions of a given project. </a:t>
            </a:r>
          </a:p>
          <a:p>
            <a:r>
              <a:rPr lang="en-US" sz="2200"/>
              <a:t>Use cases and user interface prototypes might help for the client side, whereas interface analysis is more valuable on the server side…etc.</a:t>
            </a:r>
          </a:p>
        </p:txBody>
      </p:sp>
      <p:sp>
        <p:nvSpPr>
          <p:cNvPr id="2" name="Title 1"/>
          <p:cNvSpPr>
            <a:spLocks noGrp="1"/>
          </p:cNvSpPr>
          <p:nvPr>
            <p:ph type="title" idx="4294967295"/>
          </p:nvPr>
        </p:nvSpPr>
        <p:spPr>
          <a:xfrm>
            <a:off x="1971091" y="323934"/>
            <a:ext cx="6811962" cy="1050925"/>
          </a:xfrm>
          <a:prstGeom prst="rect">
            <a:avLst/>
          </a:prstGeom>
        </p:spPr>
        <p:txBody>
          <a:bodyPr/>
          <a:lstStyle/>
          <a:p>
            <a:r>
              <a:rPr lang="en-US" sz="3200"/>
              <a:t>Objectives</a:t>
            </a:r>
          </a:p>
        </p:txBody>
      </p:sp>
    </p:spTree>
    <p:extLst>
      <p:ext uri="{BB962C8B-B14F-4D97-AF65-F5344CB8AC3E}">
        <p14:creationId xmlns:p14="http://schemas.microsoft.com/office/powerpoint/2010/main" val="2420583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716" y="1347538"/>
            <a:ext cx="7291137" cy="4788568"/>
          </a:xfrm>
          <a:prstGeom prst="rect">
            <a:avLst/>
          </a:prstGeom>
        </p:spPr>
        <p:txBody>
          <a:bodyPr>
            <a:normAutofit/>
          </a:bodyPr>
          <a:lstStyle/>
          <a:p>
            <a:pPr marL="342900" indent="-342900">
              <a:buFont typeface="+mj-lt"/>
              <a:buAutoNum type="arabicPeriod"/>
            </a:pPr>
            <a:r>
              <a:rPr lang="en-US"/>
              <a:t>Requirements engineering good practices</a:t>
            </a:r>
          </a:p>
          <a:p>
            <a:pPr marL="342900" indent="-342900">
              <a:buFont typeface="+mj-lt"/>
              <a:buAutoNum type="arabicPeriod"/>
            </a:pPr>
            <a:r>
              <a:rPr lang="en-US"/>
              <a:t>A requirements development process framework</a:t>
            </a:r>
          </a:p>
          <a:p>
            <a:pPr lvl="1" indent="-257175">
              <a:buFontTx/>
              <a:buChar char="-"/>
            </a:pPr>
            <a:r>
              <a:rPr lang="en-US"/>
              <a:t>Elicitation</a:t>
            </a:r>
          </a:p>
          <a:p>
            <a:pPr lvl="1" indent="-257175">
              <a:buFontTx/>
              <a:buChar char="-"/>
            </a:pPr>
            <a:r>
              <a:rPr lang="en-US"/>
              <a:t>Analysis</a:t>
            </a:r>
          </a:p>
          <a:p>
            <a:pPr lvl="1" indent="-257175">
              <a:buFontTx/>
              <a:buChar char="-"/>
            </a:pPr>
            <a:r>
              <a:rPr lang="en-US"/>
              <a:t>Specification</a:t>
            </a:r>
          </a:p>
          <a:p>
            <a:pPr lvl="1" indent="-257175">
              <a:buFontTx/>
              <a:buChar char="-"/>
            </a:pPr>
            <a:r>
              <a:rPr lang="en-US"/>
              <a:t>Validation</a:t>
            </a:r>
          </a:p>
          <a:p>
            <a:pPr marL="342900" indent="-342900">
              <a:buFont typeface="+mj-lt"/>
              <a:buAutoNum type="arabicPeriod"/>
            </a:pPr>
            <a:r>
              <a:rPr lang="en-US"/>
              <a:t>A representative requirements development process</a:t>
            </a:r>
          </a:p>
          <a:p>
            <a:pPr marL="342900" indent="-342900">
              <a:buFont typeface="+mj-lt"/>
              <a:buAutoNum type="arabicPeriod"/>
            </a:pPr>
            <a:r>
              <a:rPr lang="en-US"/>
              <a:t>Requirements management</a:t>
            </a:r>
          </a:p>
          <a:p>
            <a:pPr marL="342900" indent="-342900">
              <a:buFont typeface="+mj-lt"/>
              <a:buAutoNum type="arabicPeriod"/>
            </a:pPr>
            <a:endParaRPr lang="en-US"/>
          </a:p>
          <a:p>
            <a:pPr marL="342900" indent="-342900">
              <a:buFont typeface="+mj-lt"/>
              <a:buAutoNum type="arabicPeriod"/>
            </a:pPr>
            <a:endParaRPr lang="en-US"/>
          </a:p>
          <a:p>
            <a:pPr marL="342900" indent="-342900">
              <a:buFont typeface="+mj-lt"/>
              <a:buAutoNum type="arabicPeriod"/>
            </a:pPr>
            <a:endParaRPr lang="en-US"/>
          </a:p>
        </p:txBody>
      </p:sp>
      <p:sp>
        <p:nvSpPr>
          <p:cNvPr id="2" name="Title 1"/>
          <p:cNvSpPr>
            <a:spLocks noGrp="1"/>
          </p:cNvSpPr>
          <p:nvPr>
            <p:ph type="title" idx="4294967295"/>
          </p:nvPr>
        </p:nvSpPr>
        <p:spPr>
          <a:xfrm>
            <a:off x="2607506" y="-156412"/>
            <a:ext cx="5291137" cy="694991"/>
          </a:xfrm>
          <a:prstGeom prst="rect">
            <a:avLst/>
          </a:prstGeom>
        </p:spPr>
        <p:txBody>
          <a:bodyPr>
            <a:noAutofit/>
          </a:bodyPr>
          <a:lstStyle/>
          <a:p>
            <a:br>
              <a:rPr lang="en-US" sz="3200"/>
            </a:br>
            <a:r>
              <a:rPr lang="en-US" sz="3200"/>
              <a:t>Contents</a:t>
            </a:r>
            <a:br>
              <a:rPr lang="en-US" sz="3200"/>
            </a:br>
            <a:endParaRPr lang="en-US" sz="3200"/>
          </a:p>
        </p:txBody>
      </p:sp>
    </p:spTree>
    <p:extLst>
      <p:ext uri="{BB962C8B-B14F-4D97-AF65-F5344CB8AC3E}">
        <p14:creationId xmlns:p14="http://schemas.microsoft.com/office/powerpoint/2010/main" val="34062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76625" y="1123950"/>
            <a:ext cx="5667375" cy="736600"/>
          </a:xfrm>
          <a:prstGeom prst="rect">
            <a:avLst/>
          </a:prstGeom>
        </p:spPr>
        <p:txBody>
          <a:bodyPr>
            <a:normAutofit/>
          </a:bodyPr>
          <a:lstStyle/>
          <a:p>
            <a:pPr algn="ctr"/>
            <a:r>
              <a:rPr lang="en-US"/>
              <a:t> </a:t>
            </a:r>
          </a:p>
        </p:txBody>
      </p:sp>
      <p:pic>
        <p:nvPicPr>
          <p:cNvPr id="3" name="Picture 2"/>
          <p:cNvPicPr>
            <a:picLocks noChangeAspect="1"/>
          </p:cNvPicPr>
          <p:nvPr/>
        </p:nvPicPr>
        <p:blipFill>
          <a:blip r:embed="rId2"/>
          <a:stretch>
            <a:fillRect/>
          </a:stretch>
        </p:blipFill>
        <p:spPr>
          <a:xfrm>
            <a:off x="1311442" y="1039728"/>
            <a:ext cx="5606716" cy="3385623"/>
          </a:xfrm>
          <a:prstGeom prst="rect">
            <a:avLst/>
          </a:prstGeom>
        </p:spPr>
      </p:pic>
      <p:pic>
        <p:nvPicPr>
          <p:cNvPr id="5" name="Picture 4"/>
          <p:cNvPicPr>
            <a:picLocks noChangeAspect="1"/>
          </p:cNvPicPr>
          <p:nvPr/>
        </p:nvPicPr>
        <p:blipFill>
          <a:blip r:embed="rId3"/>
          <a:stretch>
            <a:fillRect/>
          </a:stretch>
        </p:blipFill>
        <p:spPr>
          <a:xfrm>
            <a:off x="1311442" y="4425351"/>
            <a:ext cx="5982418" cy="2185884"/>
          </a:xfrm>
          <a:prstGeom prst="rect">
            <a:avLst/>
          </a:prstGeom>
        </p:spPr>
      </p:pic>
      <p:sp>
        <p:nvSpPr>
          <p:cNvPr id="6" name="Title 1"/>
          <p:cNvSpPr txBox="1">
            <a:spLocks/>
          </p:cNvSpPr>
          <p:nvPr/>
        </p:nvSpPr>
        <p:spPr>
          <a:xfrm>
            <a:off x="2607506" y="0"/>
            <a:ext cx="6163515" cy="694991"/>
          </a:xfrm>
          <a:prstGeom prst="rect">
            <a:avLst/>
          </a:prstGeom>
        </p:spPr>
        <p:txBody>
          <a:bodyPr>
            <a:noAutofit/>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sz="3200"/>
              <a:t>Requirements engineering</a:t>
            </a:r>
            <a:br>
              <a:rPr lang="en-US" sz="3200"/>
            </a:br>
            <a:r>
              <a:rPr lang="en-US" sz="3200"/>
              <a:t> good practices</a:t>
            </a:r>
          </a:p>
        </p:txBody>
      </p:sp>
    </p:spTree>
    <p:extLst>
      <p:ext uri="{BB962C8B-B14F-4D97-AF65-F5344CB8AC3E}">
        <p14:creationId xmlns:p14="http://schemas.microsoft.com/office/powerpoint/2010/main" val="157507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29972" y="-12032"/>
            <a:ext cx="6811962" cy="831096"/>
          </a:xfrm>
          <a:prstGeom prst="rect">
            <a:avLst/>
          </a:prstGeom>
        </p:spPr>
        <p:txBody>
          <a:bodyPr>
            <a:noAutofit/>
          </a:bodyPr>
          <a:lstStyle/>
          <a:p>
            <a:r>
              <a:rPr lang="en-US" sz="3200"/>
              <a:t>A requirements development process framework</a:t>
            </a:r>
          </a:p>
        </p:txBody>
      </p:sp>
      <p:pic>
        <p:nvPicPr>
          <p:cNvPr id="4" name="Picture 3"/>
          <p:cNvPicPr>
            <a:picLocks noChangeAspect="1"/>
          </p:cNvPicPr>
          <p:nvPr/>
        </p:nvPicPr>
        <p:blipFill>
          <a:blip r:embed="rId2"/>
          <a:stretch>
            <a:fillRect/>
          </a:stretch>
        </p:blipFill>
        <p:spPr>
          <a:xfrm>
            <a:off x="841121" y="1491915"/>
            <a:ext cx="7393480" cy="2177716"/>
          </a:xfrm>
          <a:prstGeom prst="rect">
            <a:avLst/>
          </a:prstGeom>
        </p:spPr>
      </p:pic>
    </p:spTree>
    <p:extLst>
      <p:ext uri="{BB962C8B-B14F-4D97-AF65-F5344CB8AC3E}">
        <p14:creationId xmlns:p14="http://schemas.microsoft.com/office/powerpoint/2010/main" val="288183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2038" y="11113"/>
            <a:ext cx="6811962" cy="1050925"/>
          </a:xfrm>
          <a:prstGeom prst="rect">
            <a:avLst/>
          </a:prstGeom>
        </p:spPr>
        <p:txBody>
          <a:bodyPr>
            <a:noAutofit/>
          </a:bodyPr>
          <a:lstStyle/>
          <a:p>
            <a:pPr algn="ctr"/>
            <a:r>
              <a:rPr lang="en-US" sz="3200"/>
              <a:t>A representative requirements development process</a:t>
            </a:r>
          </a:p>
        </p:txBody>
      </p:sp>
      <p:pic>
        <p:nvPicPr>
          <p:cNvPr id="4" name="Picture 3"/>
          <p:cNvPicPr>
            <a:picLocks noChangeAspect="1"/>
          </p:cNvPicPr>
          <p:nvPr/>
        </p:nvPicPr>
        <p:blipFill>
          <a:blip r:embed="rId2"/>
          <a:stretch>
            <a:fillRect/>
          </a:stretch>
        </p:blipFill>
        <p:spPr>
          <a:xfrm>
            <a:off x="1118937" y="1107365"/>
            <a:ext cx="6990347" cy="5421324"/>
          </a:xfrm>
          <a:prstGeom prst="rect">
            <a:avLst/>
          </a:prstGeom>
        </p:spPr>
      </p:pic>
    </p:spTree>
    <p:extLst>
      <p:ext uri="{BB962C8B-B14F-4D97-AF65-F5344CB8AC3E}">
        <p14:creationId xmlns:p14="http://schemas.microsoft.com/office/powerpoint/2010/main" val="297471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842" y="848641"/>
            <a:ext cx="8904158" cy="5065295"/>
          </a:xfrm>
        </p:spPr>
        <p:txBody>
          <a:bodyPr/>
          <a:lstStyle/>
          <a:p>
            <a:r>
              <a:rPr lang="en-US"/>
              <a:t>Chapter 2</a:t>
            </a:r>
          </a:p>
          <a:p>
            <a:pPr lvl="1"/>
            <a:r>
              <a:rPr lang="en-US"/>
              <a:t>Who is the customer?</a:t>
            </a:r>
          </a:p>
          <a:p>
            <a:pPr lvl="1"/>
            <a:r>
              <a:rPr lang="en-US"/>
              <a:t>Differentiate stakeholders and customers</a:t>
            </a:r>
          </a:p>
          <a:p>
            <a:pPr lvl="1"/>
            <a:r>
              <a:rPr lang="en-US"/>
              <a:t>The gap between what the customer needs  and what the developer builds</a:t>
            </a:r>
          </a:p>
          <a:p>
            <a:pPr lvl="1"/>
            <a:r>
              <a:rPr lang="en-US"/>
              <a:t>Parties involve the reaching agreements</a:t>
            </a:r>
          </a:p>
          <a:p>
            <a:pPr lvl="1"/>
            <a:r>
              <a:rPr lang="en-US"/>
              <a:t>What is requirements baseline?</a:t>
            </a:r>
          </a:p>
          <a:p>
            <a:pPr lvl="1"/>
            <a:r>
              <a:rPr lang="en-US"/>
              <a:t>The customer’s rights and customer’s responsibilities</a:t>
            </a:r>
          </a:p>
          <a:p>
            <a:r>
              <a:rPr lang="en-US"/>
              <a:t>Chapter 3</a:t>
            </a:r>
          </a:p>
          <a:p>
            <a:pPr lvl="1"/>
            <a:r>
              <a:rPr lang="en-US"/>
              <a:t>Requirements development process framework</a:t>
            </a:r>
          </a:p>
          <a:p>
            <a:pPr lvl="1"/>
            <a:r>
              <a:rPr lang="en-US"/>
              <a:t>The distribution of requirements development related in different type of SDLC</a:t>
            </a:r>
          </a:p>
          <a:p>
            <a:pPr lvl="1"/>
            <a:r>
              <a:rPr lang="en-US"/>
              <a:t>The goal of every phase in  Requirements development process framework</a:t>
            </a:r>
          </a:p>
          <a:p>
            <a:pPr lvl="1"/>
            <a:endParaRPr lang="en-US"/>
          </a:p>
        </p:txBody>
      </p:sp>
      <p:sp>
        <p:nvSpPr>
          <p:cNvPr id="3" name="Title 1"/>
          <p:cNvSpPr txBox="1">
            <a:spLocks/>
          </p:cNvSpPr>
          <p:nvPr/>
        </p:nvSpPr>
        <p:spPr>
          <a:xfrm>
            <a:off x="1959059" y="215650"/>
            <a:ext cx="6811962" cy="1050925"/>
          </a:xfrm>
          <a:prstGeom prst="rect">
            <a:avLst/>
          </a:prstGeom>
        </p:spPr>
        <p:txBody>
          <a:bodyPr>
            <a:noAutofit/>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sz="3200"/>
              <a:t> Read by yourself</a:t>
            </a:r>
            <a:endParaRPr lang="en-US" sz="3200" dirty="0"/>
          </a:p>
        </p:txBody>
      </p:sp>
    </p:spTree>
    <p:extLst>
      <p:ext uri="{BB962C8B-B14F-4D97-AF65-F5344CB8AC3E}">
        <p14:creationId xmlns:p14="http://schemas.microsoft.com/office/powerpoint/2010/main" val="252069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432" y="1323475"/>
            <a:ext cx="7447547" cy="4969042"/>
          </a:xfrm>
          <a:prstGeom prst="rect">
            <a:avLst/>
          </a:prstGeom>
        </p:spPr>
        <p:txBody>
          <a:bodyPr>
            <a:normAutofit fontScale="77500" lnSpcReduction="20000"/>
          </a:bodyPr>
          <a:lstStyle/>
          <a:p>
            <a:r>
              <a:rPr lang="en-US"/>
              <a:t>Define product vision and project scope </a:t>
            </a:r>
          </a:p>
          <a:p>
            <a:r>
              <a:rPr lang="en-US"/>
              <a:t>Identify user classes and their characteristics </a:t>
            </a:r>
          </a:p>
          <a:p>
            <a:r>
              <a:rPr lang="en-US"/>
              <a:t>Select a product champion for each user class </a:t>
            </a:r>
          </a:p>
          <a:p>
            <a:r>
              <a:rPr lang="en-US"/>
              <a:t>Conduct focus groups with typical users </a:t>
            </a:r>
          </a:p>
          <a:p>
            <a:r>
              <a:rPr lang="en-US"/>
              <a:t>Work with user representatives to identify user requirements </a:t>
            </a:r>
          </a:p>
          <a:p>
            <a:r>
              <a:rPr lang="en-US"/>
              <a:t>Identify system events and responses </a:t>
            </a:r>
          </a:p>
          <a:p>
            <a:r>
              <a:rPr lang="en-US"/>
              <a:t>Hold elicitation interviews </a:t>
            </a:r>
          </a:p>
          <a:p>
            <a:r>
              <a:rPr lang="en-US"/>
              <a:t>Hold facilitated elicitation workshops </a:t>
            </a:r>
          </a:p>
          <a:p>
            <a:r>
              <a:rPr lang="en-US"/>
              <a:t>Observe users performing their jobs </a:t>
            </a:r>
          </a:p>
          <a:p>
            <a:r>
              <a:rPr lang="en-US"/>
              <a:t>Distribute questionnaires </a:t>
            </a:r>
          </a:p>
          <a:p>
            <a:r>
              <a:rPr lang="en-US"/>
              <a:t>Perform document analysis</a:t>
            </a:r>
          </a:p>
          <a:p>
            <a:r>
              <a:rPr lang="en-US"/>
              <a:t>Examine problem reports of current systems for requirement ideas</a:t>
            </a:r>
          </a:p>
          <a:p>
            <a:r>
              <a:rPr lang="en-US"/>
              <a:t>Reuse existing requirements </a:t>
            </a:r>
          </a:p>
        </p:txBody>
      </p:sp>
      <p:sp>
        <p:nvSpPr>
          <p:cNvPr id="2" name="Title 1"/>
          <p:cNvSpPr>
            <a:spLocks noGrp="1"/>
          </p:cNvSpPr>
          <p:nvPr>
            <p:ph type="title" idx="4294967295"/>
          </p:nvPr>
        </p:nvSpPr>
        <p:spPr>
          <a:xfrm>
            <a:off x="2332038" y="239714"/>
            <a:ext cx="6811962" cy="879224"/>
          </a:xfrm>
          <a:prstGeom prst="rect">
            <a:avLst/>
          </a:prstGeom>
        </p:spPr>
        <p:txBody>
          <a:bodyPr>
            <a:noAutofit/>
          </a:bodyPr>
          <a:lstStyle/>
          <a:p>
            <a:r>
              <a:rPr lang="en-US" sz="3200"/>
              <a:t> Requirements elicitation</a:t>
            </a:r>
            <a:br>
              <a:rPr lang="en-US" sz="3200"/>
            </a:br>
            <a:endParaRPr lang="en-US" sz="3200"/>
          </a:p>
        </p:txBody>
      </p:sp>
    </p:spTree>
    <p:extLst>
      <p:ext uri="{BB962C8B-B14F-4D97-AF65-F5344CB8AC3E}">
        <p14:creationId xmlns:p14="http://schemas.microsoft.com/office/powerpoint/2010/main" val="346190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622" y="1290639"/>
            <a:ext cx="7351294" cy="4965782"/>
          </a:xfrm>
          <a:prstGeom prst="rect">
            <a:avLst/>
          </a:prstGeom>
        </p:spPr>
        <p:txBody>
          <a:bodyPr>
            <a:normAutofit/>
          </a:bodyPr>
          <a:lstStyle/>
          <a:p>
            <a:r>
              <a:rPr lang="en-US"/>
              <a:t>Model the application environment</a:t>
            </a:r>
          </a:p>
          <a:p>
            <a:r>
              <a:rPr lang="en-US"/>
              <a:t>Create user interface and technical prototypes </a:t>
            </a:r>
          </a:p>
          <a:p>
            <a:r>
              <a:rPr lang="en-US"/>
              <a:t>Analyze requirement feasibility </a:t>
            </a:r>
          </a:p>
          <a:p>
            <a:r>
              <a:rPr lang="en-US"/>
              <a:t>Prioritize the requirements </a:t>
            </a:r>
          </a:p>
          <a:p>
            <a:r>
              <a:rPr lang="en-US"/>
              <a:t>Create a data dictionary </a:t>
            </a:r>
          </a:p>
          <a:p>
            <a:r>
              <a:rPr lang="en-US"/>
              <a:t>Model the requirements </a:t>
            </a:r>
          </a:p>
          <a:p>
            <a:r>
              <a:rPr lang="en-US"/>
              <a:t>Analyze interfaces between your system and the outside world </a:t>
            </a:r>
          </a:p>
          <a:p>
            <a:r>
              <a:rPr lang="en-US"/>
              <a:t>Allocate requirements to subsystems </a:t>
            </a:r>
          </a:p>
          <a:p>
            <a:endParaRPr lang="en-US"/>
          </a:p>
        </p:txBody>
      </p:sp>
      <p:sp>
        <p:nvSpPr>
          <p:cNvPr id="2" name="Title 1"/>
          <p:cNvSpPr>
            <a:spLocks noGrp="1"/>
          </p:cNvSpPr>
          <p:nvPr>
            <p:ph type="title" idx="4294967295"/>
          </p:nvPr>
        </p:nvSpPr>
        <p:spPr>
          <a:xfrm>
            <a:off x="2225843" y="239713"/>
            <a:ext cx="6811962" cy="1050925"/>
          </a:xfrm>
          <a:prstGeom prst="rect">
            <a:avLst/>
          </a:prstGeom>
        </p:spPr>
        <p:txBody>
          <a:bodyPr>
            <a:noAutofit/>
          </a:bodyPr>
          <a:lstStyle/>
          <a:p>
            <a:r>
              <a:rPr lang="en-US" sz="3200"/>
              <a:t> Requirements analysis</a:t>
            </a:r>
            <a:br>
              <a:rPr lang="en-US" sz="3200"/>
            </a:br>
            <a:endParaRPr lang="en-US" sz="3200"/>
          </a:p>
        </p:txBody>
      </p:sp>
    </p:spTree>
    <p:extLst>
      <p:ext uri="{BB962C8B-B14F-4D97-AF65-F5344CB8AC3E}">
        <p14:creationId xmlns:p14="http://schemas.microsoft.com/office/powerpoint/2010/main" val="46691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Adopt requirement document templates </a:t>
            </a:r>
          </a:p>
          <a:p>
            <a:r>
              <a:rPr lang="en-US"/>
              <a:t>Identify requirement origins </a:t>
            </a:r>
          </a:p>
          <a:p>
            <a:r>
              <a:rPr lang="en-US"/>
              <a:t>Uniquely label each requirement </a:t>
            </a:r>
          </a:p>
          <a:p>
            <a:r>
              <a:rPr lang="en-US"/>
              <a:t>Record business rules </a:t>
            </a:r>
          </a:p>
          <a:p>
            <a:r>
              <a:rPr lang="en-US"/>
              <a:t>Specify nonfunctional requirements </a:t>
            </a:r>
          </a:p>
        </p:txBody>
      </p:sp>
      <p:sp>
        <p:nvSpPr>
          <p:cNvPr id="2" name="Title 1"/>
          <p:cNvSpPr>
            <a:spLocks noGrp="1"/>
          </p:cNvSpPr>
          <p:nvPr>
            <p:ph type="title" idx="4294967295"/>
          </p:nvPr>
        </p:nvSpPr>
        <p:spPr>
          <a:xfrm>
            <a:off x="2223754" y="263776"/>
            <a:ext cx="6811962" cy="1050925"/>
          </a:xfrm>
          <a:prstGeom prst="rect">
            <a:avLst/>
          </a:prstGeom>
        </p:spPr>
        <p:txBody>
          <a:bodyPr>
            <a:noAutofit/>
          </a:bodyPr>
          <a:lstStyle/>
          <a:p>
            <a:r>
              <a:rPr lang="en-US" sz="3200"/>
              <a:t> Requirements specification</a:t>
            </a:r>
            <a:br>
              <a:rPr lang="en-US" sz="3200"/>
            </a:br>
            <a:endParaRPr lang="en-US" sz="3200"/>
          </a:p>
        </p:txBody>
      </p:sp>
    </p:spTree>
    <p:extLst>
      <p:ext uri="{BB962C8B-B14F-4D97-AF65-F5344CB8AC3E}">
        <p14:creationId xmlns:p14="http://schemas.microsoft.com/office/powerpoint/2010/main" val="232167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Review the requirements</a:t>
            </a:r>
          </a:p>
          <a:p>
            <a:r>
              <a:rPr lang="en-US"/>
              <a:t>Test the requirements </a:t>
            </a:r>
          </a:p>
          <a:p>
            <a:r>
              <a:rPr lang="en-US"/>
              <a:t>Define acceptance criteria </a:t>
            </a:r>
          </a:p>
          <a:p>
            <a:r>
              <a:rPr lang="en-US"/>
              <a:t>Simulate the requirements </a:t>
            </a:r>
          </a:p>
        </p:txBody>
      </p:sp>
      <p:sp>
        <p:nvSpPr>
          <p:cNvPr id="2" name="Title 1"/>
          <p:cNvSpPr>
            <a:spLocks noGrp="1"/>
          </p:cNvSpPr>
          <p:nvPr>
            <p:ph type="title" idx="4294967295"/>
          </p:nvPr>
        </p:nvSpPr>
        <p:spPr>
          <a:xfrm>
            <a:off x="2223754" y="251744"/>
            <a:ext cx="6811962" cy="1050925"/>
          </a:xfrm>
          <a:prstGeom prst="rect">
            <a:avLst/>
          </a:prstGeom>
        </p:spPr>
        <p:txBody>
          <a:bodyPr>
            <a:noAutofit/>
          </a:bodyPr>
          <a:lstStyle/>
          <a:p>
            <a:r>
              <a:rPr lang="en-US" sz="3200"/>
              <a:t> Requirements validation</a:t>
            </a:r>
            <a:br>
              <a:rPr lang="en-US" sz="3200"/>
            </a:br>
            <a:endParaRPr lang="en-US" sz="3200"/>
          </a:p>
        </p:txBody>
      </p:sp>
    </p:spTree>
    <p:extLst>
      <p:ext uri="{BB962C8B-B14F-4D97-AF65-F5344CB8AC3E}">
        <p14:creationId xmlns:p14="http://schemas.microsoft.com/office/powerpoint/2010/main" val="137804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894" y="1242512"/>
            <a:ext cx="7760369" cy="4812632"/>
          </a:xfrm>
          <a:prstGeom prst="rect">
            <a:avLst/>
          </a:prstGeom>
        </p:spPr>
        <p:txBody>
          <a:bodyPr>
            <a:normAutofit/>
          </a:bodyPr>
          <a:lstStyle/>
          <a:p>
            <a:r>
              <a:rPr lang="en-US"/>
              <a:t>Establish a requirements change control process </a:t>
            </a:r>
          </a:p>
          <a:p>
            <a:r>
              <a:rPr lang="en-US"/>
              <a:t>Perform impact analysis on requirements changes </a:t>
            </a:r>
          </a:p>
          <a:p>
            <a:r>
              <a:rPr lang="en-US"/>
              <a:t>Establish baselines and control versions of requirements sets </a:t>
            </a:r>
          </a:p>
          <a:p>
            <a:r>
              <a:rPr lang="en-US"/>
              <a:t>Maintain a history of requirements changes </a:t>
            </a:r>
          </a:p>
          <a:p>
            <a:r>
              <a:rPr lang="en-US"/>
              <a:t>Track the status of each requirement </a:t>
            </a:r>
          </a:p>
          <a:p>
            <a:r>
              <a:rPr lang="en-US"/>
              <a:t>Track requirements issues </a:t>
            </a:r>
          </a:p>
          <a:p>
            <a:r>
              <a:rPr lang="en-US"/>
              <a:t>Maintain a requirements traceability matrix </a:t>
            </a:r>
          </a:p>
          <a:p>
            <a:r>
              <a:rPr lang="en-US"/>
              <a:t>Use a requirements management tool </a:t>
            </a:r>
          </a:p>
        </p:txBody>
      </p:sp>
      <p:sp>
        <p:nvSpPr>
          <p:cNvPr id="2" name="Title 1"/>
          <p:cNvSpPr>
            <a:spLocks noGrp="1"/>
          </p:cNvSpPr>
          <p:nvPr>
            <p:ph type="title" idx="4294967295"/>
          </p:nvPr>
        </p:nvSpPr>
        <p:spPr>
          <a:xfrm>
            <a:off x="2225843" y="191587"/>
            <a:ext cx="6811962" cy="1050925"/>
          </a:xfrm>
          <a:prstGeom prst="rect">
            <a:avLst/>
          </a:prstGeom>
        </p:spPr>
        <p:txBody>
          <a:bodyPr>
            <a:noAutofit/>
          </a:bodyPr>
          <a:lstStyle/>
          <a:p>
            <a:r>
              <a:rPr lang="en-US" sz="3200"/>
              <a:t> Requirements management</a:t>
            </a:r>
            <a:br>
              <a:rPr lang="en-US" sz="3200"/>
            </a:br>
            <a:endParaRPr lang="en-US" sz="3200"/>
          </a:p>
        </p:txBody>
      </p:sp>
    </p:spTree>
    <p:extLst>
      <p:ext uri="{BB962C8B-B14F-4D97-AF65-F5344CB8AC3E}">
        <p14:creationId xmlns:p14="http://schemas.microsoft.com/office/powerpoint/2010/main" val="2821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Train business analysts </a:t>
            </a:r>
          </a:p>
          <a:p>
            <a:r>
              <a:rPr lang="en-US"/>
              <a:t>Educate stakeholders about requirements </a:t>
            </a:r>
          </a:p>
          <a:p>
            <a:r>
              <a:rPr lang="en-US"/>
              <a:t>Educate developers about the application domain </a:t>
            </a:r>
          </a:p>
          <a:p>
            <a:r>
              <a:rPr lang="en-US"/>
              <a:t>Define a requirements engineering process </a:t>
            </a:r>
          </a:p>
          <a:p>
            <a:r>
              <a:rPr lang="en-US"/>
              <a:t>Create a glossary </a:t>
            </a:r>
          </a:p>
        </p:txBody>
      </p:sp>
      <p:sp>
        <p:nvSpPr>
          <p:cNvPr id="2" name="Title 1"/>
          <p:cNvSpPr>
            <a:spLocks noGrp="1"/>
          </p:cNvSpPr>
          <p:nvPr>
            <p:ph type="title" idx="4294967295"/>
          </p:nvPr>
        </p:nvSpPr>
        <p:spPr>
          <a:xfrm>
            <a:off x="2031249" y="251744"/>
            <a:ext cx="6811962" cy="1050925"/>
          </a:xfrm>
          <a:prstGeom prst="rect">
            <a:avLst/>
          </a:prstGeom>
        </p:spPr>
        <p:txBody>
          <a:bodyPr/>
          <a:lstStyle/>
          <a:p>
            <a:r>
              <a:rPr lang="en-US" sz="3200"/>
              <a:t> Knowledge</a:t>
            </a:r>
          </a:p>
        </p:txBody>
      </p:sp>
    </p:spTree>
    <p:extLst>
      <p:ext uri="{BB962C8B-B14F-4D97-AF65-F5344CB8AC3E}">
        <p14:creationId xmlns:p14="http://schemas.microsoft.com/office/powerpoint/2010/main" val="1474532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958" y="1395663"/>
            <a:ext cx="7652084" cy="4896853"/>
          </a:xfrm>
          <a:prstGeom prst="rect">
            <a:avLst/>
          </a:prstGeom>
        </p:spPr>
        <p:txBody>
          <a:bodyPr>
            <a:normAutofit fontScale="92500" lnSpcReduction="20000"/>
          </a:bodyPr>
          <a:lstStyle/>
          <a:p>
            <a:r>
              <a:rPr lang="en-US" dirty="0"/>
              <a:t>Select an appropriate software development life cycle </a:t>
            </a:r>
          </a:p>
          <a:p>
            <a:r>
              <a:rPr lang="en-US" dirty="0"/>
              <a:t>Plan requirements approach</a:t>
            </a:r>
          </a:p>
          <a:p>
            <a:r>
              <a:rPr lang="en-US" dirty="0"/>
              <a:t>Estimate requirements effort </a:t>
            </a:r>
          </a:p>
          <a:p>
            <a:r>
              <a:rPr lang="en-US" dirty="0"/>
              <a:t>Base project plans on requirements</a:t>
            </a:r>
          </a:p>
          <a:p>
            <a:r>
              <a:rPr lang="en-US" dirty="0"/>
              <a:t>Identify requirements decision makers </a:t>
            </a:r>
          </a:p>
          <a:p>
            <a:r>
              <a:rPr lang="en-US" dirty="0"/>
              <a:t>Renegotiate project commitments when requirements change </a:t>
            </a:r>
          </a:p>
          <a:p>
            <a:r>
              <a:rPr lang="en-US" dirty="0"/>
              <a:t>Analyze, document, and manage requirements-related risks</a:t>
            </a:r>
          </a:p>
          <a:p>
            <a:r>
              <a:rPr lang="en-US" dirty="0"/>
              <a:t>Track the effort spent on requirements </a:t>
            </a:r>
          </a:p>
          <a:p>
            <a:r>
              <a:rPr lang="en-US" dirty="0"/>
              <a:t>Review lessons learned regarding requirements on other projects </a:t>
            </a:r>
          </a:p>
        </p:txBody>
      </p:sp>
      <p:sp>
        <p:nvSpPr>
          <p:cNvPr id="2" name="Title 1"/>
          <p:cNvSpPr>
            <a:spLocks noGrp="1"/>
          </p:cNvSpPr>
          <p:nvPr>
            <p:ph type="title" idx="4294967295"/>
          </p:nvPr>
        </p:nvSpPr>
        <p:spPr>
          <a:xfrm>
            <a:off x="1959059" y="215650"/>
            <a:ext cx="6811962" cy="1050925"/>
          </a:xfrm>
          <a:prstGeom prst="rect">
            <a:avLst/>
          </a:prstGeom>
        </p:spPr>
        <p:txBody>
          <a:bodyPr>
            <a:noAutofit/>
          </a:bodyPr>
          <a:lstStyle/>
          <a:p>
            <a:r>
              <a:rPr lang="en-US" sz="3200" dirty="0"/>
              <a:t> Project management</a:t>
            </a:r>
            <a:br>
              <a:rPr lang="en-US" sz="3200" dirty="0"/>
            </a:br>
            <a:endParaRPr lang="en-US" sz="3200" dirty="0"/>
          </a:p>
        </p:txBody>
      </p:sp>
    </p:spTree>
    <p:extLst>
      <p:ext uri="{BB962C8B-B14F-4D97-AF65-F5344CB8AC3E}">
        <p14:creationId xmlns:p14="http://schemas.microsoft.com/office/powerpoint/2010/main" val="23401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609" y="370239"/>
            <a:ext cx="6811691" cy="1052161"/>
          </a:xfrm>
        </p:spPr>
        <p:txBody>
          <a:bodyPr/>
          <a:lstStyle/>
          <a:p>
            <a:r>
              <a:rPr lang="en-US" dirty="0"/>
              <a:t>Objectives</a:t>
            </a:r>
          </a:p>
        </p:txBody>
      </p:sp>
      <p:sp>
        <p:nvSpPr>
          <p:cNvPr id="3" name="Content Placeholder 2"/>
          <p:cNvSpPr>
            <a:spLocks noGrp="1"/>
          </p:cNvSpPr>
          <p:nvPr>
            <p:ph idx="1"/>
          </p:nvPr>
        </p:nvSpPr>
        <p:spPr>
          <a:xfrm>
            <a:off x="774700" y="1422400"/>
            <a:ext cx="7747000" cy="4394200"/>
          </a:xfrm>
        </p:spPr>
        <p:txBody>
          <a:bodyPr>
            <a:normAutofit/>
          </a:bodyPr>
          <a:lstStyle/>
          <a:p>
            <a:r>
              <a:rPr lang="en-US" dirty="0"/>
              <a:t>After finish this chapter, student should understand that the customer-development relationship is so critical to software  project success. </a:t>
            </a:r>
          </a:p>
          <a:p>
            <a:r>
              <a:rPr lang="en-US" dirty="0"/>
              <a:t>This chapter also discusses the critical issue of reaching agreement on a set of requirements planned for a specific release or development iteration</a:t>
            </a:r>
          </a:p>
          <a:p>
            <a:r>
              <a:rPr lang="en-US" dirty="0"/>
              <a:t>Requirements Bill of Rights for Software Customers and a  corresponding Requirements Bill of Responsibilities for Software Customers could bring to student the importance of customer—and specifically end user—involvement in requirements  development. </a:t>
            </a:r>
          </a:p>
          <a:p>
            <a:endParaRPr lang="en-US" dirty="0"/>
          </a:p>
        </p:txBody>
      </p:sp>
    </p:spTree>
    <p:extLst>
      <p:ext uri="{BB962C8B-B14F-4D97-AF65-F5344CB8AC3E}">
        <p14:creationId xmlns:p14="http://schemas.microsoft.com/office/powerpoint/2010/main" val="26542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74" y="-304800"/>
            <a:ext cx="5150726" cy="609600"/>
          </a:xfrm>
        </p:spPr>
        <p:txBody>
          <a:bodyPr>
            <a:noAutofit/>
          </a:bodyPr>
          <a:lstStyle/>
          <a:p>
            <a:br>
              <a:rPr lang="en-US" dirty="0"/>
            </a:br>
            <a:r>
              <a:rPr lang="en-US" dirty="0"/>
              <a:t>Contents</a:t>
            </a:r>
            <a:br>
              <a:rPr lang="en-US" dirty="0"/>
            </a:br>
            <a:endParaRPr lang="en-US" dirty="0"/>
          </a:p>
        </p:txBody>
      </p:sp>
      <p:sp>
        <p:nvSpPr>
          <p:cNvPr id="3" name="Content Placeholder 2"/>
          <p:cNvSpPr>
            <a:spLocks noGrp="1"/>
          </p:cNvSpPr>
          <p:nvPr>
            <p:ph idx="1"/>
          </p:nvPr>
        </p:nvSpPr>
        <p:spPr>
          <a:xfrm>
            <a:off x="850900" y="1333500"/>
            <a:ext cx="7543800" cy="4927600"/>
          </a:xfrm>
        </p:spPr>
        <p:txBody>
          <a:bodyPr>
            <a:normAutofit/>
          </a:bodyPr>
          <a:lstStyle/>
          <a:p>
            <a:pPr marL="342900" indent="-342900">
              <a:buFont typeface="+mj-lt"/>
              <a:buAutoNum type="arabicPeriod"/>
            </a:pPr>
            <a:r>
              <a:rPr lang="en-US" dirty="0"/>
              <a:t>The expectation gap</a:t>
            </a:r>
          </a:p>
          <a:p>
            <a:pPr marL="342900" indent="-342900">
              <a:buFont typeface="+mj-lt"/>
              <a:buAutoNum type="arabicPeriod"/>
            </a:pPr>
            <a:r>
              <a:rPr lang="en-US" dirty="0"/>
              <a:t>Who is the customer</a:t>
            </a:r>
          </a:p>
          <a:p>
            <a:pPr marL="342900" indent="-342900">
              <a:buFont typeface="+mj-lt"/>
              <a:buAutoNum type="arabicPeriod"/>
            </a:pPr>
            <a:r>
              <a:rPr lang="en-US" dirty="0"/>
              <a:t>The customer-development partnership</a:t>
            </a:r>
          </a:p>
          <a:p>
            <a:pPr marL="342900" indent="-342900">
              <a:buFont typeface="+mj-lt"/>
              <a:buAutoNum type="arabicPeriod"/>
            </a:pPr>
            <a:r>
              <a:rPr lang="en-US" dirty="0"/>
              <a:t>Requirements Bill of Rights for Software Customers </a:t>
            </a:r>
          </a:p>
          <a:p>
            <a:pPr marL="342900" indent="-342900">
              <a:buFont typeface="+mj-lt"/>
              <a:buAutoNum type="arabicPeriod"/>
            </a:pPr>
            <a:r>
              <a:rPr lang="en-US" dirty="0"/>
              <a:t>Requirements Bill of Responsibilities for Software Customers</a:t>
            </a:r>
          </a:p>
          <a:p>
            <a:pPr marL="342900" indent="-342900">
              <a:buFont typeface="+mj-lt"/>
              <a:buAutoNum type="arabicPeriod"/>
            </a:pPr>
            <a:r>
              <a:rPr lang="en-US" dirty="0"/>
              <a:t>Creating a culture that respects requirements</a:t>
            </a:r>
          </a:p>
          <a:p>
            <a:pPr marL="342900" indent="-342900">
              <a:buFont typeface="+mj-lt"/>
              <a:buAutoNum type="arabicPeriod"/>
            </a:pPr>
            <a:r>
              <a:rPr lang="en-US" dirty="0"/>
              <a:t>Identifying decision makers</a:t>
            </a:r>
          </a:p>
          <a:p>
            <a:pPr marL="342900" indent="-342900">
              <a:buFont typeface="+mj-lt"/>
              <a:buAutoNum type="arabicPeriod"/>
            </a:pPr>
            <a:r>
              <a:rPr lang="en-US" dirty="0"/>
              <a:t>Reaching agreement on requirements</a:t>
            </a:r>
          </a:p>
        </p:txBody>
      </p:sp>
    </p:spTree>
    <p:extLst>
      <p:ext uri="{BB962C8B-B14F-4D97-AF65-F5344CB8AC3E}">
        <p14:creationId xmlns:p14="http://schemas.microsoft.com/office/powerpoint/2010/main" val="156422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143" y="112101"/>
            <a:ext cx="6811691" cy="853099"/>
          </a:xfrm>
        </p:spPr>
        <p:txBody>
          <a:bodyPr/>
          <a:lstStyle/>
          <a:p>
            <a:r>
              <a:rPr lang="en-US" dirty="0"/>
              <a:t>The expectation gap</a:t>
            </a:r>
          </a:p>
        </p:txBody>
      </p:sp>
      <p:pic>
        <p:nvPicPr>
          <p:cNvPr id="4" name="Picture 3"/>
          <p:cNvPicPr>
            <a:picLocks noChangeAspect="1"/>
          </p:cNvPicPr>
          <p:nvPr/>
        </p:nvPicPr>
        <p:blipFill>
          <a:blip r:embed="rId2"/>
          <a:stretch>
            <a:fillRect/>
          </a:stretch>
        </p:blipFill>
        <p:spPr>
          <a:xfrm>
            <a:off x="871711" y="1244600"/>
            <a:ext cx="7459490" cy="4945668"/>
          </a:xfrm>
          <a:prstGeom prst="rect">
            <a:avLst/>
          </a:prstGeom>
        </p:spPr>
      </p:pic>
    </p:spTree>
    <p:extLst>
      <p:ext uri="{BB962C8B-B14F-4D97-AF65-F5344CB8AC3E}">
        <p14:creationId xmlns:p14="http://schemas.microsoft.com/office/powerpoint/2010/main" val="146196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743" y="222263"/>
            <a:ext cx="6811691" cy="840399"/>
          </a:xfrm>
        </p:spPr>
        <p:txBody>
          <a:bodyPr>
            <a:normAutofit fontScale="90000"/>
          </a:bodyPr>
          <a:lstStyle/>
          <a:p>
            <a:r>
              <a:rPr lang="en-US" dirty="0"/>
              <a:t>Who is the customer?</a:t>
            </a:r>
            <a:br>
              <a:rPr lang="en-US" dirty="0"/>
            </a:br>
            <a:endParaRPr lang="en-US" dirty="0"/>
          </a:p>
        </p:txBody>
      </p:sp>
      <p:pic>
        <p:nvPicPr>
          <p:cNvPr id="4" name="Picture 3"/>
          <p:cNvPicPr>
            <a:picLocks noChangeAspect="1"/>
          </p:cNvPicPr>
          <p:nvPr/>
        </p:nvPicPr>
        <p:blipFill>
          <a:blip r:embed="rId2"/>
          <a:stretch>
            <a:fillRect/>
          </a:stretch>
        </p:blipFill>
        <p:spPr>
          <a:xfrm>
            <a:off x="1143000" y="1062662"/>
            <a:ext cx="7391400" cy="5566624"/>
          </a:xfrm>
          <a:prstGeom prst="rect">
            <a:avLst/>
          </a:prstGeom>
        </p:spPr>
      </p:pic>
    </p:spTree>
    <p:extLst>
      <p:ext uri="{BB962C8B-B14F-4D97-AF65-F5344CB8AC3E}">
        <p14:creationId xmlns:p14="http://schemas.microsoft.com/office/powerpoint/2010/main" val="276660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customer-development partnership</a:t>
            </a:r>
          </a:p>
        </p:txBody>
      </p:sp>
      <p:sp>
        <p:nvSpPr>
          <p:cNvPr id="3" name="Content Placeholder 2"/>
          <p:cNvSpPr>
            <a:spLocks noGrp="1"/>
          </p:cNvSpPr>
          <p:nvPr>
            <p:ph idx="1"/>
          </p:nvPr>
        </p:nvSpPr>
        <p:spPr>
          <a:xfrm>
            <a:off x="711200" y="1062662"/>
            <a:ext cx="8051800" cy="5655638"/>
          </a:xfrm>
        </p:spPr>
        <p:txBody>
          <a:bodyPr>
            <a:normAutofit fontScale="92500"/>
          </a:bodyPr>
          <a:lstStyle/>
          <a:p>
            <a:r>
              <a:rPr lang="en-US" b="1" dirty="0"/>
              <a:t>Customers have the right to:</a:t>
            </a:r>
          </a:p>
          <a:p>
            <a:pPr marL="342900" indent="-342900">
              <a:buFont typeface="+mj-lt"/>
              <a:buAutoNum type="arabicPeriod"/>
            </a:pPr>
            <a:r>
              <a:rPr lang="en-US" dirty="0"/>
              <a:t>Expect BAs to speak your language. </a:t>
            </a:r>
          </a:p>
          <a:p>
            <a:pPr marL="342900" indent="-342900">
              <a:buFont typeface="+mj-lt"/>
              <a:buAutoNum type="arabicPeriod"/>
            </a:pPr>
            <a:r>
              <a:rPr lang="en-US" dirty="0"/>
              <a:t>Expect BAs to learn about your business and your objectives. </a:t>
            </a:r>
          </a:p>
          <a:p>
            <a:pPr marL="342900" indent="-342900">
              <a:buFont typeface="+mj-lt"/>
              <a:buAutoNum type="arabicPeriod"/>
            </a:pPr>
            <a:r>
              <a:rPr lang="en-US" dirty="0"/>
              <a:t>Expect BAs to record requirements in an appropriate form.  </a:t>
            </a:r>
          </a:p>
          <a:p>
            <a:pPr marL="342900" indent="-342900">
              <a:buFont typeface="+mj-lt"/>
              <a:buAutoNum type="arabicPeriod"/>
            </a:pPr>
            <a:r>
              <a:rPr lang="en-US" dirty="0"/>
              <a:t>Receive explanations of requirements practices and deliverables. </a:t>
            </a:r>
          </a:p>
          <a:p>
            <a:pPr marL="342900" indent="-342900">
              <a:buFont typeface="+mj-lt"/>
              <a:buAutoNum type="arabicPeriod"/>
            </a:pPr>
            <a:r>
              <a:rPr lang="en-US" dirty="0"/>
              <a:t>Change your requirements.</a:t>
            </a:r>
          </a:p>
          <a:p>
            <a:pPr marL="342900" indent="-342900">
              <a:buFont typeface="+mj-lt"/>
              <a:buAutoNum type="arabicPeriod"/>
            </a:pPr>
            <a:r>
              <a:rPr lang="en-US" dirty="0"/>
              <a:t>Expect an environment of mutual respect. </a:t>
            </a:r>
          </a:p>
          <a:p>
            <a:pPr marL="342900" indent="-342900">
              <a:buFont typeface="+mj-lt"/>
              <a:buAutoNum type="arabicPeriod"/>
            </a:pPr>
            <a:r>
              <a:rPr lang="en-US" dirty="0"/>
              <a:t>Hear ideas and alternatives for your requirements and for their solution.  </a:t>
            </a:r>
          </a:p>
          <a:p>
            <a:pPr marL="342900" indent="-342900">
              <a:buFont typeface="+mj-lt"/>
              <a:buAutoNum type="arabicPeriod"/>
            </a:pPr>
            <a:r>
              <a:rPr lang="en-US" dirty="0"/>
              <a:t>Describe characteristics that will make the product easy to use.  </a:t>
            </a:r>
          </a:p>
          <a:p>
            <a:pPr marL="342900" indent="-342900">
              <a:buFont typeface="+mj-lt"/>
              <a:buAutoNum type="arabicPeriod"/>
            </a:pPr>
            <a:r>
              <a:rPr lang="en-US" dirty="0"/>
              <a:t>Hear about ways to adjust requirements to accelerate development through reuse.</a:t>
            </a:r>
          </a:p>
          <a:p>
            <a:pPr marL="342900" indent="-342900">
              <a:buFont typeface="+mj-lt"/>
              <a:buAutoNum type="arabicPeriod"/>
            </a:pPr>
            <a:r>
              <a:rPr lang="en-US" dirty="0"/>
              <a:t>Receive a system that meets your functional needs and quality  expectations.</a:t>
            </a:r>
          </a:p>
        </p:txBody>
      </p:sp>
    </p:spTree>
    <p:extLst>
      <p:ext uri="{BB962C8B-B14F-4D97-AF65-F5344CB8AC3E}">
        <p14:creationId xmlns:p14="http://schemas.microsoft.com/office/powerpoint/2010/main" val="108730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customer-development partnership</a:t>
            </a:r>
          </a:p>
        </p:txBody>
      </p:sp>
      <p:sp>
        <p:nvSpPr>
          <p:cNvPr id="3" name="Content Placeholder 2"/>
          <p:cNvSpPr>
            <a:spLocks noGrp="1"/>
          </p:cNvSpPr>
          <p:nvPr>
            <p:ph idx="1"/>
          </p:nvPr>
        </p:nvSpPr>
        <p:spPr>
          <a:xfrm>
            <a:off x="660400" y="1062662"/>
            <a:ext cx="7772400" cy="5325438"/>
          </a:xfrm>
        </p:spPr>
        <p:txBody>
          <a:bodyPr>
            <a:normAutofit fontScale="92500" lnSpcReduction="10000"/>
          </a:bodyPr>
          <a:lstStyle/>
          <a:p>
            <a:r>
              <a:rPr lang="en-US" b="1" dirty="0"/>
              <a:t> Customers have the responsibility to</a:t>
            </a:r>
            <a:r>
              <a:rPr lang="en-US" dirty="0"/>
              <a:t>:</a:t>
            </a:r>
          </a:p>
          <a:p>
            <a:pPr marL="342900" indent="-342900">
              <a:buAutoNum type="arabicPeriod"/>
            </a:pPr>
            <a:r>
              <a:rPr lang="en-US" dirty="0"/>
              <a:t>Educate BAs and developers about your business.</a:t>
            </a:r>
          </a:p>
          <a:p>
            <a:pPr marL="342900" indent="-342900">
              <a:buAutoNum type="arabicPeriod"/>
            </a:pPr>
            <a:r>
              <a:rPr lang="en-US" dirty="0"/>
              <a:t>Dedicate the time that it takes to provide and clarify requirements. </a:t>
            </a:r>
          </a:p>
          <a:p>
            <a:pPr marL="342900" indent="-342900">
              <a:buAutoNum type="arabicPeriod"/>
            </a:pPr>
            <a:r>
              <a:rPr lang="en-US" dirty="0"/>
              <a:t>Be specific and precise when providing input about requirements. </a:t>
            </a:r>
          </a:p>
          <a:p>
            <a:pPr marL="342900" indent="-342900">
              <a:buAutoNum type="arabicPeriod"/>
            </a:pPr>
            <a:r>
              <a:rPr lang="en-US" dirty="0"/>
              <a:t>Make timely decisions about requirements when asked.</a:t>
            </a:r>
          </a:p>
          <a:p>
            <a:pPr marL="342900" indent="-342900">
              <a:buAutoNum type="arabicPeriod"/>
            </a:pPr>
            <a:r>
              <a:rPr lang="en-US" dirty="0"/>
              <a:t>Respect a developer’s assessment of the cost and feasibility of requirements. </a:t>
            </a:r>
          </a:p>
          <a:p>
            <a:pPr marL="342900" indent="-342900">
              <a:buAutoNum type="arabicPeriod"/>
            </a:pPr>
            <a:r>
              <a:rPr lang="en-US" dirty="0"/>
              <a:t>Set realistic requirement priorities in collaboration with developers.  </a:t>
            </a:r>
          </a:p>
          <a:p>
            <a:pPr marL="342900" indent="-342900">
              <a:buAutoNum type="arabicPeriod"/>
            </a:pPr>
            <a:r>
              <a:rPr lang="en-US" dirty="0"/>
              <a:t>Review requirements and evaluate prototypes. </a:t>
            </a:r>
          </a:p>
          <a:p>
            <a:pPr marL="342900" indent="-342900">
              <a:buAutoNum type="arabicPeriod"/>
            </a:pPr>
            <a:r>
              <a:rPr lang="en-US" dirty="0"/>
              <a:t>Establish acceptance criteria. </a:t>
            </a:r>
          </a:p>
          <a:p>
            <a:pPr marL="342900" indent="-342900">
              <a:buAutoNum type="arabicPeriod"/>
            </a:pPr>
            <a:r>
              <a:rPr lang="en-US" dirty="0"/>
              <a:t>Promptly communicate changes to the requirements. </a:t>
            </a:r>
          </a:p>
          <a:p>
            <a:pPr marL="342900" indent="-342900">
              <a:buAutoNum type="arabicPeriod"/>
            </a:pPr>
            <a:r>
              <a:rPr lang="en-US" dirty="0"/>
              <a:t>Respect the requirements development process</a:t>
            </a:r>
          </a:p>
        </p:txBody>
      </p:sp>
    </p:spTree>
    <p:extLst>
      <p:ext uri="{BB962C8B-B14F-4D97-AF65-F5344CB8AC3E}">
        <p14:creationId xmlns:p14="http://schemas.microsoft.com/office/powerpoint/2010/main" val="11524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043" y="354865"/>
            <a:ext cx="6811691" cy="699235"/>
          </a:xfrm>
        </p:spPr>
        <p:txBody>
          <a:bodyPr/>
          <a:lstStyle/>
          <a:p>
            <a:r>
              <a:rPr lang="en-US" dirty="0"/>
              <a:t>Identifying decision makers</a:t>
            </a:r>
          </a:p>
        </p:txBody>
      </p:sp>
      <p:sp>
        <p:nvSpPr>
          <p:cNvPr id="3" name="Content Placeholder 2"/>
          <p:cNvSpPr>
            <a:spLocks noGrp="1"/>
          </p:cNvSpPr>
          <p:nvPr>
            <p:ph idx="1"/>
          </p:nvPr>
        </p:nvSpPr>
        <p:spPr/>
        <p:txBody>
          <a:bodyPr/>
          <a:lstStyle/>
          <a:p>
            <a:r>
              <a:rPr lang="en-US" dirty="0"/>
              <a:t>decision leader </a:t>
            </a:r>
          </a:p>
          <a:p>
            <a:r>
              <a:rPr lang="en-US" dirty="0"/>
              <a:t>decision rule</a:t>
            </a:r>
          </a:p>
        </p:txBody>
      </p:sp>
    </p:spTree>
    <p:extLst>
      <p:ext uri="{BB962C8B-B14F-4D97-AF65-F5344CB8AC3E}">
        <p14:creationId xmlns:p14="http://schemas.microsoft.com/office/powerpoint/2010/main" val="3969300694"/>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06A47D4A-4581-49E1-B8BD-199B47DD65B3}" vid="{55E906EE-FA58-4BCD-92B1-1DDA609E1DB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171</TotalTime>
  <Words>1246</Words>
  <Application>Microsoft Office PowerPoint</Application>
  <PresentationFormat>On-screen Show (4:3)</PresentationFormat>
  <Paragraphs>160</Paragraphs>
  <Slides>26</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Myriad Pro</vt:lpstr>
      <vt:lpstr>Arial</vt:lpstr>
      <vt:lpstr>Calibri</vt:lpstr>
      <vt:lpstr>Wingdings</vt:lpstr>
      <vt:lpstr>Theme</vt:lpstr>
      <vt:lpstr>Custom Design</vt:lpstr>
      <vt:lpstr>Theme2</vt:lpstr>
      <vt:lpstr>1_Custom Design</vt:lpstr>
      <vt:lpstr>CHAPTER 2  Requirements from the customer’s perspective</vt:lpstr>
      <vt:lpstr>PowerPoint Presentation</vt:lpstr>
      <vt:lpstr>Objectives</vt:lpstr>
      <vt:lpstr> Contents </vt:lpstr>
      <vt:lpstr>The expectation gap</vt:lpstr>
      <vt:lpstr>Who is the customer? </vt:lpstr>
      <vt:lpstr>The customer-development partnership</vt:lpstr>
      <vt:lpstr>The customer-development partnership</vt:lpstr>
      <vt:lpstr>Identifying decision makers</vt:lpstr>
      <vt:lpstr>Reaching agreement on requirements</vt:lpstr>
      <vt:lpstr>The requirements baseline (p39) </vt:lpstr>
      <vt:lpstr>What if you don’t reach agreement?</vt:lpstr>
      <vt:lpstr>Agreeing on requirements on agile projects  </vt:lpstr>
      <vt:lpstr>CHAPTER 3  Requirements engineering good practices </vt:lpstr>
      <vt:lpstr>Objectives</vt:lpstr>
      <vt:lpstr> Contents </vt:lpstr>
      <vt:lpstr> </vt:lpstr>
      <vt:lpstr>A requirements development process framework</vt:lpstr>
      <vt:lpstr>A representative requirements development process</vt:lpstr>
      <vt:lpstr> Requirements elicitation </vt:lpstr>
      <vt:lpstr> Requirements analysis </vt:lpstr>
      <vt:lpstr> Requirements specification </vt:lpstr>
      <vt:lpstr> Requirements validation </vt:lpstr>
      <vt:lpstr> Requirements management </vt:lpstr>
      <vt:lpstr> Knowledge</vt:lpstr>
      <vt:lpstr> Project management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Requirements from the customer’s perspective</dc:title>
  <dc:creator>Huong</dc:creator>
  <cp:lastModifiedBy>Đào Quý</cp:lastModifiedBy>
  <cp:revision>44</cp:revision>
  <dcterms:created xsi:type="dcterms:W3CDTF">2018-04-23T08:00:01Z</dcterms:created>
  <dcterms:modified xsi:type="dcterms:W3CDTF">2023-09-18T00:46:46Z</dcterms:modified>
</cp:coreProperties>
</file>