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_rels/notesMaster1.xml.rels" ContentType="application/vnd.openxmlformats-package.relationships+xml"/>
  <Override PartName="/ppt/notesMasters/notesMaster1.xml" ContentType="application/vnd.openxmlformats-officedocument.presentationml.notes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media/image2.jpeg" ContentType="image/jpeg"/>
  <Override PartName="/ppt/media/image9.png" ContentType="image/png"/>
  <Override PartName="/ppt/media/image19.png" ContentType="image/png"/>
  <Override PartName="/ppt/media/image21.png" ContentType="image/png"/>
  <Override PartName="/ppt/media/image4.png" ContentType="image/png"/>
  <Override PartName="/ppt/media/image3.png" ContentType="image/png"/>
  <Override PartName="/ppt/media/image13.png" ContentType="image/png"/>
  <Override PartName="/ppt/media/image11.png" ContentType="image/png"/>
  <Override PartName="/ppt/media/image1.png" ContentType="image/png"/>
  <Override PartName="/ppt/media/image5.png" ContentType="image/png"/>
  <Override PartName="/ppt/media/image14.jpeg" ContentType="image/jpeg"/>
  <Override PartName="/ppt/media/image15.png" ContentType="image/png"/>
  <Override PartName="/ppt/media/image16.png" ContentType="image/png"/>
  <Override PartName="/ppt/media/image6.png" ContentType="image/png"/>
  <Override PartName="/ppt/media/image7.png" ContentType="image/png"/>
  <Override PartName="/ppt/media/image17.png" ContentType="image/png"/>
  <Override PartName="/ppt/media/image8.png" ContentType="image/png"/>
  <Override PartName="/ppt/media/image18.png" ContentType="image/png"/>
  <Override PartName="/ppt/media/image20.png" ContentType="image/png"/>
  <Override PartName="/ppt/media/image22.png" ContentType="image/png"/>
  <Override PartName="/ppt/media/image10.png" ContentType="image/png"/>
  <Override PartName="/ppt/media/image12.png" ContentType="image/png"/>
  <Override PartName="/ppt/media/image23.png" ContentType="image/png"/>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_rels/slideLayout3.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7.xml.rels" ContentType="application/vnd.openxmlformats-package.relationships+xml"/>
  <Override PartName="/ppt/slideLayouts/_rels/slideLayout12.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12.xml" ContentType="application/vnd.openxmlformats-officedocument.presentationml.slideLayout+xml"/>
  <Override PartName="/ppt/slideMasters/_rels/slideMaster1.xml.rels" ContentType="application/vnd.openxmlformats-package.relationship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9.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13.xml" ContentType="application/vnd.openxmlformats-officedocument.presentationml.slide+xml"/>
  <Override PartName="/ppt/slides/slide25.xml" ContentType="application/vnd.openxmlformats-officedocument.presentationml.slide+xml"/>
  <Override PartName="/ppt/slides/_rels/slide22.xml.rels" ContentType="application/vnd.openxmlformats-package.relationships+xml"/>
  <Override PartName="/ppt/slides/_rels/slide4.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19.xml.rels" ContentType="application/vnd.openxmlformats-package.relationships+xml"/>
  <Override PartName="/ppt/slides/_rels/slide9.xml.rels" ContentType="application/vnd.openxmlformats-package.relationships+xml"/>
  <Override PartName="/ppt/slides/_rels/slide27.xml.rels" ContentType="application/vnd.openxmlformats-package.relationships+xml"/>
  <Override PartName="/ppt/slides/_rels/slide18.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1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25.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1.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5.xml.rels" ContentType="application/vnd.openxmlformats-package.relationships+xml"/>
  <Override PartName="/ppt/slides/_rels/slide11.xml.rels" ContentType="application/vnd.openxmlformats-package.relationships+xml"/>
  <Override PartName="/ppt/slides/slide26.xml" ContentType="application/vnd.openxmlformats-officedocument.presentationml.slide+xml"/>
  <Override PartName="/ppt/slides/slide27.xml" ContentType="application/vnd.openxmlformats-officedocument.presentationml.slide+xml"/>
  <Override PartName="/ppt/notesSlides/_rels/notesSlide13.xml.rels" ContentType="application/vnd.openxmlformats-package.relationships+xml"/>
  <Override PartName="/ppt/notesSlides/_rels/notesSlide12.xml.rels" ContentType="application/vnd.openxmlformats-package.relationships+xml"/>
  <Override PartName="/ppt/notesSlides/_rels/notesSlide3.xml.rels" ContentType="application/vnd.openxmlformats-package.relationships+xml"/>
  <Override PartName="/ppt/notesSlides/_rels/notesSlide6.xml.rels" ContentType="application/vnd.openxmlformats-package.relationships+xml"/>
  <Override PartName="/ppt/notesSlides/_rels/notesSlide11.xml.rels" ContentType="application/vnd.openxmlformats-package.relationships+xml"/>
  <Override PartName="/ppt/notesSlides/_rels/notesSlide5.xml.rels" ContentType="application/vnd.openxmlformats-package.relationships+xml"/>
  <Override PartName="/ppt/notesSlides/_rels/notesSlide9.xml.rels" ContentType="application/vnd.openxmlformats-package.relationships+xml"/>
  <Override PartName="/ppt/notesSlides/_rels/notesSlide10.xml.rels" ContentType="application/vnd.openxmlformats-package.relationships+xml"/>
  <Override PartName="/ppt/notesSlides/_rels/notesSlide8.xml.rels" ContentType="application/vnd.openxmlformats-package.relationships+xml"/>
  <Override PartName="/ppt/notesSlides/notesSlide3.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r>
              <a:rPr b="0" lang="en-US" sz="4400" spc="-1" strike="noStrike">
                <a:solidFill>
                  <a:srgbClr val="000000"/>
                </a:solidFill>
                <a:latin typeface="Arial"/>
              </a:rPr>
              <a:t>Click to move the slide</a:t>
            </a:r>
            <a:endParaRPr b="0" lang="en-US" sz="4400" spc="-1" strike="noStrike">
              <a:solidFill>
                <a:srgbClr val="000000"/>
              </a:solidFill>
              <a:latin typeface="Arial"/>
            </a:endParaRPr>
          </a:p>
        </p:txBody>
      </p:sp>
      <p:sp>
        <p:nvSpPr>
          <p:cNvPr id="44"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45"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46" name="PlaceHolder 4"/>
          <p:cNvSpPr>
            <a:spLocks noGrp="1"/>
          </p:cNvSpPr>
          <p:nvPr>
            <p:ph type="dt" idx="2"/>
          </p:nvPr>
        </p:nvSpPr>
        <p:spPr>
          <a:xfrm>
            <a:off x="4278960" y="0"/>
            <a:ext cx="3280680" cy="53424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47" name="PlaceHolder 5"/>
          <p:cNvSpPr>
            <a:spLocks noGrp="1"/>
          </p:cNvSpPr>
          <p:nvPr>
            <p:ph type="ftr" idx="3"/>
          </p:nvPr>
        </p:nvSpPr>
        <p:spPr>
          <a:xfrm>
            <a:off x="0" y="10157400"/>
            <a:ext cx="3280680" cy="53424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8" name="PlaceHolder 6"/>
          <p:cNvSpPr>
            <a:spLocks noGrp="1"/>
          </p:cNvSpPr>
          <p:nvPr>
            <p:ph type="sldNum" idx="4"/>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62137B6E-73CD-4FB7-9D24-90B4FCFA844F}"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hyperlink" Target="https://docs.unity3d.com/Packages/com.unity.entities@0.1/manual/ecs_components.html" TargetMode="External"/><Relationship Id="rId2" Type="http://schemas.openxmlformats.org/officeDocument/2006/relationships/hyperlink" Target="https://www.kodeco.com/7630142-entity-component-system-for-unity-getting-started" TargetMode="External"/><Relationship Id="rId3" Type="http://schemas.openxmlformats.org/officeDocument/2006/relationships/hyperlink" Target="https://docs.unity3d.com/ScriptReference/Component.html" TargetMode="External"/><Relationship Id="rId4" Type="http://schemas.openxmlformats.org/officeDocument/2006/relationships/slide" Target="../slides/slide6.xml"/><Relationship Id="rId5"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hyperlink" Target="https://docs.unity3d.com/ScriptReference/Renderer.html" TargetMode="External"/><Relationship Id="rId2" Type="http://schemas.openxmlformats.org/officeDocument/2006/relationships/hyperlink" Target="https://docs.unity3d.com/560/Documentation/Manual/CollidersOverview.html" TargetMode="External"/><Relationship Id="rId3" Type="http://schemas.openxmlformats.org/officeDocument/2006/relationships/hyperlink" Target="https://docs.unity3d.com/ScriptReference/Rigidbody.html" TargetMode="External"/><Relationship Id="rId4" Type="http://schemas.openxmlformats.org/officeDocument/2006/relationships/slide" Target="../slides/slide8.xml"/><Relationship Id="rId5"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PlaceHolder 1"/>
          <p:cNvSpPr>
            <a:spLocks noGrp="1"/>
          </p:cNvSpPr>
          <p:nvPr>
            <p:ph type="sldImg"/>
          </p:nvPr>
        </p:nvSpPr>
        <p:spPr>
          <a:xfrm>
            <a:off x="216000" y="812520"/>
            <a:ext cx="7123320" cy="4005000"/>
          </a:xfrm>
          <a:prstGeom prst="rect">
            <a:avLst/>
          </a:prstGeom>
          <a:ln w="0">
            <a:noFill/>
          </a:ln>
        </p:spPr>
      </p:sp>
      <p:sp>
        <p:nvSpPr>
          <p:cNvPr id="176" name="PlaceHolder 2"/>
          <p:cNvSpPr>
            <a:spLocks noGrp="1"/>
          </p:cNvSpPr>
          <p:nvPr>
            <p:ph type="body"/>
          </p:nvPr>
        </p:nvSpPr>
        <p:spPr>
          <a:xfrm>
            <a:off x="756000" y="5078520"/>
            <a:ext cx="6043680" cy="4807080"/>
          </a:xfrm>
          <a:prstGeom prst="rect">
            <a:avLst/>
          </a:prstGeom>
          <a:noFill/>
          <a:ln w="0">
            <a:noFill/>
          </a:ln>
        </p:spPr>
        <p:txBody>
          <a:bodyPr lIns="0" rIns="0" tIns="0" bIns="0" anchor="t">
            <a:noAutofit/>
          </a:bodyPr>
          <a:p>
            <a:pPr marL="216000" indent="0">
              <a:lnSpc>
                <a:spcPct val="100000"/>
              </a:lnSpc>
              <a:buNone/>
              <a:tabLst>
                <a:tab algn="l" pos="0"/>
              </a:tabLst>
            </a:pPr>
            <a:r>
              <a:rPr b="0" lang="en-US" sz="2000" spc="-1" strike="noStrike">
                <a:solidFill>
                  <a:srgbClr val="000000"/>
                </a:solidFill>
                <a:latin typeface="Arial"/>
              </a:rPr>
              <a:t>https://docs.unity3d.com/Manual/class-MeshFilter.html</a:t>
            </a:r>
            <a:endParaRPr b="0" lang="en-US" sz="2000" spc="-1" strike="noStrike">
              <a:solidFill>
                <a:srgbClr val="000000"/>
              </a:solidFill>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type="sldImg"/>
          </p:nvPr>
        </p:nvSpPr>
        <p:spPr>
          <a:xfrm>
            <a:off x="216000" y="812520"/>
            <a:ext cx="7123320" cy="4005000"/>
          </a:xfrm>
          <a:prstGeom prst="rect">
            <a:avLst/>
          </a:prstGeom>
          <a:ln w="0">
            <a:noFill/>
          </a:ln>
        </p:spPr>
      </p:sp>
      <p:sp>
        <p:nvSpPr>
          <p:cNvPr id="178" name="PlaceHolder 2"/>
          <p:cNvSpPr>
            <a:spLocks noGrp="1"/>
          </p:cNvSpPr>
          <p:nvPr>
            <p:ph type="body"/>
          </p:nvPr>
        </p:nvSpPr>
        <p:spPr>
          <a:xfrm>
            <a:off x="756000" y="5078520"/>
            <a:ext cx="6043680" cy="4807080"/>
          </a:xfrm>
          <a:prstGeom prst="rect">
            <a:avLst/>
          </a:prstGeom>
          <a:noFill/>
          <a:ln w="0">
            <a:noFill/>
          </a:ln>
        </p:spPr>
        <p:txBody>
          <a:bodyPr lIns="0" rIns="0" tIns="0" bIns="0" anchor="t">
            <a:noAutofit/>
          </a:bodyPr>
          <a:p>
            <a:pPr marL="216000" indent="0">
              <a:lnSpc>
                <a:spcPct val="100000"/>
              </a:lnSpc>
              <a:buNone/>
              <a:tabLst>
                <a:tab algn="l" pos="0"/>
              </a:tabLst>
            </a:pPr>
            <a:r>
              <a:rPr b="0" lang="en-US" sz="2000" spc="-1" strike="noStrike">
                <a:solidFill>
                  <a:srgbClr val="000000"/>
                </a:solidFill>
                <a:latin typeface="Arial"/>
              </a:rPr>
              <a:t>https://docs.unity3d.com/Manual/class-MeshRenderer.html</a:t>
            </a:r>
            <a:endParaRPr b="0" lang="en-US" sz="2000" spc="-1" strike="noStrike">
              <a:solidFill>
                <a:srgbClr val="000000"/>
              </a:solidFill>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PlaceHolder 1"/>
          <p:cNvSpPr>
            <a:spLocks noGrp="1"/>
          </p:cNvSpPr>
          <p:nvPr>
            <p:ph type="sldImg"/>
          </p:nvPr>
        </p:nvSpPr>
        <p:spPr>
          <a:xfrm>
            <a:off x="216000" y="812520"/>
            <a:ext cx="7123320" cy="4005000"/>
          </a:xfrm>
          <a:prstGeom prst="rect">
            <a:avLst/>
          </a:prstGeom>
          <a:ln w="0">
            <a:noFill/>
          </a:ln>
        </p:spPr>
      </p:sp>
      <p:sp>
        <p:nvSpPr>
          <p:cNvPr id="180" name="PlaceHolder 2"/>
          <p:cNvSpPr>
            <a:spLocks noGrp="1"/>
          </p:cNvSpPr>
          <p:nvPr>
            <p:ph type="body"/>
          </p:nvPr>
        </p:nvSpPr>
        <p:spPr>
          <a:xfrm>
            <a:off x="756000" y="5078520"/>
            <a:ext cx="6043680" cy="4807080"/>
          </a:xfrm>
          <a:prstGeom prst="rect">
            <a:avLst/>
          </a:prstGeom>
          <a:noFill/>
          <a:ln w="0">
            <a:noFill/>
          </a:ln>
        </p:spPr>
        <p:txBody>
          <a:bodyPr lIns="0" rIns="0" tIns="0" bIns="0" anchor="t">
            <a:noAutofit/>
          </a:bodyPr>
          <a:p>
            <a:pPr marL="216000" indent="0">
              <a:lnSpc>
                <a:spcPct val="100000"/>
              </a:lnSpc>
              <a:buNone/>
              <a:tabLst>
                <a:tab algn="l" pos="0"/>
              </a:tabLst>
            </a:pPr>
            <a:r>
              <a:rPr b="0" lang="en-US" sz="2000" spc="-1" strike="noStrike">
                <a:solidFill>
                  <a:srgbClr val="000000"/>
                </a:solidFill>
                <a:latin typeface="Arial"/>
              </a:rPr>
              <a:t>https://docs.unity3d.com/Manual/class-Rigidbody.html</a:t>
            </a:r>
            <a:endParaRPr b="0" lang="en-US" sz="2000" spc="-1" strike="noStrike">
              <a:solidFill>
                <a:srgbClr val="000000"/>
              </a:solidFill>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type="sldImg"/>
          </p:nvPr>
        </p:nvSpPr>
        <p:spPr>
          <a:xfrm>
            <a:off x="216000" y="812520"/>
            <a:ext cx="7123320" cy="4005000"/>
          </a:xfrm>
          <a:prstGeom prst="rect">
            <a:avLst/>
          </a:prstGeom>
          <a:ln w="0">
            <a:noFill/>
          </a:ln>
        </p:spPr>
      </p:sp>
      <p:sp>
        <p:nvSpPr>
          <p:cNvPr id="182" name="PlaceHolder 2"/>
          <p:cNvSpPr>
            <a:spLocks noGrp="1"/>
          </p:cNvSpPr>
          <p:nvPr>
            <p:ph type="body"/>
          </p:nvPr>
        </p:nvSpPr>
        <p:spPr>
          <a:xfrm>
            <a:off x="756000" y="5078520"/>
            <a:ext cx="6043680" cy="4807080"/>
          </a:xfrm>
          <a:prstGeom prst="rect">
            <a:avLst/>
          </a:prstGeom>
          <a:noFill/>
          <a:ln w="0">
            <a:noFill/>
          </a:ln>
        </p:spPr>
        <p:txBody>
          <a:bodyPr lIns="0" rIns="0" tIns="0" bIns="0" anchor="t">
            <a:noAutofit/>
          </a:bodyPr>
          <a:p>
            <a:pPr marL="216000" indent="0">
              <a:lnSpc>
                <a:spcPct val="100000"/>
              </a:lnSpc>
              <a:buNone/>
              <a:tabLst>
                <a:tab algn="l" pos="0"/>
              </a:tabLst>
            </a:pPr>
            <a:r>
              <a:rPr b="0" lang="en-US" sz="2000" spc="-1" strike="noStrike">
                <a:solidFill>
                  <a:srgbClr val="000000"/>
                </a:solidFill>
                <a:latin typeface="Arial"/>
              </a:rPr>
              <a:t>https://docs.unity3d.com/Manual/collision-section.html</a:t>
            </a:r>
            <a:endParaRPr b="0" lang="en-US" sz="2000" spc="-1" strike="noStrike">
              <a:solidFill>
                <a:srgbClr val="000000"/>
              </a:solidFill>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sldImg"/>
          </p:nvPr>
        </p:nvSpPr>
        <p:spPr>
          <a:xfrm>
            <a:off x="216000" y="812520"/>
            <a:ext cx="7120440" cy="4002120"/>
          </a:xfrm>
          <a:prstGeom prst="rect">
            <a:avLst/>
          </a:prstGeom>
          <a:ln w="0">
            <a:noFill/>
          </a:ln>
        </p:spPr>
      </p:sp>
      <p:sp>
        <p:nvSpPr>
          <p:cNvPr id="166" name="PlaceHolder 2"/>
          <p:cNvSpPr>
            <a:spLocks noGrp="1"/>
          </p:cNvSpPr>
          <p:nvPr>
            <p:ph type="body"/>
          </p:nvPr>
        </p:nvSpPr>
        <p:spPr>
          <a:xfrm>
            <a:off x="756000" y="5078520"/>
            <a:ext cx="6040800" cy="4804200"/>
          </a:xfrm>
          <a:prstGeom prst="rect">
            <a:avLst/>
          </a:prstGeom>
          <a:noFill/>
          <a:ln w="0">
            <a:noFill/>
          </a:ln>
        </p:spPr>
        <p:txBody>
          <a:bodyPr lIns="0" rIns="0" tIns="0" bIns="0" anchor="t">
            <a:noAutofit/>
          </a:bodyPr>
          <a:p>
            <a:pPr marL="216000" indent="0">
              <a:lnSpc>
                <a:spcPct val="100000"/>
              </a:lnSpc>
              <a:buNone/>
              <a:tabLst>
                <a:tab algn="l" pos="0"/>
              </a:tabLst>
            </a:pPr>
            <a:r>
              <a:rPr b="0" lang="en-US" sz="2000" spc="-1" strike="noStrike">
                <a:solidFill>
                  <a:srgbClr val="000000"/>
                </a:solidFill>
                <a:latin typeface="Arial"/>
              </a:rPr>
              <a:t>ECS is a framework / software architectural </a:t>
            </a:r>
            <a:endParaRPr b="0" lang="en-US" sz="200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a:p>
            <a:pPr marL="216000" indent="0">
              <a:lnSpc>
                <a:spcPct val="100000"/>
              </a:lnSpc>
              <a:buNone/>
              <a:tabLst>
                <a:tab algn="l" pos="0"/>
              </a:tabLst>
            </a:pPr>
            <a:r>
              <a:rPr b="0" lang="en-US" sz="2000" spc="-1" strike="noStrike">
                <a:solidFill>
                  <a:srgbClr val="000000"/>
                </a:solidFill>
                <a:latin typeface="Arial"/>
              </a:rPr>
              <a:t>https://docs.unity3d.com/Packages/com.unity.entities@0.17/manual/index.html</a:t>
            </a:r>
            <a:endParaRPr b="0" lang="en-US" sz="2000" spc="-1" strike="noStrike">
              <a:solidFill>
                <a:srgbClr val="000000"/>
              </a:solidFill>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PlaceHolder 1"/>
          <p:cNvSpPr>
            <a:spLocks noGrp="1"/>
          </p:cNvSpPr>
          <p:nvPr>
            <p:ph type="sldImg"/>
          </p:nvPr>
        </p:nvSpPr>
        <p:spPr>
          <a:xfrm>
            <a:off x="216000" y="812520"/>
            <a:ext cx="7120440" cy="4002120"/>
          </a:xfrm>
          <a:prstGeom prst="rect">
            <a:avLst/>
          </a:prstGeom>
          <a:ln w="0">
            <a:noFill/>
          </a:ln>
        </p:spPr>
      </p:sp>
      <p:sp>
        <p:nvSpPr>
          <p:cNvPr id="168" name="PlaceHolder 2"/>
          <p:cNvSpPr>
            <a:spLocks noGrp="1"/>
          </p:cNvSpPr>
          <p:nvPr>
            <p:ph type="body"/>
          </p:nvPr>
        </p:nvSpPr>
        <p:spPr>
          <a:xfrm>
            <a:off x="756000" y="5078520"/>
            <a:ext cx="6040800" cy="4804200"/>
          </a:xfrm>
          <a:prstGeom prst="rect">
            <a:avLst/>
          </a:prstGeom>
          <a:noFill/>
          <a:ln w="0">
            <a:noFill/>
          </a:ln>
        </p:spPr>
        <p:txBody>
          <a:bodyPr lIns="0" rIns="0" tIns="0" bIns="0" anchor="t">
            <a:noAutofit/>
          </a:bodyPr>
          <a:p>
            <a:pPr marL="216000" indent="0">
              <a:lnSpc>
                <a:spcPct val="100000"/>
              </a:lnSpc>
              <a:buNone/>
              <a:tabLst>
                <a:tab algn="l" pos="0"/>
              </a:tabLst>
            </a:pPr>
            <a:r>
              <a:rPr b="0" lang="en-US" sz="2000" spc="-1" strike="noStrike">
                <a:solidFill>
                  <a:srgbClr val="000000"/>
                </a:solidFill>
                <a:latin typeface="Arial"/>
              </a:rPr>
              <a:t>GameObject là một container để “chứa” các components</a:t>
            </a:r>
            <a:endParaRPr b="0" lang="en-US" sz="200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a:p>
            <a:pPr marL="216000" indent="0">
              <a:lnSpc>
                <a:spcPct val="100000"/>
              </a:lnSpc>
              <a:buNone/>
              <a:tabLst>
                <a:tab algn="l" pos="0"/>
              </a:tabLst>
            </a:pPr>
            <a:r>
              <a:rPr b="0" lang="en-US" sz="2000" spc="-1" strike="noStrike">
                <a:solidFill>
                  <a:srgbClr val="000000"/>
                </a:solidFill>
                <a:latin typeface="Arial"/>
              </a:rPr>
              <a:t>Component trong Unity đều kế thừa từ class Component. Và các script mà các bạn viết kế thừa từ MonoBehaviour, cũng là class con của Component</a:t>
            </a:r>
            <a:endParaRPr b="0" lang="en-US" sz="2000" spc="-1" strike="noStrike">
              <a:solidFill>
                <a:srgbClr val="000000"/>
              </a:solidFill>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type="sldImg"/>
          </p:nvPr>
        </p:nvSpPr>
        <p:spPr>
          <a:xfrm>
            <a:off x="216000" y="812520"/>
            <a:ext cx="7120800" cy="4002480"/>
          </a:xfrm>
          <a:prstGeom prst="rect">
            <a:avLst/>
          </a:prstGeom>
          <a:ln w="0">
            <a:noFill/>
          </a:ln>
        </p:spPr>
      </p:sp>
      <p:sp>
        <p:nvSpPr>
          <p:cNvPr id="170" name="PlaceHolder 2"/>
          <p:cNvSpPr>
            <a:spLocks noGrp="1"/>
          </p:cNvSpPr>
          <p:nvPr>
            <p:ph type="body"/>
          </p:nvPr>
        </p:nvSpPr>
        <p:spPr>
          <a:xfrm>
            <a:off x="756000" y="5078520"/>
            <a:ext cx="6041160" cy="4804560"/>
          </a:xfrm>
          <a:prstGeom prst="rect">
            <a:avLst/>
          </a:prstGeom>
          <a:noFill/>
          <a:ln w="0">
            <a:noFill/>
          </a:ln>
        </p:spPr>
        <p:txBody>
          <a:bodyPr lIns="0" rIns="0" tIns="0" bIns="0" anchor="t">
            <a:noAutofit/>
          </a:bodyPr>
          <a:p>
            <a:pPr marL="216000" indent="0">
              <a:lnSpc>
                <a:spcPct val="100000"/>
              </a:lnSpc>
              <a:buNone/>
              <a:tabLst>
                <a:tab algn="l" pos="0"/>
              </a:tabLst>
            </a:pPr>
            <a:r>
              <a:rPr b="0" lang="en-US" sz="2000" spc="-1" strike="noStrike" u="sng">
                <a:solidFill>
                  <a:srgbClr val="000000"/>
                </a:solidFill>
                <a:uFillTx/>
                <a:latin typeface="Arial"/>
                <a:hlinkClick r:id="rId1"/>
              </a:rPr>
              <a:t>https://docs.unity3d.com/Packages/com.unity.entities@0.1/manual/ecs_components.html</a:t>
            </a:r>
            <a:endParaRPr b="0" lang="en-US" sz="200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a:p>
            <a:pPr marL="216000" indent="0">
              <a:lnSpc>
                <a:spcPct val="100000"/>
              </a:lnSpc>
              <a:buNone/>
              <a:tabLst>
                <a:tab algn="l" pos="0"/>
              </a:tabLst>
            </a:pPr>
            <a:r>
              <a:rPr b="0" lang="en-US" sz="2000" spc="-1" strike="noStrike">
                <a:solidFill>
                  <a:srgbClr val="000000"/>
                </a:solidFill>
                <a:latin typeface="Arial"/>
              </a:rPr>
              <a:t>Components are the actual data containers. They are structs that hold values without any logic, and you’ll no doubt have a lot of them. ECS revolves around storing these small Components in a clever way.</a:t>
            </a:r>
            <a:endParaRPr b="0" lang="en-US" sz="2000" spc="-1" strike="noStrike">
              <a:solidFill>
                <a:srgbClr val="000000"/>
              </a:solidFill>
              <a:latin typeface="Arial"/>
            </a:endParaRPr>
          </a:p>
          <a:p>
            <a:pPr marL="216000" indent="0">
              <a:lnSpc>
                <a:spcPct val="100000"/>
              </a:lnSpc>
              <a:buNone/>
              <a:tabLst>
                <a:tab algn="l" pos="0"/>
              </a:tabLst>
            </a:pPr>
            <a:r>
              <a:rPr b="0" lang="en-US" sz="2000" spc="-1" strike="noStrike" u="sng">
                <a:solidFill>
                  <a:srgbClr val="000000"/>
                </a:solidFill>
                <a:uFillTx/>
                <a:latin typeface="Arial"/>
                <a:hlinkClick r:id="rId2"/>
              </a:rPr>
              <a:t>https://www.kodeco.com/7630142-entity-component-system-for-unity-getting-started</a:t>
            </a:r>
            <a:endParaRPr b="0" lang="en-US" sz="200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a:p>
            <a:pPr marL="216000" indent="0">
              <a:lnSpc>
                <a:spcPct val="100000"/>
              </a:lnSpc>
              <a:buNone/>
              <a:tabLst>
                <a:tab algn="l" pos="0"/>
              </a:tabLst>
            </a:pPr>
            <a:r>
              <a:rPr b="0" lang="en-US" sz="2000" spc="-1" strike="noStrike" u="sng">
                <a:solidFill>
                  <a:srgbClr val="000000"/>
                </a:solidFill>
                <a:uFillTx/>
                <a:latin typeface="Arial"/>
                <a:hlinkClick r:id="rId3"/>
              </a:rPr>
              <a:t>https://docs.unity3d.com/ScriptReference/Component.html</a:t>
            </a:r>
            <a:endParaRPr b="0" lang="en-US" sz="200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type="sldImg"/>
          </p:nvPr>
        </p:nvSpPr>
        <p:spPr>
          <a:xfrm>
            <a:off x="216000" y="812520"/>
            <a:ext cx="7120800" cy="4002480"/>
          </a:xfrm>
          <a:prstGeom prst="rect">
            <a:avLst/>
          </a:prstGeom>
          <a:ln w="0">
            <a:noFill/>
          </a:ln>
        </p:spPr>
      </p:sp>
      <p:sp>
        <p:nvSpPr>
          <p:cNvPr id="172" name="PlaceHolder 2"/>
          <p:cNvSpPr>
            <a:spLocks noGrp="1"/>
          </p:cNvSpPr>
          <p:nvPr>
            <p:ph type="body"/>
          </p:nvPr>
        </p:nvSpPr>
        <p:spPr>
          <a:xfrm>
            <a:off x="756000" y="5078520"/>
            <a:ext cx="6041160" cy="4804560"/>
          </a:xfrm>
          <a:prstGeom prst="rect">
            <a:avLst/>
          </a:prstGeom>
          <a:noFill/>
          <a:ln w="0">
            <a:noFill/>
          </a:ln>
        </p:spPr>
        <p:txBody>
          <a:bodyPr lIns="0" rIns="0" tIns="0" bIns="0" anchor="t">
            <a:noAutofit/>
          </a:bodyPr>
          <a:p>
            <a:pPr marL="216000" indent="0">
              <a:lnSpc>
                <a:spcPct val="100000"/>
              </a:lnSpc>
              <a:buNone/>
              <a:tabLst>
                <a:tab algn="l" pos="0"/>
              </a:tabLst>
            </a:pPr>
            <a:r>
              <a:rPr b="0" lang="en-US" sz="2000" spc="-1" strike="noStrike" u="sng">
                <a:solidFill>
                  <a:srgbClr val="000000"/>
                </a:solidFill>
                <a:uFillTx/>
                <a:latin typeface="Arial"/>
                <a:hlinkClick r:id="rId1"/>
              </a:rPr>
              <a:t>https://docs.unity3d.com/ScriptReference/Renderer.html</a:t>
            </a:r>
            <a:endParaRPr b="0" lang="en-US" sz="200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a:p>
            <a:pPr marL="216000" indent="0">
              <a:lnSpc>
                <a:spcPct val="100000"/>
              </a:lnSpc>
              <a:buNone/>
              <a:tabLst>
                <a:tab algn="l" pos="0"/>
              </a:tabLst>
            </a:pPr>
            <a:r>
              <a:rPr b="0" lang="en-US" sz="2000" spc="-1" strike="noStrike" u="sng">
                <a:solidFill>
                  <a:srgbClr val="000000"/>
                </a:solidFill>
                <a:uFillTx/>
                <a:latin typeface="Arial"/>
                <a:hlinkClick r:id="rId2"/>
              </a:rPr>
              <a:t>https://docs.unity3d.com/560/Documentation/Manual/CollidersOverview.html</a:t>
            </a:r>
            <a:endParaRPr b="0" lang="en-US" sz="200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a:p>
            <a:pPr marL="216000" indent="0">
              <a:lnSpc>
                <a:spcPct val="100000"/>
              </a:lnSpc>
              <a:buNone/>
              <a:tabLst>
                <a:tab algn="l" pos="0"/>
              </a:tabLst>
            </a:pPr>
            <a:r>
              <a:rPr b="0" lang="en-US" sz="2000" spc="-1" strike="noStrike" u="sng">
                <a:solidFill>
                  <a:srgbClr val="000000"/>
                </a:solidFill>
                <a:uFillTx/>
                <a:latin typeface="Arial"/>
                <a:hlinkClick r:id="rId3"/>
              </a:rPr>
              <a:t>https://docs.unity3d.com/ScriptReference/Rigidbody.html</a:t>
            </a:r>
            <a:endParaRPr b="0" lang="en-US" sz="200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PlaceHolder 1"/>
          <p:cNvSpPr>
            <a:spLocks noGrp="1"/>
          </p:cNvSpPr>
          <p:nvPr>
            <p:ph type="sldImg"/>
          </p:nvPr>
        </p:nvSpPr>
        <p:spPr>
          <a:xfrm>
            <a:off x="216000" y="812520"/>
            <a:ext cx="7123320" cy="4005000"/>
          </a:xfrm>
          <a:prstGeom prst="rect">
            <a:avLst/>
          </a:prstGeom>
          <a:ln w="0">
            <a:noFill/>
          </a:ln>
        </p:spPr>
      </p:sp>
      <p:sp>
        <p:nvSpPr>
          <p:cNvPr id="174" name="PlaceHolder 2"/>
          <p:cNvSpPr>
            <a:spLocks noGrp="1"/>
          </p:cNvSpPr>
          <p:nvPr>
            <p:ph type="body"/>
          </p:nvPr>
        </p:nvSpPr>
        <p:spPr>
          <a:xfrm>
            <a:off x="756000" y="5078520"/>
            <a:ext cx="6043680" cy="4807080"/>
          </a:xfrm>
          <a:prstGeom prst="rect">
            <a:avLst/>
          </a:prstGeom>
          <a:noFill/>
          <a:ln w="0">
            <a:noFill/>
          </a:ln>
        </p:spPr>
        <p:txBody>
          <a:bodyPr lIns="0" rIns="0" tIns="0" bIns="0" anchor="t">
            <a:noAutofit/>
          </a:bodyPr>
          <a:p>
            <a:pPr marL="216000" indent="0">
              <a:lnSpc>
                <a:spcPct val="100000"/>
              </a:lnSpc>
              <a:buNone/>
              <a:tabLst>
                <a:tab algn="l" pos="0"/>
              </a:tabLst>
            </a:pPr>
            <a:r>
              <a:rPr b="0" lang="en-US" sz="2000" spc="-1" strike="noStrike">
                <a:solidFill>
                  <a:srgbClr val="000000"/>
                </a:solidFill>
                <a:latin typeface="Arial"/>
              </a:rPr>
              <a:t>https://docs.unity3d.com/Manual/class-Transform.html</a:t>
            </a:r>
            <a:endParaRPr b="0" lang="en-US" sz="20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7272BA6F-05FA-47E0-B067-D0364609A7DE}"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9"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0"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sldNum" idx="1"/>
          </p:nvPr>
        </p:nvSpPr>
        <p:spPr/>
        <p:txBody>
          <a:bodyPr/>
          <a:p>
            <a:fld id="{E9834703-F5A4-4734-AAD4-942945BCF56D}"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5"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sldNum" idx="1"/>
          </p:nvPr>
        </p:nvSpPr>
        <p:spPr/>
        <p:txBody>
          <a:bodyPr/>
          <a:p>
            <a:fld id="{A23CA4CD-A5D1-4E60-82D6-99FC5453BD1D}"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7"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8"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9"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0"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1"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2"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sldNum" idx="1"/>
          </p:nvPr>
        </p:nvSpPr>
        <p:spPr/>
        <p:txBody>
          <a:bodyPr/>
          <a:p>
            <a:fld id="{01273AFC-00DC-4773-8DEE-6F2411054BC7}"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sldNum" idx="1"/>
          </p:nvPr>
        </p:nvSpPr>
        <p:spPr/>
        <p:txBody>
          <a:bodyPr/>
          <a:p>
            <a:fld id="{4DFE2D94-1B5D-4F66-A5C2-E59B9440FEDE}"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sldNum" idx="1"/>
          </p:nvPr>
        </p:nvSpPr>
        <p:spPr/>
        <p:txBody>
          <a:bodyPr/>
          <a:p>
            <a:fld id="{3D98B66E-D7FD-421E-ABCB-0C39ED854C4A}"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sldNum" idx="1"/>
          </p:nvPr>
        </p:nvSpPr>
        <p:spPr/>
        <p:txBody>
          <a:bodyPr/>
          <a:p>
            <a:fld id="{2F2E6AE8-2949-4AB8-BBC5-2FAB2DB71032}"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sldNum" idx="1"/>
          </p:nvPr>
        </p:nvSpPr>
        <p:spPr/>
        <p:txBody>
          <a:bodyPr/>
          <a:p>
            <a:fld id="{0B8E3F32-9401-4957-A201-9A928A873F01}"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sldNum" idx="1"/>
          </p:nvPr>
        </p:nvSpPr>
        <p:spPr/>
        <p:txBody>
          <a:bodyPr/>
          <a:p>
            <a:fld id="{D5B2F401-D72B-424F-A961-8D5D5EB027E6}"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sldNum" idx="1"/>
          </p:nvPr>
        </p:nvSpPr>
        <p:spPr/>
        <p:txBody>
          <a:bodyPr/>
          <a:p>
            <a:fld id="{ECE18C24-B53F-4D19-ADA9-057A41B25817}"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3"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sldNum" idx="1"/>
          </p:nvPr>
        </p:nvSpPr>
        <p:spPr/>
        <p:txBody>
          <a:bodyPr/>
          <a:p>
            <a:fld id="{4331CFB1-7430-447D-A0A6-8FE4111BE1AC}"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7"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sldNum" idx="1"/>
          </p:nvPr>
        </p:nvSpPr>
        <p:spPr/>
        <p:txBody>
          <a:bodyPr/>
          <a:p>
            <a:fld id="{FF3DD13B-7093-4492-A05A-273CB31F6D8B}"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jpe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TextBox 6"/>
          <p:cNvSpPr/>
          <p:nvPr/>
        </p:nvSpPr>
        <p:spPr>
          <a:xfrm>
            <a:off x="0" y="6461280"/>
            <a:ext cx="12179520" cy="391320"/>
          </a:xfrm>
          <a:prstGeom prst="rect">
            <a:avLst/>
          </a:prstGeom>
          <a:solidFill>
            <a:schemeClr val="accent2"/>
          </a:solidFill>
          <a:ln w="0">
            <a:noFill/>
          </a:ln>
        </p:spPr>
        <p:style>
          <a:lnRef idx="0"/>
          <a:fillRef idx="0"/>
          <a:effectRef idx="0"/>
          <a:fontRef idx="minor"/>
        </p:style>
        <p:txBody>
          <a:bodyPr lIns="90000" rIns="90000" tIns="45000" bIns="45000" anchor="t">
            <a:spAutoFit/>
          </a:bodyPr>
          <a:p>
            <a:pPr>
              <a:lnSpc>
                <a:spcPct val="100000"/>
              </a:lnSpc>
            </a:pPr>
            <a:endParaRPr b="0" lang="en-US" sz="1800" spc="-1" strike="noStrike">
              <a:solidFill>
                <a:srgbClr val="000000"/>
              </a:solidFill>
              <a:latin typeface="Calibri"/>
              <a:ea typeface="DejaVu Sans"/>
            </a:endParaRPr>
          </a:p>
        </p:txBody>
      </p:sp>
      <p:sp>
        <p:nvSpPr>
          <p:cNvPr id="1" name="TextBox 9"/>
          <p:cNvSpPr/>
          <p:nvPr/>
        </p:nvSpPr>
        <p:spPr>
          <a:xfrm>
            <a:off x="0" y="681120"/>
            <a:ext cx="216000" cy="703440"/>
          </a:xfrm>
          <a:prstGeom prst="rect">
            <a:avLst/>
          </a:prstGeom>
          <a:solidFill>
            <a:srgbClr val="4e8f00"/>
          </a:solidFill>
          <a:ln w="0">
            <a:noFill/>
          </a:ln>
        </p:spPr>
        <p:style>
          <a:lnRef idx="0"/>
          <a:fillRef idx="0"/>
          <a:effectRef idx="0"/>
          <a:fontRef idx="minor"/>
        </p:style>
        <p:txBody>
          <a:bodyPr lIns="90000" rIns="90000" tIns="45000" bIns="45000" anchor="t">
            <a:spAutoFit/>
          </a:bodyPr>
          <a:p>
            <a:pPr>
              <a:lnSpc>
                <a:spcPct val="100000"/>
              </a:lnSpc>
            </a:pPr>
            <a:endParaRPr b="0" lang="en-US" sz="1800" spc="-1" strike="noStrike">
              <a:solidFill>
                <a:srgbClr val="000000"/>
              </a:solidFill>
              <a:latin typeface="Calibri"/>
              <a:ea typeface="DejaVu Sans"/>
            </a:endParaRPr>
          </a:p>
        </p:txBody>
      </p:sp>
      <p:pic>
        <p:nvPicPr>
          <p:cNvPr id="2" name="Picture 9" descr="GitHub - morzhanov/nodejs-express-boilerplate: Node.js Boilerplate is an  project that allows you to start new node.js project from scratch."/>
          <p:cNvPicPr/>
          <p:nvPr/>
        </p:nvPicPr>
        <p:blipFill>
          <a:blip r:embed="rId2"/>
          <a:stretch/>
        </p:blipFill>
        <p:spPr>
          <a:xfrm>
            <a:off x="10759680" y="3600"/>
            <a:ext cx="1383120" cy="763920"/>
          </a:xfrm>
          <a:prstGeom prst="rect">
            <a:avLst/>
          </a:prstGeom>
          <a:ln w="0">
            <a:noFill/>
          </a:ln>
        </p:spPr>
      </p:pic>
      <p:pic>
        <p:nvPicPr>
          <p:cNvPr id="3" name="" descr=""/>
          <p:cNvPicPr/>
          <p:nvPr/>
        </p:nvPicPr>
        <p:blipFill>
          <a:blip r:embed="rId3"/>
          <a:stretch/>
        </p:blipFill>
        <p:spPr>
          <a:xfrm>
            <a:off x="25560" y="30240"/>
            <a:ext cx="1569960" cy="629280"/>
          </a:xfrm>
          <a:prstGeom prst="rect">
            <a:avLst/>
          </a:prstGeom>
          <a:ln w="0">
            <a:noFill/>
          </a:ln>
        </p:spPr>
      </p:pic>
      <p:sp>
        <p:nvSpPr>
          <p:cNvPr id="4" name="PlaceHolder 1"/>
          <p:cNvSpPr>
            <a:spLocks noGrp="1"/>
          </p:cNvSpPr>
          <p:nvPr>
            <p:ph type="sldNum" idx="1"/>
          </p:nvPr>
        </p:nvSpPr>
        <p:spPr>
          <a:xfrm>
            <a:off x="8610480" y="6483240"/>
            <a:ext cx="2730600" cy="35244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000000"/>
                </a:solidFill>
                <a:latin typeface="Calibri"/>
              </a:defRPr>
            </a:lvl1pPr>
          </a:lstStyle>
          <a:p>
            <a:pPr indent="0" algn="r">
              <a:lnSpc>
                <a:spcPct val="100000"/>
              </a:lnSpc>
              <a:buNone/>
              <a:tabLst>
                <a:tab algn="l" pos="0"/>
              </a:tabLst>
            </a:pPr>
            <a:fld id="{5197A50B-7F6C-46DE-BCF5-1DEB0B4FBE08}" type="slidenum">
              <a:rPr b="0" lang="en-US" sz="1200" spc="-1" strike="noStrike">
                <a:solidFill>
                  <a:srgbClr val="000000"/>
                </a:solidFill>
                <a:latin typeface="Calibri"/>
              </a:rPr>
              <a:t>&lt;number&gt;</a:t>
            </a:fld>
            <a:endParaRPr b="0" lang="en-US" sz="1200" spc="-1" strike="noStrike">
              <a:solidFill>
                <a:srgbClr val="000000"/>
              </a:solidFill>
              <a:latin typeface="Times New Roman"/>
            </a:endParaRPr>
          </a:p>
        </p:txBody>
      </p:sp>
      <p:sp>
        <p:nvSpPr>
          <p:cNvPr id="5" name="PlaceHolder 2"/>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6" name="PlaceHolder 3"/>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xml"/><Relationship Id="rId4"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PlaceHolder 1"/>
          <p:cNvSpPr>
            <a:spLocks noGrp="1"/>
          </p:cNvSpPr>
          <p:nvPr>
            <p:ph type="title"/>
          </p:nvPr>
        </p:nvSpPr>
        <p:spPr>
          <a:xfrm>
            <a:off x="1108800" y="1589760"/>
            <a:ext cx="9961560" cy="1910880"/>
          </a:xfrm>
          <a:prstGeom prst="rect">
            <a:avLst/>
          </a:prstGeom>
          <a:gradFill rotWithShape="0">
            <a:gsLst>
              <a:gs pos="87000">
                <a:srgbClr val="ffffff">
                  <a:alpha val="0"/>
                </a:srgbClr>
              </a:gs>
              <a:gs pos="100000">
                <a:srgbClr val="ee853d">
                  <a:alpha val="76078"/>
                </a:srgbClr>
              </a:gs>
            </a:gsLst>
            <a:lin ang="5400000"/>
          </a:gradFill>
          <a:ln w="0">
            <a:noFill/>
          </a:ln>
        </p:spPr>
        <p:txBody>
          <a:bodyPr lIns="90000" rIns="90000" tIns="45000" bIns="45000" anchor="ctr">
            <a:normAutofit/>
          </a:bodyPr>
          <a:p>
            <a:pPr indent="0" algn="ctr">
              <a:lnSpc>
                <a:spcPct val="114000"/>
              </a:lnSpc>
              <a:buNone/>
              <a:tabLst>
                <a:tab algn="l" pos="0"/>
              </a:tabLst>
            </a:pPr>
            <a:r>
              <a:rPr b="0" lang="en-US" sz="4400" spc="-1" strike="noStrike">
                <a:solidFill>
                  <a:srgbClr val="000000"/>
                </a:solidFill>
                <a:latin typeface="Arial"/>
              </a:rPr>
              <a:t>Understanding Unity's </a:t>
            </a:r>
            <a:br>
              <a:rPr sz="4400"/>
            </a:br>
            <a:r>
              <a:rPr b="0" lang="en-US" sz="4400" spc="-1" strike="noStrike">
                <a:solidFill>
                  <a:srgbClr val="000000"/>
                </a:solidFill>
                <a:latin typeface="Arial"/>
              </a:rPr>
              <a:t>Component System</a:t>
            </a:r>
            <a:endParaRPr b="0" lang="en-US"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8"/>
          <p:cNvSpPr/>
          <p:nvPr/>
        </p:nvSpPr>
        <p:spPr>
          <a:xfrm>
            <a:off x="228600" y="681120"/>
            <a:ext cx="11812320" cy="70344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en-US" sz="3600" spc="-1" strike="noStrike">
                <a:solidFill>
                  <a:srgbClr val="000000"/>
                </a:solidFill>
                <a:latin typeface="Arial"/>
                <a:ea typeface="Arial"/>
              </a:rPr>
              <a:t>The MeshFilter Component</a:t>
            </a:r>
            <a:endParaRPr b="0" lang="en-US" sz="3600" spc="-1" strike="noStrike">
              <a:solidFill>
                <a:srgbClr val="000000"/>
              </a:solidFill>
              <a:latin typeface="Arial"/>
            </a:endParaRPr>
          </a:p>
        </p:txBody>
      </p:sp>
      <p:pic>
        <p:nvPicPr>
          <p:cNvPr id="90" name="" descr=""/>
          <p:cNvPicPr/>
          <p:nvPr/>
        </p:nvPicPr>
        <p:blipFill>
          <a:blip r:embed="rId1"/>
          <a:stretch/>
        </p:blipFill>
        <p:spPr>
          <a:xfrm>
            <a:off x="205200" y="2514600"/>
            <a:ext cx="11449440" cy="3534120"/>
          </a:xfrm>
          <a:prstGeom prst="rect">
            <a:avLst/>
          </a:prstGeom>
          <a:ln w="0">
            <a:noFill/>
          </a:ln>
        </p:spPr>
      </p:pic>
      <p:pic>
        <p:nvPicPr>
          <p:cNvPr id="91" name="" descr=""/>
          <p:cNvPicPr/>
          <p:nvPr/>
        </p:nvPicPr>
        <p:blipFill>
          <a:blip r:embed="rId2"/>
          <a:stretch/>
        </p:blipFill>
        <p:spPr>
          <a:xfrm>
            <a:off x="349200" y="1568520"/>
            <a:ext cx="3780360" cy="609120"/>
          </a:xfrm>
          <a:prstGeom prst="rect">
            <a:avLst/>
          </a:prstGeom>
          <a:ln w="0">
            <a:noFill/>
          </a:ln>
        </p:spPr>
      </p:pic>
      <p:sp>
        <p:nvSpPr>
          <p:cNvPr id="92" name=""/>
          <p:cNvSpPr/>
          <p:nvPr/>
        </p:nvSpPr>
        <p:spPr>
          <a:xfrm>
            <a:off x="6962040" y="6520320"/>
            <a:ext cx="4107960" cy="31536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US" sz="900" spc="-1" strike="noStrike">
                <a:solidFill>
                  <a:srgbClr val="000000"/>
                </a:solidFill>
                <a:latin typeface="Times New Roman"/>
                <a:ea typeface="DejaVu Sans"/>
              </a:rPr>
              <a:t>6: Gibson Bond, Jeremy, Introduction to Game Design, Prototyping, and Development: From Concept to Playable Game with Unity and C, </a:t>
            </a:r>
            <a:endParaRPr b="0" lang="en-US" sz="900" spc="-1" strike="noStrike">
              <a:solidFill>
                <a:srgbClr val="000000"/>
              </a:solidFill>
              <a:latin typeface="Arial"/>
            </a:endParaRPr>
          </a:p>
        </p:txBody>
      </p:sp>
      <p:sp>
        <p:nvSpPr>
          <p:cNvPr id="2" name="PlaceHolder 1"/>
          <p:cNvSpPr>
            <a:spLocks noGrp="1"/>
          </p:cNvSpPr>
          <p:nvPr>
            <p:ph type="sldNum" idx="1"/>
          </p:nvPr>
        </p:nvSpPr>
        <p:spPr/>
        <p:txBody>
          <a:bodyPr/>
          <a:p>
            <a:fld id="{8DAF6B6B-D5AA-49C2-97F5-E01555ACE72A}" type="slidenum">
              <a:t>10</a:t>
            </a:fld>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9"/>
          <p:cNvSpPr/>
          <p:nvPr/>
        </p:nvSpPr>
        <p:spPr>
          <a:xfrm>
            <a:off x="228600" y="681120"/>
            <a:ext cx="11812320" cy="70344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en-US" sz="3600" spc="-1" strike="noStrike">
                <a:solidFill>
                  <a:srgbClr val="000000"/>
                </a:solidFill>
                <a:latin typeface="Arial"/>
                <a:ea typeface="Arial"/>
              </a:rPr>
              <a:t>The Renderer Component</a:t>
            </a:r>
            <a:endParaRPr b="0" lang="en-US" sz="3600" spc="-1" strike="noStrike">
              <a:solidFill>
                <a:srgbClr val="000000"/>
              </a:solidFill>
              <a:latin typeface="Arial"/>
            </a:endParaRPr>
          </a:p>
        </p:txBody>
      </p:sp>
      <p:pic>
        <p:nvPicPr>
          <p:cNvPr id="94" name="" descr=""/>
          <p:cNvPicPr/>
          <p:nvPr/>
        </p:nvPicPr>
        <p:blipFill>
          <a:blip r:embed="rId1"/>
          <a:stretch/>
        </p:blipFill>
        <p:spPr>
          <a:xfrm>
            <a:off x="48600" y="1828800"/>
            <a:ext cx="4290840" cy="4520520"/>
          </a:xfrm>
          <a:prstGeom prst="rect">
            <a:avLst/>
          </a:prstGeom>
          <a:ln w="0">
            <a:noFill/>
          </a:ln>
        </p:spPr>
      </p:pic>
      <p:sp>
        <p:nvSpPr>
          <p:cNvPr id="95" name=""/>
          <p:cNvSpPr/>
          <p:nvPr/>
        </p:nvSpPr>
        <p:spPr>
          <a:xfrm>
            <a:off x="4343400" y="1837440"/>
            <a:ext cx="7768440" cy="4304880"/>
          </a:xfrm>
          <a:prstGeom prst="rect">
            <a:avLst/>
          </a:prstGeom>
          <a:noFill/>
          <a:ln w="0">
            <a:noFill/>
          </a:ln>
        </p:spPr>
        <p:style>
          <a:lnRef idx="0"/>
          <a:fillRef idx="0"/>
          <a:effectRef idx="0"/>
          <a:fontRef idx="minor"/>
        </p:style>
        <p:txBody>
          <a:bodyPr lIns="90000" rIns="90000" tIns="45000" bIns="45000" anchor="t">
            <a:noAutofit/>
          </a:bodyPr>
          <a:p>
            <a:pPr>
              <a:lnSpc>
                <a:spcPct val="150000"/>
              </a:lnSpc>
              <a:spcBef>
                <a:spcPts val="1191"/>
              </a:spcBef>
              <a:spcAft>
                <a:spcPts val="992"/>
              </a:spcAft>
            </a:pPr>
            <a:r>
              <a:rPr b="0" lang="en-US" sz="2200" spc="-1" strike="noStrike">
                <a:solidFill>
                  <a:srgbClr val="000000"/>
                </a:solidFill>
                <a:latin typeface="Arial"/>
                <a:ea typeface="DejaVu Sans"/>
              </a:rPr>
              <a:t>A </a:t>
            </a:r>
            <a:r>
              <a:rPr b="0" i="1" lang="en-US" sz="2200" spc="-1" strike="noStrike">
                <a:solidFill>
                  <a:srgbClr val="000000"/>
                </a:solidFill>
                <a:latin typeface="Arial"/>
                <a:ea typeface="DejaVu Sans"/>
              </a:rPr>
              <a:t>Renderer</a:t>
            </a:r>
            <a:r>
              <a:rPr b="0" lang="en-US" sz="2200" spc="-1" strike="noStrike">
                <a:solidFill>
                  <a:srgbClr val="000000"/>
                </a:solidFill>
                <a:latin typeface="Arial"/>
                <a:ea typeface="DejaVu Sans"/>
              </a:rPr>
              <a:t> component—in most cases, a </a:t>
            </a:r>
            <a:r>
              <a:rPr b="1" lang="en-US" sz="2200" spc="-1" strike="noStrike">
                <a:solidFill>
                  <a:srgbClr val="000000"/>
                </a:solidFill>
                <a:latin typeface="Arial"/>
                <a:ea typeface="DejaVu Sans"/>
              </a:rPr>
              <a:t>MeshRenderer</a:t>
            </a:r>
            <a:r>
              <a:rPr b="0" lang="en-US" sz="2200" spc="-1" strike="noStrike">
                <a:solidFill>
                  <a:srgbClr val="000000"/>
                </a:solidFill>
                <a:latin typeface="Arial"/>
                <a:ea typeface="DejaVu Sans"/>
              </a:rPr>
              <a:t>—allows you to see the GameObject in the Scene and Game panes. The MeshRenderer requires a </a:t>
            </a:r>
            <a:r>
              <a:rPr b="1" i="1" lang="en-US" sz="2200" spc="-1" strike="noStrike">
                <a:solidFill>
                  <a:srgbClr val="000000"/>
                </a:solidFill>
                <a:latin typeface="Arial"/>
                <a:ea typeface="DejaVu Sans"/>
              </a:rPr>
              <a:t>MeshFilter</a:t>
            </a:r>
            <a:r>
              <a:rPr b="0" lang="en-US" sz="2200" spc="-1" strike="noStrike">
                <a:solidFill>
                  <a:srgbClr val="000000"/>
                </a:solidFill>
                <a:latin typeface="Arial"/>
                <a:ea typeface="DejaVu Sans"/>
              </a:rPr>
              <a:t> to provide </a:t>
            </a:r>
            <a:r>
              <a:rPr b="1" i="1" lang="en-US" sz="2200" spc="-1" strike="noStrike">
                <a:solidFill>
                  <a:srgbClr val="000000"/>
                </a:solidFill>
                <a:latin typeface="Arial"/>
                <a:ea typeface="DejaVu Sans"/>
              </a:rPr>
              <a:t>3D mesh data</a:t>
            </a:r>
            <a:r>
              <a:rPr b="0" lang="en-US" sz="2200" spc="-1" strike="noStrike">
                <a:solidFill>
                  <a:srgbClr val="000000"/>
                </a:solidFill>
                <a:latin typeface="Arial"/>
                <a:ea typeface="DejaVu Sans"/>
              </a:rPr>
              <a:t> as well as at least one </a:t>
            </a:r>
            <a:r>
              <a:rPr b="1" i="1" lang="en-US" sz="2200" spc="-1" strike="noStrike">
                <a:solidFill>
                  <a:srgbClr val="000000"/>
                </a:solidFill>
                <a:latin typeface="Arial"/>
                <a:ea typeface="DejaVu Sans"/>
              </a:rPr>
              <a:t>Material</a:t>
            </a:r>
            <a:r>
              <a:rPr b="0" lang="en-US" sz="2200" spc="-1" strike="noStrike">
                <a:solidFill>
                  <a:srgbClr val="000000"/>
                </a:solidFill>
                <a:latin typeface="Arial"/>
                <a:ea typeface="DejaVu Sans"/>
              </a:rPr>
              <a:t> if you want it to look like anything other than an ugly magenta blob (Materials apply textures to objects, and when no Material is present, Unity defaults to solid magenta to alert you to the problem). </a:t>
            </a:r>
            <a:r>
              <a:rPr b="0" i="1" lang="en-US" sz="2200" spc="-1" strike="noStrike">
                <a:solidFill>
                  <a:srgbClr val="000000"/>
                </a:solidFill>
                <a:latin typeface="Arial"/>
                <a:ea typeface="DejaVu Sans"/>
              </a:rPr>
              <a:t>Renderers bring the MeshFilter, the Material(s), and lighting together to show the GameObject on screen</a:t>
            </a:r>
            <a:r>
              <a:rPr b="0" lang="en-US" sz="2200" spc="-1" strike="noStrike">
                <a:solidFill>
                  <a:srgbClr val="000000"/>
                </a:solidFill>
                <a:latin typeface="Arial"/>
                <a:ea typeface="DejaVu Sans"/>
              </a:rPr>
              <a:t>. </a:t>
            </a:r>
            <a:endParaRPr b="0" lang="en-US" sz="2200" spc="-1" strike="noStrike">
              <a:solidFill>
                <a:srgbClr val="000000"/>
              </a:solidFill>
              <a:latin typeface="Arial"/>
            </a:endParaRPr>
          </a:p>
        </p:txBody>
      </p:sp>
      <p:sp>
        <p:nvSpPr>
          <p:cNvPr id="96" name=""/>
          <p:cNvSpPr/>
          <p:nvPr/>
        </p:nvSpPr>
        <p:spPr>
          <a:xfrm>
            <a:off x="261360" y="1371600"/>
            <a:ext cx="6821280" cy="453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200" spc="-1" strike="noStrike">
                <a:solidFill>
                  <a:srgbClr val="000000"/>
                </a:solidFill>
                <a:latin typeface="Arial"/>
                <a:ea typeface="DejaVu Sans"/>
              </a:rPr>
              <a:t>Renderer: Allows You to See the GameObject </a:t>
            </a:r>
            <a:endParaRPr b="0" lang="en-US" sz="2200" spc="-1" strike="noStrike">
              <a:solidFill>
                <a:srgbClr val="000000"/>
              </a:solidFill>
              <a:latin typeface="Arial"/>
            </a:endParaRPr>
          </a:p>
        </p:txBody>
      </p:sp>
      <p:sp>
        <p:nvSpPr>
          <p:cNvPr id="97" name=""/>
          <p:cNvSpPr/>
          <p:nvPr/>
        </p:nvSpPr>
        <p:spPr>
          <a:xfrm>
            <a:off x="6962040" y="6520320"/>
            <a:ext cx="4107960" cy="31536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US" sz="900" spc="-1" strike="noStrike">
                <a:solidFill>
                  <a:srgbClr val="000000"/>
                </a:solidFill>
                <a:latin typeface="Times New Roman"/>
                <a:ea typeface="DejaVu Sans"/>
              </a:rPr>
              <a:t>6: Gibson Bond, Jeremy, Introduction to Game Design, Prototyping, and Development: From Concept to Playable Game with Unity and C, </a:t>
            </a:r>
            <a:endParaRPr b="0" lang="en-US" sz="900" spc="-1" strike="noStrike">
              <a:solidFill>
                <a:srgbClr val="000000"/>
              </a:solidFill>
              <a:latin typeface="Arial"/>
            </a:endParaRPr>
          </a:p>
        </p:txBody>
      </p:sp>
      <p:sp>
        <p:nvSpPr>
          <p:cNvPr id="2" name="PlaceHolder 1"/>
          <p:cNvSpPr>
            <a:spLocks noGrp="1"/>
          </p:cNvSpPr>
          <p:nvPr>
            <p:ph type="sldNum" idx="1"/>
          </p:nvPr>
        </p:nvSpPr>
        <p:spPr/>
        <p:txBody>
          <a:bodyPr/>
          <a:p>
            <a:fld id="{436F138F-902F-443E-9717-DACDE0C942B4}" type="slidenum">
              <a:t>11</a:t>
            </a:fld>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
          <p:cNvSpPr/>
          <p:nvPr/>
        </p:nvSpPr>
        <p:spPr>
          <a:xfrm>
            <a:off x="6962040" y="6520320"/>
            <a:ext cx="4107960" cy="31536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US" sz="900" spc="-1" strike="noStrike">
                <a:solidFill>
                  <a:srgbClr val="000000"/>
                </a:solidFill>
                <a:latin typeface="Times New Roman"/>
                <a:ea typeface="DejaVu Sans"/>
              </a:rPr>
              <a:t>6: Gibson Bond, Jeremy, Introduction to Game Design, Prototyping, and Development: From Concept to Playable Game with Unity and C, </a:t>
            </a:r>
            <a:endParaRPr b="0" lang="en-US" sz="900" spc="-1" strike="noStrike">
              <a:solidFill>
                <a:srgbClr val="000000"/>
              </a:solidFill>
              <a:latin typeface="Arial"/>
            </a:endParaRPr>
          </a:p>
        </p:txBody>
      </p:sp>
      <p:sp>
        <p:nvSpPr>
          <p:cNvPr id="99" name="PlaceHolder 5"/>
          <p:cNvSpPr/>
          <p:nvPr/>
        </p:nvSpPr>
        <p:spPr>
          <a:xfrm>
            <a:off x="228600" y="681120"/>
            <a:ext cx="11812320" cy="70344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en-US" sz="3600" spc="-1" strike="noStrike">
                <a:solidFill>
                  <a:srgbClr val="000000"/>
                </a:solidFill>
                <a:latin typeface="Arial"/>
                <a:ea typeface="Arial"/>
              </a:rPr>
              <a:t>The Rigdbody Component</a:t>
            </a:r>
            <a:endParaRPr b="0" lang="en-US" sz="3600" spc="-1" strike="noStrike">
              <a:solidFill>
                <a:srgbClr val="000000"/>
              </a:solidFill>
              <a:latin typeface="Arial"/>
            </a:endParaRPr>
          </a:p>
        </p:txBody>
      </p:sp>
      <p:sp>
        <p:nvSpPr>
          <p:cNvPr id="100" name=""/>
          <p:cNvSpPr/>
          <p:nvPr/>
        </p:nvSpPr>
        <p:spPr>
          <a:xfrm>
            <a:off x="457200" y="1965240"/>
            <a:ext cx="10812600" cy="3836160"/>
          </a:xfrm>
          <a:prstGeom prst="rect">
            <a:avLst/>
          </a:prstGeom>
          <a:noFill/>
          <a:ln w="0">
            <a:noFill/>
          </a:ln>
        </p:spPr>
        <p:style>
          <a:lnRef idx="0"/>
          <a:fillRef idx="0"/>
          <a:effectRef idx="0"/>
          <a:fontRef idx="minor"/>
        </p:style>
        <p:txBody>
          <a:bodyPr lIns="90000" rIns="90000" tIns="45000" bIns="45000" anchor="t">
            <a:noAutofit/>
          </a:bodyPr>
          <a:p>
            <a:pPr>
              <a:lnSpc>
                <a:spcPct val="150000"/>
              </a:lnSpc>
            </a:pPr>
            <a:r>
              <a:rPr b="0" lang="en-US" sz="2200" spc="-1" strike="noStrike">
                <a:solidFill>
                  <a:srgbClr val="000000"/>
                </a:solidFill>
                <a:latin typeface="Arial"/>
                <a:ea typeface="DejaVu Sans"/>
              </a:rPr>
              <a:t>The </a:t>
            </a:r>
            <a:r>
              <a:rPr b="1" lang="en-US" sz="2200" spc="-1" strike="noStrike">
                <a:solidFill>
                  <a:srgbClr val="000000"/>
                </a:solidFill>
                <a:latin typeface="Arial"/>
                <a:ea typeface="DejaVu Sans"/>
              </a:rPr>
              <a:t>Rigidbody</a:t>
            </a:r>
            <a:r>
              <a:rPr b="0" lang="en-US" sz="2200" spc="-1" strike="noStrike">
                <a:solidFill>
                  <a:srgbClr val="000000"/>
                </a:solidFill>
                <a:latin typeface="Arial"/>
                <a:ea typeface="DejaVu Sans"/>
              </a:rPr>
              <a:t> component controls the physics simulation of your GameObject. The Rigidbody component simulates acceleration and velocity every </a:t>
            </a:r>
            <a:r>
              <a:rPr b="1" i="1" lang="en-US" sz="2200" spc="-1" strike="noStrike">
                <a:solidFill>
                  <a:srgbClr val="000000"/>
                </a:solidFill>
                <a:latin typeface="Arial"/>
                <a:ea typeface="DejaVu Sans"/>
              </a:rPr>
              <a:t>FixedUpdate</a:t>
            </a:r>
            <a:r>
              <a:rPr b="0" lang="en-US" sz="2200" spc="-1" strike="noStrike">
                <a:solidFill>
                  <a:srgbClr val="000000"/>
                </a:solidFill>
                <a:latin typeface="Arial"/>
                <a:ea typeface="DejaVu Sans"/>
              </a:rPr>
              <a:t> (generally every 50th of a second) to update the position and rotation of the Transform component over time. It also uses the Collider component to handle collisions with other GameObjects. The Rigidbody component can also model things like </a:t>
            </a:r>
            <a:r>
              <a:rPr b="1" i="1" lang="en-US" sz="2200" spc="-1" strike="noStrike">
                <a:solidFill>
                  <a:srgbClr val="000000"/>
                </a:solidFill>
                <a:latin typeface="Arial"/>
                <a:ea typeface="DejaVu Sans"/>
              </a:rPr>
              <a:t>gravity</a:t>
            </a:r>
            <a:r>
              <a:rPr b="0" lang="en-US" sz="2200" spc="-1" strike="noStrike">
                <a:solidFill>
                  <a:srgbClr val="000000"/>
                </a:solidFill>
                <a:latin typeface="Arial"/>
                <a:ea typeface="DejaVu Sans"/>
              </a:rPr>
              <a:t>, </a:t>
            </a:r>
            <a:r>
              <a:rPr b="1" i="1" lang="en-US" sz="2200" spc="-1" strike="noStrike">
                <a:solidFill>
                  <a:srgbClr val="000000"/>
                </a:solidFill>
                <a:latin typeface="Arial"/>
                <a:ea typeface="DejaVu Sans"/>
              </a:rPr>
              <a:t>drag</a:t>
            </a:r>
            <a:r>
              <a:rPr b="0" lang="en-US" sz="2200" spc="-1" strike="noStrike">
                <a:solidFill>
                  <a:srgbClr val="000000"/>
                </a:solidFill>
                <a:latin typeface="Arial"/>
                <a:ea typeface="DejaVu Sans"/>
              </a:rPr>
              <a:t>, and various forces like </a:t>
            </a:r>
            <a:r>
              <a:rPr b="0" i="1" lang="en-US" sz="2200" spc="-1" strike="noStrike">
                <a:solidFill>
                  <a:srgbClr val="000000"/>
                </a:solidFill>
                <a:latin typeface="Arial"/>
                <a:ea typeface="DejaVu Sans"/>
              </a:rPr>
              <a:t>wind</a:t>
            </a:r>
            <a:r>
              <a:rPr b="0" lang="en-US" sz="2200" spc="-1" strike="noStrike">
                <a:solidFill>
                  <a:srgbClr val="000000"/>
                </a:solidFill>
                <a:latin typeface="Arial"/>
                <a:ea typeface="DejaVu Sans"/>
              </a:rPr>
              <a:t> and </a:t>
            </a:r>
            <a:r>
              <a:rPr b="0" i="1" lang="en-US" sz="2200" spc="-1" strike="noStrike">
                <a:solidFill>
                  <a:srgbClr val="000000"/>
                </a:solidFill>
                <a:latin typeface="Arial"/>
                <a:ea typeface="DejaVu Sans"/>
              </a:rPr>
              <a:t>explosions</a:t>
            </a:r>
            <a:r>
              <a:rPr b="0" lang="en-US" sz="2200" spc="-1" strike="noStrike">
                <a:solidFill>
                  <a:srgbClr val="000000"/>
                </a:solidFill>
                <a:latin typeface="Arial"/>
                <a:ea typeface="DejaVu Sans"/>
              </a:rPr>
              <a:t>. Set </a:t>
            </a:r>
            <a:r>
              <a:rPr b="0" i="1" lang="en-US" sz="2200" spc="-1" strike="noStrike">
                <a:solidFill>
                  <a:srgbClr val="000000"/>
                </a:solidFill>
                <a:latin typeface="Arial"/>
                <a:ea typeface="DejaVu Sans"/>
              </a:rPr>
              <a:t>isKinematic</a:t>
            </a:r>
            <a:r>
              <a:rPr b="0" lang="en-US" sz="2200" spc="-1" strike="noStrike">
                <a:solidFill>
                  <a:srgbClr val="000000"/>
                </a:solidFill>
                <a:latin typeface="Arial"/>
                <a:ea typeface="DejaVu Sans"/>
              </a:rPr>
              <a:t> to true if you want to directly set the position of your GameObject without using the physics provided by Rigidbody.</a:t>
            </a:r>
            <a:endParaRPr b="0" lang="en-US" sz="2200" spc="-1" strike="noStrike">
              <a:solidFill>
                <a:srgbClr val="000000"/>
              </a:solidFill>
              <a:latin typeface="Arial"/>
            </a:endParaRPr>
          </a:p>
        </p:txBody>
      </p:sp>
      <p:sp>
        <p:nvSpPr>
          <p:cNvPr id="101" name=""/>
          <p:cNvSpPr/>
          <p:nvPr/>
        </p:nvSpPr>
        <p:spPr>
          <a:xfrm>
            <a:off x="457200" y="1454760"/>
            <a:ext cx="5939640" cy="711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200" spc="-1" strike="noStrike">
                <a:solidFill>
                  <a:srgbClr val="000000"/>
                </a:solidFill>
                <a:latin typeface="Arial"/>
                <a:ea typeface="DejaVu Sans"/>
              </a:rPr>
              <a:t>Rigidbody: The Physics Simulation</a:t>
            </a:r>
            <a:endParaRPr b="0" lang="en-US" sz="2200" spc="-1" strike="noStrike">
              <a:solidFill>
                <a:srgbClr val="000000"/>
              </a:solidFill>
              <a:latin typeface="Arial"/>
            </a:endParaRPr>
          </a:p>
        </p:txBody>
      </p:sp>
      <p:sp>
        <p:nvSpPr>
          <p:cNvPr id="2" name="PlaceHolder 1"/>
          <p:cNvSpPr>
            <a:spLocks noGrp="1"/>
          </p:cNvSpPr>
          <p:nvPr>
            <p:ph type="sldNum" idx="1"/>
          </p:nvPr>
        </p:nvSpPr>
        <p:spPr/>
        <p:txBody>
          <a:bodyPr/>
          <a:p>
            <a:fld id="{D6BEEF62-E4F1-4993-B03E-F049C32D1BC6}" type="slidenum">
              <a:t>12</a:t>
            </a:fld>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20"/>
          <p:cNvSpPr/>
          <p:nvPr/>
        </p:nvSpPr>
        <p:spPr>
          <a:xfrm>
            <a:off x="228600" y="681120"/>
            <a:ext cx="11812320" cy="70344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en-US" sz="3600" spc="-1" strike="noStrike">
                <a:solidFill>
                  <a:srgbClr val="000000"/>
                </a:solidFill>
                <a:latin typeface="Arial"/>
                <a:ea typeface="Arial"/>
              </a:rPr>
              <a:t>The Collider Component</a:t>
            </a:r>
            <a:endParaRPr b="0" lang="en-US" sz="3600" spc="-1" strike="noStrike">
              <a:solidFill>
                <a:srgbClr val="000000"/>
              </a:solidFill>
              <a:latin typeface="Arial"/>
            </a:endParaRPr>
          </a:p>
        </p:txBody>
      </p:sp>
      <p:pic>
        <p:nvPicPr>
          <p:cNvPr id="103" name="" descr=""/>
          <p:cNvPicPr/>
          <p:nvPr/>
        </p:nvPicPr>
        <p:blipFill>
          <a:blip r:embed="rId1"/>
          <a:stretch/>
        </p:blipFill>
        <p:spPr>
          <a:xfrm>
            <a:off x="1143000" y="1389600"/>
            <a:ext cx="8789400" cy="5006160"/>
          </a:xfrm>
          <a:prstGeom prst="rect">
            <a:avLst/>
          </a:prstGeom>
          <a:ln w="0">
            <a:noFill/>
          </a:ln>
        </p:spPr>
      </p:pic>
      <p:sp>
        <p:nvSpPr>
          <p:cNvPr id="104" name=""/>
          <p:cNvSpPr/>
          <p:nvPr/>
        </p:nvSpPr>
        <p:spPr>
          <a:xfrm>
            <a:off x="6962040" y="6520320"/>
            <a:ext cx="4107960" cy="31536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US" sz="900" spc="-1" strike="noStrike">
                <a:solidFill>
                  <a:srgbClr val="000000"/>
                </a:solidFill>
                <a:latin typeface="Times New Roman"/>
                <a:ea typeface="DejaVu Sans"/>
              </a:rPr>
              <a:t>6: Gibson Bond, Jeremy, Introduction to Game Design, Prototyping, and Development: From Concept to Playable Game with Unity and C, </a:t>
            </a:r>
            <a:endParaRPr b="0" lang="en-US" sz="900" spc="-1" strike="noStrike">
              <a:solidFill>
                <a:srgbClr val="000000"/>
              </a:solidFill>
              <a:latin typeface="Arial"/>
            </a:endParaRPr>
          </a:p>
        </p:txBody>
      </p:sp>
      <p:sp>
        <p:nvSpPr>
          <p:cNvPr id="2" name="PlaceHolder 1"/>
          <p:cNvSpPr>
            <a:spLocks noGrp="1"/>
          </p:cNvSpPr>
          <p:nvPr>
            <p:ph type="sldNum" idx="1"/>
          </p:nvPr>
        </p:nvSpPr>
        <p:spPr/>
        <p:txBody>
          <a:bodyPr/>
          <a:p>
            <a:fld id="{75AD43BD-01FE-41A5-B96B-954325B392C4}" type="slidenum">
              <a:t>13</a:t>
            </a:fld>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6"/>
          <p:cNvSpPr/>
          <p:nvPr/>
        </p:nvSpPr>
        <p:spPr>
          <a:xfrm>
            <a:off x="228600" y="681120"/>
            <a:ext cx="11812320" cy="70344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en-US" sz="3600" spc="-1" strike="noStrike">
                <a:solidFill>
                  <a:srgbClr val="000000"/>
                </a:solidFill>
                <a:latin typeface="Arial"/>
                <a:ea typeface="Arial"/>
              </a:rPr>
              <a:t>Script Components</a:t>
            </a:r>
            <a:endParaRPr b="0" lang="en-US" sz="3600" spc="-1" strike="noStrike">
              <a:solidFill>
                <a:srgbClr val="000000"/>
              </a:solidFill>
              <a:latin typeface="Arial"/>
            </a:endParaRPr>
          </a:p>
        </p:txBody>
      </p:sp>
      <p:sp>
        <p:nvSpPr>
          <p:cNvPr id="106" name=""/>
          <p:cNvSpPr/>
          <p:nvPr/>
        </p:nvSpPr>
        <p:spPr>
          <a:xfrm>
            <a:off x="6449400" y="6592320"/>
            <a:ext cx="4440600" cy="10512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US" sz="900" spc="-1" strike="noStrike">
                <a:solidFill>
                  <a:srgbClr val="000000"/>
                </a:solidFill>
                <a:latin typeface="Times New Roman"/>
                <a:ea typeface="DejaVu Sans"/>
              </a:rPr>
              <a:t>1: Hocking, Joseph; Schell, Jesse, Unity in action: multiplatform game development in C#, 2022</a:t>
            </a:r>
            <a:endParaRPr b="0" lang="en-US" sz="900" spc="-1" strike="noStrike">
              <a:solidFill>
                <a:srgbClr val="000000"/>
              </a:solidFill>
              <a:latin typeface="Arial"/>
            </a:endParaRPr>
          </a:p>
        </p:txBody>
      </p:sp>
      <p:pic>
        <p:nvPicPr>
          <p:cNvPr id="107" name="" descr=""/>
          <p:cNvPicPr/>
          <p:nvPr/>
        </p:nvPicPr>
        <p:blipFill>
          <a:blip r:embed="rId1"/>
          <a:stretch/>
        </p:blipFill>
        <p:spPr>
          <a:xfrm>
            <a:off x="304920" y="1417320"/>
            <a:ext cx="9374040" cy="1778040"/>
          </a:xfrm>
          <a:prstGeom prst="rect">
            <a:avLst/>
          </a:prstGeom>
          <a:ln w="0">
            <a:noFill/>
          </a:ln>
        </p:spPr>
      </p:pic>
      <p:pic>
        <p:nvPicPr>
          <p:cNvPr id="108" name="" descr=""/>
          <p:cNvPicPr/>
          <p:nvPr/>
        </p:nvPicPr>
        <p:blipFill>
          <a:blip r:embed="rId2"/>
          <a:stretch/>
        </p:blipFill>
        <p:spPr>
          <a:xfrm>
            <a:off x="4343400" y="2988000"/>
            <a:ext cx="7602840" cy="2987640"/>
          </a:xfrm>
          <a:prstGeom prst="rect">
            <a:avLst/>
          </a:prstGeom>
          <a:ln w="0">
            <a:noFill/>
          </a:ln>
        </p:spPr>
      </p:pic>
      <p:sp>
        <p:nvSpPr>
          <p:cNvPr id="2" name="PlaceHolder 1"/>
          <p:cNvSpPr>
            <a:spLocks noGrp="1"/>
          </p:cNvSpPr>
          <p:nvPr>
            <p:ph type="sldNum" idx="1"/>
          </p:nvPr>
        </p:nvSpPr>
        <p:spPr/>
        <p:txBody>
          <a:bodyPr/>
          <a:p>
            <a:fld id="{8F3CBB42-633B-494B-A11D-3321CF8552A6}" type="slidenum">
              <a:t>14</a:t>
            </a:fld>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21"/>
          <p:cNvSpPr/>
          <p:nvPr/>
        </p:nvSpPr>
        <p:spPr>
          <a:xfrm>
            <a:off x="228600" y="681120"/>
            <a:ext cx="11812320" cy="70344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en-US" sz="3600" spc="-1" strike="noStrike">
                <a:solidFill>
                  <a:srgbClr val="000000"/>
                </a:solidFill>
                <a:latin typeface="Arial"/>
                <a:ea typeface="Arial"/>
              </a:rPr>
              <a:t>Script Components</a:t>
            </a:r>
            <a:endParaRPr b="0" lang="en-US" sz="3600" spc="-1" strike="noStrike">
              <a:solidFill>
                <a:srgbClr val="000000"/>
              </a:solidFill>
              <a:latin typeface="Arial"/>
            </a:endParaRPr>
          </a:p>
        </p:txBody>
      </p:sp>
      <p:pic>
        <p:nvPicPr>
          <p:cNvPr id="110" name="" descr=""/>
          <p:cNvPicPr/>
          <p:nvPr/>
        </p:nvPicPr>
        <p:blipFill>
          <a:blip r:embed="rId1"/>
          <a:stretch/>
        </p:blipFill>
        <p:spPr>
          <a:xfrm>
            <a:off x="454320" y="1875600"/>
            <a:ext cx="11244960" cy="3195360"/>
          </a:xfrm>
          <a:prstGeom prst="rect">
            <a:avLst/>
          </a:prstGeom>
          <a:ln w="0">
            <a:noFill/>
          </a:ln>
        </p:spPr>
      </p:pic>
      <p:sp>
        <p:nvSpPr>
          <p:cNvPr id="111" name=""/>
          <p:cNvSpPr/>
          <p:nvPr/>
        </p:nvSpPr>
        <p:spPr>
          <a:xfrm>
            <a:off x="8458200" y="2286000"/>
            <a:ext cx="2743200" cy="360"/>
          </a:xfrm>
          <a:prstGeom prst="line">
            <a:avLst/>
          </a:prstGeom>
          <a:ln w="36720">
            <a:solidFill>
              <a:srgbClr val="ff860d"/>
            </a:solidFill>
            <a:roun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a typeface="DejaVu Sans"/>
            </a:endParaRPr>
          </a:p>
        </p:txBody>
      </p:sp>
      <p:sp>
        <p:nvSpPr>
          <p:cNvPr id="112" name=""/>
          <p:cNvSpPr/>
          <p:nvPr/>
        </p:nvSpPr>
        <p:spPr>
          <a:xfrm>
            <a:off x="4536000" y="2671200"/>
            <a:ext cx="5029200" cy="360"/>
          </a:xfrm>
          <a:prstGeom prst="line">
            <a:avLst/>
          </a:prstGeom>
          <a:ln w="36720">
            <a:solidFill>
              <a:srgbClr val="ff860d"/>
            </a:solidFill>
            <a:roun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a typeface="DejaVu Sans"/>
            </a:endParaRPr>
          </a:p>
        </p:txBody>
      </p:sp>
      <p:sp>
        <p:nvSpPr>
          <p:cNvPr id="113" name=""/>
          <p:cNvSpPr/>
          <p:nvPr/>
        </p:nvSpPr>
        <p:spPr>
          <a:xfrm>
            <a:off x="1672200" y="4235400"/>
            <a:ext cx="914400" cy="360"/>
          </a:xfrm>
          <a:prstGeom prst="line">
            <a:avLst/>
          </a:prstGeom>
          <a:ln w="36720">
            <a:solidFill>
              <a:srgbClr val="ff860d"/>
            </a:solidFill>
            <a:roun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a typeface="DejaVu Sans"/>
            </a:endParaRPr>
          </a:p>
        </p:txBody>
      </p:sp>
      <p:sp>
        <p:nvSpPr>
          <p:cNvPr id="114" name=""/>
          <p:cNvSpPr/>
          <p:nvPr/>
        </p:nvSpPr>
        <p:spPr>
          <a:xfrm>
            <a:off x="1335600" y="4572000"/>
            <a:ext cx="5257800" cy="360"/>
          </a:xfrm>
          <a:prstGeom prst="line">
            <a:avLst/>
          </a:prstGeom>
          <a:ln w="36720">
            <a:solidFill>
              <a:srgbClr val="ff860d"/>
            </a:solidFill>
            <a:roun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a typeface="DejaVu Sans"/>
            </a:endParaRPr>
          </a:p>
        </p:txBody>
      </p:sp>
      <p:sp>
        <p:nvSpPr>
          <p:cNvPr id="115" name=""/>
          <p:cNvSpPr/>
          <p:nvPr/>
        </p:nvSpPr>
        <p:spPr>
          <a:xfrm>
            <a:off x="7543800" y="4572000"/>
            <a:ext cx="1143000" cy="360"/>
          </a:xfrm>
          <a:prstGeom prst="line">
            <a:avLst/>
          </a:prstGeom>
          <a:ln w="36720">
            <a:solidFill>
              <a:srgbClr val="ff860d"/>
            </a:solidFill>
            <a:roun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a typeface="DejaVu Sans"/>
            </a:endParaRPr>
          </a:p>
        </p:txBody>
      </p:sp>
      <p:sp>
        <p:nvSpPr>
          <p:cNvPr id="116" name=""/>
          <p:cNvSpPr/>
          <p:nvPr/>
        </p:nvSpPr>
        <p:spPr>
          <a:xfrm>
            <a:off x="10972800" y="4572000"/>
            <a:ext cx="457200" cy="360"/>
          </a:xfrm>
          <a:prstGeom prst="line">
            <a:avLst/>
          </a:prstGeom>
          <a:ln w="36720">
            <a:solidFill>
              <a:srgbClr val="ff860d"/>
            </a:solidFill>
            <a:roun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a typeface="DejaVu Sans"/>
            </a:endParaRPr>
          </a:p>
        </p:txBody>
      </p:sp>
      <p:sp>
        <p:nvSpPr>
          <p:cNvPr id="117" name=""/>
          <p:cNvSpPr/>
          <p:nvPr/>
        </p:nvSpPr>
        <p:spPr>
          <a:xfrm>
            <a:off x="613800" y="4993200"/>
            <a:ext cx="685800" cy="360"/>
          </a:xfrm>
          <a:prstGeom prst="line">
            <a:avLst/>
          </a:prstGeom>
          <a:ln w="36720">
            <a:solidFill>
              <a:srgbClr val="ff860d"/>
            </a:solidFill>
            <a:roun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a typeface="DejaVu Sans"/>
            </a:endParaRPr>
          </a:p>
        </p:txBody>
      </p:sp>
      <p:sp>
        <p:nvSpPr>
          <p:cNvPr id="118" name=""/>
          <p:cNvSpPr/>
          <p:nvPr/>
        </p:nvSpPr>
        <p:spPr>
          <a:xfrm>
            <a:off x="6449400" y="6607440"/>
            <a:ext cx="4440600" cy="10512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US" sz="900" spc="-1" strike="noStrike">
                <a:solidFill>
                  <a:srgbClr val="000000"/>
                </a:solidFill>
                <a:latin typeface="Times New Roman"/>
                <a:ea typeface="DejaVu Sans"/>
              </a:rPr>
              <a:t>1: Hocking, Joseph; Schell, Jesse, Unity in action: multiplatform game development in C#, 2022</a:t>
            </a:r>
            <a:endParaRPr b="0" lang="en-US" sz="900" spc="-1" strike="noStrike">
              <a:solidFill>
                <a:srgbClr val="000000"/>
              </a:solidFill>
              <a:latin typeface="Arial"/>
            </a:endParaRPr>
          </a:p>
        </p:txBody>
      </p:sp>
      <p:sp>
        <p:nvSpPr>
          <p:cNvPr id="2" name="PlaceHolder 1"/>
          <p:cNvSpPr>
            <a:spLocks noGrp="1"/>
          </p:cNvSpPr>
          <p:nvPr>
            <p:ph type="sldNum" idx="1"/>
          </p:nvPr>
        </p:nvSpPr>
        <p:spPr/>
        <p:txBody>
          <a:bodyPr/>
          <a:p>
            <a:fld id="{A3E4FA61-6481-40C7-A70C-AF4B019845F3}" type="slidenum">
              <a:t>15</a:t>
            </a:fld>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0"/>
          <p:cNvSpPr/>
          <p:nvPr/>
        </p:nvSpPr>
        <p:spPr>
          <a:xfrm>
            <a:off x="228600" y="681120"/>
            <a:ext cx="11812320" cy="70344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en-US" sz="3600" spc="-1" strike="noStrike">
                <a:solidFill>
                  <a:srgbClr val="000000"/>
                </a:solidFill>
                <a:latin typeface="Arial"/>
                <a:ea typeface="Arial"/>
              </a:rPr>
              <a:t>Advantages of Component-Based Design (CBD)</a:t>
            </a:r>
            <a:endParaRPr b="0" lang="en-US" sz="3600" spc="-1" strike="noStrike">
              <a:solidFill>
                <a:srgbClr val="000000"/>
              </a:solidFill>
              <a:latin typeface="Arial"/>
            </a:endParaRPr>
          </a:p>
        </p:txBody>
      </p:sp>
      <p:sp>
        <p:nvSpPr>
          <p:cNvPr id="120" name=""/>
          <p:cNvSpPr/>
          <p:nvPr/>
        </p:nvSpPr>
        <p:spPr>
          <a:xfrm>
            <a:off x="366480" y="1348200"/>
            <a:ext cx="6256800" cy="32176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000000"/>
                </a:solidFill>
                <a:latin typeface="Arial"/>
                <a:ea typeface="DejaVu Sans"/>
              </a:rPr>
              <a:t>There are many advantages of developing the applications using the CBD</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marL="360000" indent="-216000">
              <a:lnSpc>
                <a:spcPct val="100000"/>
              </a:lnSpc>
              <a:buClr>
                <a:srgbClr val="000000"/>
              </a:buClr>
              <a:buFont typeface="OpenSymbol"/>
              <a:buAutoNum type="arabicPeriod"/>
            </a:pPr>
            <a:r>
              <a:rPr b="1" lang="en-US" sz="1800" spc="-1" strike="noStrike">
                <a:solidFill>
                  <a:srgbClr val="000000"/>
                </a:solidFill>
                <a:latin typeface="Arial"/>
                <a:ea typeface="PingFang SC"/>
              </a:rPr>
              <a:t>Ease of deploymen</a:t>
            </a:r>
            <a:r>
              <a:rPr b="0" lang="en-US" sz="1800" spc="-1" strike="noStrike">
                <a:solidFill>
                  <a:srgbClr val="000000"/>
                </a:solidFill>
                <a:latin typeface="Arial"/>
                <a:ea typeface="PingFang SC"/>
              </a:rPr>
              <a:t>t − As new compatible versions become available, it is easier to replace existing versions with no impact on the other components or the system as a whole.</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marL="360000" indent="-216000">
              <a:lnSpc>
                <a:spcPct val="100000"/>
              </a:lnSpc>
              <a:buClr>
                <a:srgbClr val="000000"/>
              </a:buClr>
              <a:buFont typeface="OpenSymbol"/>
              <a:buAutoNum type="arabicPeriod"/>
            </a:pPr>
            <a:r>
              <a:rPr b="1" lang="en-US" sz="1800" spc="-1" strike="noStrike">
                <a:solidFill>
                  <a:srgbClr val="000000"/>
                </a:solidFill>
                <a:latin typeface="Arial"/>
                <a:ea typeface="PingFang SC"/>
              </a:rPr>
              <a:t>Reduced cost</a:t>
            </a:r>
            <a:r>
              <a:rPr b="0" lang="en-US" sz="1800" spc="-1" strike="noStrike">
                <a:solidFill>
                  <a:srgbClr val="000000"/>
                </a:solidFill>
                <a:latin typeface="Arial"/>
                <a:ea typeface="PingFang SC"/>
              </a:rPr>
              <a:t> − The use of third-party components allows you to spread the cost of development and maintenance.</a:t>
            </a:r>
            <a:endParaRPr b="0" lang="en-US" sz="1800" spc="-1" strike="noStrike">
              <a:solidFill>
                <a:srgbClr val="000000"/>
              </a:solidFill>
              <a:latin typeface="Arial"/>
            </a:endParaRPr>
          </a:p>
        </p:txBody>
      </p:sp>
      <p:pic>
        <p:nvPicPr>
          <p:cNvPr id="121" name="" descr=""/>
          <p:cNvPicPr/>
          <p:nvPr/>
        </p:nvPicPr>
        <p:blipFill>
          <a:blip r:embed="rId1"/>
          <a:stretch/>
        </p:blipFill>
        <p:spPr>
          <a:xfrm>
            <a:off x="6473520" y="1804680"/>
            <a:ext cx="5527440" cy="2077560"/>
          </a:xfrm>
          <a:prstGeom prst="rect">
            <a:avLst/>
          </a:prstGeom>
          <a:ln w="0">
            <a:noFill/>
          </a:ln>
        </p:spPr>
      </p:pic>
      <p:sp>
        <p:nvSpPr>
          <p:cNvPr id="122" name=""/>
          <p:cNvSpPr/>
          <p:nvPr/>
        </p:nvSpPr>
        <p:spPr>
          <a:xfrm>
            <a:off x="493200" y="4572000"/>
            <a:ext cx="10971000" cy="162252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buClr>
                <a:srgbClr val="000000"/>
              </a:buClr>
              <a:buFont typeface="OpenSymbol"/>
              <a:buAutoNum type="arabicPeriod" startAt="3"/>
            </a:pPr>
            <a:r>
              <a:rPr b="1" lang="en-US" sz="1800" spc="-1" strike="noStrike">
                <a:solidFill>
                  <a:srgbClr val="000000"/>
                </a:solidFill>
                <a:latin typeface="Arial"/>
                <a:ea typeface="PingFang SC"/>
              </a:rPr>
              <a:t>Ease of development </a:t>
            </a:r>
            <a:r>
              <a:rPr b="0" lang="en-US" sz="1800" spc="-1" strike="noStrike">
                <a:solidFill>
                  <a:srgbClr val="000000"/>
                </a:solidFill>
                <a:latin typeface="Arial"/>
                <a:ea typeface="PingFang SC"/>
              </a:rPr>
              <a:t>− Components implement well-known interfaces to provide defined functionality, allowing development without impacting other parts of the system.</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marL="216000" indent="-216000">
              <a:lnSpc>
                <a:spcPct val="100000"/>
              </a:lnSpc>
              <a:buClr>
                <a:srgbClr val="000000"/>
              </a:buClr>
              <a:buFont typeface="OpenSymbol"/>
              <a:buAutoNum type="arabicPeriod" startAt="3"/>
            </a:pPr>
            <a:r>
              <a:rPr b="1" lang="en-US" sz="1800" spc="-1" strike="noStrike">
                <a:solidFill>
                  <a:srgbClr val="000000"/>
                </a:solidFill>
                <a:latin typeface="Arial"/>
                <a:ea typeface="PingFang SC"/>
              </a:rPr>
              <a:t>Reusable</a:t>
            </a:r>
            <a:r>
              <a:rPr b="0" lang="en-US" sz="1800" spc="-1" strike="noStrike">
                <a:solidFill>
                  <a:srgbClr val="000000"/>
                </a:solidFill>
                <a:latin typeface="Arial"/>
                <a:ea typeface="PingFang SC"/>
              </a:rPr>
              <a:t> − The use of reusable components means that they can be used to spread the development and maintenance cost across several applications or systems.</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p:txBody>
      </p:sp>
      <p:sp>
        <p:nvSpPr>
          <p:cNvPr id="2" name="PlaceHolder 1"/>
          <p:cNvSpPr>
            <a:spLocks noGrp="1"/>
          </p:cNvSpPr>
          <p:nvPr>
            <p:ph type="sldNum" idx="1"/>
          </p:nvPr>
        </p:nvSpPr>
        <p:spPr/>
        <p:txBody>
          <a:bodyPr/>
          <a:p>
            <a:fld id="{72AFDADC-75BF-4269-9F15-49DBEAC032BC}" type="slidenum">
              <a:t>16</a:t>
            </a:fld>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
          <p:cNvSpPr/>
          <p:nvPr/>
        </p:nvSpPr>
        <p:spPr>
          <a:xfrm>
            <a:off x="687960" y="1600200"/>
            <a:ext cx="10052280" cy="192744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buClr>
                <a:srgbClr val="000000"/>
              </a:buClr>
              <a:buFont typeface="OpenSymbol"/>
              <a:buAutoNum type="arabicPeriod" startAt="5"/>
            </a:pPr>
            <a:r>
              <a:rPr b="1" lang="en-US" sz="1800" spc="-1" strike="noStrike">
                <a:solidFill>
                  <a:srgbClr val="000000"/>
                </a:solidFill>
                <a:latin typeface="Arial"/>
                <a:ea typeface="PingFang SC"/>
              </a:rPr>
              <a:t>Modification of technical complexity</a:t>
            </a:r>
            <a:r>
              <a:rPr b="0" lang="en-US" sz="1800" spc="-1" strike="noStrike">
                <a:solidFill>
                  <a:srgbClr val="000000"/>
                </a:solidFill>
                <a:latin typeface="Arial"/>
                <a:ea typeface="PingFang SC"/>
              </a:rPr>
              <a:t> − A component modifies the complexity through the use of a component container and its services.</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marL="216000" indent="-216000">
              <a:lnSpc>
                <a:spcPct val="100000"/>
              </a:lnSpc>
              <a:buClr>
                <a:srgbClr val="000000"/>
              </a:buClr>
              <a:buFont typeface="OpenSymbol"/>
              <a:buAutoNum type="arabicPeriod"/>
            </a:pPr>
            <a:r>
              <a:rPr b="1" lang="en-US" sz="1800" spc="-1" strike="noStrike">
                <a:solidFill>
                  <a:srgbClr val="000000"/>
                </a:solidFill>
                <a:latin typeface="Arial"/>
                <a:ea typeface="PingFang SC"/>
              </a:rPr>
              <a:t>Reliability</a:t>
            </a:r>
            <a:r>
              <a:rPr b="0" lang="en-US" sz="1800" spc="-1" strike="noStrike">
                <a:solidFill>
                  <a:srgbClr val="000000"/>
                </a:solidFill>
                <a:latin typeface="Arial"/>
                <a:ea typeface="PingFang SC"/>
              </a:rPr>
              <a:t> − The overall system reliability increases since the reliability of each individual component enhances the reliability of the whole system via reuse.</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marL="216000" indent="-216000">
              <a:lnSpc>
                <a:spcPct val="100000"/>
              </a:lnSpc>
              <a:buClr>
                <a:srgbClr val="000000"/>
              </a:buClr>
              <a:buFont typeface="OpenSymbol"/>
              <a:buAutoNum type="arabicPeriod"/>
            </a:pPr>
            <a:r>
              <a:rPr b="1" lang="en-US" sz="1800" spc="-1" strike="noStrike">
                <a:solidFill>
                  <a:srgbClr val="000000"/>
                </a:solidFill>
                <a:latin typeface="Arial"/>
                <a:ea typeface="PingFang SC"/>
              </a:rPr>
              <a:t>System maintenance and evolution</a:t>
            </a:r>
            <a:r>
              <a:rPr b="0" lang="en-US" sz="1800" spc="-1" strike="noStrike">
                <a:solidFill>
                  <a:srgbClr val="000000"/>
                </a:solidFill>
                <a:latin typeface="Arial"/>
                <a:ea typeface="PingFang SC"/>
              </a:rPr>
              <a:t> − Easy to change and update the implementation without affecting the rest of the system.</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marL="216000" indent="-216000">
              <a:lnSpc>
                <a:spcPct val="100000"/>
              </a:lnSpc>
              <a:buClr>
                <a:srgbClr val="000000"/>
              </a:buClr>
              <a:buFont typeface="OpenSymbol"/>
              <a:buAutoNum type="arabicPeriod"/>
            </a:pPr>
            <a:r>
              <a:rPr b="1" lang="en-US" sz="1800" spc="-1" strike="noStrike">
                <a:solidFill>
                  <a:srgbClr val="000000"/>
                </a:solidFill>
                <a:latin typeface="Arial"/>
                <a:ea typeface="PingFang SC"/>
              </a:rPr>
              <a:t>Independent</a:t>
            </a:r>
            <a:r>
              <a:rPr b="0" lang="en-US" sz="1800" spc="-1" strike="noStrike">
                <a:solidFill>
                  <a:srgbClr val="000000"/>
                </a:solidFill>
                <a:latin typeface="Arial"/>
                <a:ea typeface="PingFang SC"/>
              </a:rPr>
              <a:t> − Independency and flexible connectivity of components. Independent development of components by different group in parallel. Productivity for the software development and future software development.</a:t>
            </a:r>
            <a:endParaRPr b="0" lang="en-US" sz="1800" spc="-1" strike="noStrike">
              <a:solidFill>
                <a:srgbClr val="000000"/>
              </a:solidFill>
              <a:latin typeface="Arial"/>
            </a:endParaRPr>
          </a:p>
        </p:txBody>
      </p:sp>
      <p:sp>
        <p:nvSpPr>
          <p:cNvPr id="124" name="PlaceHolder 13"/>
          <p:cNvSpPr/>
          <p:nvPr/>
        </p:nvSpPr>
        <p:spPr>
          <a:xfrm>
            <a:off x="228600" y="681120"/>
            <a:ext cx="11812320" cy="70344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en-US" sz="3600" spc="-1" strike="noStrike">
                <a:solidFill>
                  <a:srgbClr val="000000"/>
                </a:solidFill>
                <a:latin typeface="Arial"/>
                <a:ea typeface="Arial"/>
              </a:rPr>
              <a:t>Advantages of Component-Based Design (CBD)</a:t>
            </a:r>
            <a:endParaRPr b="0" lang="en-US" sz="3600" spc="-1" strike="noStrike">
              <a:solidFill>
                <a:srgbClr val="000000"/>
              </a:solidFill>
              <a:latin typeface="Arial"/>
            </a:endParaRPr>
          </a:p>
        </p:txBody>
      </p:sp>
      <p:sp>
        <p:nvSpPr>
          <p:cNvPr id="2" name="PlaceHolder 1"/>
          <p:cNvSpPr>
            <a:spLocks noGrp="1"/>
          </p:cNvSpPr>
          <p:nvPr>
            <p:ph type="sldNum" idx="1"/>
          </p:nvPr>
        </p:nvSpPr>
        <p:spPr/>
        <p:txBody>
          <a:bodyPr/>
          <a:p>
            <a:fld id="{D5CF05B6-3E8B-4050-9178-3475EE33FCD1}" type="slidenum">
              <a:t>17</a:t>
            </a:fld>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24"/>
          <p:cNvSpPr/>
          <p:nvPr/>
        </p:nvSpPr>
        <p:spPr>
          <a:xfrm>
            <a:off x="228600" y="681120"/>
            <a:ext cx="11812320" cy="70344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en-US" sz="3600" spc="-1" strike="noStrike">
                <a:solidFill>
                  <a:srgbClr val="000000"/>
                </a:solidFill>
                <a:latin typeface="Arial"/>
                <a:ea typeface="Arial"/>
              </a:rPr>
              <a:t>Practice – Assets folder structure </a:t>
            </a:r>
            <a:endParaRPr b="0" lang="en-US" sz="3600" spc="-1" strike="noStrike">
              <a:solidFill>
                <a:srgbClr val="000000"/>
              </a:solidFill>
              <a:latin typeface="Arial"/>
            </a:endParaRPr>
          </a:p>
        </p:txBody>
      </p:sp>
      <p:sp>
        <p:nvSpPr>
          <p:cNvPr id="126" name=""/>
          <p:cNvSpPr/>
          <p:nvPr/>
        </p:nvSpPr>
        <p:spPr>
          <a:xfrm>
            <a:off x="228600" y="1446480"/>
            <a:ext cx="8454600" cy="5986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000000"/>
                </a:solidFill>
                <a:latin typeface="Arial"/>
                <a:ea typeface="DejaVu Sans"/>
              </a:rPr>
              <a:t>Hint: In order to organize the Assets folder, create the following folders:</a:t>
            </a:r>
            <a:endParaRPr b="0" lang="en-US" sz="1800" spc="-1" strike="noStrike">
              <a:solidFill>
                <a:srgbClr val="000000"/>
              </a:solidFill>
              <a:latin typeface="Arial"/>
            </a:endParaRPr>
          </a:p>
        </p:txBody>
      </p:sp>
      <p:pic>
        <p:nvPicPr>
          <p:cNvPr id="127" name="" descr=""/>
          <p:cNvPicPr/>
          <p:nvPr/>
        </p:nvPicPr>
        <p:blipFill>
          <a:blip r:embed="rId1"/>
          <a:stretch/>
        </p:blipFill>
        <p:spPr>
          <a:xfrm>
            <a:off x="1143000" y="1752840"/>
            <a:ext cx="8000640" cy="4443120"/>
          </a:xfrm>
          <a:prstGeom prst="rect">
            <a:avLst/>
          </a:prstGeom>
          <a:ln w="0">
            <a:noFill/>
          </a:ln>
        </p:spPr>
      </p:pic>
      <p:sp>
        <p:nvSpPr>
          <p:cNvPr id="128" name=""/>
          <p:cNvSpPr/>
          <p:nvPr/>
        </p:nvSpPr>
        <p:spPr>
          <a:xfrm>
            <a:off x="4343400" y="6172200"/>
            <a:ext cx="4800240" cy="346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400" spc="-1" strike="noStrike">
                <a:solidFill>
                  <a:srgbClr val="000000"/>
                </a:solidFill>
                <a:latin typeface="Arial"/>
              </a:rPr>
              <a:t>Source: https://unity.com/how-to/organizing-your-project</a:t>
            </a:r>
            <a:endParaRPr b="0" lang="en-US" sz="1400" spc="-1" strike="noStrike">
              <a:solidFill>
                <a:srgbClr val="000000"/>
              </a:solidFill>
              <a:latin typeface="Arial"/>
            </a:endParaRPr>
          </a:p>
        </p:txBody>
      </p:sp>
      <p:sp>
        <p:nvSpPr>
          <p:cNvPr id="2" name="PlaceHolder 1"/>
          <p:cNvSpPr>
            <a:spLocks noGrp="1"/>
          </p:cNvSpPr>
          <p:nvPr>
            <p:ph type="sldNum" idx="1"/>
          </p:nvPr>
        </p:nvSpPr>
        <p:spPr/>
        <p:txBody>
          <a:bodyPr/>
          <a:p>
            <a:fld id="{B1CB8D07-E8F2-4565-97C0-11B985410649}" type="slidenum">
              <a:t>18</a:t>
            </a:fld>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5"/>
          <p:cNvSpPr/>
          <p:nvPr/>
        </p:nvSpPr>
        <p:spPr>
          <a:xfrm>
            <a:off x="228600" y="681120"/>
            <a:ext cx="11812320" cy="70344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en-US" sz="3600" spc="-1" strike="noStrike">
                <a:solidFill>
                  <a:srgbClr val="000000"/>
                </a:solidFill>
                <a:latin typeface="Arial"/>
                <a:ea typeface="Arial"/>
              </a:rPr>
              <a:t>Practice 1 – Create an enemy</a:t>
            </a:r>
            <a:endParaRPr b="0" lang="en-US" sz="3600" spc="-1" strike="noStrike">
              <a:solidFill>
                <a:srgbClr val="000000"/>
              </a:solidFill>
              <a:latin typeface="Arial"/>
            </a:endParaRPr>
          </a:p>
        </p:txBody>
      </p:sp>
      <p:sp>
        <p:nvSpPr>
          <p:cNvPr id="130" name=""/>
          <p:cNvSpPr/>
          <p:nvPr/>
        </p:nvSpPr>
        <p:spPr>
          <a:xfrm>
            <a:off x="228600" y="1388160"/>
            <a:ext cx="7772400" cy="272664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15000"/>
              </a:lnSpc>
              <a:buClr>
                <a:srgbClr val="000000"/>
              </a:buClr>
              <a:buFont typeface="OpenSymbol"/>
              <a:buAutoNum type="arabicPeriod"/>
            </a:pPr>
            <a:r>
              <a:rPr b="0" lang="en-US" sz="2000" spc="-1" strike="noStrike">
                <a:solidFill>
                  <a:srgbClr val="000000"/>
                </a:solidFill>
                <a:latin typeface="Arial"/>
                <a:ea typeface="DejaVu Sans"/>
              </a:rPr>
              <a:t>Create an empty game object, reset its transform, and rename it Goober (Enemy).</a:t>
            </a:r>
            <a:endParaRPr b="0" lang="en-US" sz="2000" spc="-1" strike="noStrike">
              <a:solidFill>
                <a:srgbClr val="000000"/>
              </a:solidFill>
              <a:latin typeface="Arial"/>
            </a:endParaRPr>
          </a:p>
          <a:p>
            <a:pPr marL="216000" indent="-216000">
              <a:lnSpc>
                <a:spcPct val="115000"/>
              </a:lnSpc>
              <a:buClr>
                <a:srgbClr val="000000"/>
              </a:buClr>
              <a:buFont typeface="OpenSymbol"/>
              <a:buAutoNum type="arabicPeriod"/>
            </a:pPr>
            <a:r>
              <a:rPr b="0" lang="en-US" sz="2000" spc="-1" strike="noStrike">
                <a:solidFill>
                  <a:srgbClr val="000000"/>
                </a:solidFill>
                <a:latin typeface="Arial"/>
                <a:ea typeface="DejaVu Sans"/>
              </a:rPr>
              <a:t>Add the </a:t>
            </a:r>
            <a:r>
              <a:rPr b="1" i="1" lang="en-US" sz="2000" spc="-1" strike="noStrike">
                <a:solidFill>
                  <a:srgbClr val="000000"/>
                </a:solidFill>
                <a:latin typeface="Arial"/>
                <a:ea typeface="DejaVu Sans"/>
              </a:rPr>
              <a:t>Sprite Renderer</a:t>
            </a:r>
            <a:r>
              <a:rPr b="0" lang="en-US" sz="2000" spc="-1" strike="noStrike">
                <a:solidFill>
                  <a:srgbClr val="000000"/>
                </a:solidFill>
                <a:latin typeface="Arial"/>
                <a:ea typeface="DejaVu Sans"/>
              </a:rPr>
              <a:t> component to Goober. </a:t>
            </a:r>
            <a:endParaRPr b="0" lang="en-US" sz="2000" spc="-1" strike="noStrike">
              <a:solidFill>
                <a:srgbClr val="000000"/>
              </a:solidFill>
              <a:latin typeface="Arial"/>
            </a:endParaRPr>
          </a:p>
          <a:p>
            <a:pPr lvl="1" marL="432000" indent="-216000">
              <a:lnSpc>
                <a:spcPct val="115000"/>
              </a:lnSpc>
              <a:buClr>
                <a:srgbClr val="000000"/>
              </a:buClr>
              <a:buSzPct val="45000"/>
              <a:buFont typeface="Wingdings" charset="2"/>
              <a:buChar char=""/>
            </a:pPr>
            <a:r>
              <a:rPr b="0" lang="en-US" sz="2000" spc="-1" strike="noStrike">
                <a:solidFill>
                  <a:srgbClr val="000000"/>
                </a:solidFill>
                <a:latin typeface="Arial"/>
                <a:ea typeface="DejaVu Sans"/>
              </a:rPr>
              <a:t>Drag and drop an image (SPA_Enemy_Right.png) into the Sprite field.</a:t>
            </a:r>
            <a:endParaRPr b="0" lang="en-US" sz="2000" spc="-1" strike="noStrike">
              <a:solidFill>
                <a:srgbClr val="000000"/>
              </a:solidFill>
              <a:latin typeface="Arial"/>
            </a:endParaRPr>
          </a:p>
          <a:p>
            <a:pPr lvl="1" marL="432000" indent="-216000">
              <a:lnSpc>
                <a:spcPct val="115000"/>
              </a:lnSpc>
              <a:buClr>
                <a:srgbClr val="000000"/>
              </a:buClr>
              <a:buSzPct val="45000"/>
              <a:buFont typeface="Wingdings" charset="2"/>
              <a:buChar char=""/>
            </a:pPr>
            <a:r>
              <a:rPr b="0" lang="en-US" sz="2000" spc="-1" strike="noStrike">
                <a:solidFill>
                  <a:srgbClr val="000000"/>
                </a:solidFill>
                <a:latin typeface="Arial"/>
                <a:ea typeface="DejaVu Sans"/>
              </a:rPr>
              <a:t>Set the Sorting Layer to ‘Enemies’.</a:t>
            </a:r>
            <a:endParaRPr b="0" lang="en-US" sz="2000" spc="-1" strike="noStrike">
              <a:solidFill>
                <a:srgbClr val="000000"/>
              </a:solidFill>
              <a:latin typeface="Arial"/>
            </a:endParaRPr>
          </a:p>
        </p:txBody>
      </p:sp>
      <p:pic>
        <p:nvPicPr>
          <p:cNvPr id="131" name="" descr=""/>
          <p:cNvPicPr/>
          <p:nvPr/>
        </p:nvPicPr>
        <p:blipFill>
          <a:blip r:embed="rId1"/>
          <a:stretch/>
        </p:blipFill>
        <p:spPr>
          <a:xfrm>
            <a:off x="8229600" y="1143000"/>
            <a:ext cx="3708000" cy="3250800"/>
          </a:xfrm>
          <a:prstGeom prst="rect">
            <a:avLst/>
          </a:prstGeom>
          <a:ln w="0">
            <a:noFill/>
          </a:ln>
        </p:spPr>
      </p:pic>
      <p:sp>
        <p:nvSpPr>
          <p:cNvPr id="132" name=""/>
          <p:cNvSpPr/>
          <p:nvPr/>
        </p:nvSpPr>
        <p:spPr>
          <a:xfrm>
            <a:off x="8001000" y="6593040"/>
            <a:ext cx="3043080" cy="116280"/>
          </a:xfrm>
          <a:prstGeom prst="rect">
            <a:avLst/>
          </a:prstGeom>
          <a:noFill/>
          <a:ln w="0">
            <a:noFill/>
          </a:ln>
        </p:spPr>
        <p:style>
          <a:lnRef idx="0"/>
          <a:fillRef idx="0"/>
          <a:effectRef idx="0"/>
          <a:fontRef idx="minor"/>
        </p:style>
        <p:txBody>
          <a:bodyPr lIns="0" rIns="0" tIns="0" bIns="0" anchor="t">
            <a:noAutofit/>
          </a:bodyPr>
          <a:p>
            <a:r>
              <a:rPr b="0" lang="en-US" sz="900" spc="-1" strike="noStrike">
                <a:solidFill>
                  <a:srgbClr val="000000"/>
                </a:solidFill>
                <a:latin typeface="Times New Roman"/>
                <a:ea typeface="DejaVu Sans"/>
              </a:rPr>
              <a:t>Rick Davidson, Complete C# Unity Game Developer 2D, 2023</a:t>
            </a:r>
            <a:endParaRPr b="0" lang="en-US" sz="900" spc="-1" strike="noStrike">
              <a:solidFill>
                <a:srgbClr val="000000"/>
              </a:solidFill>
              <a:latin typeface="Arial"/>
            </a:endParaRPr>
          </a:p>
        </p:txBody>
      </p:sp>
      <p:sp>
        <p:nvSpPr>
          <p:cNvPr id="2" name="PlaceHolder 1"/>
          <p:cNvSpPr>
            <a:spLocks noGrp="1"/>
          </p:cNvSpPr>
          <p:nvPr>
            <p:ph type="sldNum" idx="1"/>
          </p:nvPr>
        </p:nvSpPr>
        <p:spPr/>
        <p:txBody>
          <a:bodyPr/>
          <a:p>
            <a:fld id="{2441909E-B639-48C3-9076-80FD83D22F92}" type="slidenum">
              <a:t>19</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PlaceHolder 1"/>
          <p:cNvSpPr>
            <a:spLocks noGrp="1"/>
          </p:cNvSpPr>
          <p:nvPr>
            <p:ph type="title"/>
          </p:nvPr>
        </p:nvSpPr>
        <p:spPr>
          <a:xfrm>
            <a:off x="228600" y="681120"/>
            <a:ext cx="11812320" cy="703440"/>
          </a:xfrm>
          <a:prstGeom prst="rect">
            <a:avLst/>
          </a:prstGeom>
          <a:noFill/>
          <a:ln w="0">
            <a:noFill/>
          </a:ln>
        </p:spPr>
        <p:txBody>
          <a:bodyPr lIns="90000" rIns="90000" tIns="45000" bIns="45000" anchor="ctr">
            <a:normAutofit/>
          </a:bodyPr>
          <a:p>
            <a:pPr marL="233280" indent="0">
              <a:lnSpc>
                <a:spcPct val="90000"/>
              </a:lnSpc>
              <a:buNone/>
              <a:tabLst>
                <a:tab algn="l" pos="0"/>
              </a:tabLst>
            </a:pPr>
            <a:r>
              <a:rPr b="1" lang="en-US" sz="4000" spc="-1" strike="noStrike">
                <a:solidFill>
                  <a:srgbClr val="000000"/>
                </a:solidFill>
                <a:latin typeface="Arial"/>
              </a:rPr>
              <a:t>Learning Objectives</a:t>
            </a:r>
            <a:endParaRPr b="0" lang="en-US" sz="4000" spc="-1" strike="noStrike">
              <a:solidFill>
                <a:srgbClr val="000000"/>
              </a:solidFill>
              <a:latin typeface="Arial"/>
            </a:endParaRPr>
          </a:p>
        </p:txBody>
      </p:sp>
      <p:sp>
        <p:nvSpPr>
          <p:cNvPr id="51" name=""/>
          <p:cNvSpPr/>
          <p:nvPr/>
        </p:nvSpPr>
        <p:spPr>
          <a:xfrm>
            <a:off x="1895760" y="2057400"/>
            <a:ext cx="8412480" cy="161748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200000"/>
              </a:lnSpc>
              <a:buClr>
                <a:srgbClr val="000000"/>
              </a:buClr>
              <a:buSzPct val="45000"/>
              <a:buFont typeface="Wingdings" charset="2"/>
              <a:buChar char=""/>
            </a:pPr>
            <a:r>
              <a:rPr b="0" lang="en-US" sz="1800" spc="-1" strike="noStrike">
                <a:solidFill>
                  <a:srgbClr val="000000"/>
                </a:solidFill>
                <a:latin typeface="Arial"/>
                <a:ea typeface="DejaVu Sans"/>
              </a:rPr>
              <a:t>Understand the concept of Unity's component system.</a:t>
            </a:r>
            <a:endParaRPr b="0" lang="en-US" sz="1800" spc="-1" strike="noStrike">
              <a:solidFill>
                <a:srgbClr val="000000"/>
              </a:solidFill>
              <a:latin typeface="Arial"/>
            </a:endParaRPr>
          </a:p>
          <a:p>
            <a:pPr marL="216000" indent="-216000">
              <a:lnSpc>
                <a:spcPct val="200000"/>
              </a:lnSpc>
              <a:buClr>
                <a:srgbClr val="000000"/>
              </a:buClr>
              <a:buSzPct val="45000"/>
              <a:buFont typeface="Wingdings" charset="2"/>
              <a:buChar char=""/>
            </a:pPr>
            <a:r>
              <a:rPr b="0" lang="en-US" sz="1800" spc="-1" strike="noStrike">
                <a:solidFill>
                  <a:srgbClr val="000000"/>
                </a:solidFill>
                <a:latin typeface="Arial"/>
                <a:ea typeface="DejaVu Sans"/>
              </a:rPr>
              <a:t>Explore common components and their roles.</a:t>
            </a:r>
            <a:endParaRPr b="0" lang="en-US" sz="1800" spc="-1" strike="noStrike">
              <a:solidFill>
                <a:srgbClr val="000000"/>
              </a:solidFill>
              <a:latin typeface="Arial"/>
            </a:endParaRPr>
          </a:p>
          <a:p>
            <a:pPr marL="216000" indent="-216000">
              <a:lnSpc>
                <a:spcPct val="200000"/>
              </a:lnSpc>
              <a:buClr>
                <a:srgbClr val="000000"/>
              </a:buClr>
              <a:buSzPct val="45000"/>
              <a:buFont typeface="Wingdings" charset="2"/>
              <a:buChar char=""/>
            </a:pPr>
            <a:r>
              <a:rPr b="0" lang="en-US" sz="1800" spc="-1" strike="noStrike">
                <a:solidFill>
                  <a:srgbClr val="000000"/>
                </a:solidFill>
                <a:latin typeface="Arial"/>
                <a:ea typeface="DejaVu Sans"/>
              </a:rPr>
              <a:t>Grasp the significance of component-based design in Unity.</a:t>
            </a:r>
            <a:endParaRPr b="0" lang="en-US" sz="1800" spc="-1" strike="noStrike">
              <a:solidFill>
                <a:srgbClr val="000000"/>
              </a:solidFill>
              <a:latin typeface="Arial"/>
            </a:endParaRPr>
          </a:p>
        </p:txBody>
      </p:sp>
      <p:sp>
        <p:nvSpPr>
          <p:cNvPr id="3" name="PlaceHolder 2"/>
          <p:cNvSpPr>
            <a:spLocks noGrp="1"/>
          </p:cNvSpPr>
          <p:nvPr>
            <p:ph type="sldNum" idx="1"/>
          </p:nvPr>
        </p:nvSpPr>
        <p:spPr/>
        <p:txBody>
          <a:bodyPr/>
          <a:p>
            <a:fld id="{20DB561B-45BF-4C20-88A2-08A848ABFB00}" type="slidenum">
              <a:t>2</a:t>
            </a:fld>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32"/>
          <p:cNvSpPr/>
          <p:nvPr/>
        </p:nvSpPr>
        <p:spPr>
          <a:xfrm>
            <a:off x="228600" y="681120"/>
            <a:ext cx="11812320" cy="70344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en-US" sz="3600" spc="-1" strike="noStrike">
                <a:solidFill>
                  <a:srgbClr val="000000"/>
                </a:solidFill>
                <a:latin typeface="Arial"/>
                <a:ea typeface="Arial"/>
              </a:rPr>
              <a:t>Practice 1 – Create an enemy</a:t>
            </a:r>
            <a:endParaRPr b="0" lang="en-US" sz="3600" spc="-1" strike="noStrike">
              <a:solidFill>
                <a:srgbClr val="000000"/>
              </a:solidFill>
              <a:latin typeface="Arial"/>
            </a:endParaRPr>
          </a:p>
        </p:txBody>
      </p:sp>
      <p:sp>
        <p:nvSpPr>
          <p:cNvPr id="134" name=""/>
          <p:cNvSpPr/>
          <p:nvPr/>
        </p:nvSpPr>
        <p:spPr>
          <a:xfrm>
            <a:off x="228600" y="1388160"/>
            <a:ext cx="8229600" cy="272664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15000"/>
              </a:lnSpc>
              <a:buClr>
                <a:srgbClr val="000000"/>
              </a:buClr>
              <a:buFont typeface="OpenSymbol"/>
              <a:buAutoNum type="arabicPeriod"/>
            </a:pPr>
            <a:endParaRPr b="0" lang="en-US" sz="1800" spc="-1" strike="noStrike">
              <a:solidFill>
                <a:srgbClr val="000000"/>
              </a:solidFill>
              <a:latin typeface="Arial"/>
            </a:endParaRPr>
          </a:p>
          <a:p>
            <a:pPr marL="216000" indent="-216000">
              <a:lnSpc>
                <a:spcPct val="115000"/>
              </a:lnSpc>
              <a:buClr>
                <a:srgbClr val="000000"/>
              </a:buClr>
              <a:buFont typeface="OpenSymbol"/>
              <a:buAutoNum type="arabicPeriod" startAt="3"/>
            </a:pPr>
            <a:r>
              <a:rPr b="0" lang="en-US" sz="1800" spc="-1" strike="noStrike">
                <a:solidFill>
                  <a:srgbClr val="000000"/>
                </a:solidFill>
                <a:latin typeface="Arial"/>
                <a:ea typeface="DejaVu Sans"/>
              </a:rPr>
              <a:t>Add </a:t>
            </a:r>
            <a:r>
              <a:rPr b="1" i="1" lang="en-US" sz="1800" spc="-1" strike="noStrike">
                <a:solidFill>
                  <a:srgbClr val="000000"/>
                </a:solidFill>
                <a:latin typeface="Arial"/>
                <a:ea typeface="DejaVu Sans"/>
              </a:rPr>
              <a:t>Rigidbody 2D</a:t>
            </a:r>
            <a:r>
              <a:rPr b="0" lang="en-US" sz="1800" spc="-1" strike="noStrike">
                <a:solidFill>
                  <a:srgbClr val="000000"/>
                </a:solidFill>
                <a:latin typeface="Arial"/>
                <a:ea typeface="DejaVu Sans"/>
              </a:rPr>
              <a:t> component to Goober.</a:t>
            </a:r>
            <a:endParaRPr b="0" lang="en-US" sz="1800" spc="-1" strike="noStrike">
              <a:solidFill>
                <a:srgbClr val="000000"/>
              </a:solidFill>
              <a:latin typeface="Arial"/>
            </a:endParaRPr>
          </a:p>
          <a:p>
            <a:pPr lvl="1" marL="432000" indent="-216000">
              <a:lnSpc>
                <a:spcPct val="115000"/>
              </a:lnSpc>
              <a:buClr>
                <a:srgbClr val="000000"/>
              </a:buClr>
              <a:buSzPct val="45000"/>
              <a:buFont typeface="Wingdings" charset="2"/>
              <a:buChar char=""/>
            </a:pPr>
            <a:r>
              <a:rPr b="0" lang="en-US" sz="1800" spc="-1" strike="noStrike">
                <a:solidFill>
                  <a:srgbClr val="000000"/>
                </a:solidFill>
                <a:latin typeface="Arial"/>
                <a:ea typeface="DejaVu Sans"/>
              </a:rPr>
              <a:t>Body Type: Kinematic.</a:t>
            </a:r>
            <a:endParaRPr b="0" lang="en-US" sz="1800" spc="-1" strike="noStrike">
              <a:solidFill>
                <a:srgbClr val="000000"/>
              </a:solidFill>
              <a:latin typeface="Arial"/>
            </a:endParaRPr>
          </a:p>
          <a:p>
            <a:pPr marL="216000" indent="-216000">
              <a:lnSpc>
                <a:spcPct val="115000"/>
              </a:lnSpc>
              <a:buClr>
                <a:srgbClr val="000000"/>
              </a:buClr>
              <a:buFont typeface="OpenSymbol"/>
              <a:buAutoNum type="arabicPeriod"/>
            </a:pPr>
            <a:r>
              <a:rPr b="0" lang="en-US" sz="1800" spc="-1" strike="noStrike">
                <a:solidFill>
                  <a:srgbClr val="000000"/>
                </a:solidFill>
                <a:latin typeface="Arial"/>
                <a:ea typeface="DejaVu Sans"/>
              </a:rPr>
              <a:t>Add </a:t>
            </a:r>
            <a:r>
              <a:rPr b="1" i="1" lang="en-US" sz="1800" spc="-1" strike="noStrike">
                <a:solidFill>
                  <a:srgbClr val="000000"/>
                </a:solidFill>
                <a:latin typeface="Arial"/>
                <a:ea typeface="DejaVu Sans"/>
              </a:rPr>
              <a:t>Capsule Collider 2D</a:t>
            </a:r>
            <a:r>
              <a:rPr b="0" lang="en-US" sz="1800" spc="-1" strike="noStrike">
                <a:solidFill>
                  <a:srgbClr val="000000"/>
                </a:solidFill>
                <a:latin typeface="Arial"/>
                <a:ea typeface="DejaVu Sans"/>
              </a:rPr>
              <a:t> component to Goober.</a:t>
            </a:r>
            <a:endParaRPr b="0" lang="en-US" sz="1800" spc="-1" strike="noStrike">
              <a:solidFill>
                <a:srgbClr val="000000"/>
              </a:solidFill>
              <a:latin typeface="Arial"/>
            </a:endParaRPr>
          </a:p>
          <a:p>
            <a:pPr lvl="1" marL="432000" indent="-216000">
              <a:lnSpc>
                <a:spcPct val="115000"/>
              </a:lnSpc>
              <a:buClr>
                <a:srgbClr val="000000"/>
              </a:buClr>
              <a:buSzPct val="45000"/>
              <a:buFont typeface="Wingdings" charset="2"/>
              <a:buChar char=""/>
            </a:pPr>
            <a:r>
              <a:rPr b="0" lang="en-US" sz="1800" spc="-1" strike="noStrike">
                <a:solidFill>
                  <a:srgbClr val="000000"/>
                </a:solidFill>
                <a:latin typeface="Arial"/>
                <a:ea typeface="DejaVu Sans"/>
              </a:rPr>
              <a:t>Click 'Edit Collider' and adjust the collider's scale.</a:t>
            </a:r>
            <a:endParaRPr b="0" lang="en-US" sz="1800" spc="-1" strike="noStrike">
              <a:solidFill>
                <a:srgbClr val="000000"/>
              </a:solidFill>
              <a:latin typeface="Arial"/>
            </a:endParaRPr>
          </a:p>
        </p:txBody>
      </p:sp>
      <p:pic>
        <p:nvPicPr>
          <p:cNvPr id="135" name="" descr=""/>
          <p:cNvPicPr/>
          <p:nvPr/>
        </p:nvPicPr>
        <p:blipFill>
          <a:blip r:embed="rId1"/>
          <a:stretch/>
        </p:blipFill>
        <p:spPr>
          <a:xfrm>
            <a:off x="7604640" y="108000"/>
            <a:ext cx="2754360" cy="6299640"/>
          </a:xfrm>
          <a:prstGeom prst="rect">
            <a:avLst/>
          </a:prstGeom>
          <a:ln w="0">
            <a:noFill/>
          </a:ln>
        </p:spPr>
      </p:pic>
      <p:pic>
        <p:nvPicPr>
          <p:cNvPr id="136" name="" descr=""/>
          <p:cNvPicPr/>
          <p:nvPr/>
        </p:nvPicPr>
        <p:blipFill>
          <a:blip r:embed="rId2"/>
          <a:stretch/>
        </p:blipFill>
        <p:spPr>
          <a:xfrm>
            <a:off x="2058120" y="3387240"/>
            <a:ext cx="2971080" cy="2784960"/>
          </a:xfrm>
          <a:prstGeom prst="rect">
            <a:avLst/>
          </a:prstGeom>
          <a:ln w="0">
            <a:noFill/>
          </a:ln>
        </p:spPr>
      </p:pic>
      <p:sp>
        <p:nvSpPr>
          <p:cNvPr id="137" name=""/>
          <p:cNvSpPr/>
          <p:nvPr/>
        </p:nvSpPr>
        <p:spPr>
          <a:xfrm>
            <a:off x="8001000" y="6593040"/>
            <a:ext cx="3043080" cy="116280"/>
          </a:xfrm>
          <a:prstGeom prst="rect">
            <a:avLst/>
          </a:prstGeom>
          <a:noFill/>
          <a:ln w="0">
            <a:noFill/>
          </a:ln>
        </p:spPr>
        <p:style>
          <a:lnRef idx="0"/>
          <a:fillRef idx="0"/>
          <a:effectRef idx="0"/>
          <a:fontRef idx="minor"/>
        </p:style>
        <p:txBody>
          <a:bodyPr lIns="0" rIns="0" tIns="0" bIns="0" anchor="t">
            <a:noAutofit/>
          </a:bodyPr>
          <a:p>
            <a:r>
              <a:rPr b="0" lang="en-US" sz="900" spc="-1" strike="noStrike">
                <a:solidFill>
                  <a:srgbClr val="000000"/>
                </a:solidFill>
                <a:latin typeface="Times New Roman"/>
                <a:ea typeface="DejaVu Sans"/>
              </a:rPr>
              <a:t>Rick Davidson, Complete C# Unity Game Developer 2D, 2023</a:t>
            </a:r>
            <a:endParaRPr b="0" lang="en-US" sz="900" spc="-1" strike="noStrike">
              <a:solidFill>
                <a:srgbClr val="000000"/>
              </a:solidFill>
              <a:latin typeface="Arial"/>
            </a:endParaRPr>
          </a:p>
        </p:txBody>
      </p:sp>
      <p:sp>
        <p:nvSpPr>
          <p:cNvPr id="2" name="PlaceHolder 1"/>
          <p:cNvSpPr>
            <a:spLocks noGrp="1"/>
          </p:cNvSpPr>
          <p:nvPr>
            <p:ph type="sldNum" idx="1"/>
          </p:nvPr>
        </p:nvSpPr>
        <p:spPr/>
        <p:txBody>
          <a:bodyPr/>
          <a:p>
            <a:fld id="{30067AEC-9DBB-4F9C-8E0C-5DCB33F65175}" type="slidenum">
              <a:t>20</a:t>
            </a:fld>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34"/>
          <p:cNvSpPr/>
          <p:nvPr/>
        </p:nvSpPr>
        <p:spPr>
          <a:xfrm>
            <a:off x="228600" y="681120"/>
            <a:ext cx="11812320" cy="70344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en-US" sz="3600" spc="-1" strike="noStrike">
                <a:solidFill>
                  <a:srgbClr val="000000"/>
                </a:solidFill>
                <a:latin typeface="Arial"/>
                <a:ea typeface="Arial"/>
              </a:rPr>
              <a:t>Practice 1 – Create an enemy</a:t>
            </a:r>
            <a:endParaRPr b="0" lang="en-US" sz="3600" spc="-1" strike="noStrike">
              <a:solidFill>
                <a:srgbClr val="000000"/>
              </a:solidFill>
              <a:latin typeface="Arial"/>
            </a:endParaRPr>
          </a:p>
        </p:txBody>
      </p:sp>
      <p:pic>
        <p:nvPicPr>
          <p:cNvPr id="139" name="" descr=""/>
          <p:cNvPicPr/>
          <p:nvPr/>
        </p:nvPicPr>
        <p:blipFill>
          <a:blip r:embed="rId1"/>
          <a:stretch/>
        </p:blipFill>
        <p:spPr>
          <a:xfrm>
            <a:off x="5943600" y="1310760"/>
            <a:ext cx="6172200" cy="5151960"/>
          </a:xfrm>
          <a:prstGeom prst="rect">
            <a:avLst/>
          </a:prstGeom>
          <a:ln w="0">
            <a:noFill/>
          </a:ln>
        </p:spPr>
      </p:pic>
      <p:sp>
        <p:nvSpPr>
          <p:cNvPr id="140" name=""/>
          <p:cNvSpPr/>
          <p:nvPr/>
        </p:nvSpPr>
        <p:spPr>
          <a:xfrm flipH="1" flipV="1">
            <a:off x="8001000" y="3886200"/>
            <a:ext cx="457200" cy="1828800"/>
          </a:xfrm>
          <a:prstGeom prst="line">
            <a:avLst/>
          </a:prstGeom>
          <a:ln w="36720">
            <a:solidFill>
              <a:srgbClr val="ff860d"/>
            </a:solidFill>
            <a:round/>
            <a:tailEnd len="med" type="triangle" w="med"/>
          </a:ln>
        </p:spPr>
        <p:style>
          <a:lnRef idx="0"/>
          <a:fillRef idx="0"/>
          <a:effectRef idx="0"/>
          <a:fontRef idx="minor"/>
        </p:style>
        <p:txBody>
          <a:bodyPr lIns="108360" rIns="108360" tIns="63360" bIns="63360" anchor="ctr">
            <a:noAutofit/>
          </a:bodyPr>
          <a:p>
            <a:endParaRPr b="0" lang="en-US" sz="1800" spc="-1" strike="noStrike">
              <a:solidFill>
                <a:srgbClr val="000000"/>
              </a:solidFill>
              <a:latin typeface="Arial"/>
            </a:endParaRPr>
          </a:p>
        </p:txBody>
      </p:sp>
      <p:sp>
        <p:nvSpPr>
          <p:cNvPr id="141" name=""/>
          <p:cNvSpPr/>
          <p:nvPr/>
        </p:nvSpPr>
        <p:spPr>
          <a:xfrm>
            <a:off x="228600" y="1388160"/>
            <a:ext cx="5715000" cy="272664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15000"/>
              </a:lnSpc>
              <a:buClr>
                <a:srgbClr val="000000"/>
              </a:buClr>
              <a:buFont typeface="OpenSymbol"/>
              <a:buAutoNum type="arabicPeriod" startAt="5"/>
            </a:pPr>
            <a:r>
              <a:rPr b="1" lang="en-US" sz="1800" spc="-1" strike="noStrike">
                <a:solidFill>
                  <a:srgbClr val="000000"/>
                </a:solidFill>
                <a:latin typeface="Arial"/>
                <a:ea typeface="DejaVu Sans"/>
              </a:rPr>
              <a:t>Add an Animator component to 'Goober.' (optional).</a:t>
            </a:r>
            <a:endParaRPr b="0" lang="en-US" sz="1800" spc="-1" strike="noStrike">
              <a:solidFill>
                <a:srgbClr val="000000"/>
              </a:solidFill>
              <a:latin typeface="Arial"/>
            </a:endParaRPr>
          </a:p>
          <a:p>
            <a:pPr lvl="1" marL="432000" indent="-216000">
              <a:lnSpc>
                <a:spcPct val="115000"/>
              </a:lnSpc>
              <a:buClr>
                <a:srgbClr val="000000"/>
              </a:buClr>
              <a:buSzPct val="45000"/>
              <a:buFont typeface="Wingdings" charset="2"/>
              <a:buChar char=""/>
            </a:pPr>
            <a:r>
              <a:rPr b="0" lang="en-US" sz="1800" spc="-1" strike="noStrike">
                <a:solidFill>
                  <a:srgbClr val="000000"/>
                </a:solidFill>
                <a:latin typeface="Arial"/>
                <a:ea typeface="DejaVu Sans"/>
              </a:rPr>
              <a:t>In the 'Assets/Animations' folder, right-click and select 'Create &gt; </a:t>
            </a:r>
            <a:r>
              <a:rPr b="1" i="1" lang="en-US" sz="1800" spc="-1" strike="noStrike">
                <a:solidFill>
                  <a:srgbClr val="000000"/>
                </a:solidFill>
                <a:latin typeface="Arial"/>
                <a:ea typeface="DejaVu Sans"/>
              </a:rPr>
              <a:t>Animator Controller</a:t>
            </a:r>
            <a:r>
              <a:rPr b="0" lang="en-US" sz="1800" spc="-1" strike="noStrike">
                <a:solidFill>
                  <a:srgbClr val="000000"/>
                </a:solidFill>
                <a:latin typeface="Arial"/>
                <a:ea typeface="DejaVu Sans"/>
              </a:rPr>
              <a:t>.' Open the Animator window (navigate to 'Window &gt; Animation &gt; Animator'). Rename the controller to 'Goober Controller' (Goober.controller, also referred to as 'Goober Animator Controller').</a:t>
            </a:r>
            <a:endParaRPr b="0" lang="en-US" sz="1800" spc="-1" strike="noStrike">
              <a:solidFill>
                <a:srgbClr val="000000"/>
              </a:solidFill>
              <a:latin typeface="Arial"/>
            </a:endParaRPr>
          </a:p>
          <a:p>
            <a:pPr lvl="1" marL="432000" indent="-216000">
              <a:lnSpc>
                <a:spcPct val="115000"/>
              </a:lnSpc>
              <a:buClr>
                <a:srgbClr val="000000"/>
              </a:buClr>
              <a:buSzPct val="45000"/>
              <a:buFont typeface="Wingdings" charset="2"/>
              <a:buChar char=""/>
            </a:pPr>
            <a:r>
              <a:rPr b="0" lang="en-US" sz="1800" spc="-1" strike="noStrike">
                <a:solidFill>
                  <a:srgbClr val="000000"/>
                </a:solidFill>
                <a:latin typeface="Arial"/>
                <a:ea typeface="DejaVu Sans"/>
              </a:rPr>
              <a:t>In the Animator window, drag and drop the downloaded '</a:t>
            </a:r>
            <a:r>
              <a:rPr b="1" i="1" lang="en-US" sz="1800" spc="-1" strike="noStrike">
                <a:solidFill>
                  <a:srgbClr val="000000"/>
                </a:solidFill>
                <a:latin typeface="Arial"/>
                <a:ea typeface="DejaVu Sans"/>
              </a:rPr>
              <a:t>Goober Animation</a:t>
            </a:r>
            <a:r>
              <a:rPr b="0" lang="en-US" sz="1800" spc="-1" strike="noStrike">
                <a:solidFill>
                  <a:srgbClr val="000000"/>
                </a:solidFill>
                <a:latin typeface="Arial"/>
                <a:ea typeface="DejaVu Sans"/>
              </a:rPr>
              <a:t>' from the 'Assets &gt; Animations' folder onto the Animator panel.</a:t>
            </a:r>
            <a:endParaRPr b="0" lang="en-US" sz="1800" spc="-1" strike="noStrike">
              <a:solidFill>
                <a:srgbClr val="000000"/>
              </a:solidFill>
              <a:latin typeface="Arial"/>
            </a:endParaRPr>
          </a:p>
        </p:txBody>
      </p:sp>
      <p:sp>
        <p:nvSpPr>
          <p:cNvPr id="142" name=""/>
          <p:cNvSpPr/>
          <p:nvPr/>
        </p:nvSpPr>
        <p:spPr>
          <a:xfrm>
            <a:off x="8001000" y="6593040"/>
            <a:ext cx="3043080" cy="116280"/>
          </a:xfrm>
          <a:prstGeom prst="rect">
            <a:avLst/>
          </a:prstGeom>
          <a:noFill/>
          <a:ln w="0">
            <a:noFill/>
          </a:ln>
        </p:spPr>
        <p:style>
          <a:lnRef idx="0"/>
          <a:fillRef idx="0"/>
          <a:effectRef idx="0"/>
          <a:fontRef idx="minor"/>
        </p:style>
        <p:txBody>
          <a:bodyPr lIns="0" rIns="0" tIns="0" bIns="0" anchor="t">
            <a:noAutofit/>
          </a:bodyPr>
          <a:p>
            <a:r>
              <a:rPr b="0" lang="en-US" sz="900" spc="-1" strike="noStrike">
                <a:solidFill>
                  <a:srgbClr val="000000"/>
                </a:solidFill>
                <a:latin typeface="Times New Roman"/>
                <a:ea typeface="DejaVu Sans"/>
              </a:rPr>
              <a:t>Rick Davidson, Complete C# Unity Game Developer 2D, 2023</a:t>
            </a:r>
            <a:endParaRPr b="0" lang="en-US" sz="900" spc="-1" strike="noStrike">
              <a:solidFill>
                <a:srgbClr val="000000"/>
              </a:solidFill>
              <a:latin typeface="Arial"/>
            </a:endParaRPr>
          </a:p>
        </p:txBody>
      </p:sp>
      <p:sp>
        <p:nvSpPr>
          <p:cNvPr id="2" name="PlaceHolder 1"/>
          <p:cNvSpPr>
            <a:spLocks noGrp="1"/>
          </p:cNvSpPr>
          <p:nvPr>
            <p:ph type="sldNum" idx="1"/>
          </p:nvPr>
        </p:nvSpPr>
        <p:spPr/>
        <p:txBody>
          <a:bodyPr/>
          <a:p>
            <a:fld id="{90014916-1D81-4E9D-AD8B-4D2A28BCD6E1}" type="slidenum">
              <a:t>21</a:t>
            </a:fld>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33"/>
          <p:cNvSpPr/>
          <p:nvPr/>
        </p:nvSpPr>
        <p:spPr>
          <a:xfrm>
            <a:off x="228600" y="681120"/>
            <a:ext cx="11812320" cy="70344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en-US" sz="3600" spc="-1" strike="noStrike">
                <a:solidFill>
                  <a:srgbClr val="000000"/>
                </a:solidFill>
                <a:latin typeface="Arial"/>
                <a:ea typeface="Arial"/>
              </a:rPr>
              <a:t>Practice 1 – Create an enemy</a:t>
            </a:r>
            <a:endParaRPr b="0" lang="en-US" sz="3600" spc="-1" strike="noStrike">
              <a:solidFill>
                <a:srgbClr val="000000"/>
              </a:solidFill>
              <a:latin typeface="Arial"/>
            </a:endParaRPr>
          </a:p>
        </p:txBody>
      </p:sp>
      <p:sp>
        <p:nvSpPr>
          <p:cNvPr id="144" name=""/>
          <p:cNvSpPr/>
          <p:nvPr/>
        </p:nvSpPr>
        <p:spPr>
          <a:xfrm>
            <a:off x="228600" y="1388160"/>
            <a:ext cx="8229600" cy="272664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15000"/>
              </a:lnSpc>
              <a:buClr>
                <a:srgbClr val="000000"/>
              </a:buClr>
              <a:buFont typeface="OpenSymbol"/>
              <a:buAutoNum type="arabicPeriod" startAt="5"/>
            </a:pPr>
            <a:r>
              <a:rPr b="1" lang="en-US" sz="1800" spc="-1" strike="noStrike">
                <a:solidFill>
                  <a:srgbClr val="000000"/>
                </a:solidFill>
                <a:latin typeface="Arial"/>
                <a:ea typeface="DejaVu Sans"/>
              </a:rPr>
              <a:t>Add an Animator component to 'Goober.' (optional).</a:t>
            </a:r>
            <a:endParaRPr b="0" lang="en-US" sz="1800" spc="-1" strike="noStrike">
              <a:solidFill>
                <a:srgbClr val="000000"/>
              </a:solidFill>
              <a:latin typeface="Arial"/>
            </a:endParaRPr>
          </a:p>
          <a:p>
            <a:pPr lvl="1" marL="432000" indent="-216000">
              <a:lnSpc>
                <a:spcPct val="115000"/>
              </a:lnSpc>
              <a:buClr>
                <a:srgbClr val="000000"/>
              </a:buClr>
              <a:buSzPct val="45000"/>
              <a:buFont typeface="Wingdings" charset="2"/>
              <a:buChar char=""/>
            </a:pPr>
            <a:r>
              <a:rPr b="0" lang="en-US" sz="1800" spc="-1" strike="noStrike">
                <a:solidFill>
                  <a:srgbClr val="000000"/>
                </a:solidFill>
                <a:latin typeface="Arial"/>
                <a:ea typeface="DejaVu Sans"/>
              </a:rPr>
              <a:t>Select the 'Goober' GameObject and add the Animator Component.</a:t>
            </a:r>
            <a:endParaRPr b="0" lang="en-US" sz="1800" spc="-1" strike="noStrike">
              <a:solidFill>
                <a:srgbClr val="000000"/>
              </a:solidFill>
              <a:latin typeface="Arial"/>
            </a:endParaRPr>
          </a:p>
          <a:p>
            <a:pPr lvl="1" marL="432000" indent="-216000">
              <a:lnSpc>
                <a:spcPct val="115000"/>
              </a:lnSpc>
              <a:buClr>
                <a:srgbClr val="000000"/>
              </a:buClr>
              <a:buSzPct val="45000"/>
              <a:buFont typeface="Wingdings" charset="2"/>
              <a:buChar char=""/>
            </a:pPr>
            <a:r>
              <a:rPr b="0" lang="en-US" sz="1800" spc="-1" strike="noStrike">
                <a:solidFill>
                  <a:srgbClr val="000000"/>
                </a:solidFill>
                <a:latin typeface="Arial"/>
                <a:ea typeface="DejaVu Sans"/>
              </a:rPr>
              <a:t>Next, drag and drop the 'Goober Animator Controller' into the 'Controller' field of the Animator Component."</a:t>
            </a:r>
            <a:endParaRPr b="0" lang="en-US" sz="1800" spc="-1" strike="noStrike">
              <a:solidFill>
                <a:srgbClr val="000000"/>
              </a:solidFill>
              <a:latin typeface="Arial"/>
            </a:endParaRPr>
          </a:p>
        </p:txBody>
      </p:sp>
      <p:pic>
        <p:nvPicPr>
          <p:cNvPr id="145" name="" descr=""/>
          <p:cNvPicPr/>
          <p:nvPr/>
        </p:nvPicPr>
        <p:blipFill>
          <a:blip r:embed="rId1"/>
          <a:stretch/>
        </p:blipFill>
        <p:spPr>
          <a:xfrm>
            <a:off x="8383680" y="681120"/>
            <a:ext cx="3657240" cy="5638680"/>
          </a:xfrm>
          <a:prstGeom prst="rect">
            <a:avLst/>
          </a:prstGeom>
          <a:ln w="0">
            <a:noFill/>
          </a:ln>
        </p:spPr>
      </p:pic>
      <p:sp>
        <p:nvSpPr>
          <p:cNvPr id="2" name="PlaceHolder 1"/>
          <p:cNvSpPr>
            <a:spLocks noGrp="1"/>
          </p:cNvSpPr>
          <p:nvPr>
            <p:ph type="sldNum" idx="1"/>
          </p:nvPr>
        </p:nvSpPr>
        <p:spPr/>
        <p:txBody>
          <a:bodyPr/>
          <a:p>
            <a:fld id="{40D08540-9AF8-45D2-B226-9526FCD13C91}" type="slidenum">
              <a:t>22</a:t>
            </a:fld>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4"/>
          <p:cNvSpPr/>
          <p:nvPr/>
        </p:nvSpPr>
        <p:spPr>
          <a:xfrm>
            <a:off x="228600" y="681120"/>
            <a:ext cx="11812320" cy="70344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en-US" sz="3600" spc="-1" strike="noStrike">
                <a:solidFill>
                  <a:srgbClr val="000000"/>
                </a:solidFill>
                <a:latin typeface="Arial"/>
                <a:ea typeface="Arial"/>
              </a:rPr>
              <a:t>Practice 1 – Create an enemy</a:t>
            </a:r>
            <a:endParaRPr b="0" lang="en-US" sz="3600" spc="-1" strike="noStrike">
              <a:solidFill>
                <a:srgbClr val="000000"/>
              </a:solidFill>
              <a:latin typeface="Arial"/>
            </a:endParaRPr>
          </a:p>
        </p:txBody>
      </p:sp>
      <p:sp>
        <p:nvSpPr>
          <p:cNvPr id="147" name=""/>
          <p:cNvSpPr/>
          <p:nvPr/>
        </p:nvSpPr>
        <p:spPr>
          <a:xfrm>
            <a:off x="228600" y="1388160"/>
            <a:ext cx="8229600" cy="272664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15000"/>
              </a:lnSpc>
              <a:buClr>
                <a:srgbClr val="000000"/>
              </a:buClr>
              <a:buFont typeface="OpenSymbol"/>
              <a:buAutoNum type="arabicPeriod" startAt="6"/>
            </a:pPr>
            <a:r>
              <a:rPr b="1" lang="en-US" sz="1800" spc="-1" strike="noStrike">
                <a:solidFill>
                  <a:srgbClr val="000000"/>
                </a:solidFill>
                <a:latin typeface="Arial"/>
                <a:ea typeface="DejaVu Sans"/>
              </a:rPr>
              <a:t>Add an Script component to 'Goober.'.</a:t>
            </a:r>
            <a:endParaRPr b="0" lang="en-US" sz="1800" spc="-1" strike="noStrike">
              <a:solidFill>
                <a:srgbClr val="000000"/>
              </a:solidFill>
              <a:latin typeface="Arial"/>
            </a:endParaRPr>
          </a:p>
          <a:p>
            <a:pPr lvl="1" marL="432000" indent="-216000">
              <a:lnSpc>
                <a:spcPct val="115000"/>
              </a:lnSpc>
              <a:buClr>
                <a:srgbClr val="000000"/>
              </a:buClr>
              <a:buSzPct val="45000"/>
              <a:buFont typeface="Wingdings" charset="2"/>
              <a:buChar char=""/>
            </a:pPr>
            <a:r>
              <a:rPr b="0" lang="en-US" sz="1800" spc="-1" strike="noStrike">
                <a:solidFill>
                  <a:srgbClr val="000000"/>
                </a:solidFill>
                <a:latin typeface="Arial"/>
                <a:ea typeface="DejaVu Sans"/>
              </a:rPr>
              <a:t>Select the 'Goober' GameObject, drag and drop the 'EnemyMovement.cs' scipt into the Inspector window.</a:t>
            </a:r>
            <a:endParaRPr b="0" lang="en-US" sz="1800" spc="-1" strike="noStrike">
              <a:solidFill>
                <a:srgbClr val="000000"/>
              </a:solidFill>
              <a:latin typeface="Arial"/>
            </a:endParaRPr>
          </a:p>
        </p:txBody>
      </p:sp>
      <p:pic>
        <p:nvPicPr>
          <p:cNvPr id="148" name="" descr=""/>
          <p:cNvPicPr/>
          <p:nvPr/>
        </p:nvPicPr>
        <p:blipFill>
          <a:blip r:embed="rId1"/>
          <a:stretch/>
        </p:blipFill>
        <p:spPr>
          <a:xfrm>
            <a:off x="8332920" y="914400"/>
            <a:ext cx="3708000" cy="4203360"/>
          </a:xfrm>
          <a:prstGeom prst="rect">
            <a:avLst/>
          </a:prstGeom>
          <a:ln w="0">
            <a:noFill/>
          </a:ln>
        </p:spPr>
      </p:pic>
      <p:sp>
        <p:nvSpPr>
          <p:cNvPr id="149" name=""/>
          <p:cNvSpPr/>
          <p:nvPr/>
        </p:nvSpPr>
        <p:spPr>
          <a:xfrm>
            <a:off x="457200" y="5117760"/>
            <a:ext cx="8229600" cy="128304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15000"/>
              </a:lnSpc>
              <a:buClr>
                <a:srgbClr val="000000"/>
              </a:buClr>
              <a:buFont typeface="OpenSymbol"/>
              <a:buAutoNum type="arabicPeriod" startAt="6"/>
            </a:pPr>
            <a:r>
              <a:rPr b="0" lang="en-US" sz="1800" spc="-1" strike="noStrike">
                <a:solidFill>
                  <a:srgbClr val="000000"/>
                </a:solidFill>
                <a:latin typeface="Arial"/>
                <a:ea typeface="DejaVu Sans"/>
              </a:rPr>
              <a:t>Press </a:t>
            </a:r>
            <a:r>
              <a:rPr b="1" lang="en-US" sz="1800" spc="-1" strike="noStrike">
                <a:solidFill>
                  <a:srgbClr val="000000"/>
                </a:solidFill>
                <a:latin typeface="Arial"/>
                <a:ea typeface="DejaVu Sans"/>
              </a:rPr>
              <a:t>Play</a:t>
            </a:r>
            <a:r>
              <a:rPr b="0" lang="en-US" sz="1800" spc="-1" strike="noStrike">
                <a:solidFill>
                  <a:srgbClr val="000000"/>
                </a:solidFill>
                <a:latin typeface="Arial"/>
                <a:ea typeface="DejaVu Sans"/>
              </a:rPr>
              <a:t> and test the movement of Goober.</a:t>
            </a:r>
            <a:endParaRPr b="0" lang="en-US" sz="1800" spc="-1" strike="noStrike">
              <a:solidFill>
                <a:srgbClr val="000000"/>
              </a:solidFill>
              <a:latin typeface="Arial"/>
            </a:endParaRPr>
          </a:p>
        </p:txBody>
      </p:sp>
      <p:sp>
        <p:nvSpPr>
          <p:cNvPr id="2" name="PlaceHolder 1"/>
          <p:cNvSpPr>
            <a:spLocks noGrp="1"/>
          </p:cNvSpPr>
          <p:nvPr>
            <p:ph type="sldNum" idx="1"/>
          </p:nvPr>
        </p:nvSpPr>
        <p:spPr/>
        <p:txBody>
          <a:bodyPr/>
          <a:p>
            <a:fld id="{4F2457A5-72E4-459A-9D69-7AC78B441209}" type="slidenum">
              <a:t>23</a:t>
            </a:fld>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8"/>
          <p:cNvSpPr/>
          <p:nvPr/>
        </p:nvSpPr>
        <p:spPr>
          <a:xfrm>
            <a:off x="228600" y="681120"/>
            <a:ext cx="11812320" cy="70344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en-US" sz="3600" spc="-1" strike="noStrike">
                <a:solidFill>
                  <a:srgbClr val="000000"/>
                </a:solidFill>
                <a:latin typeface="Arial"/>
                <a:ea typeface="Arial"/>
              </a:rPr>
              <a:t>Practice 2 – Add Cinemachine Follow Camera</a:t>
            </a:r>
            <a:endParaRPr b="0" lang="en-US" sz="3600" spc="-1" strike="noStrike">
              <a:solidFill>
                <a:srgbClr val="000000"/>
              </a:solidFill>
              <a:latin typeface="Arial"/>
            </a:endParaRPr>
          </a:p>
        </p:txBody>
      </p:sp>
      <p:sp>
        <p:nvSpPr>
          <p:cNvPr id="151" name=""/>
          <p:cNvSpPr txBox="1"/>
          <p:nvPr/>
        </p:nvSpPr>
        <p:spPr>
          <a:xfrm>
            <a:off x="258840" y="1438920"/>
            <a:ext cx="11399760" cy="847080"/>
          </a:xfrm>
          <a:prstGeom prst="rect">
            <a:avLst/>
          </a:prstGeom>
          <a:noFill/>
          <a:ln w="0">
            <a:noFill/>
          </a:ln>
        </p:spPr>
        <p:txBody>
          <a:bodyPr lIns="90000" rIns="90000" tIns="45000" bIns="45000" anchor="t">
            <a:noAutofit/>
          </a:bodyPr>
          <a:p>
            <a:pPr marL="216000" indent="-216000">
              <a:spcBef>
                <a:spcPts val="1191"/>
              </a:spcBef>
              <a:spcAft>
                <a:spcPts val="992"/>
              </a:spcAft>
              <a:buClr>
                <a:srgbClr val="000000"/>
              </a:buClr>
              <a:buFont typeface="OpenSymbol"/>
              <a:buAutoNum type="arabicPeriod"/>
            </a:pPr>
            <a:r>
              <a:rPr b="1" lang="en-US" sz="1800" spc="-1" strike="noStrike">
                <a:solidFill>
                  <a:srgbClr val="000000"/>
                </a:solidFill>
                <a:latin typeface="Arial"/>
              </a:rPr>
              <a:t>Import Cinemachine</a:t>
            </a:r>
            <a:r>
              <a:rPr b="0" lang="en-US" sz="1800" spc="-1" strike="noStrike">
                <a:solidFill>
                  <a:srgbClr val="000000"/>
                </a:solidFill>
                <a:latin typeface="Arial"/>
              </a:rPr>
              <a:t>: Start by ensuring you've installed the Cinemachine package in your Unity project. You can do this using the Package Manager (Window &gt; Package Manager &gt; Cinemachine).</a:t>
            </a:r>
            <a:endParaRPr b="0" lang="en-US" sz="1800" spc="-1" strike="noStrike">
              <a:solidFill>
                <a:srgbClr val="000000"/>
              </a:solidFill>
              <a:latin typeface="Arial"/>
            </a:endParaRPr>
          </a:p>
        </p:txBody>
      </p:sp>
      <p:pic>
        <p:nvPicPr>
          <p:cNvPr id="152" name="" descr=""/>
          <p:cNvPicPr/>
          <p:nvPr/>
        </p:nvPicPr>
        <p:blipFill>
          <a:blip r:embed="rId1"/>
          <a:stretch/>
        </p:blipFill>
        <p:spPr>
          <a:xfrm>
            <a:off x="2211480" y="2215440"/>
            <a:ext cx="7769160" cy="4185360"/>
          </a:xfrm>
          <a:prstGeom prst="rect">
            <a:avLst/>
          </a:prstGeom>
          <a:ln w="0">
            <a:noFill/>
          </a:ln>
        </p:spPr>
      </p:pic>
      <p:sp>
        <p:nvSpPr>
          <p:cNvPr id="2" name="PlaceHolder 1"/>
          <p:cNvSpPr>
            <a:spLocks noGrp="1"/>
          </p:cNvSpPr>
          <p:nvPr>
            <p:ph type="sldNum" idx="1"/>
          </p:nvPr>
        </p:nvSpPr>
        <p:spPr/>
        <p:txBody>
          <a:bodyPr/>
          <a:p>
            <a:fld id="{C0E22F44-7A06-4353-8132-17C90582DB6F}" type="slidenum">
              <a:t>24</a:t>
            </a:fld>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22"/>
          <p:cNvSpPr/>
          <p:nvPr/>
        </p:nvSpPr>
        <p:spPr>
          <a:xfrm>
            <a:off x="228600" y="681120"/>
            <a:ext cx="11812320" cy="70344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en-US" sz="3600" spc="-1" strike="noStrike">
                <a:solidFill>
                  <a:srgbClr val="000000"/>
                </a:solidFill>
                <a:latin typeface="Arial"/>
                <a:ea typeface="Arial"/>
              </a:rPr>
              <a:t>Practice 2 – Add Cinemachine Follow Camera</a:t>
            </a:r>
            <a:endParaRPr b="0" lang="en-US" sz="3600" spc="-1" strike="noStrike">
              <a:solidFill>
                <a:srgbClr val="000000"/>
              </a:solidFill>
              <a:latin typeface="Arial"/>
            </a:endParaRPr>
          </a:p>
        </p:txBody>
      </p:sp>
      <p:sp>
        <p:nvSpPr>
          <p:cNvPr id="154" name=""/>
          <p:cNvSpPr txBox="1"/>
          <p:nvPr/>
        </p:nvSpPr>
        <p:spPr>
          <a:xfrm>
            <a:off x="258840" y="1438920"/>
            <a:ext cx="8199360" cy="2180520"/>
          </a:xfrm>
          <a:prstGeom prst="rect">
            <a:avLst/>
          </a:prstGeom>
          <a:noFill/>
          <a:ln w="0">
            <a:noFill/>
          </a:ln>
        </p:spPr>
        <p:txBody>
          <a:bodyPr lIns="90000" rIns="90000" tIns="45000" bIns="45000" anchor="t">
            <a:noAutofit/>
          </a:bodyPr>
          <a:p>
            <a:pPr marL="216000" indent="-216000">
              <a:spcBef>
                <a:spcPts val="1191"/>
              </a:spcBef>
              <a:spcAft>
                <a:spcPts val="992"/>
              </a:spcAft>
              <a:buClr>
                <a:srgbClr val="000000"/>
              </a:buClr>
              <a:buFont typeface="OpenSymbol"/>
              <a:buAutoNum type="arabicPeriod" startAt="2"/>
            </a:pPr>
            <a:r>
              <a:rPr b="0" lang="en-US" sz="1800" spc="-1" strike="noStrike">
                <a:solidFill>
                  <a:srgbClr val="000000"/>
                </a:solidFill>
                <a:latin typeface="Arial"/>
              </a:rPr>
              <a:t>Create a Virtual Camera: Right-click in the Hierarchy window, select "Cinemachine" &gt; "</a:t>
            </a:r>
            <a:r>
              <a:rPr b="1" lang="en-US" sz="1800" spc="-1" strike="noStrike">
                <a:solidFill>
                  <a:srgbClr val="000000"/>
                </a:solidFill>
                <a:latin typeface="Arial"/>
              </a:rPr>
              <a:t>Virtual Camera</a:t>
            </a:r>
            <a:r>
              <a:rPr b="0" lang="en-US" sz="1800" spc="-1" strike="noStrike">
                <a:solidFill>
                  <a:srgbClr val="000000"/>
                </a:solidFill>
                <a:latin typeface="Arial"/>
              </a:rPr>
              <a:t>". This creates a new Cinemachine virtual camera.</a:t>
            </a:r>
            <a:endParaRPr b="0" lang="en-US" sz="1800" spc="-1" strike="noStrike">
              <a:solidFill>
                <a:srgbClr val="000000"/>
              </a:solidFill>
              <a:latin typeface="Arial"/>
            </a:endParaRPr>
          </a:p>
          <a:p>
            <a:pPr lvl="1" marL="432000" indent="-216000">
              <a:spcBef>
                <a:spcPts val="1191"/>
              </a:spcBef>
              <a:spcAft>
                <a:spcPts val="992"/>
              </a:spcAft>
              <a:buClr>
                <a:srgbClr val="000000"/>
              </a:buClr>
              <a:buSzPct val="45000"/>
              <a:buFont typeface="Wingdings" charset="2"/>
              <a:buChar char=""/>
            </a:pPr>
            <a:r>
              <a:rPr b="0" lang="en-US" sz="1800" spc="-1" strike="noStrike">
                <a:solidFill>
                  <a:srgbClr val="000000"/>
                </a:solidFill>
                <a:latin typeface="Arial"/>
              </a:rPr>
              <a:t>Body: Framing Transposer</a:t>
            </a:r>
            <a:endParaRPr b="0" lang="en-US" sz="1800" spc="-1" strike="noStrike">
              <a:solidFill>
                <a:srgbClr val="000000"/>
              </a:solidFill>
              <a:latin typeface="Arial"/>
            </a:endParaRPr>
          </a:p>
          <a:p>
            <a:pPr lvl="1" marL="432000" indent="-216000">
              <a:spcBef>
                <a:spcPts val="1191"/>
              </a:spcBef>
              <a:spcAft>
                <a:spcPts val="992"/>
              </a:spcAft>
              <a:buClr>
                <a:srgbClr val="000000"/>
              </a:buClr>
              <a:buSzPct val="45000"/>
              <a:buFont typeface="Wingdings" charset="2"/>
              <a:buChar char=""/>
            </a:pPr>
            <a:r>
              <a:rPr b="0" lang="en-US" sz="1800" spc="-1" strike="noStrike">
                <a:solidFill>
                  <a:srgbClr val="000000"/>
                </a:solidFill>
                <a:latin typeface="Arial"/>
              </a:rPr>
              <a:t>Follow: Goober (For testing. In real game, Virtual Camera should follow the player).</a:t>
            </a:r>
            <a:endParaRPr b="0" lang="en-US" sz="1800" spc="-1" strike="noStrike">
              <a:solidFill>
                <a:srgbClr val="000000"/>
              </a:solidFill>
              <a:latin typeface="Arial"/>
            </a:endParaRPr>
          </a:p>
        </p:txBody>
      </p:sp>
      <p:pic>
        <p:nvPicPr>
          <p:cNvPr id="155" name="" descr=""/>
          <p:cNvPicPr/>
          <p:nvPr/>
        </p:nvPicPr>
        <p:blipFill>
          <a:blip r:embed="rId1"/>
          <a:stretch/>
        </p:blipFill>
        <p:spPr>
          <a:xfrm>
            <a:off x="8905320" y="1600200"/>
            <a:ext cx="3210480" cy="4624560"/>
          </a:xfrm>
          <a:prstGeom prst="rect">
            <a:avLst/>
          </a:prstGeom>
          <a:ln w="0">
            <a:noFill/>
          </a:ln>
        </p:spPr>
      </p:pic>
      <p:pic>
        <p:nvPicPr>
          <p:cNvPr id="156" name="" descr=""/>
          <p:cNvPicPr/>
          <p:nvPr/>
        </p:nvPicPr>
        <p:blipFill>
          <a:blip r:embed="rId2"/>
          <a:stretch/>
        </p:blipFill>
        <p:spPr>
          <a:xfrm>
            <a:off x="3689640" y="3407760"/>
            <a:ext cx="5079960" cy="2849040"/>
          </a:xfrm>
          <a:prstGeom prst="rect">
            <a:avLst/>
          </a:prstGeom>
          <a:ln w="0">
            <a:noFill/>
          </a:ln>
        </p:spPr>
      </p:pic>
      <p:sp>
        <p:nvSpPr>
          <p:cNvPr id="157" name=""/>
          <p:cNvSpPr/>
          <p:nvPr/>
        </p:nvSpPr>
        <p:spPr>
          <a:xfrm>
            <a:off x="457200" y="5117760"/>
            <a:ext cx="3200400" cy="59724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15000"/>
              </a:lnSpc>
              <a:buClr>
                <a:srgbClr val="000000"/>
              </a:buClr>
              <a:buFont typeface="OpenSymbol"/>
              <a:buAutoNum type="arabicPeriod" startAt="6"/>
            </a:pPr>
            <a:r>
              <a:rPr b="0" lang="en-US" sz="1800" spc="-1" strike="noStrike">
                <a:solidFill>
                  <a:srgbClr val="000000"/>
                </a:solidFill>
                <a:latin typeface="Arial"/>
                <a:ea typeface="DejaVu Sans"/>
              </a:rPr>
              <a:t>Press </a:t>
            </a:r>
            <a:r>
              <a:rPr b="1" lang="en-US" sz="1800" spc="-1" strike="noStrike">
                <a:solidFill>
                  <a:srgbClr val="000000"/>
                </a:solidFill>
                <a:latin typeface="Arial"/>
                <a:ea typeface="DejaVu Sans"/>
              </a:rPr>
              <a:t>Play</a:t>
            </a:r>
            <a:r>
              <a:rPr b="0" lang="en-US" sz="1800" spc="-1" strike="noStrike">
                <a:solidFill>
                  <a:srgbClr val="000000"/>
                </a:solidFill>
                <a:latin typeface="Arial"/>
                <a:ea typeface="DejaVu Sans"/>
              </a:rPr>
              <a:t> and test the virtual camera.</a:t>
            </a:r>
            <a:endParaRPr b="0" lang="en-US" sz="1800" spc="-1" strike="noStrike">
              <a:solidFill>
                <a:srgbClr val="000000"/>
              </a:solidFill>
              <a:latin typeface="Arial"/>
            </a:endParaRPr>
          </a:p>
        </p:txBody>
      </p:sp>
      <p:sp>
        <p:nvSpPr>
          <p:cNvPr id="158" name=""/>
          <p:cNvSpPr/>
          <p:nvPr/>
        </p:nvSpPr>
        <p:spPr>
          <a:xfrm>
            <a:off x="8001000" y="6593040"/>
            <a:ext cx="3043080" cy="116280"/>
          </a:xfrm>
          <a:prstGeom prst="rect">
            <a:avLst/>
          </a:prstGeom>
          <a:noFill/>
          <a:ln w="0">
            <a:noFill/>
          </a:ln>
        </p:spPr>
        <p:style>
          <a:lnRef idx="0"/>
          <a:fillRef idx="0"/>
          <a:effectRef idx="0"/>
          <a:fontRef idx="minor"/>
        </p:style>
        <p:txBody>
          <a:bodyPr lIns="0" rIns="0" tIns="0" bIns="0" anchor="t">
            <a:noAutofit/>
          </a:bodyPr>
          <a:p>
            <a:r>
              <a:rPr b="0" lang="en-US" sz="900" spc="-1" strike="noStrike">
                <a:solidFill>
                  <a:srgbClr val="000000"/>
                </a:solidFill>
                <a:latin typeface="Times New Roman"/>
                <a:ea typeface="DejaVu Sans"/>
              </a:rPr>
              <a:t>Rick Davidson, Complete C# Unity Game Developer 2D, 2023</a:t>
            </a:r>
            <a:endParaRPr b="0" lang="en-US" sz="900" spc="-1" strike="noStrike">
              <a:solidFill>
                <a:srgbClr val="000000"/>
              </a:solidFill>
              <a:latin typeface="Arial"/>
            </a:endParaRPr>
          </a:p>
        </p:txBody>
      </p:sp>
      <p:sp>
        <p:nvSpPr>
          <p:cNvPr id="2" name="PlaceHolder 1"/>
          <p:cNvSpPr>
            <a:spLocks noGrp="1"/>
          </p:cNvSpPr>
          <p:nvPr>
            <p:ph type="sldNum" idx="1"/>
          </p:nvPr>
        </p:nvSpPr>
        <p:spPr/>
        <p:txBody>
          <a:bodyPr/>
          <a:p>
            <a:fld id="{2DF6A7AE-2739-44AF-80FD-4B4281838829}" type="slidenum">
              <a:t>25</a:t>
            </a:fld>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
          <p:cNvSpPr/>
          <p:nvPr/>
        </p:nvSpPr>
        <p:spPr>
          <a:xfrm>
            <a:off x="194400" y="1455480"/>
            <a:ext cx="10827000" cy="4432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160" name="PlaceHolder 11"/>
          <p:cNvSpPr/>
          <p:nvPr/>
        </p:nvSpPr>
        <p:spPr>
          <a:xfrm>
            <a:off x="228600" y="681120"/>
            <a:ext cx="11812320" cy="70344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4000" spc="-1" strike="noStrike">
                <a:solidFill>
                  <a:srgbClr val="000000"/>
                </a:solidFill>
                <a:latin typeface="Arial"/>
                <a:ea typeface="DejaVu Sans"/>
              </a:rPr>
              <a:t>Conclusions</a:t>
            </a:r>
            <a:endParaRPr b="0" lang="en-US" sz="4000" spc="-1" strike="noStrike">
              <a:solidFill>
                <a:srgbClr val="000000"/>
              </a:solidFill>
              <a:latin typeface="Arial"/>
            </a:endParaRPr>
          </a:p>
        </p:txBody>
      </p:sp>
      <p:sp>
        <p:nvSpPr>
          <p:cNvPr id="161" name=""/>
          <p:cNvSpPr/>
          <p:nvPr/>
        </p:nvSpPr>
        <p:spPr>
          <a:xfrm>
            <a:off x="1790280" y="1396080"/>
            <a:ext cx="8611560" cy="406620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200000"/>
              </a:lnSpc>
              <a:buClr>
                <a:srgbClr val="000000"/>
              </a:buClr>
              <a:buSzPct val="45000"/>
              <a:buFont typeface="Wingdings" charset="2"/>
              <a:buChar char=""/>
            </a:pPr>
            <a:r>
              <a:rPr b="0" lang="en-US" sz="1800" spc="-1" strike="noStrike">
                <a:solidFill>
                  <a:srgbClr val="000000"/>
                </a:solidFill>
                <a:latin typeface="Arial"/>
                <a:ea typeface="DejaVu Sans"/>
              </a:rPr>
              <a:t>Understanding Unity's </a:t>
            </a:r>
            <a:r>
              <a:rPr b="1" lang="en-US" sz="1800" spc="-1" strike="noStrike">
                <a:solidFill>
                  <a:srgbClr val="000000"/>
                </a:solidFill>
                <a:latin typeface="Arial"/>
                <a:ea typeface="DejaVu Sans"/>
              </a:rPr>
              <a:t>Component System</a:t>
            </a:r>
            <a:r>
              <a:rPr b="0" lang="en-US" sz="1800" spc="-1" strike="noStrike">
                <a:solidFill>
                  <a:srgbClr val="000000"/>
                </a:solidFill>
                <a:latin typeface="Arial"/>
                <a:ea typeface="DejaVu Sans"/>
              </a:rPr>
              <a:t>: Explored the modular approach where components encapsulate entity functionalities.</a:t>
            </a:r>
            <a:endParaRPr b="0" lang="en-US" sz="1800" spc="-1" strike="noStrike">
              <a:solidFill>
                <a:srgbClr val="000000"/>
              </a:solidFill>
              <a:latin typeface="Arial"/>
            </a:endParaRPr>
          </a:p>
          <a:p>
            <a:pPr marL="216000" indent="-216000">
              <a:lnSpc>
                <a:spcPct val="200000"/>
              </a:lnSpc>
              <a:buClr>
                <a:srgbClr val="000000"/>
              </a:buClr>
              <a:buSzPct val="45000"/>
              <a:buFont typeface="Wingdings" charset="2"/>
              <a:buChar char=""/>
            </a:pPr>
            <a:r>
              <a:rPr b="0" lang="en-US" sz="1800" spc="-1" strike="noStrike">
                <a:solidFill>
                  <a:srgbClr val="000000"/>
                </a:solidFill>
                <a:latin typeface="Arial"/>
                <a:ea typeface="DejaVu Sans"/>
              </a:rPr>
              <a:t>Exploration of </a:t>
            </a:r>
            <a:r>
              <a:rPr b="1" lang="en-US" sz="1800" spc="-1" strike="noStrike">
                <a:solidFill>
                  <a:srgbClr val="000000"/>
                </a:solidFill>
                <a:latin typeface="Arial"/>
                <a:ea typeface="DejaVu Sans"/>
              </a:rPr>
              <a:t>Common Components</a:t>
            </a:r>
            <a:r>
              <a:rPr b="0" lang="en-US" sz="1800" spc="-1" strike="noStrike">
                <a:solidFill>
                  <a:srgbClr val="000000"/>
                </a:solidFill>
                <a:latin typeface="Arial"/>
                <a:ea typeface="DejaVu Sans"/>
              </a:rPr>
              <a:t>: Introduced vital components like </a:t>
            </a:r>
            <a:r>
              <a:rPr b="1" lang="en-US" sz="1800" spc="-1" strike="noStrike">
                <a:solidFill>
                  <a:srgbClr val="000000"/>
                </a:solidFill>
                <a:latin typeface="Arial"/>
                <a:ea typeface="DejaVu Sans"/>
              </a:rPr>
              <a:t>Transform, Renderer, Collider, Rigidbody, </a:t>
            </a:r>
            <a:r>
              <a:rPr b="0" lang="en-US" sz="1800" spc="-1" strike="noStrike">
                <a:solidFill>
                  <a:srgbClr val="000000"/>
                </a:solidFill>
                <a:latin typeface="Arial"/>
                <a:ea typeface="DejaVu Sans"/>
              </a:rPr>
              <a:t>and</a:t>
            </a:r>
            <a:r>
              <a:rPr b="1" lang="en-US" sz="1800" spc="-1" strike="noStrike">
                <a:solidFill>
                  <a:srgbClr val="000000"/>
                </a:solidFill>
                <a:latin typeface="Arial"/>
                <a:ea typeface="DejaVu Sans"/>
              </a:rPr>
              <a:t> Scripts</a:t>
            </a:r>
            <a:r>
              <a:rPr b="0" lang="en-US" sz="1800" spc="-1" strike="noStrike">
                <a:solidFill>
                  <a:srgbClr val="000000"/>
                </a:solidFill>
                <a:latin typeface="Arial"/>
                <a:ea typeface="DejaVu Sans"/>
              </a:rPr>
              <a:t>, elucidating their roles and importance.</a:t>
            </a:r>
            <a:endParaRPr b="0" lang="en-US" sz="1800" spc="-1" strike="noStrike">
              <a:solidFill>
                <a:srgbClr val="000000"/>
              </a:solidFill>
              <a:latin typeface="Arial"/>
            </a:endParaRPr>
          </a:p>
          <a:p>
            <a:pPr marL="216000" indent="-216000">
              <a:lnSpc>
                <a:spcPct val="200000"/>
              </a:lnSpc>
              <a:buClr>
                <a:srgbClr val="000000"/>
              </a:buClr>
              <a:buSzPct val="45000"/>
              <a:buFont typeface="Wingdings" charset="2"/>
              <a:buChar char=""/>
            </a:pPr>
            <a:r>
              <a:rPr b="1" lang="en-US" sz="1800" spc="-1" strike="noStrike">
                <a:solidFill>
                  <a:srgbClr val="000000"/>
                </a:solidFill>
                <a:latin typeface="Arial"/>
                <a:ea typeface="DejaVu Sans"/>
              </a:rPr>
              <a:t>Component-Based</a:t>
            </a:r>
            <a:r>
              <a:rPr b="0" lang="en-US" sz="1800" spc="-1" strike="noStrike">
                <a:solidFill>
                  <a:srgbClr val="000000"/>
                </a:solidFill>
                <a:latin typeface="Arial"/>
                <a:ea typeface="DejaVu Sans"/>
              </a:rPr>
              <a:t> Design Advantages: Discussed the benefits—</a:t>
            </a:r>
            <a:r>
              <a:rPr b="1" lang="en-US" sz="1800" spc="-1" strike="noStrike">
                <a:solidFill>
                  <a:srgbClr val="000000"/>
                </a:solidFill>
                <a:latin typeface="Arial"/>
                <a:ea typeface="DejaVu Sans"/>
              </a:rPr>
              <a:t>reusability</a:t>
            </a:r>
            <a:r>
              <a:rPr b="0" lang="en-US" sz="1800" spc="-1" strike="noStrike">
                <a:solidFill>
                  <a:srgbClr val="000000"/>
                </a:solidFill>
                <a:latin typeface="Arial"/>
                <a:ea typeface="DejaVu Sans"/>
              </a:rPr>
              <a:t>, </a:t>
            </a:r>
            <a:r>
              <a:rPr b="1" lang="en-US" sz="1800" spc="-1" strike="noStrike">
                <a:solidFill>
                  <a:srgbClr val="000000"/>
                </a:solidFill>
                <a:latin typeface="Arial"/>
                <a:ea typeface="DejaVu Sans"/>
              </a:rPr>
              <a:t>modularity</a:t>
            </a:r>
            <a:r>
              <a:rPr b="0" lang="en-US" sz="1800" spc="-1" strike="noStrike">
                <a:solidFill>
                  <a:srgbClr val="000000"/>
                </a:solidFill>
                <a:latin typeface="Arial"/>
                <a:ea typeface="DejaVu Sans"/>
              </a:rPr>
              <a:t>, </a:t>
            </a:r>
            <a:r>
              <a:rPr b="1" lang="en-US" sz="1800" spc="-1" strike="noStrike">
                <a:solidFill>
                  <a:srgbClr val="000000"/>
                </a:solidFill>
                <a:latin typeface="Arial"/>
                <a:ea typeface="DejaVu Sans"/>
              </a:rPr>
              <a:t>extensibility </a:t>
            </a:r>
            <a:r>
              <a:rPr b="0" lang="en-US" sz="1800" spc="-1" strike="noStrike">
                <a:solidFill>
                  <a:srgbClr val="000000"/>
                </a:solidFill>
                <a:latin typeface="Arial"/>
                <a:ea typeface="DejaVu Sans"/>
              </a:rPr>
              <a:t>— of this design approach.</a:t>
            </a:r>
            <a:endParaRPr b="0" lang="en-US" sz="1800" spc="-1" strike="noStrike">
              <a:solidFill>
                <a:srgbClr val="000000"/>
              </a:solidFill>
              <a:latin typeface="Arial"/>
            </a:endParaRPr>
          </a:p>
        </p:txBody>
      </p:sp>
      <p:sp>
        <p:nvSpPr>
          <p:cNvPr id="2" name="PlaceHolder 1"/>
          <p:cNvSpPr>
            <a:spLocks noGrp="1"/>
          </p:cNvSpPr>
          <p:nvPr>
            <p:ph type="sldNum" idx="1"/>
          </p:nvPr>
        </p:nvSpPr>
        <p:spPr/>
        <p:txBody>
          <a:bodyPr/>
          <a:p>
            <a:fld id="{ED71E192-840B-472D-8788-366B06AA5107}" type="slidenum">
              <a:t>26</a:t>
            </a:fld>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
          <p:cNvSpPr/>
          <p:nvPr/>
        </p:nvSpPr>
        <p:spPr>
          <a:xfrm>
            <a:off x="370440" y="1455480"/>
            <a:ext cx="10827000" cy="4432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163" name="PlaceHolder 12"/>
          <p:cNvSpPr/>
          <p:nvPr/>
        </p:nvSpPr>
        <p:spPr>
          <a:xfrm>
            <a:off x="228600" y="681120"/>
            <a:ext cx="11812320" cy="70344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4000" spc="-1" strike="noStrike">
                <a:solidFill>
                  <a:srgbClr val="000000"/>
                </a:solidFill>
                <a:latin typeface="Arial"/>
                <a:ea typeface="DejaVu Sans"/>
              </a:rPr>
              <a:t>References</a:t>
            </a:r>
            <a:endParaRPr b="0" lang="en-US" sz="4000" spc="-1" strike="noStrike">
              <a:solidFill>
                <a:srgbClr val="000000"/>
              </a:solidFill>
              <a:latin typeface="Arial"/>
            </a:endParaRPr>
          </a:p>
        </p:txBody>
      </p:sp>
      <p:sp>
        <p:nvSpPr>
          <p:cNvPr id="164" name=""/>
          <p:cNvSpPr/>
          <p:nvPr/>
        </p:nvSpPr>
        <p:spPr>
          <a:xfrm>
            <a:off x="507960" y="1921680"/>
            <a:ext cx="11370240" cy="2641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000000"/>
                </a:solidFill>
                <a:latin typeface="Arial"/>
                <a:ea typeface="DejaVu Sans"/>
              </a:rPr>
              <a:t>1: Hocking, Joseph; Schell, Jesse, Unity in action: multiplatform game development in C#, 2022</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ea typeface="DejaVu Sans"/>
              </a:rPr>
              <a:t>3: Geig, Mike, Sams teach yourself Unity Game development in 24 hours, 2014</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ea typeface="DejaVu Sans"/>
              </a:rPr>
              <a:t>6: Gibson Bond, Jeremy, Introduction to Game Design, Prototyping, and Development: From Concept to Playable Game with Unity and C, </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ea typeface="DejaVu Sans"/>
              </a:rPr>
              <a:t>8: Unity Technologies, Unity Manual, 2023</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ea typeface="DejaVu Sans"/>
              </a:rPr>
              <a:t>9: Tutorials Point, Learning Unity, 2023</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ea typeface="DejaVu Sans"/>
              </a:rPr>
              <a:t>10: Goldstone Will, Unity 3.x game development essentials, 2011</a:t>
            </a:r>
            <a:endParaRPr b="0" lang="en-US" sz="1800" spc="-1" strike="noStrike">
              <a:solidFill>
                <a:srgbClr val="000000"/>
              </a:solidFill>
              <a:latin typeface="Arial"/>
            </a:endParaRPr>
          </a:p>
        </p:txBody>
      </p:sp>
      <p:sp>
        <p:nvSpPr>
          <p:cNvPr id="2" name="PlaceHolder 1"/>
          <p:cNvSpPr>
            <a:spLocks noGrp="1"/>
          </p:cNvSpPr>
          <p:nvPr>
            <p:ph type="sldNum" idx="1"/>
          </p:nvPr>
        </p:nvSpPr>
        <p:spPr/>
        <p:txBody>
          <a:bodyPr/>
          <a:p>
            <a:fld id="{5216530C-E261-46AB-9CEE-4478433E3C9F}" type="slidenum">
              <a:t>27</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PlaceHolder 2"/>
          <p:cNvSpPr/>
          <p:nvPr/>
        </p:nvSpPr>
        <p:spPr>
          <a:xfrm>
            <a:off x="228600" y="681120"/>
            <a:ext cx="11812320" cy="70344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en-US" sz="4000" spc="-1" strike="noStrike">
                <a:solidFill>
                  <a:srgbClr val="000000"/>
                </a:solidFill>
                <a:latin typeface="Arial"/>
                <a:ea typeface="DejaVu Sans"/>
              </a:rPr>
              <a:t>What is Unity's Component System</a:t>
            </a:r>
            <a:endParaRPr b="0" lang="en-US" sz="4000" spc="-1" strike="noStrike">
              <a:solidFill>
                <a:srgbClr val="000000"/>
              </a:solidFill>
              <a:latin typeface="Arial"/>
            </a:endParaRPr>
          </a:p>
        </p:txBody>
      </p:sp>
      <p:sp>
        <p:nvSpPr>
          <p:cNvPr id="53" name=""/>
          <p:cNvSpPr/>
          <p:nvPr/>
        </p:nvSpPr>
        <p:spPr>
          <a:xfrm>
            <a:off x="596160" y="1455480"/>
            <a:ext cx="10827000" cy="4432320"/>
          </a:xfrm>
          <a:prstGeom prst="rect">
            <a:avLst/>
          </a:prstGeom>
          <a:noFill/>
          <a:ln w="0">
            <a:noFill/>
          </a:ln>
        </p:spPr>
        <p:style>
          <a:lnRef idx="0"/>
          <a:fillRef idx="0"/>
          <a:effectRef idx="0"/>
          <a:fontRef idx="minor"/>
        </p:style>
        <p:txBody>
          <a:bodyPr lIns="90000" rIns="90000" tIns="45000" bIns="45000" anchor="t">
            <a:noAutofit/>
          </a:bodyPr>
          <a:p>
            <a:pPr>
              <a:lnSpc>
                <a:spcPct val="115000"/>
              </a:lnSpc>
            </a:pPr>
            <a:r>
              <a:rPr b="0" lang="en-US" sz="1800" spc="-1" strike="noStrike">
                <a:solidFill>
                  <a:srgbClr val="000000"/>
                </a:solidFill>
                <a:latin typeface="Arial"/>
                <a:ea typeface="DejaVu Sans"/>
              </a:rPr>
              <a:t>The Entity Component System (ECS) is the core of the Unity Data-Oriented Tech Stack (DOTS). As the name indicates, ECS has three principal parts:</a:t>
            </a:r>
            <a:endParaRPr b="0" lang="en-US" sz="1800" spc="-1" strike="noStrike">
              <a:solidFill>
                <a:srgbClr val="000000"/>
              </a:solidFill>
              <a:latin typeface="Arial"/>
            </a:endParaRPr>
          </a:p>
          <a:p>
            <a:pPr>
              <a:lnSpc>
                <a:spcPct val="115000"/>
              </a:lnSpc>
            </a:pPr>
            <a:endParaRPr b="0" lang="en-US" sz="1800" spc="-1" strike="noStrike">
              <a:solidFill>
                <a:srgbClr val="000000"/>
              </a:solidFill>
              <a:latin typeface="Arial"/>
            </a:endParaRPr>
          </a:p>
          <a:p>
            <a:pPr>
              <a:lnSpc>
                <a:spcPct val="115000"/>
              </a:lnSpc>
            </a:pPr>
            <a:r>
              <a:rPr b="0" i="1" lang="en-US" sz="1800" spc="-1" strike="noStrike">
                <a:solidFill>
                  <a:srgbClr val="3465a4"/>
                </a:solidFill>
                <a:latin typeface="Arial"/>
                <a:ea typeface="DejaVu Sans"/>
              </a:rPr>
              <a:t>Entities</a:t>
            </a:r>
            <a:r>
              <a:rPr b="0" lang="en-US" sz="1800" spc="-1" strike="noStrike">
                <a:solidFill>
                  <a:srgbClr val="000000"/>
                </a:solidFill>
                <a:latin typeface="Arial"/>
                <a:ea typeface="DejaVu Sans"/>
              </a:rPr>
              <a:t> — the entities, or things, that populate your game or program.</a:t>
            </a:r>
            <a:endParaRPr b="0" lang="en-US" sz="1800" spc="-1" strike="noStrike">
              <a:solidFill>
                <a:srgbClr val="000000"/>
              </a:solidFill>
              <a:latin typeface="Arial"/>
            </a:endParaRPr>
          </a:p>
          <a:p>
            <a:pPr>
              <a:lnSpc>
                <a:spcPct val="115000"/>
              </a:lnSpc>
            </a:pPr>
            <a:endParaRPr b="0" lang="en-US" sz="1800" spc="-1" strike="noStrike">
              <a:solidFill>
                <a:srgbClr val="000000"/>
              </a:solidFill>
              <a:latin typeface="Arial"/>
            </a:endParaRPr>
          </a:p>
          <a:p>
            <a:pPr>
              <a:lnSpc>
                <a:spcPct val="115000"/>
              </a:lnSpc>
            </a:pPr>
            <a:r>
              <a:rPr b="0" i="1" lang="en-US" sz="1800" spc="-1" strike="noStrike">
                <a:solidFill>
                  <a:srgbClr val="3465a4"/>
                </a:solidFill>
                <a:latin typeface="Arial"/>
                <a:ea typeface="DejaVu Sans"/>
              </a:rPr>
              <a:t>Components</a:t>
            </a:r>
            <a:r>
              <a:rPr b="0" lang="en-US" sz="1800" spc="-1" strike="noStrike">
                <a:solidFill>
                  <a:srgbClr val="000000"/>
                </a:solidFill>
                <a:latin typeface="Arial"/>
                <a:ea typeface="DejaVu Sans"/>
              </a:rPr>
              <a:t> — the data associated with your entities, but organized by the data itself rather than by entity. (This difference in organization is one of the key differences between an object-oriented and a data-oriented design.)</a:t>
            </a:r>
            <a:endParaRPr b="0" lang="en-US" sz="1800" spc="-1" strike="noStrike">
              <a:solidFill>
                <a:srgbClr val="000000"/>
              </a:solidFill>
              <a:latin typeface="Arial"/>
            </a:endParaRPr>
          </a:p>
          <a:p>
            <a:pPr>
              <a:lnSpc>
                <a:spcPct val="115000"/>
              </a:lnSpc>
            </a:pPr>
            <a:endParaRPr b="0" lang="en-US" sz="1800" spc="-1" strike="noStrike">
              <a:solidFill>
                <a:srgbClr val="000000"/>
              </a:solidFill>
              <a:latin typeface="Arial"/>
            </a:endParaRPr>
          </a:p>
          <a:p>
            <a:pPr>
              <a:lnSpc>
                <a:spcPct val="115000"/>
              </a:lnSpc>
            </a:pPr>
            <a:r>
              <a:rPr b="0" i="1" lang="en-US" sz="1800" spc="-1" strike="noStrike">
                <a:solidFill>
                  <a:srgbClr val="3465a4"/>
                </a:solidFill>
                <a:latin typeface="Arial"/>
                <a:ea typeface="DejaVu Sans"/>
              </a:rPr>
              <a:t>Systems</a:t>
            </a:r>
            <a:r>
              <a:rPr b="0" lang="en-US" sz="1800" spc="-1" strike="noStrike">
                <a:solidFill>
                  <a:srgbClr val="000000"/>
                </a:solidFill>
                <a:latin typeface="Arial"/>
                <a:ea typeface="DejaVu Sans"/>
              </a:rPr>
              <a:t> — the logic that transforms the component data from its current state to its next state— for example, a system might update the positions of all moving entities by their velocity times the time interval since the previous frame.</a:t>
            </a:r>
            <a:endParaRPr b="0" lang="en-US" sz="1800" spc="-1" strike="noStrike">
              <a:solidFill>
                <a:srgbClr val="000000"/>
              </a:solidFill>
              <a:latin typeface="Arial"/>
            </a:endParaRPr>
          </a:p>
        </p:txBody>
      </p:sp>
      <p:sp>
        <p:nvSpPr>
          <p:cNvPr id="54" name=""/>
          <p:cNvSpPr/>
          <p:nvPr/>
        </p:nvSpPr>
        <p:spPr>
          <a:xfrm>
            <a:off x="8915400" y="6593400"/>
            <a:ext cx="2257560" cy="11448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US" sz="900" spc="-1" strike="noStrike">
                <a:solidFill>
                  <a:srgbClr val="000000"/>
                </a:solidFill>
                <a:latin typeface="Times New Roman"/>
                <a:ea typeface="DejaVu Sans"/>
              </a:rPr>
              <a:t>8: Unity Technologies, Unity Manual, 2023</a:t>
            </a:r>
            <a:endParaRPr b="0" lang="en-US" sz="900" spc="-1" strike="noStrike">
              <a:solidFill>
                <a:srgbClr val="000000"/>
              </a:solidFill>
              <a:latin typeface="Arial"/>
            </a:endParaRPr>
          </a:p>
        </p:txBody>
      </p:sp>
      <p:sp>
        <p:nvSpPr>
          <p:cNvPr id="55" name=""/>
          <p:cNvSpPr/>
          <p:nvPr/>
        </p:nvSpPr>
        <p:spPr>
          <a:xfrm>
            <a:off x="685800" y="2779200"/>
            <a:ext cx="685800" cy="360"/>
          </a:xfrm>
          <a:prstGeom prst="line">
            <a:avLst/>
          </a:prstGeom>
          <a:ln w="36720">
            <a:solidFill>
              <a:srgbClr val="ff860d"/>
            </a:solidFill>
            <a:roun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a typeface="DejaVu Sans"/>
            </a:endParaRPr>
          </a:p>
        </p:txBody>
      </p:sp>
      <p:sp>
        <p:nvSpPr>
          <p:cNvPr id="56" name=""/>
          <p:cNvSpPr/>
          <p:nvPr/>
        </p:nvSpPr>
        <p:spPr>
          <a:xfrm>
            <a:off x="685800" y="3393000"/>
            <a:ext cx="1371600" cy="360"/>
          </a:xfrm>
          <a:prstGeom prst="line">
            <a:avLst/>
          </a:prstGeom>
          <a:ln w="36720">
            <a:solidFill>
              <a:srgbClr val="ff860d"/>
            </a:solidFill>
            <a:roun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a typeface="DejaVu Sans"/>
            </a:endParaRPr>
          </a:p>
        </p:txBody>
      </p:sp>
      <p:sp>
        <p:nvSpPr>
          <p:cNvPr id="57" name=""/>
          <p:cNvSpPr/>
          <p:nvPr/>
        </p:nvSpPr>
        <p:spPr>
          <a:xfrm>
            <a:off x="685800" y="4656600"/>
            <a:ext cx="914400" cy="360"/>
          </a:xfrm>
          <a:prstGeom prst="line">
            <a:avLst/>
          </a:prstGeom>
          <a:ln w="36720">
            <a:solidFill>
              <a:srgbClr val="ff860d"/>
            </a:solidFill>
            <a:roun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a typeface="DejaVu Sans"/>
            </a:endParaRPr>
          </a:p>
        </p:txBody>
      </p:sp>
      <p:sp>
        <p:nvSpPr>
          <p:cNvPr id="58" name=""/>
          <p:cNvSpPr/>
          <p:nvPr/>
        </p:nvSpPr>
        <p:spPr>
          <a:xfrm>
            <a:off x="1143000" y="1828800"/>
            <a:ext cx="3429000" cy="360"/>
          </a:xfrm>
          <a:prstGeom prst="line">
            <a:avLst/>
          </a:prstGeom>
          <a:ln w="36720">
            <a:solidFill>
              <a:srgbClr val="ff860d"/>
            </a:solidFill>
            <a:roun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a typeface="DejaVu Sans"/>
            </a:endParaRPr>
          </a:p>
        </p:txBody>
      </p:sp>
      <p:sp>
        <p:nvSpPr>
          <p:cNvPr id="59" name=""/>
          <p:cNvSpPr/>
          <p:nvPr/>
        </p:nvSpPr>
        <p:spPr>
          <a:xfrm>
            <a:off x="2286000" y="3393000"/>
            <a:ext cx="3886200" cy="360"/>
          </a:xfrm>
          <a:prstGeom prst="line">
            <a:avLst/>
          </a:prstGeom>
          <a:ln w="36720">
            <a:solidFill>
              <a:srgbClr val="ff860d"/>
            </a:solidFill>
            <a:roun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a typeface="DejaVu Sans"/>
            </a:endParaRPr>
          </a:p>
        </p:txBody>
      </p:sp>
      <p:sp>
        <p:nvSpPr>
          <p:cNvPr id="2" name="PlaceHolder 1"/>
          <p:cNvSpPr>
            <a:spLocks noGrp="1"/>
          </p:cNvSpPr>
          <p:nvPr>
            <p:ph type="sldNum" idx="1"/>
          </p:nvPr>
        </p:nvSpPr>
        <p:spPr/>
        <p:txBody>
          <a:bodyPr/>
          <a:p>
            <a:fld id="{81CBB65A-11B9-489E-8D36-087394629DF5}" type="slidenum">
              <a:t>3</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
          <p:cNvSpPr/>
          <p:nvPr/>
        </p:nvSpPr>
        <p:spPr>
          <a:xfrm>
            <a:off x="647280" y="1479600"/>
            <a:ext cx="10775880" cy="1618560"/>
          </a:xfrm>
          <a:prstGeom prst="rect">
            <a:avLst/>
          </a:prstGeom>
          <a:noFill/>
          <a:ln w="0">
            <a:noFill/>
          </a:ln>
        </p:spPr>
        <p:style>
          <a:lnRef idx="0"/>
          <a:fillRef idx="0"/>
          <a:effectRef idx="0"/>
          <a:fontRef idx="minor"/>
        </p:style>
        <p:txBody>
          <a:bodyPr lIns="90000" rIns="90000" tIns="45000" bIns="45000" anchor="t">
            <a:noAutofit/>
          </a:bodyPr>
          <a:p>
            <a:pPr>
              <a:lnSpc>
                <a:spcPct val="150000"/>
              </a:lnSpc>
            </a:pPr>
            <a:r>
              <a:rPr b="0" lang="en-US" sz="1800" spc="-1" strike="noStrike">
                <a:solidFill>
                  <a:srgbClr val="000000"/>
                </a:solidFill>
                <a:latin typeface="Arial"/>
                <a:ea typeface="DejaVu Sans"/>
              </a:rPr>
              <a:t>In a component system, components are mix-and-match packets of functionality, and objects are built up as a collection of components, rather than as a strict hierarchy of classes. A component system is a different (and usually more flexible) approach to object-oriented programming (OOP) that constructs game objects through composition rather than inheritance.  </a:t>
            </a:r>
            <a:r>
              <a:rPr b="0" lang="en-US" sz="1800" spc="-1" strike="noStrike" baseline="33000">
                <a:solidFill>
                  <a:srgbClr val="000000"/>
                </a:solidFill>
                <a:latin typeface="Arial"/>
                <a:ea typeface="DejaVu Sans"/>
              </a:rPr>
              <a:t>[1]</a:t>
            </a:r>
            <a:endParaRPr b="0" lang="en-US" sz="1800" spc="-1" strike="noStrike">
              <a:solidFill>
                <a:srgbClr val="000000"/>
              </a:solidFill>
              <a:latin typeface="Arial"/>
            </a:endParaRPr>
          </a:p>
        </p:txBody>
      </p:sp>
      <p:sp>
        <p:nvSpPr>
          <p:cNvPr id="61" name="PlaceHolder 16"/>
          <p:cNvSpPr/>
          <p:nvPr/>
        </p:nvSpPr>
        <p:spPr>
          <a:xfrm>
            <a:off x="228600" y="681120"/>
            <a:ext cx="11812320" cy="70344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en-US" sz="4000" spc="-1" strike="noStrike">
                <a:solidFill>
                  <a:srgbClr val="000000"/>
                </a:solidFill>
                <a:latin typeface="Arial"/>
                <a:ea typeface="DejaVu Sans"/>
              </a:rPr>
              <a:t>What is Unity's Component System</a:t>
            </a:r>
            <a:endParaRPr b="0" lang="en-US" sz="4000" spc="-1" strike="noStrike">
              <a:solidFill>
                <a:srgbClr val="000000"/>
              </a:solidFill>
              <a:latin typeface="Arial"/>
            </a:endParaRPr>
          </a:p>
        </p:txBody>
      </p:sp>
      <p:sp>
        <p:nvSpPr>
          <p:cNvPr id="62" name=""/>
          <p:cNvSpPr/>
          <p:nvPr/>
        </p:nvSpPr>
        <p:spPr>
          <a:xfrm>
            <a:off x="3200400" y="1962000"/>
            <a:ext cx="1371600" cy="360"/>
          </a:xfrm>
          <a:prstGeom prst="line">
            <a:avLst/>
          </a:prstGeom>
          <a:ln w="36720">
            <a:solidFill>
              <a:srgbClr val="ff860d"/>
            </a:solidFill>
            <a:roun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a typeface="DejaVu Sans"/>
            </a:endParaRPr>
          </a:p>
        </p:txBody>
      </p:sp>
      <p:sp>
        <p:nvSpPr>
          <p:cNvPr id="63" name=""/>
          <p:cNvSpPr/>
          <p:nvPr/>
        </p:nvSpPr>
        <p:spPr>
          <a:xfrm>
            <a:off x="7543800" y="1962000"/>
            <a:ext cx="2514600" cy="360"/>
          </a:xfrm>
          <a:prstGeom prst="line">
            <a:avLst/>
          </a:prstGeom>
          <a:ln w="36720">
            <a:solidFill>
              <a:srgbClr val="ff860d"/>
            </a:solidFill>
            <a:roun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a typeface="DejaVu Sans"/>
            </a:endParaRPr>
          </a:p>
        </p:txBody>
      </p:sp>
      <p:sp>
        <p:nvSpPr>
          <p:cNvPr id="64" name=""/>
          <p:cNvSpPr/>
          <p:nvPr/>
        </p:nvSpPr>
        <p:spPr>
          <a:xfrm>
            <a:off x="6379200" y="6605640"/>
            <a:ext cx="4809600" cy="9180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US" sz="900" spc="-1" strike="noStrike">
                <a:solidFill>
                  <a:srgbClr val="000000"/>
                </a:solidFill>
                <a:latin typeface="Times New Roman"/>
                <a:ea typeface="DejaVu Sans"/>
              </a:rPr>
              <a:t>1: Hocking, Joseph; Schell, Jesse, Unity in action: multiplatform game development in C#, 2022</a:t>
            </a:r>
            <a:endParaRPr b="0" lang="en-US" sz="900" spc="-1" strike="noStrike">
              <a:solidFill>
                <a:srgbClr val="000000"/>
              </a:solidFill>
              <a:latin typeface="Arial"/>
            </a:endParaRPr>
          </a:p>
        </p:txBody>
      </p:sp>
      <p:sp>
        <p:nvSpPr>
          <p:cNvPr id="65" name=""/>
          <p:cNvSpPr/>
          <p:nvPr/>
        </p:nvSpPr>
        <p:spPr>
          <a:xfrm>
            <a:off x="685800" y="3770640"/>
            <a:ext cx="10695600" cy="1618560"/>
          </a:xfrm>
          <a:prstGeom prst="rect">
            <a:avLst/>
          </a:prstGeom>
          <a:noFill/>
          <a:ln w="0">
            <a:noFill/>
          </a:ln>
        </p:spPr>
        <p:style>
          <a:lnRef idx="0"/>
          <a:fillRef idx="0"/>
          <a:effectRef idx="0"/>
          <a:fontRef idx="minor"/>
        </p:style>
        <p:txBody>
          <a:bodyPr lIns="90000" rIns="90000" tIns="45000" bIns="45000" anchor="t">
            <a:noAutofit/>
          </a:bodyPr>
          <a:p>
            <a:pPr>
              <a:lnSpc>
                <a:spcPct val="150000"/>
              </a:lnSpc>
            </a:pPr>
            <a:r>
              <a:rPr b="0" lang="en-US" sz="1800" spc="-1" strike="noStrike">
                <a:solidFill>
                  <a:srgbClr val="000000"/>
                </a:solidFill>
                <a:latin typeface="Arial"/>
                <a:ea typeface="DejaVu Sans"/>
              </a:rPr>
              <a:t>In a component system, objects exist on a flat hierarchy, and different objects have different collections of components. An inheritance structure, in contrast, has different objects on completely different branches of the tree. The component arrangement facilitates rapid prototyping, because you can quickly mix and match components rather than having to refactor the inheritance chain when objects change.</a:t>
            </a:r>
            <a:endParaRPr b="0" lang="en-US" sz="1800" spc="-1" strike="noStrike">
              <a:solidFill>
                <a:srgbClr val="000000"/>
              </a:solidFill>
              <a:latin typeface="Arial"/>
            </a:endParaRPr>
          </a:p>
        </p:txBody>
      </p:sp>
      <p:sp>
        <p:nvSpPr>
          <p:cNvPr id="66" name=""/>
          <p:cNvSpPr/>
          <p:nvPr/>
        </p:nvSpPr>
        <p:spPr>
          <a:xfrm>
            <a:off x="6978600" y="4235400"/>
            <a:ext cx="4114800" cy="360"/>
          </a:xfrm>
          <a:prstGeom prst="line">
            <a:avLst/>
          </a:prstGeom>
          <a:ln w="36720">
            <a:solidFill>
              <a:srgbClr val="ff860d"/>
            </a:solidFill>
            <a:roun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a typeface="DejaVu Sans"/>
            </a:endParaRPr>
          </a:p>
        </p:txBody>
      </p:sp>
      <p:sp>
        <p:nvSpPr>
          <p:cNvPr id="67" name=""/>
          <p:cNvSpPr/>
          <p:nvPr/>
        </p:nvSpPr>
        <p:spPr>
          <a:xfrm flipV="1">
            <a:off x="806400" y="4656600"/>
            <a:ext cx="1479600" cy="360"/>
          </a:xfrm>
          <a:prstGeom prst="line">
            <a:avLst/>
          </a:prstGeom>
          <a:ln w="36720">
            <a:solidFill>
              <a:srgbClr val="ff860d"/>
            </a:solidFill>
            <a:roun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a typeface="DejaVu Sans"/>
            </a:endParaRPr>
          </a:p>
        </p:txBody>
      </p:sp>
      <p:sp>
        <p:nvSpPr>
          <p:cNvPr id="2" name="PlaceHolder 1"/>
          <p:cNvSpPr>
            <a:spLocks noGrp="1"/>
          </p:cNvSpPr>
          <p:nvPr>
            <p:ph type="sldNum" idx="1"/>
          </p:nvPr>
        </p:nvSpPr>
        <p:spPr/>
        <p:txBody>
          <a:bodyPr/>
          <a:p>
            <a:fld id="{8361AD81-61CC-4C52-9169-F0E0968D5206}" type="slidenum">
              <a:t>4</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PlaceHolder 17"/>
          <p:cNvSpPr/>
          <p:nvPr/>
        </p:nvSpPr>
        <p:spPr>
          <a:xfrm>
            <a:off x="228600" y="681120"/>
            <a:ext cx="11812320" cy="70344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en-US" sz="4000" spc="-1" strike="noStrike">
                <a:solidFill>
                  <a:srgbClr val="000000"/>
                </a:solidFill>
                <a:latin typeface="Arial"/>
                <a:ea typeface="DejaVu Sans"/>
              </a:rPr>
              <a:t>What is Unity's Component System</a:t>
            </a:r>
            <a:endParaRPr b="0" lang="en-US" sz="4000" spc="-1" strike="noStrike">
              <a:solidFill>
                <a:srgbClr val="000000"/>
              </a:solidFill>
              <a:latin typeface="Arial"/>
            </a:endParaRPr>
          </a:p>
        </p:txBody>
      </p:sp>
      <p:graphicFrame>
        <p:nvGraphicFramePr>
          <p:cNvPr id="69" name=""/>
          <p:cNvGraphicFramePr/>
          <p:nvPr/>
        </p:nvGraphicFramePr>
        <p:xfrm>
          <a:off x="858240" y="2119680"/>
          <a:ext cx="1656000" cy="2862000"/>
        </p:xfrm>
        <a:graphic>
          <a:graphicData uri="http://schemas.openxmlformats.org/drawingml/2006/table">
            <a:tbl>
              <a:tblPr/>
              <a:tblGrid>
                <a:gridCol w="1656360"/>
              </a:tblGrid>
              <a:tr h="703080">
                <a:tc>
                  <a:txBody>
                    <a:bodyPr lIns="36000" rIns="36000" anchor="ctr">
                      <a:noAutofit/>
                    </a:bodyPr>
                    <a:p>
                      <a:pPr algn="ctr">
                        <a:lnSpc>
                          <a:spcPct val="100000"/>
                        </a:lnSpc>
                      </a:pPr>
                      <a:r>
                        <a:rPr b="1" lang="en-US" sz="1800" spc="-1" strike="noStrike">
                          <a:solidFill>
                            <a:srgbClr val="3465a4"/>
                          </a:solidFill>
                          <a:latin typeface="Arial"/>
                        </a:rPr>
                        <a:t>ESC</a:t>
                      </a: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719640">
                <a:tc>
                  <a:txBody>
                    <a:bodyPr lIns="36000" rIns="36000" anchor="t">
                      <a:noAutofit/>
                    </a:bodyPr>
                    <a:p>
                      <a:pPr>
                        <a:lnSpc>
                          <a:spcPct val="100000"/>
                        </a:lnSpc>
                      </a:pPr>
                      <a:r>
                        <a:rPr b="0" lang="en-US" sz="1800" spc="-1" strike="noStrike">
                          <a:solidFill>
                            <a:srgbClr val="000000"/>
                          </a:solidFill>
                          <a:latin typeface="Arial"/>
                        </a:rPr>
                        <a:t>Entity</a:t>
                      </a: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719640">
                <a:tc>
                  <a:txBody>
                    <a:bodyPr lIns="36000" rIns="36000" anchor="t">
                      <a:noAutofit/>
                    </a:bodyPr>
                    <a:p>
                      <a:pPr>
                        <a:lnSpc>
                          <a:spcPct val="100000"/>
                        </a:lnSpc>
                      </a:pPr>
                      <a:r>
                        <a:rPr b="0" lang="en-US" sz="1800" spc="-1" strike="noStrike">
                          <a:solidFill>
                            <a:srgbClr val="000000"/>
                          </a:solidFill>
                          <a:latin typeface="Arial"/>
                        </a:rPr>
                        <a:t>Component</a:t>
                      </a: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719640">
                <a:tc>
                  <a:txBody>
                    <a:bodyPr lIns="36000" rIns="36000" anchor="t">
                      <a:noAutofit/>
                    </a:bodyPr>
                    <a:p>
                      <a:pPr>
                        <a:lnSpc>
                          <a:spcPct val="100000"/>
                        </a:lnSpc>
                      </a:pPr>
                      <a:r>
                        <a:rPr b="0" lang="en-US" sz="1800" spc="-1" strike="noStrike">
                          <a:solidFill>
                            <a:srgbClr val="000000"/>
                          </a:solidFill>
                          <a:latin typeface="Arial"/>
                        </a:rPr>
                        <a:t>System</a:t>
                      </a: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bl>
          </a:graphicData>
        </a:graphic>
      </p:graphicFrame>
      <p:graphicFrame>
        <p:nvGraphicFramePr>
          <p:cNvPr id="70" name=""/>
          <p:cNvGraphicFramePr/>
          <p:nvPr/>
        </p:nvGraphicFramePr>
        <p:xfrm>
          <a:off x="4888440" y="1656000"/>
          <a:ext cx="6139800" cy="4298400"/>
        </p:xfrm>
        <a:graphic>
          <a:graphicData uri="http://schemas.openxmlformats.org/drawingml/2006/table">
            <a:tbl>
              <a:tblPr/>
              <a:tblGrid>
                <a:gridCol w="6140160"/>
              </a:tblGrid>
              <a:tr h="719640">
                <a:tc>
                  <a:txBody>
                    <a:bodyPr lIns="36000" rIns="36000" anchor="ctr">
                      <a:noAutofit/>
                    </a:bodyPr>
                    <a:p>
                      <a:pPr algn="ctr">
                        <a:lnSpc>
                          <a:spcPct val="100000"/>
                        </a:lnSpc>
                      </a:pPr>
                      <a:r>
                        <a:rPr b="1" lang="en-US" sz="1800" spc="-1" strike="noStrike">
                          <a:solidFill>
                            <a:srgbClr val="3465a4"/>
                          </a:solidFill>
                          <a:latin typeface="Arial"/>
                        </a:rPr>
                        <a:t>Unity</a:t>
                      </a: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719640">
                <a:tc>
                  <a:txBody>
                    <a:bodyPr lIns="36000" rIns="36000" anchor="t">
                      <a:noAutofit/>
                    </a:bodyPr>
                    <a:p>
                      <a:pPr>
                        <a:lnSpc>
                          <a:spcPct val="100000"/>
                        </a:lnSpc>
                      </a:pPr>
                      <a:r>
                        <a:rPr b="0" lang="en-US" sz="1800" spc="-1" strike="noStrike">
                          <a:solidFill>
                            <a:srgbClr val="000000"/>
                          </a:solidFill>
                          <a:latin typeface="Arial"/>
                        </a:rPr>
                        <a:t>Game Objects</a:t>
                      </a: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719640">
                <a:tc>
                  <a:txBody>
                    <a:bodyPr lIns="36000" rIns="36000" anchor="t">
                      <a:noAutofit/>
                    </a:bodyPr>
                    <a:p>
                      <a:pPr>
                        <a:lnSpc>
                          <a:spcPct val="100000"/>
                        </a:lnSpc>
                      </a:pPr>
                      <a:r>
                        <a:rPr b="0" lang="en-US" sz="1800" spc="-1" strike="noStrike">
                          <a:solidFill>
                            <a:srgbClr val="000000"/>
                          </a:solidFill>
                          <a:latin typeface="Arial"/>
                          <a:ea typeface="PingFang SC"/>
                        </a:rPr>
                        <a:t>Unity Components: Transform, MeshFilter, Renderer, Colider, Rigidbody, Script component</a:t>
                      </a: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720720">
                <a:tc>
                  <a:txBody>
                    <a:bodyPr lIns="36000" rIns="36000" anchor="t">
                      <a:noAutofit/>
                    </a:bodyPr>
                    <a:p>
                      <a:pPr>
                        <a:lnSpc>
                          <a:spcPct val="100000"/>
                        </a:lnSpc>
                      </a:pPr>
                      <a:r>
                        <a:rPr b="0" lang="en-US" sz="1800" spc="-1" strike="noStrike">
                          <a:solidFill>
                            <a:srgbClr val="000000"/>
                          </a:solidFill>
                          <a:latin typeface="Arial"/>
                        </a:rPr>
                        <a:t>RenderSystem: SpriteRenderer, MeshRenderer, ParticleSystemRenderer</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MovingSystem: </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PhysicSystem: behaviour  of RigidbodyComponent, ColliderComponent</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a:t>
                      </a: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bl>
          </a:graphicData>
        </a:graphic>
      </p:graphicFrame>
      <p:sp>
        <p:nvSpPr>
          <p:cNvPr id="71" name=""/>
          <p:cNvSpPr/>
          <p:nvPr/>
        </p:nvSpPr>
        <p:spPr>
          <a:xfrm>
            <a:off x="2514600" y="3429000"/>
            <a:ext cx="2286000" cy="360"/>
          </a:xfrm>
          <a:prstGeom prst="line">
            <a:avLst/>
          </a:prstGeom>
          <a:ln w="36720">
            <a:solidFill>
              <a:srgbClr val="ff860d"/>
            </a:solidFill>
            <a:round/>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a typeface="DejaVu Sans"/>
            </a:endParaRPr>
          </a:p>
        </p:txBody>
      </p:sp>
      <p:sp>
        <p:nvSpPr>
          <p:cNvPr id="2" name="PlaceHolder 1"/>
          <p:cNvSpPr>
            <a:spLocks noGrp="1"/>
          </p:cNvSpPr>
          <p:nvPr>
            <p:ph type="sldNum" idx="1"/>
          </p:nvPr>
        </p:nvSpPr>
        <p:spPr/>
        <p:txBody>
          <a:bodyPr/>
          <a:p>
            <a:fld id="{F8C36E2F-C809-42F2-A8C6-6EFCB6B462FD}" type="slidenum">
              <a:t>5</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PlaceHolder 4"/>
          <p:cNvSpPr/>
          <p:nvPr/>
        </p:nvSpPr>
        <p:spPr>
          <a:xfrm>
            <a:off x="228600" y="681120"/>
            <a:ext cx="11812320" cy="70344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en-US" sz="3600" spc="-1" strike="noStrike">
                <a:solidFill>
                  <a:srgbClr val="000000"/>
                </a:solidFill>
                <a:latin typeface="Arial"/>
                <a:ea typeface="Arial"/>
              </a:rPr>
              <a:t>Components in Unity</a:t>
            </a:r>
            <a:endParaRPr b="0" lang="en-US" sz="3600" spc="-1" strike="noStrike">
              <a:solidFill>
                <a:srgbClr val="000000"/>
              </a:solidFill>
              <a:latin typeface="Arial"/>
            </a:endParaRPr>
          </a:p>
        </p:txBody>
      </p:sp>
      <p:pic>
        <p:nvPicPr>
          <p:cNvPr id="73" name="" descr=""/>
          <p:cNvPicPr/>
          <p:nvPr/>
        </p:nvPicPr>
        <p:blipFill>
          <a:blip r:embed="rId1"/>
          <a:stretch/>
        </p:blipFill>
        <p:spPr>
          <a:xfrm>
            <a:off x="0" y="1600200"/>
            <a:ext cx="5731200" cy="3425040"/>
          </a:xfrm>
          <a:prstGeom prst="rect">
            <a:avLst/>
          </a:prstGeom>
          <a:ln w="0">
            <a:noFill/>
          </a:ln>
        </p:spPr>
      </p:pic>
      <p:sp>
        <p:nvSpPr>
          <p:cNvPr id="74" name=""/>
          <p:cNvSpPr/>
          <p:nvPr/>
        </p:nvSpPr>
        <p:spPr>
          <a:xfrm>
            <a:off x="5715000" y="1391040"/>
            <a:ext cx="6394320" cy="4091400"/>
          </a:xfrm>
          <a:prstGeom prst="rect">
            <a:avLst/>
          </a:prstGeom>
          <a:noFill/>
          <a:ln w="0">
            <a:noFill/>
          </a:ln>
        </p:spPr>
        <p:style>
          <a:lnRef idx="0"/>
          <a:fillRef idx="0"/>
          <a:effectRef idx="0"/>
          <a:fontRef idx="minor"/>
        </p:style>
        <p:txBody>
          <a:bodyPr lIns="90000" rIns="90000" tIns="45000" bIns="45000" anchor="t">
            <a:noAutofit/>
          </a:bodyPr>
          <a:p>
            <a:pPr>
              <a:lnSpc>
                <a:spcPct val="150000"/>
              </a:lnSpc>
            </a:pPr>
            <a:r>
              <a:rPr b="0" lang="en-US" sz="2200" spc="-1" strike="noStrike">
                <a:solidFill>
                  <a:srgbClr val="000000"/>
                </a:solidFill>
                <a:latin typeface="Arial"/>
                <a:ea typeface="DejaVu Sans"/>
              </a:rPr>
              <a:t>In Unity, components come in various forms. They can be for creating behavior, defining appearance, and influencing other aspects of an object's function in the game. </a:t>
            </a:r>
            <a:endParaRPr b="0" lang="en-US" sz="2200" spc="-1" strike="noStrike">
              <a:solidFill>
                <a:srgbClr val="000000"/>
              </a:solidFill>
              <a:latin typeface="Arial"/>
            </a:endParaRPr>
          </a:p>
          <a:p>
            <a:pPr>
              <a:lnSpc>
                <a:spcPct val="150000"/>
              </a:lnSpc>
            </a:pPr>
            <a:r>
              <a:rPr b="0" lang="en-US" sz="2200" spc="-1" strike="noStrike">
                <a:solidFill>
                  <a:srgbClr val="000000"/>
                </a:solidFill>
                <a:latin typeface="Arial"/>
                <a:ea typeface="DejaVu Sans"/>
              </a:rPr>
              <a:t>By attaching components to an object, you can immediately apply new parts of the game engine to your object. </a:t>
            </a:r>
            <a:r>
              <a:rPr b="0" lang="en-US" sz="2200" spc="-1" strike="noStrike" baseline="33000">
                <a:solidFill>
                  <a:srgbClr val="000000"/>
                </a:solidFill>
                <a:latin typeface="Arial"/>
                <a:ea typeface="DejaVu Sans"/>
              </a:rPr>
              <a:t>[10]</a:t>
            </a:r>
            <a:endParaRPr b="0" lang="en-US" sz="2200" spc="-1" strike="noStrike">
              <a:solidFill>
                <a:srgbClr val="000000"/>
              </a:solidFill>
              <a:latin typeface="Arial"/>
            </a:endParaRPr>
          </a:p>
        </p:txBody>
      </p:sp>
      <p:sp>
        <p:nvSpPr>
          <p:cNvPr id="75" name=""/>
          <p:cNvSpPr/>
          <p:nvPr/>
        </p:nvSpPr>
        <p:spPr>
          <a:xfrm>
            <a:off x="115920" y="5114880"/>
            <a:ext cx="5469840" cy="367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200" spc="-1" strike="noStrike">
                <a:solidFill>
                  <a:srgbClr val="000000"/>
                </a:solidFill>
                <a:latin typeface="Arial"/>
                <a:ea typeface="DejaVu Sans"/>
              </a:rPr>
              <a:t>Components are one of the three principle elements of an Entity Component System architecture. They represent the data of your game or program.</a:t>
            </a:r>
            <a:r>
              <a:rPr b="0" lang="en-US" sz="1200" spc="-1" strike="noStrike" baseline="33000">
                <a:solidFill>
                  <a:srgbClr val="000000"/>
                </a:solidFill>
                <a:latin typeface="Arial"/>
                <a:ea typeface="DejaVu Sans"/>
              </a:rPr>
              <a:t>[8]</a:t>
            </a:r>
            <a:endParaRPr b="0" lang="en-US" sz="1200" spc="-1" strike="noStrike">
              <a:solidFill>
                <a:srgbClr val="000000"/>
              </a:solidFill>
              <a:latin typeface="Arial"/>
            </a:endParaRPr>
          </a:p>
        </p:txBody>
      </p:sp>
      <p:sp>
        <p:nvSpPr>
          <p:cNvPr id="76" name=""/>
          <p:cNvSpPr/>
          <p:nvPr/>
        </p:nvSpPr>
        <p:spPr>
          <a:xfrm>
            <a:off x="8035200" y="6533640"/>
            <a:ext cx="3156120" cy="31536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US" sz="900" spc="-1" strike="noStrike">
                <a:solidFill>
                  <a:srgbClr val="000000"/>
                </a:solidFill>
                <a:latin typeface="Times New Roman"/>
                <a:ea typeface="DejaVu Sans"/>
              </a:rPr>
              <a:t>10: Goldstone Will, Unity 3.x game development essentials, 2011</a:t>
            </a:r>
            <a:endParaRPr b="0" lang="en-US" sz="900" spc="-1" strike="noStrike">
              <a:solidFill>
                <a:srgbClr val="000000"/>
              </a:solidFill>
              <a:latin typeface="Arial"/>
            </a:endParaRPr>
          </a:p>
          <a:p>
            <a:pPr>
              <a:lnSpc>
                <a:spcPct val="100000"/>
              </a:lnSpc>
            </a:pPr>
            <a:r>
              <a:rPr b="0" lang="en-US" sz="900" spc="-1" strike="noStrike">
                <a:solidFill>
                  <a:srgbClr val="000000"/>
                </a:solidFill>
                <a:latin typeface="Times New Roman"/>
                <a:ea typeface="DejaVu Sans"/>
              </a:rPr>
              <a:t>8: Unity Technologies, Unity Manual, 2023</a:t>
            </a:r>
            <a:endParaRPr b="0" lang="en-US" sz="900" spc="-1" strike="noStrike">
              <a:solidFill>
                <a:srgbClr val="000000"/>
              </a:solidFill>
              <a:latin typeface="Arial"/>
            </a:endParaRPr>
          </a:p>
        </p:txBody>
      </p:sp>
      <p:sp>
        <p:nvSpPr>
          <p:cNvPr id="2" name="PlaceHolder 1"/>
          <p:cNvSpPr>
            <a:spLocks noGrp="1"/>
          </p:cNvSpPr>
          <p:nvPr>
            <p:ph type="sldNum" idx="1"/>
          </p:nvPr>
        </p:nvSpPr>
        <p:spPr/>
        <p:txBody>
          <a:bodyPr/>
          <a:p>
            <a:fld id="{07B98D7C-E059-4571-ADBC-7DEB052BDAB8}" type="slidenum">
              <a:t>6</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
          <p:cNvSpPr/>
          <p:nvPr/>
        </p:nvSpPr>
        <p:spPr>
          <a:xfrm>
            <a:off x="228600" y="1388520"/>
            <a:ext cx="11426040" cy="934920"/>
          </a:xfrm>
          <a:prstGeom prst="rect">
            <a:avLst/>
          </a:prstGeom>
          <a:noFill/>
          <a:ln w="0">
            <a:noFill/>
          </a:ln>
        </p:spPr>
        <p:style>
          <a:lnRef idx="0"/>
          <a:fillRef idx="0"/>
          <a:effectRef idx="0"/>
          <a:fontRef idx="minor"/>
        </p:style>
        <p:txBody>
          <a:bodyPr lIns="90000" rIns="90000" tIns="45000" bIns="45000" anchor="t">
            <a:noAutofit/>
          </a:bodyPr>
          <a:p>
            <a:pPr>
              <a:lnSpc>
                <a:spcPct val="150000"/>
              </a:lnSpc>
            </a:pPr>
            <a:r>
              <a:rPr b="1" lang="en-US" sz="2200" spc="-1" strike="noStrike">
                <a:solidFill>
                  <a:srgbClr val="000000"/>
                </a:solidFill>
                <a:latin typeface="Arial"/>
                <a:ea typeface="DejaVu Sans"/>
              </a:rPr>
              <a:t>Common components</a:t>
            </a:r>
            <a:r>
              <a:rPr b="0" lang="en-US" sz="2200" spc="-1" strike="noStrike">
                <a:solidFill>
                  <a:srgbClr val="000000"/>
                </a:solidFill>
                <a:latin typeface="Arial"/>
                <a:ea typeface="DejaVu Sans"/>
              </a:rPr>
              <a:t> of game production come </a:t>
            </a:r>
            <a:r>
              <a:rPr b="1" i="1" lang="en-US" sz="2200" spc="-1" strike="noStrike">
                <a:solidFill>
                  <a:srgbClr val="000000"/>
                </a:solidFill>
                <a:latin typeface="Arial"/>
                <a:ea typeface="DejaVu Sans"/>
              </a:rPr>
              <a:t>built-in</a:t>
            </a:r>
            <a:r>
              <a:rPr b="0" lang="en-US" sz="2200" spc="-1" strike="noStrike">
                <a:solidFill>
                  <a:srgbClr val="000000"/>
                </a:solidFill>
                <a:latin typeface="Arial"/>
                <a:ea typeface="DejaVu Sans"/>
              </a:rPr>
              <a:t> with Unity, such as the Rigidbody component mentioned earlier, down to simpler elements such as lights, cameras, particle emitters, and more </a:t>
            </a:r>
            <a:r>
              <a:rPr b="0" lang="en-US" sz="2200" spc="-1" strike="noStrike" baseline="33000">
                <a:solidFill>
                  <a:srgbClr val="000000"/>
                </a:solidFill>
                <a:latin typeface="Arial"/>
                <a:ea typeface="DejaVu Sans"/>
              </a:rPr>
              <a:t>[10]</a:t>
            </a:r>
            <a:r>
              <a:rPr b="0" lang="en-US" sz="2200" spc="-1" strike="noStrike">
                <a:solidFill>
                  <a:srgbClr val="000000"/>
                </a:solidFill>
                <a:latin typeface="Arial"/>
                <a:ea typeface="DejaVu Sans"/>
              </a:rPr>
              <a:t> </a:t>
            </a:r>
            <a:endParaRPr b="0" lang="en-US" sz="2200" spc="-1" strike="noStrike">
              <a:solidFill>
                <a:srgbClr val="000000"/>
              </a:solidFill>
              <a:latin typeface="Arial"/>
            </a:endParaRPr>
          </a:p>
        </p:txBody>
      </p:sp>
      <p:sp>
        <p:nvSpPr>
          <p:cNvPr id="78" name="PlaceHolder 19"/>
          <p:cNvSpPr/>
          <p:nvPr/>
        </p:nvSpPr>
        <p:spPr>
          <a:xfrm>
            <a:off x="228600" y="681120"/>
            <a:ext cx="11812320" cy="70344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en-US" sz="3600" spc="-1" strike="noStrike">
                <a:solidFill>
                  <a:srgbClr val="000000"/>
                </a:solidFill>
                <a:latin typeface="Arial"/>
                <a:ea typeface="Arial"/>
              </a:rPr>
              <a:t>Components in Unity</a:t>
            </a:r>
            <a:endParaRPr b="0" lang="en-US" sz="3600" spc="-1" strike="noStrike">
              <a:solidFill>
                <a:srgbClr val="000000"/>
              </a:solidFill>
              <a:latin typeface="Arial"/>
            </a:endParaRPr>
          </a:p>
        </p:txBody>
      </p:sp>
      <p:sp>
        <p:nvSpPr>
          <p:cNvPr id="79" name=""/>
          <p:cNvSpPr/>
          <p:nvPr/>
        </p:nvSpPr>
        <p:spPr>
          <a:xfrm>
            <a:off x="228600" y="3468240"/>
            <a:ext cx="11426040" cy="1784520"/>
          </a:xfrm>
          <a:prstGeom prst="rect">
            <a:avLst/>
          </a:prstGeom>
          <a:noFill/>
          <a:ln w="0">
            <a:noFill/>
          </a:ln>
        </p:spPr>
        <p:style>
          <a:lnRef idx="0"/>
          <a:fillRef idx="0"/>
          <a:effectRef idx="0"/>
          <a:fontRef idx="minor"/>
        </p:style>
        <p:txBody>
          <a:bodyPr lIns="90000" rIns="90000" tIns="45000" bIns="45000" anchor="t">
            <a:noAutofit/>
          </a:bodyPr>
          <a:p>
            <a:pPr>
              <a:lnSpc>
                <a:spcPct val="150000"/>
              </a:lnSpc>
            </a:pPr>
            <a:r>
              <a:rPr b="0" lang="en-US" sz="2200" spc="-1" strike="noStrike">
                <a:solidFill>
                  <a:srgbClr val="000000"/>
                </a:solidFill>
                <a:latin typeface="Arial"/>
                <a:ea typeface="DejaVu Sans"/>
              </a:rPr>
              <a:t>To build further interactive elements of the game, you'll write </a:t>
            </a:r>
            <a:r>
              <a:rPr b="1" i="1" lang="en-US" sz="2200" spc="-1" strike="noStrike">
                <a:solidFill>
                  <a:srgbClr val="000000"/>
                </a:solidFill>
                <a:latin typeface="Arial"/>
                <a:ea typeface="DejaVu Sans"/>
              </a:rPr>
              <a:t>scripts</a:t>
            </a:r>
            <a:r>
              <a:rPr b="0" lang="en-US" sz="2200" spc="-1" strike="noStrike">
                <a:solidFill>
                  <a:srgbClr val="000000"/>
                </a:solidFill>
                <a:latin typeface="Arial"/>
                <a:ea typeface="DejaVu Sans"/>
              </a:rPr>
              <a:t>, which are also treated as components in Unity. Try to think of a script as something that extends or modifies the existing functionality available in Unity or creates </a:t>
            </a:r>
            <a:r>
              <a:rPr b="0" i="1" lang="en-US" sz="2200" spc="-1" strike="noStrike">
                <a:solidFill>
                  <a:srgbClr val="000000"/>
                </a:solidFill>
                <a:latin typeface="Arial"/>
                <a:ea typeface="DejaVu Sans"/>
              </a:rPr>
              <a:t>behavior</a:t>
            </a:r>
            <a:r>
              <a:rPr b="0" lang="en-US" sz="2200" spc="-1" strike="noStrike">
                <a:solidFill>
                  <a:srgbClr val="000000"/>
                </a:solidFill>
                <a:latin typeface="Arial"/>
                <a:ea typeface="DejaVu Sans"/>
              </a:rPr>
              <a:t> with the Unity</a:t>
            </a:r>
            <a:endParaRPr b="0" lang="en-US" sz="2200" spc="-1" strike="noStrike">
              <a:solidFill>
                <a:srgbClr val="000000"/>
              </a:solidFill>
              <a:latin typeface="Arial"/>
            </a:endParaRPr>
          </a:p>
          <a:p>
            <a:pPr>
              <a:lnSpc>
                <a:spcPct val="150000"/>
              </a:lnSpc>
            </a:pPr>
            <a:r>
              <a:rPr b="0" lang="en-US" sz="2200" spc="-1" strike="noStrike">
                <a:solidFill>
                  <a:srgbClr val="000000"/>
                </a:solidFill>
                <a:latin typeface="Arial"/>
                <a:ea typeface="DejaVu Sans"/>
              </a:rPr>
              <a:t>scripting classes provided. </a:t>
            </a:r>
            <a:r>
              <a:rPr b="0" lang="en-US" sz="2200" spc="-1" strike="noStrike" baseline="33000">
                <a:solidFill>
                  <a:srgbClr val="000000"/>
                </a:solidFill>
                <a:latin typeface="Arial"/>
                <a:ea typeface="DejaVu Sans"/>
              </a:rPr>
              <a:t>[10]</a:t>
            </a:r>
            <a:endParaRPr b="0" lang="en-US" sz="2200" spc="-1" strike="noStrike">
              <a:solidFill>
                <a:srgbClr val="000000"/>
              </a:solidFill>
              <a:latin typeface="Arial"/>
            </a:endParaRPr>
          </a:p>
        </p:txBody>
      </p:sp>
      <p:sp>
        <p:nvSpPr>
          <p:cNvPr id="2" name="PlaceHolder 1"/>
          <p:cNvSpPr>
            <a:spLocks noGrp="1"/>
          </p:cNvSpPr>
          <p:nvPr>
            <p:ph type="sldNum" idx="1"/>
          </p:nvPr>
        </p:nvSpPr>
        <p:spPr/>
        <p:txBody>
          <a:bodyPr/>
          <a:p>
            <a:fld id="{D79CB4E9-6596-4A41-99B9-F2515EC52630}" type="slidenum">
              <a:t>7</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PlaceHolder 3"/>
          <p:cNvSpPr/>
          <p:nvPr/>
        </p:nvSpPr>
        <p:spPr>
          <a:xfrm>
            <a:off x="228600" y="681120"/>
            <a:ext cx="11812320" cy="70344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en-US" sz="3600" spc="-1" strike="noStrike">
                <a:solidFill>
                  <a:srgbClr val="000000"/>
                </a:solidFill>
                <a:latin typeface="Arial"/>
                <a:ea typeface="Arial"/>
              </a:rPr>
              <a:t>Common Components in Unity</a:t>
            </a:r>
            <a:endParaRPr b="0" lang="en-US" sz="3600" spc="-1" strike="noStrike">
              <a:solidFill>
                <a:srgbClr val="000000"/>
              </a:solidFill>
              <a:latin typeface="Arial"/>
            </a:endParaRPr>
          </a:p>
        </p:txBody>
      </p:sp>
      <p:pic>
        <p:nvPicPr>
          <p:cNvPr id="81" name="" descr=""/>
          <p:cNvPicPr/>
          <p:nvPr/>
        </p:nvPicPr>
        <p:blipFill>
          <a:blip r:embed="rId1"/>
          <a:stretch/>
        </p:blipFill>
        <p:spPr>
          <a:xfrm>
            <a:off x="5830560" y="1368720"/>
            <a:ext cx="6255720" cy="5027040"/>
          </a:xfrm>
          <a:prstGeom prst="rect">
            <a:avLst/>
          </a:prstGeom>
          <a:ln w="0">
            <a:noFill/>
          </a:ln>
        </p:spPr>
      </p:pic>
      <p:sp>
        <p:nvSpPr>
          <p:cNvPr id="82" name=""/>
          <p:cNvSpPr/>
          <p:nvPr/>
        </p:nvSpPr>
        <p:spPr>
          <a:xfrm>
            <a:off x="6962040" y="6520320"/>
            <a:ext cx="4107960" cy="31536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US" sz="900" spc="-1" strike="noStrike">
                <a:solidFill>
                  <a:srgbClr val="000000"/>
                </a:solidFill>
                <a:latin typeface="Times New Roman"/>
                <a:ea typeface="DejaVu Sans"/>
              </a:rPr>
              <a:t>6: Gibson Bond, Jeremy, Introduction to Game Design, Prototyping, and Development: From Concept to Playable Game with Unity and C, </a:t>
            </a:r>
            <a:endParaRPr b="0" lang="en-US" sz="900" spc="-1" strike="noStrike">
              <a:solidFill>
                <a:srgbClr val="000000"/>
              </a:solidFill>
              <a:latin typeface="Arial"/>
            </a:endParaRPr>
          </a:p>
        </p:txBody>
      </p:sp>
      <p:graphicFrame>
        <p:nvGraphicFramePr>
          <p:cNvPr id="83" name=""/>
          <p:cNvGraphicFramePr/>
          <p:nvPr/>
        </p:nvGraphicFramePr>
        <p:xfrm>
          <a:off x="180720" y="1457280"/>
          <a:ext cx="6140160" cy="4872240"/>
        </p:xfrm>
        <a:graphic>
          <a:graphicData uri="http://schemas.openxmlformats.org/drawingml/2006/table">
            <a:tbl>
              <a:tblPr/>
              <a:tblGrid>
                <a:gridCol w="1542960"/>
                <a:gridCol w="4597560"/>
              </a:tblGrid>
              <a:tr h="343080">
                <a:tc>
                  <a:txBody>
                    <a:bodyPr lIns="36000" rIns="36000" anchor="t">
                      <a:noAutofit/>
                    </a:bodyPr>
                    <a:p>
                      <a:pPr algn="ctr">
                        <a:lnSpc>
                          <a:spcPct val="100000"/>
                        </a:lnSpc>
                      </a:pPr>
                      <a:r>
                        <a:rPr b="1" lang="en-US" sz="1800" spc="-1" strike="noStrike">
                          <a:solidFill>
                            <a:srgbClr val="3465a4"/>
                          </a:solidFill>
                          <a:latin typeface="Arial"/>
                        </a:rPr>
                        <a:t>Components </a:t>
                      </a: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anchor="t">
                      <a:noAutofit/>
                    </a:bodyPr>
                    <a:p>
                      <a:pPr algn="ctr">
                        <a:lnSpc>
                          <a:spcPct val="100000"/>
                        </a:lnSpc>
                      </a:pPr>
                      <a:r>
                        <a:rPr b="1" lang="en-US" sz="1800" spc="-1" strike="noStrike">
                          <a:solidFill>
                            <a:srgbClr val="3465a4"/>
                          </a:solidFill>
                          <a:latin typeface="Arial"/>
                        </a:rPr>
                        <a:t>Using / Datastore</a:t>
                      </a: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575280">
                <a:tc>
                  <a:txBody>
                    <a:bodyPr lIns="36000" rIns="36000" anchor="t">
                      <a:noAutofit/>
                    </a:bodyPr>
                    <a:p>
                      <a:pPr>
                        <a:lnSpc>
                          <a:spcPct val="100000"/>
                        </a:lnSpc>
                      </a:pPr>
                      <a:r>
                        <a:rPr b="0" lang="en-US" sz="1800" spc="-1" strike="noStrike">
                          <a:solidFill>
                            <a:srgbClr val="000000"/>
                          </a:solidFill>
                          <a:latin typeface="Arial"/>
                        </a:rPr>
                        <a:t>Transform</a:t>
                      </a: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anchor="t">
                      <a:noAutofit/>
                    </a:bodyPr>
                    <a:p>
                      <a:pPr>
                        <a:lnSpc>
                          <a:spcPct val="100000"/>
                        </a:lnSpc>
                      </a:pPr>
                      <a:r>
                        <a:rPr b="0" lang="en-US" sz="1800" spc="-1" strike="noStrike">
                          <a:solidFill>
                            <a:srgbClr val="000000"/>
                          </a:solidFill>
                          <a:latin typeface="Arial"/>
                        </a:rPr>
                        <a:t>Position, Rotation, scale</a:t>
                      </a: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565200">
                <a:tc>
                  <a:txBody>
                    <a:bodyPr lIns="36000" rIns="36000" anchor="t">
                      <a:noAutofit/>
                    </a:bodyPr>
                    <a:p>
                      <a:pPr>
                        <a:lnSpc>
                          <a:spcPct val="100000"/>
                        </a:lnSpc>
                      </a:pPr>
                      <a:r>
                        <a:rPr b="0" lang="en-US" sz="1800" spc="-1" strike="noStrike">
                          <a:solidFill>
                            <a:srgbClr val="000000"/>
                          </a:solidFill>
                          <a:latin typeface="Arial"/>
                        </a:rPr>
                        <a:t>Renderer</a:t>
                      </a: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anchor="t">
                      <a:noAutofit/>
                    </a:bodyPr>
                    <a:p>
                      <a:pPr>
                        <a:lnSpc>
                          <a:spcPct val="100000"/>
                        </a:lnSpc>
                      </a:pPr>
                      <a:r>
                        <a:rPr b="0" lang="en-US" sz="1800" spc="-1" strike="noStrike">
                          <a:solidFill>
                            <a:srgbClr val="000000"/>
                          </a:solidFill>
                          <a:latin typeface="Arial"/>
                        </a:rPr>
                        <a:t>Object appear on the screen</a:t>
                      </a: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749520">
                <a:tc>
                  <a:txBody>
                    <a:bodyPr lIns="36000" rIns="36000" anchor="t">
                      <a:noAutofit/>
                    </a:bodyPr>
                    <a:p>
                      <a:pPr>
                        <a:lnSpc>
                          <a:spcPct val="100000"/>
                        </a:lnSpc>
                      </a:pPr>
                      <a:r>
                        <a:rPr b="0" lang="en-US" sz="1800" spc="-1" strike="noStrike">
                          <a:solidFill>
                            <a:srgbClr val="000000"/>
                          </a:solidFill>
                          <a:latin typeface="Arial"/>
                        </a:rPr>
                        <a:t>Collider</a:t>
                      </a: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anchor="t">
                      <a:noAutofit/>
                    </a:bodyPr>
                    <a:p>
                      <a:pPr>
                        <a:lnSpc>
                          <a:spcPct val="100000"/>
                        </a:lnSpc>
                      </a:pPr>
                      <a:r>
                        <a:rPr b="0" lang="en-US" sz="1800" spc="-1" strike="noStrike">
                          <a:solidFill>
                            <a:srgbClr val="000000"/>
                          </a:solidFill>
                          <a:latin typeface="Arial"/>
                        </a:rPr>
                        <a:t>Define the shape of an object for the purposes of physical collisions</a:t>
                      </a: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750960">
                <a:tc>
                  <a:txBody>
                    <a:bodyPr lIns="36000" rIns="36000" anchor="t">
                      <a:noAutofit/>
                    </a:bodyPr>
                    <a:p>
                      <a:pPr>
                        <a:lnSpc>
                          <a:spcPct val="100000"/>
                        </a:lnSpc>
                      </a:pPr>
                      <a:r>
                        <a:rPr b="0" lang="en-US" sz="1800" spc="-1" strike="noStrike">
                          <a:solidFill>
                            <a:srgbClr val="000000"/>
                          </a:solidFill>
                          <a:latin typeface="Arial"/>
                        </a:rPr>
                        <a:t>Rigidbody</a:t>
                      </a: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anchor="t">
                      <a:noAutofit/>
                    </a:bodyPr>
                    <a:p>
                      <a:pPr>
                        <a:lnSpc>
                          <a:spcPct val="100000"/>
                        </a:lnSpc>
                      </a:pPr>
                      <a:r>
                        <a:rPr b="0" lang="en-US" sz="1800" spc="-1" strike="noStrike">
                          <a:solidFill>
                            <a:srgbClr val="000000"/>
                          </a:solidFill>
                          <a:latin typeface="Arial"/>
                        </a:rPr>
                        <a:t>Add motion to GameObject under the control of Unity's physics engine.</a:t>
                      </a: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752760">
                <a:tc>
                  <a:txBody>
                    <a:bodyPr lIns="36000" rIns="36000" anchor="t">
                      <a:noAutofit/>
                    </a:bodyPr>
                    <a:p>
                      <a:pPr>
                        <a:lnSpc>
                          <a:spcPct val="100000"/>
                        </a:lnSpc>
                      </a:pPr>
                      <a:r>
                        <a:rPr b="0" lang="en-US" sz="1800" spc="-1" strike="noStrike">
                          <a:solidFill>
                            <a:srgbClr val="000000"/>
                          </a:solidFill>
                          <a:latin typeface="Arial"/>
                        </a:rPr>
                        <a:t>Script</a:t>
                      </a: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anchor="t">
                      <a:noAutofit/>
                    </a:bodyPr>
                    <a:p>
                      <a:pPr>
                        <a:lnSpc>
                          <a:spcPct val="100000"/>
                        </a:lnSpc>
                      </a:pPr>
                      <a:r>
                        <a:rPr b="0" lang="en-US" sz="1800" spc="-1" strike="noStrike">
                          <a:solidFill>
                            <a:srgbClr val="1c1c1c"/>
                          </a:solidFill>
                          <a:latin typeface="Arial"/>
                          <a:ea typeface="Times New Roman"/>
                        </a:rPr>
                        <a:t>All code execution in Unity starts from code files linked to an object in the scene</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1c1c1c"/>
                          </a:solidFill>
                          <a:latin typeface="Arial"/>
                          <a:ea typeface="Times New Roman"/>
                        </a:rPr>
                        <a:t>Scripts in Unity are more akin to individual OOP classes, and scripts attached to objects in the scene are object instances </a:t>
                      </a:r>
                      <a:r>
                        <a:rPr b="0" lang="en-US" sz="1800" spc="-1" strike="noStrike" baseline="33000">
                          <a:solidFill>
                            <a:srgbClr val="1c1c1c"/>
                          </a:solidFill>
                          <a:latin typeface="Arial"/>
                          <a:ea typeface="Times New Roman"/>
                        </a:rPr>
                        <a:t>[1]</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bl>
          </a:graphicData>
        </a:graphic>
      </p:graphicFrame>
      <p:sp>
        <p:nvSpPr>
          <p:cNvPr id="2" name="PlaceHolder 1"/>
          <p:cNvSpPr>
            <a:spLocks noGrp="1"/>
          </p:cNvSpPr>
          <p:nvPr>
            <p:ph type="sldNum" idx="1"/>
          </p:nvPr>
        </p:nvSpPr>
        <p:spPr/>
        <p:txBody>
          <a:bodyPr/>
          <a:p>
            <a:fld id="{B17260D3-34CF-44DF-A262-6B477E4DEED3}" type="slidenum">
              <a:t>8</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7"/>
          <p:cNvSpPr/>
          <p:nvPr/>
        </p:nvSpPr>
        <p:spPr>
          <a:xfrm>
            <a:off x="228600" y="681120"/>
            <a:ext cx="11812320" cy="70344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en-US" sz="3600" spc="-1" strike="noStrike">
                <a:solidFill>
                  <a:srgbClr val="000000"/>
                </a:solidFill>
                <a:latin typeface="Arial"/>
                <a:ea typeface="Arial"/>
              </a:rPr>
              <a:t>The Transform Component</a:t>
            </a:r>
            <a:endParaRPr b="0" lang="en-US" sz="3600" spc="-1" strike="noStrike">
              <a:solidFill>
                <a:srgbClr val="000000"/>
              </a:solidFill>
              <a:latin typeface="Arial"/>
            </a:endParaRPr>
          </a:p>
        </p:txBody>
      </p:sp>
      <p:sp>
        <p:nvSpPr>
          <p:cNvPr id="85" name=""/>
          <p:cNvSpPr/>
          <p:nvPr/>
        </p:nvSpPr>
        <p:spPr>
          <a:xfrm>
            <a:off x="6962040" y="6520320"/>
            <a:ext cx="4107960" cy="31536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US" sz="900" spc="-1" strike="noStrike">
                <a:solidFill>
                  <a:srgbClr val="000000"/>
                </a:solidFill>
                <a:latin typeface="Times New Roman"/>
                <a:ea typeface="DejaVu Sans"/>
              </a:rPr>
              <a:t>6: Gibson Bond, Jeremy, Introduction to Game Design, Prototyping, and Development: From Concept to Playable Game with Unity and C, </a:t>
            </a:r>
            <a:endParaRPr b="0" lang="en-US" sz="900" spc="-1" strike="noStrike">
              <a:solidFill>
                <a:srgbClr val="000000"/>
              </a:solidFill>
              <a:latin typeface="Arial"/>
            </a:endParaRPr>
          </a:p>
        </p:txBody>
      </p:sp>
      <p:sp>
        <p:nvSpPr>
          <p:cNvPr id="86" name=""/>
          <p:cNvSpPr/>
          <p:nvPr/>
        </p:nvSpPr>
        <p:spPr>
          <a:xfrm>
            <a:off x="228600" y="1388520"/>
            <a:ext cx="11426040" cy="555120"/>
          </a:xfrm>
          <a:prstGeom prst="rect">
            <a:avLst/>
          </a:prstGeom>
          <a:noFill/>
          <a:ln w="0">
            <a:noFill/>
          </a:ln>
        </p:spPr>
        <p:style>
          <a:lnRef idx="0"/>
          <a:fillRef idx="0"/>
          <a:effectRef idx="0"/>
          <a:fontRef idx="minor"/>
        </p:style>
        <p:txBody>
          <a:bodyPr lIns="90000" rIns="90000" tIns="45000" bIns="45000" anchor="t">
            <a:noAutofit/>
          </a:bodyPr>
          <a:p>
            <a:pPr>
              <a:lnSpc>
                <a:spcPct val="150000"/>
              </a:lnSpc>
            </a:pPr>
            <a:r>
              <a:rPr b="1" lang="en-US" sz="2200" spc="-1" strike="noStrike">
                <a:solidFill>
                  <a:srgbClr val="000000"/>
                </a:solidFill>
                <a:latin typeface="Arial"/>
                <a:ea typeface="DejaVu Sans"/>
              </a:rPr>
              <a:t>Transform: Position, Rotation, and Scale</a:t>
            </a:r>
            <a:endParaRPr b="0" lang="en-US" sz="2200" spc="-1" strike="noStrike">
              <a:solidFill>
                <a:srgbClr val="000000"/>
              </a:solidFill>
              <a:latin typeface="Arial"/>
            </a:endParaRPr>
          </a:p>
        </p:txBody>
      </p:sp>
      <p:pic>
        <p:nvPicPr>
          <p:cNvPr id="87" name="" descr=""/>
          <p:cNvPicPr/>
          <p:nvPr/>
        </p:nvPicPr>
        <p:blipFill>
          <a:blip r:embed="rId1"/>
          <a:stretch/>
        </p:blipFill>
        <p:spPr>
          <a:xfrm>
            <a:off x="192600" y="2165400"/>
            <a:ext cx="3918240" cy="1289880"/>
          </a:xfrm>
          <a:prstGeom prst="rect">
            <a:avLst/>
          </a:prstGeom>
          <a:ln w="0">
            <a:noFill/>
          </a:ln>
        </p:spPr>
      </p:pic>
      <p:sp>
        <p:nvSpPr>
          <p:cNvPr id="88" name=""/>
          <p:cNvSpPr/>
          <p:nvPr/>
        </p:nvSpPr>
        <p:spPr>
          <a:xfrm>
            <a:off x="4114800" y="1913400"/>
            <a:ext cx="7768440" cy="4304880"/>
          </a:xfrm>
          <a:prstGeom prst="rect">
            <a:avLst/>
          </a:prstGeom>
          <a:noFill/>
          <a:ln w="0">
            <a:noFill/>
          </a:ln>
        </p:spPr>
        <p:style>
          <a:lnRef idx="0"/>
          <a:fillRef idx="0"/>
          <a:effectRef idx="0"/>
          <a:fontRef idx="minor"/>
        </p:style>
        <p:txBody>
          <a:bodyPr lIns="90000" rIns="90000" tIns="45000" bIns="45000" anchor="t">
            <a:noAutofit/>
          </a:bodyPr>
          <a:p>
            <a:pPr>
              <a:lnSpc>
                <a:spcPct val="150000"/>
              </a:lnSpc>
            </a:pPr>
            <a:r>
              <a:rPr b="1" lang="en-US" sz="2200" spc="-1" strike="noStrike">
                <a:solidFill>
                  <a:srgbClr val="000000"/>
                </a:solidFill>
                <a:latin typeface="Arial"/>
                <a:ea typeface="DejaVu Sans"/>
              </a:rPr>
              <a:t>Transform</a:t>
            </a:r>
            <a:r>
              <a:rPr b="0" lang="en-US" sz="2200" spc="-1" strike="noStrike">
                <a:solidFill>
                  <a:srgbClr val="000000"/>
                </a:solidFill>
                <a:latin typeface="Arial"/>
                <a:ea typeface="DejaVu Sans"/>
              </a:rPr>
              <a:t> is a </a:t>
            </a:r>
            <a:r>
              <a:rPr b="1" i="1" lang="en-US" sz="2200" spc="-1" strike="noStrike">
                <a:solidFill>
                  <a:srgbClr val="000000"/>
                </a:solidFill>
                <a:latin typeface="Arial"/>
                <a:ea typeface="DejaVu Sans"/>
              </a:rPr>
              <a:t>mandatory component</a:t>
            </a:r>
            <a:r>
              <a:rPr b="0" lang="en-US" sz="2200" spc="-1" strike="noStrike">
                <a:solidFill>
                  <a:srgbClr val="000000"/>
                </a:solidFill>
                <a:latin typeface="Arial"/>
                <a:ea typeface="DejaVu Sans"/>
              </a:rPr>
              <a:t> that is present on all GameObjects. Transform handles critical GameObject information like </a:t>
            </a:r>
            <a:r>
              <a:rPr b="1" i="1" lang="en-US" sz="2200" spc="-1" strike="noStrike">
                <a:solidFill>
                  <a:srgbClr val="000000"/>
                </a:solidFill>
                <a:latin typeface="Arial"/>
                <a:ea typeface="DejaVu Sans"/>
              </a:rPr>
              <a:t>position</a:t>
            </a:r>
            <a:r>
              <a:rPr b="0" lang="en-US" sz="2200" spc="-1" strike="noStrike">
                <a:solidFill>
                  <a:srgbClr val="000000"/>
                </a:solidFill>
                <a:latin typeface="Arial"/>
                <a:ea typeface="DejaVu Sans"/>
              </a:rPr>
              <a:t> (the location of the GameObject), </a:t>
            </a:r>
            <a:r>
              <a:rPr b="1" i="1" lang="en-US" sz="2200" spc="-1" strike="noStrike">
                <a:solidFill>
                  <a:srgbClr val="000000"/>
                </a:solidFill>
                <a:latin typeface="Arial"/>
                <a:ea typeface="DejaVu Sans"/>
              </a:rPr>
              <a:t>rotation</a:t>
            </a:r>
            <a:r>
              <a:rPr b="0" lang="en-US" sz="2200" spc="-1" strike="noStrike">
                <a:solidFill>
                  <a:srgbClr val="000000"/>
                </a:solidFill>
                <a:latin typeface="Arial"/>
                <a:ea typeface="DejaVu Sans"/>
              </a:rPr>
              <a:t> (the orientation of the GameObject), and </a:t>
            </a:r>
            <a:r>
              <a:rPr b="1" i="1" lang="en-US" sz="2200" spc="-1" strike="noStrike">
                <a:solidFill>
                  <a:srgbClr val="000000"/>
                </a:solidFill>
                <a:latin typeface="Arial"/>
                <a:ea typeface="DejaVu Sans"/>
              </a:rPr>
              <a:t>scale</a:t>
            </a:r>
            <a:r>
              <a:rPr b="0" lang="en-US" sz="2200" spc="-1" strike="noStrike">
                <a:solidFill>
                  <a:srgbClr val="000000"/>
                </a:solidFill>
                <a:latin typeface="Arial"/>
                <a:ea typeface="DejaVu Sans"/>
              </a:rPr>
              <a:t> (the size of the GameObject). Though the information is displayed in the </a:t>
            </a:r>
            <a:r>
              <a:rPr b="0" i="1" lang="en-US" sz="2200" spc="-1" strike="noStrike">
                <a:solidFill>
                  <a:srgbClr val="000000"/>
                </a:solidFill>
                <a:latin typeface="Arial"/>
                <a:ea typeface="DejaVu Sans"/>
              </a:rPr>
              <a:t>Inspector pane</a:t>
            </a:r>
            <a:r>
              <a:rPr b="0" lang="en-US" sz="2200" spc="-1" strike="noStrike">
                <a:solidFill>
                  <a:srgbClr val="000000"/>
                </a:solidFill>
                <a:latin typeface="Arial"/>
                <a:ea typeface="DejaVu Sans"/>
              </a:rPr>
              <a:t>, Transform is also responsible for the parent/child relationships in the Hierarchy pane. When one object is the child of another, it moves with that parent object as if attached to it.</a:t>
            </a:r>
            <a:endParaRPr b="0" lang="en-US" sz="2200" spc="-1" strike="noStrike">
              <a:solidFill>
                <a:srgbClr val="000000"/>
              </a:solidFill>
              <a:latin typeface="Arial"/>
            </a:endParaRPr>
          </a:p>
        </p:txBody>
      </p:sp>
      <p:sp>
        <p:nvSpPr>
          <p:cNvPr id="2" name="PlaceHolder 1"/>
          <p:cNvSpPr>
            <a:spLocks noGrp="1"/>
          </p:cNvSpPr>
          <p:nvPr>
            <p:ph type="sldNum" idx="1"/>
          </p:nvPr>
        </p:nvSpPr>
        <p:spPr/>
        <p:txBody>
          <a:bodyPr/>
          <a:p>
            <a:fld id="{C80923C8-5C13-4868-952B-2C6917BF65AE}" type="slidenum">
              <a:t>9</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954</TotalTime>
  <Application>LibreOffice/7.5.1.2$MacOSX_X86_64 LibreOffice_project/fcbaee479e84c6cd81291587d2ee68cba099e129</Application>
  <AppVersion>15.0000</AppVersion>
  <Words>558</Words>
  <Paragraphs>133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2023-12-04T12:53:17Z</dcterms:created>
  <dc:creator>Trí Phạm Thanh</dc:creator>
  <dc:description/>
  <dc:language>en-US</dc:language>
  <cp:lastModifiedBy>Trí Phạm Thanh</cp:lastModifiedBy>
  <dcterms:modified xsi:type="dcterms:W3CDTF">2023-12-31T00:44:18Z</dcterms:modified>
  <cp:revision>102</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epartment">
    <vt:lpwstr>FE FPTU HCM</vt:lpwstr>
  </property>
  <property fmtid="{D5CDD505-2E9C-101B-9397-08002B2CF9AE}" pid="3" name="PresentationFormat">
    <vt:lpwstr>Widescreen</vt:lpwstr>
  </property>
  <property fmtid="{D5CDD505-2E9C-101B-9397-08002B2CF9AE}" pid="4" name="Slides">
    <vt:r8>27</vt:r8>
  </property>
</Properties>
</file>