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2.jpeg" ContentType="image/jpeg"/>
  <Override PartName="/ppt/media/image12.jpeg" ContentType="image/jpeg"/>
  <Override PartName="/ppt/media/image9.png" ContentType="image/png"/>
  <Override PartName="/ppt/media/image10.jpeg" ContentType="image/jpeg"/>
  <Override PartName="/ppt/media/image4.png" ContentType="image/png"/>
  <Override PartName="/ppt/media/image3.jpeg" ContentType="image/jpeg"/>
  <Override PartName="/ppt/media/image7.png" ContentType="image/png"/>
  <Override PartName="/ppt/media/image17.png" ContentType="image/png"/>
  <Override PartName="/ppt/media/image5.png" ContentType="image/png"/>
  <Override PartName="/ppt/media/image14.jpeg" ContentType="image/jpeg"/>
  <Override PartName="/ppt/media/image15.png" ContentType="image/png"/>
  <Override PartName="/ppt/media/image6.png" ContentType="image/png"/>
  <Override PartName="/ppt/media/image16.png" ContentType="image/png"/>
  <Override PartName="/ppt/media/image18.png" ContentType="image/png"/>
  <Override PartName="/ppt/media/image8.png" ContentType="image/png"/>
  <Override PartName="/ppt/media/image11.png" ContentType="image/png"/>
  <Override PartName="/ppt/media/image1.png" ContentType="image/png"/>
  <Override PartName="/ppt/media/image13.png" ContentType="image/pn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_rels/slide22.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notesSlides/_rels/notesSlide22.xml.rels" ContentType="application/vnd.openxmlformats-package.relationships+xml"/>
  <Override PartName="/ppt/notesSlides/_rels/notesSlide4.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4.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6"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7"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891B334-9766-48EC-8738-CA56D3A2BD6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hyperlink" Target="https://drive.google.com/drive/folders/1eXu20cX1o-5uMFuSeHGxRS5AkhDZJTOP?usp=sharing" TargetMode="External"/><Relationship Id="rId2" Type="http://schemas.openxmlformats.org/officeDocument/2006/relationships/slide" Target="../slides/slide22.xml"/><Relationship Id="rId3"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16000" y="812520"/>
            <a:ext cx="7123680" cy="4005360"/>
          </a:xfrm>
          <a:prstGeom prst="rect">
            <a:avLst/>
          </a:prstGeom>
          <a:ln w="0">
            <a:noFill/>
          </a:ln>
        </p:spPr>
      </p:sp>
      <p:sp>
        <p:nvSpPr>
          <p:cNvPr id="136" name="PlaceHolder 2"/>
          <p:cNvSpPr>
            <a:spLocks noGrp="1"/>
          </p:cNvSpPr>
          <p:nvPr>
            <p:ph type="body"/>
          </p:nvPr>
        </p:nvSpPr>
        <p:spPr>
          <a:xfrm>
            <a:off x="756000" y="5078520"/>
            <a:ext cx="6044040" cy="5128920"/>
          </a:xfrm>
          <a:prstGeom prst="rect">
            <a:avLst/>
          </a:prstGeom>
          <a:noFill/>
          <a:ln w="0">
            <a:noFill/>
          </a:ln>
        </p:spPr>
        <p:txBody>
          <a:bodyPr lIns="0" rIns="0" tIns="0" bIns="0" anchor="t">
            <a:noAutofit/>
          </a:bodyPr>
          <a:p>
            <a:pPr marL="216000" indent="0">
              <a:lnSpc>
                <a:spcPct val="100000"/>
              </a:lnSpc>
              <a:buNone/>
              <a:tabLst>
                <a:tab algn="l" pos="0"/>
              </a:tabLst>
            </a:pPr>
            <a:r>
              <a:rPr b="0" lang="en-US" sz="1100" spc="-1" strike="noStrike">
                <a:solidFill>
                  <a:srgbClr val="000000"/>
                </a:solidFill>
                <a:latin typeface="Arial"/>
              </a:rPr>
              <a:t>Data Collection:</a:t>
            </a:r>
            <a:endParaRPr b="0" lang="en-US" sz="1100" spc="-1" strike="noStrike">
              <a:solidFill>
                <a:srgbClr val="000000"/>
              </a:solidFill>
              <a:latin typeface="Arial"/>
            </a:endParaRPr>
          </a:p>
          <a:p>
            <a:pPr marL="216000" indent="0">
              <a:lnSpc>
                <a:spcPct val="100000"/>
              </a:lnSpc>
              <a:buNone/>
              <a:tabLst>
                <a:tab algn="l" pos="0"/>
              </a:tabLst>
            </a:pP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Identify and gather relevant data that needs to be saved, such as:</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Positions, rotations, and states of game objects.</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Player inventory, progress, or game settings.</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Any other critical information related to the scene's state.</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Serialization:</a:t>
            </a:r>
            <a:endParaRPr b="0" lang="en-US" sz="1100" spc="-1" strike="noStrike">
              <a:solidFill>
                <a:srgbClr val="000000"/>
              </a:solidFill>
              <a:latin typeface="Arial"/>
            </a:endParaRPr>
          </a:p>
          <a:p>
            <a:pPr marL="216000" indent="0">
              <a:lnSpc>
                <a:spcPct val="100000"/>
              </a:lnSpc>
              <a:buNone/>
              <a:tabLst>
                <a:tab algn="l" pos="0"/>
              </a:tabLst>
            </a:pP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Convert this gathered data into a serializable format (JSON, XML, binary, etc.) using Unity's serialization techniques or custom serialization methods.</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Unity's built-in serialization system (e.g., JsonUtility, BinaryFormatter) or custom serialization scripts can be used here.</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Storage Management:</a:t>
            </a:r>
            <a:endParaRPr b="0" lang="en-US" sz="1100" spc="-1" strike="noStrike">
              <a:solidFill>
                <a:srgbClr val="000000"/>
              </a:solidFill>
              <a:latin typeface="Arial"/>
            </a:endParaRPr>
          </a:p>
          <a:p>
            <a:pPr marL="216000" indent="0">
              <a:lnSpc>
                <a:spcPct val="100000"/>
              </a:lnSpc>
              <a:buNone/>
              <a:tabLst>
                <a:tab algn="l" pos="0"/>
              </a:tabLst>
            </a:pP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Save the serialized data to a storage medium (local files, player prefs, databases, etc.) to persist across game sessions.</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Choose an appropriate storage method based on the complexity of the data and the required security or accessibility.</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Loading Process:</a:t>
            </a:r>
            <a:endParaRPr b="0" lang="en-US" sz="1100" spc="-1" strike="noStrike">
              <a:solidFill>
                <a:srgbClr val="000000"/>
              </a:solidFill>
              <a:latin typeface="Arial"/>
            </a:endParaRPr>
          </a:p>
          <a:p>
            <a:pPr marL="216000" indent="0">
              <a:lnSpc>
                <a:spcPct val="100000"/>
              </a:lnSpc>
              <a:buNone/>
              <a:tabLst>
                <a:tab algn="l" pos="0"/>
              </a:tabLst>
            </a:pP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Retrieve the saved data from storage when needed, such as when a player wants to resume a saved game or reload a specific scene state.</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Deserialize the data to convert it back into usable game information.</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Scene Reconstruction:</a:t>
            </a:r>
            <a:endParaRPr b="0" lang="en-US" sz="1100" spc="-1" strike="noStrike">
              <a:solidFill>
                <a:srgbClr val="000000"/>
              </a:solidFill>
              <a:latin typeface="Arial"/>
            </a:endParaRPr>
          </a:p>
          <a:p>
            <a:pPr marL="216000" indent="0">
              <a:lnSpc>
                <a:spcPct val="100000"/>
              </a:lnSpc>
              <a:buNone/>
              <a:tabLst>
                <a:tab algn="l" pos="0"/>
              </a:tabLst>
            </a:pP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Use the deserialized data to reconstruct the scene's previous state, setting object positions, restoring player progress, and applying any other saved information.</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Implementation in Unity:</a:t>
            </a:r>
            <a:endParaRPr b="0" lang="en-US" sz="1100" spc="-1" strike="noStrike">
              <a:solidFill>
                <a:srgbClr val="000000"/>
              </a:solidFill>
              <a:latin typeface="Arial"/>
            </a:endParaRPr>
          </a:p>
          <a:p>
            <a:pPr marL="216000" indent="0">
              <a:lnSpc>
                <a:spcPct val="100000"/>
              </a:lnSpc>
              <a:buNone/>
              <a:tabLst>
                <a:tab algn="l" pos="0"/>
              </a:tabLst>
            </a:pP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Unity offers PlayerPrefs for simple data storage, and developers can also create custom scripts to manage more complex data saving/loading.</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ScriptableObjects, PlayerPrefs, or external files are commonly used to save game settings, player progress, or scene states.</a:t>
            </a:r>
            <a:endParaRPr b="0" lang="en-US" sz="11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216000" y="812520"/>
            <a:ext cx="7126200" cy="4007880"/>
          </a:xfrm>
          <a:prstGeom prst="rect">
            <a:avLst/>
          </a:prstGeom>
          <a:ln w="0">
            <a:noFill/>
          </a:ln>
        </p:spPr>
      </p:sp>
      <p:sp>
        <p:nvSpPr>
          <p:cNvPr id="138"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The exercises for this lesson are aimed at getting students familiar with the operations of working with scenes and prefabs.</a:t>
            </a:r>
            <a:endParaRPr b="0" lang="en-US"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216000" y="812520"/>
            <a:ext cx="7126920" cy="4008600"/>
          </a:xfrm>
          <a:prstGeom prst="rect">
            <a:avLst/>
          </a:prstGeom>
          <a:ln w="0">
            <a:noFill/>
          </a:ln>
        </p:spPr>
      </p:sp>
      <p:sp>
        <p:nvSpPr>
          <p:cNvPr id="140"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0">
              <a:lnSpc>
                <a:spcPct val="100000"/>
              </a:lnSpc>
              <a:buNone/>
              <a:tabLst>
                <a:tab algn="l" pos="0"/>
              </a:tabLst>
            </a:pPr>
            <a:r>
              <a:rPr b="1" lang="en-US" sz="2000" spc="-1" strike="noStrike">
                <a:solidFill>
                  <a:srgbClr val="000000"/>
                </a:solidFill>
                <a:latin typeface="Arial"/>
              </a:rPr>
              <a:t>Practice Resources sharing</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1"/>
              </a:rPr>
              <a:t>https://drive.google.com/drive/folders/1eXu20cX1o-5uMFuSeHGxRS5AkhDZJTOP?usp=sharing</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3320" cy="4005000"/>
          </a:xfrm>
          <a:prstGeom prst="rect">
            <a:avLst/>
          </a:prstGeom>
          <a:ln w="0">
            <a:noFill/>
          </a:ln>
        </p:spPr>
      </p:sp>
      <p:sp>
        <p:nvSpPr>
          <p:cNvPr id="132" name="PlaceHolder 2"/>
          <p:cNvSpPr>
            <a:spLocks noGrp="1"/>
          </p:cNvSpPr>
          <p:nvPr>
            <p:ph type="body"/>
          </p:nvPr>
        </p:nvSpPr>
        <p:spPr>
          <a:xfrm>
            <a:off x="756000" y="5078520"/>
            <a:ext cx="6043680" cy="4807080"/>
          </a:xfrm>
          <a:prstGeom prst="rect">
            <a:avLst/>
          </a:prstGeom>
          <a:noFill/>
          <a:ln w="0">
            <a:noFill/>
          </a:ln>
        </p:spPr>
        <p:txBody>
          <a:bodyPr lIns="0" rIns="0" tIns="0" bIns="0" anchor="t">
            <a:noAutofit/>
          </a:bodyPr>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Definition of scenes as individual levels, environments, or segments of a game.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Explanation of how scenes contribute to the overall structure and flow of a game project.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endParaRPr b="0" lang="en-US" sz="1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216000" y="812520"/>
            <a:ext cx="7123320" cy="4005000"/>
          </a:xfrm>
          <a:prstGeom prst="rect">
            <a:avLst/>
          </a:prstGeom>
          <a:ln w="0">
            <a:noFill/>
          </a:ln>
        </p:spPr>
      </p:sp>
      <p:sp>
        <p:nvSpPr>
          <p:cNvPr id="134" name="PlaceHolder 2"/>
          <p:cNvSpPr>
            <a:spLocks noGrp="1"/>
          </p:cNvSpPr>
          <p:nvPr>
            <p:ph type="body"/>
          </p:nvPr>
        </p:nvSpPr>
        <p:spPr>
          <a:xfrm>
            <a:off x="756000" y="5078520"/>
            <a:ext cx="6043680" cy="48070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Tip: rename scene “You can rename the scenes inside the Project/Assets/Scenes folder, on project tab”</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72BBFCE-0CF3-4AFD-A549-4C11962E341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29866C77-124C-4CEA-A58A-5E1DFB79D28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C1E4D542-305D-44D0-8E7A-6FF94EF9FF7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36E22A00-CE19-4234-97C6-18378E80BCA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5D4B13E9-699F-4274-9835-4D5B4C39559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EE6837DE-6F80-40C7-BE23-4F798C6052D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093B83C2-F7DC-445E-ADBF-4CE26D8545E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04CD8EDC-2DCB-41AB-A48C-6E92F6ACD53A}"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247B13EF-918A-49FB-BAFF-1FCC6E510F7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7B614E1D-E86E-47DF-9280-8B5D7057439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057B9049-1BA6-4913-B938-DBC838D85698}"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2286F421-6BDC-4135-827F-62834696641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6"/>
          <p:cNvSpPr/>
          <p:nvPr/>
        </p:nvSpPr>
        <p:spPr>
          <a:xfrm>
            <a:off x="0" y="6461280"/>
            <a:ext cx="12180600" cy="39240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1" name="TextBox 9"/>
          <p:cNvSpPr/>
          <p:nvPr/>
        </p:nvSpPr>
        <p:spPr>
          <a:xfrm>
            <a:off x="0" y="681120"/>
            <a:ext cx="217080" cy="70452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2"/>
          <a:stretch/>
        </p:blipFill>
        <p:spPr>
          <a:xfrm>
            <a:off x="10759680" y="3600"/>
            <a:ext cx="1384200" cy="765000"/>
          </a:xfrm>
          <a:prstGeom prst="rect">
            <a:avLst/>
          </a:prstGeom>
          <a:ln w="0">
            <a:noFill/>
          </a:ln>
        </p:spPr>
      </p:pic>
      <p:pic>
        <p:nvPicPr>
          <p:cNvPr id="3" name="" descr=""/>
          <p:cNvPicPr/>
          <p:nvPr/>
        </p:nvPicPr>
        <p:blipFill>
          <a:blip r:embed="rId3"/>
          <a:stretch/>
        </p:blipFill>
        <p:spPr>
          <a:xfrm>
            <a:off x="25560" y="30240"/>
            <a:ext cx="1572840" cy="632160"/>
          </a:xfrm>
          <a:prstGeom prst="rect">
            <a:avLst/>
          </a:prstGeom>
          <a:ln w="0">
            <a:noFill/>
          </a:ln>
        </p:spPr>
      </p:pic>
      <p:sp>
        <p:nvSpPr>
          <p:cNvPr id="4" name="PlaceHolder 1"/>
          <p:cNvSpPr>
            <a:spLocks noGrp="1"/>
          </p:cNvSpPr>
          <p:nvPr>
            <p:ph type="sldNum" idx="1"/>
          </p:nvPr>
        </p:nvSpPr>
        <p:spPr>
          <a:xfrm>
            <a:off x="8610480" y="6483240"/>
            <a:ext cx="2731680" cy="3535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389BE471-D882-40DA-AB83-A887025BD943}"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5"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108800" y="1589760"/>
            <a:ext cx="9962640" cy="1911960"/>
          </a:xfrm>
          <a:prstGeom prst="rect">
            <a:avLst/>
          </a:prstGeom>
          <a:gradFill rotWithShape="0">
            <a:gsLst>
              <a:gs pos="87000">
                <a:srgbClr val="ffffff">
                  <a:alpha val="0"/>
                </a:srgbClr>
              </a:gs>
              <a:gs pos="100000">
                <a:srgbClr val="ee853d">
                  <a:alpha val="76078"/>
                </a:srgbClr>
              </a:gs>
            </a:gsLst>
            <a:lin ang="5400000"/>
          </a:gradFill>
          <a:ln w="0">
            <a:noFill/>
          </a:ln>
        </p:spPr>
        <p:txBody>
          <a:bodyPr lIns="90000" rIns="90000" tIns="45000" bIns="45000" anchor="ctr">
            <a:normAutofit/>
          </a:bodyPr>
          <a:p>
            <a:pPr indent="0">
              <a:lnSpc>
                <a:spcPct val="114000"/>
              </a:lnSpc>
              <a:buNone/>
              <a:tabLst>
                <a:tab algn="l" pos="0"/>
              </a:tabLst>
            </a:pPr>
            <a:r>
              <a:rPr b="0" lang="en-US" sz="4400" spc="-1" strike="noStrike">
                <a:solidFill>
                  <a:srgbClr val="000000"/>
                </a:solidFill>
                <a:latin typeface="Arial"/>
                <a:ea typeface="PingFang SC"/>
              </a:rPr>
              <a:t>Scene Creation and Management</a:t>
            </a:r>
            <a:endParaRPr b="0" lang="en-US" sz="4400" spc="-1" strike="noStrike">
              <a:solidFill>
                <a:srgbClr val="000000"/>
              </a:solidFill>
              <a:latin typeface="Arial"/>
            </a:endParaRPr>
          </a:p>
        </p:txBody>
      </p:sp>
      <p:sp>
        <p:nvSpPr>
          <p:cNvPr id="50" name=""/>
          <p:cNvSpPr/>
          <p:nvPr/>
        </p:nvSpPr>
        <p:spPr>
          <a:xfrm>
            <a:off x="-228600" y="3884040"/>
            <a:ext cx="17712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5"/>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 </a:t>
            </a:r>
            <a:r>
              <a:rPr b="1" lang="en-US" sz="4000" spc="-1" strike="noStrike">
                <a:solidFill>
                  <a:srgbClr val="000000"/>
                </a:solidFill>
                <a:latin typeface="Arial"/>
                <a:ea typeface="Arial"/>
              </a:rPr>
              <a:t>Scene Lighting and Camera Setup</a:t>
            </a:r>
            <a:endParaRPr b="0" lang="en-US" sz="4000" spc="-1" strike="noStrike">
              <a:solidFill>
                <a:srgbClr val="000000"/>
              </a:solidFill>
              <a:latin typeface="Arial"/>
            </a:endParaRPr>
          </a:p>
        </p:txBody>
      </p:sp>
      <p:sp>
        <p:nvSpPr>
          <p:cNvPr id="84" name=""/>
          <p:cNvSpPr/>
          <p:nvPr/>
        </p:nvSpPr>
        <p:spPr>
          <a:xfrm>
            <a:off x="228600" y="1446840"/>
            <a:ext cx="11427840" cy="106560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1" lang="en-US" sz="2000" spc="-1" strike="noStrike">
                <a:solidFill>
                  <a:srgbClr val="000000"/>
                </a:solidFill>
                <a:latin typeface="Arial"/>
                <a:ea typeface="DejaVu Sans"/>
              </a:rPr>
              <a:t>In spot lights</a:t>
            </a:r>
            <a:r>
              <a:rPr b="0" lang="en-US" sz="2000" spc="-1" strike="noStrike">
                <a:solidFill>
                  <a:srgbClr val="000000"/>
                </a:solidFill>
                <a:latin typeface="Arial"/>
                <a:ea typeface="DejaVu Sans"/>
              </a:rPr>
              <a:t>, all the light rays originate from a single point but project out in only a limited cone. No spot lights are used in the current project, but these lights are com- monly used to highlight parts of a level. </a:t>
            </a:r>
            <a:endParaRPr b="0" lang="en-US" sz="2000" spc="-1" strike="noStrike">
              <a:solidFill>
                <a:srgbClr val="000000"/>
              </a:solidFill>
              <a:latin typeface="Arial"/>
            </a:endParaRPr>
          </a:p>
        </p:txBody>
      </p:sp>
      <p:pic>
        <p:nvPicPr>
          <p:cNvPr id="85" name="" descr=""/>
          <p:cNvPicPr/>
          <p:nvPr/>
        </p:nvPicPr>
        <p:blipFill>
          <a:blip r:embed="rId1"/>
          <a:stretch/>
        </p:blipFill>
        <p:spPr>
          <a:xfrm>
            <a:off x="914400" y="2971800"/>
            <a:ext cx="3840840" cy="3093120"/>
          </a:xfrm>
          <a:prstGeom prst="rect">
            <a:avLst/>
          </a:prstGeom>
          <a:ln w="0">
            <a:noFill/>
          </a:ln>
        </p:spPr>
      </p:pic>
      <p:pic>
        <p:nvPicPr>
          <p:cNvPr id="86" name="" descr=""/>
          <p:cNvPicPr/>
          <p:nvPr/>
        </p:nvPicPr>
        <p:blipFill>
          <a:blip r:embed="rId2"/>
          <a:stretch/>
        </p:blipFill>
        <p:spPr>
          <a:xfrm>
            <a:off x="6517440" y="3023280"/>
            <a:ext cx="4515120" cy="3041640"/>
          </a:xfrm>
          <a:prstGeom prst="rect">
            <a:avLst/>
          </a:prstGeom>
          <a:ln w="0">
            <a:noFill/>
          </a:ln>
        </p:spPr>
      </p:pic>
      <p:sp>
        <p:nvSpPr>
          <p:cNvPr id="87" name=""/>
          <p:cNvSpPr/>
          <p:nvPr/>
        </p:nvSpPr>
        <p:spPr>
          <a:xfrm>
            <a:off x="8686800" y="6597720"/>
            <a:ext cx="2513520" cy="1299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C33C541F-C456-4DD5-8DB1-224AD0FDFACB}"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6"/>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 </a:t>
            </a:r>
            <a:r>
              <a:rPr b="1" lang="en-US" sz="4000" spc="-1" strike="noStrike">
                <a:solidFill>
                  <a:srgbClr val="000000"/>
                </a:solidFill>
                <a:latin typeface="Arial"/>
                <a:ea typeface="Arial"/>
              </a:rPr>
              <a:t>Scene Lighting and Camera Setup</a:t>
            </a:r>
            <a:endParaRPr b="0" lang="en-US" sz="4000" spc="-1" strike="noStrike">
              <a:solidFill>
                <a:srgbClr val="000000"/>
              </a:solidFill>
              <a:latin typeface="Arial"/>
            </a:endParaRPr>
          </a:p>
        </p:txBody>
      </p:sp>
      <p:sp>
        <p:nvSpPr>
          <p:cNvPr id="89" name=""/>
          <p:cNvSpPr/>
          <p:nvPr/>
        </p:nvSpPr>
        <p:spPr>
          <a:xfrm>
            <a:off x="230760" y="1600200"/>
            <a:ext cx="11197080" cy="73980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1" lang="en-US" sz="2000" spc="-1" strike="noStrike">
                <a:solidFill>
                  <a:srgbClr val="000000"/>
                </a:solidFill>
                <a:latin typeface="Arial"/>
                <a:ea typeface="DejaVu Sans"/>
              </a:rPr>
              <a:t>In directional lights</a:t>
            </a:r>
            <a:r>
              <a:rPr b="0" lang="en-US" sz="2000" spc="-1" strike="noStrike">
                <a:solidFill>
                  <a:srgbClr val="000000"/>
                </a:solidFill>
                <a:latin typeface="Arial"/>
                <a:ea typeface="DejaVu Sans"/>
              </a:rPr>
              <a:t>, all the light rays are parallel and project evenly, lighting everything in the scene the same way. This is like the sun in the real world</a:t>
            </a:r>
            <a:endParaRPr b="0" lang="en-US" sz="2000" spc="-1" strike="noStrike">
              <a:solidFill>
                <a:srgbClr val="000000"/>
              </a:solidFill>
              <a:latin typeface="Arial"/>
            </a:endParaRPr>
          </a:p>
        </p:txBody>
      </p:sp>
      <p:pic>
        <p:nvPicPr>
          <p:cNvPr id="90" name="" descr=""/>
          <p:cNvPicPr/>
          <p:nvPr/>
        </p:nvPicPr>
        <p:blipFill>
          <a:blip r:embed="rId1"/>
          <a:stretch/>
        </p:blipFill>
        <p:spPr>
          <a:xfrm>
            <a:off x="1371600" y="2802240"/>
            <a:ext cx="2969640" cy="2682000"/>
          </a:xfrm>
          <a:prstGeom prst="rect">
            <a:avLst/>
          </a:prstGeom>
          <a:ln w="0">
            <a:noFill/>
          </a:ln>
        </p:spPr>
      </p:pic>
      <p:pic>
        <p:nvPicPr>
          <p:cNvPr id="91" name="" descr=""/>
          <p:cNvPicPr/>
          <p:nvPr/>
        </p:nvPicPr>
        <p:blipFill>
          <a:blip r:embed="rId2"/>
          <a:stretch/>
        </p:blipFill>
        <p:spPr>
          <a:xfrm>
            <a:off x="5715000" y="2743200"/>
            <a:ext cx="5337360" cy="3198240"/>
          </a:xfrm>
          <a:prstGeom prst="rect">
            <a:avLst/>
          </a:prstGeom>
          <a:ln w="0">
            <a:noFill/>
          </a:ln>
        </p:spPr>
      </p:pic>
      <p:sp>
        <p:nvSpPr>
          <p:cNvPr id="92" name=""/>
          <p:cNvSpPr/>
          <p:nvPr/>
        </p:nvSpPr>
        <p:spPr>
          <a:xfrm>
            <a:off x="8686800" y="6597720"/>
            <a:ext cx="2513520" cy="1299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2B8EA656-F2F7-4DE2-9F1F-00D5E9B94C0F}"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6"/>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Scene Saving and Loading</a:t>
            </a:r>
            <a:endParaRPr b="0" lang="en-US" sz="4000" spc="-1" strike="noStrike">
              <a:solidFill>
                <a:srgbClr val="000000"/>
              </a:solidFill>
              <a:latin typeface="Arial"/>
            </a:endParaRPr>
          </a:p>
        </p:txBody>
      </p:sp>
      <p:sp>
        <p:nvSpPr>
          <p:cNvPr id="94" name=""/>
          <p:cNvSpPr/>
          <p:nvPr/>
        </p:nvSpPr>
        <p:spPr>
          <a:xfrm>
            <a:off x="228600" y="2286000"/>
            <a:ext cx="10970640" cy="20552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Scene saving and loading in Unity involves preserving the state of a scene so that it can be restored or reloaded at a later time. This process is crucial for games where players need to save their progress or return to specific points within the game.</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DE95FDAC-32BC-4431-9923-3E9D0BD00A77}"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7"/>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Scene Saving and Loading</a:t>
            </a:r>
            <a:endParaRPr b="0" lang="en-US" sz="4000" spc="-1" strike="noStrike">
              <a:solidFill>
                <a:srgbClr val="000000"/>
              </a:solidFill>
              <a:latin typeface="Arial"/>
            </a:endParaRPr>
          </a:p>
        </p:txBody>
      </p:sp>
      <p:sp>
        <p:nvSpPr>
          <p:cNvPr id="96" name=""/>
          <p:cNvSpPr/>
          <p:nvPr/>
        </p:nvSpPr>
        <p:spPr>
          <a:xfrm>
            <a:off x="293040" y="1828800"/>
            <a:ext cx="11655000" cy="367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Arial"/>
                <a:ea typeface="DejaVu Sans"/>
              </a:rPr>
              <a:t>Data Collection</a:t>
            </a:r>
            <a:r>
              <a:rPr b="0" lang="en-US" sz="2200" spc="-1" strike="noStrike">
                <a:solidFill>
                  <a:srgbClr val="000000"/>
                </a:solidFill>
                <a:latin typeface="Arial"/>
                <a:ea typeface="DejaVu Sans"/>
              </a:rPr>
              <a:t>: Identify and gather relevant data that needs to be saved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1" lang="en-US" sz="2200" spc="-1" strike="noStrike">
                <a:solidFill>
                  <a:srgbClr val="000000"/>
                </a:solidFill>
                <a:latin typeface="Arial"/>
                <a:ea typeface="DejaVu Sans"/>
              </a:rPr>
              <a:t>Serialization</a:t>
            </a:r>
            <a:r>
              <a:rPr b="0" lang="en-US" sz="2200" spc="-1" strike="noStrike">
                <a:solidFill>
                  <a:srgbClr val="000000"/>
                </a:solidFill>
                <a:latin typeface="Arial"/>
                <a:ea typeface="DejaVu Sans"/>
              </a:rPr>
              <a:t>: Convert this gathered data into a serializable format (JSON, XML, binary, etc.) using Unity's serialization techniques or custom serialization methods.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1" lang="en-US" sz="2200" spc="-1" strike="noStrike">
                <a:solidFill>
                  <a:srgbClr val="000000"/>
                </a:solidFill>
                <a:latin typeface="Arial"/>
                <a:ea typeface="DejaVu Sans"/>
              </a:rPr>
              <a:t>Storage Management</a:t>
            </a:r>
            <a:r>
              <a:rPr b="0" lang="en-US" sz="2200" spc="-1" strike="noStrike">
                <a:solidFill>
                  <a:srgbClr val="000000"/>
                </a:solidFill>
                <a:latin typeface="Arial"/>
                <a:ea typeface="DejaVu Sans"/>
              </a:rPr>
              <a:t>: Save the serialized data to a storage medium to persist across game sessions.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1" lang="en-US" sz="2200" spc="-1" strike="noStrike">
                <a:solidFill>
                  <a:srgbClr val="000000"/>
                </a:solidFill>
                <a:latin typeface="Arial"/>
                <a:ea typeface="DejaVu Sans"/>
              </a:rPr>
              <a:t>Loading Process</a:t>
            </a:r>
            <a:r>
              <a:rPr b="0" lang="en-US" sz="2200" spc="-1" strike="noStrike">
                <a:solidFill>
                  <a:srgbClr val="000000"/>
                </a:solidFill>
                <a:latin typeface="Arial"/>
                <a:ea typeface="DejaVu Sans"/>
              </a:rPr>
              <a:t>: Retrieve the saved data from storage when needed, such as when a player wants to resume a saved game or reload a specific scene state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5156FDA4-312D-4EA8-BF31-7ECB2BE155BE}"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
          <p:cNvSpPr/>
          <p:nvPr/>
        </p:nvSpPr>
        <p:spPr>
          <a:xfrm>
            <a:off x="352800" y="2057400"/>
            <a:ext cx="11533320" cy="2512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Arial"/>
                <a:ea typeface="DejaVu Sans"/>
              </a:rPr>
              <a:t>Scene Reconstruction</a:t>
            </a:r>
            <a:r>
              <a:rPr b="0" lang="en-US" sz="2200" spc="-1" strike="noStrike">
                <a:solidFill>
                  <a:srgbClr val="000000"/>
                </a:solidFill>
                <a:latin typeface="Arial"/>
                <a:ea typeface="DejaVu Sans"/>
              </a:rPr>
              <a:t>: Use the deserialized data to reconstruct the scene's previous state, setting object positions, restoring player progress, and applying any other saved information.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1" lang="en-US" sz="2200" spc="-1" strike="noStrike">
                <a:solidFill>
                  <a:srgbClr val="000000"/>
                </a:solidFill>
                <a:latin typeface="Arial"/>
                <a:ea typeface="DejaVu Sans"/>
              </a:rPr>
              <a:t>Implementation in Unity</a:t>
            </a:r>
            <a:r>
              <a:rPr b="0" lang="en-US" sz="2200" spc="-1" strike="noStrike">
                <a:solidFill>
                  <a:srgbClr val="000000"/>
                </a:solidFill>
                <a:latin typeface="Arial"/>
                <a:ea typeface="DejaVu Sans"/>
              </a:rPr>
              <a:t>: Unity offers PlayerPrefs for simple data storage, and developers can also create custom scripts to manage more complex data saving/loading.</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ScriptableObjects, PlayerPrefs, or external files are commonly used to save game settings, player progress, or scene states.</a:t>
            </a:r>
            <a:endParaRPr b="0" lang="en-US" sz="2200" spc="-1" strike="noStrike">
              <a:solidFill>
                <a:srgbClr val="000000"/>
              </a:solidFill>
              <a:latin typeface="Arial"/>
            </a:endParaRPr>
          </a:p>
        </p:txBody>
      </p:sp>
      <p:sp>
        <p:nvSpPr>
          <p:cNvPr id="98" name="PlaceHolder 18"/>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Scene Saving and Loading</a:t>
            </a:r>
            <a:endParaRPr b="0" lang="en-US" sz="4000" spc="-1" strike="noStrike">
              <a:solidFill>
                <a:srgbClr val="000000"/>
              </a:solidFill>
              <a:latin typeface="Arial"/>
            </a:endParaRPr>
          </a:p>
        </p:txBody>
      </p:sp>
      <p:sp>
        <p:nvSpPr>
          <p:cNvPr id="2" name="PlaceHolder 1"/>
          <p:cNvSpPr>
            <a:spLocks noGrp="1"/>
          </p:cNvSpPr>
          <p:nvPr>
            <p:ph type="sldNum" idx="1"/>
          </p:nvPr>
        </p:nvSpPr>
        <p:spPr/>
        <p:txBody>
          <a:bodyPr/>
          <a:p>
            <a:fld id="{876349E1-6394-49CB-8FF2-F8D4C9C7B53B}"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7"/>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Build Settings and Player Configuration</a:t>
            </a:r>
            <a:endParaRPr b="0" lang="en-US" sz="4000" spc="-1" strike="noStrike">
              <a:solidFill>
                <a:srgbClr val="000000"/>
              </a:solidFill>
              <a:latin typeface="Arial"/>
            </a:endParaRPr>
          </a:p>
        </p:txBody>
      </p:sp>
      <p:sp>
        <p:nvSpPr>
          <p:cNvPr id="100" name=""/>
          <p:cNvSpPr/>
          <p:nvPr/>
        </p:nvSpPr>
        <p:spPr>
          <a:xfrm>
            <a:off x="6352200" y="6498360"/>
            <a:ext cx="4797000" cy="319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3: Geig, Mike, Sams teach yourself Unity Game development in 24 hours, 2014</a:t>
            </a:r>
            <a:endParaRPr b="0" lang="en-US" sz="900" spc="-1" strike="noStrike">
              <a:solidFill>
                <a:srgbClr val="000000"/>
              </a:solidFill>
              <a:latin typeface="Arial"/>
            </a:endParaRPr>
          </a:p>
        </p:txBody>
      </p:sp>
      <p:pic>
        <p:nvPicPr>
          <p:cNvPr id="101" name="" descr=""/>
          <p:cNvPicPr/>
          <p:nvPr/>
        </p:nvPicPr>
        <p:blipFill>
          <a:blip r:embed="rId1"/>
          <a:stretch/>
        </p:blipFill>
        <p:spPr>
          <a:xfrm>
            <a:off x="228600" y="2003760"/>
            <a:ext cx="11772000" cy="2633760"/>
          </a:xfrm>
          <a:prstGeom prst="rect">
            <a:avLst/>
          </a:prstGeom>
          <a:ln w="0">
            <a:noFill/>
          </a:ln>
        </p:spPr>
      </p:pic>
      <p:sp>
        <p:nvSpPr>
          <p:cNvPr id="2" name="PlaceHolder 1"/>
          <p:cNvSpPr>
            <a:spLocks noGrp="1"/>
          </p:cNvSpPr>
          <p:nvPr>
            <p:ph type="sldNum" idx="1"/>
          </p:nvPr>
        </p:nvSpPr>
        <p:spPr/>
        <p:txBody>
          <a:bodyPr/>
          <a:p>
            <a:fld id="{74C13B93-0F81-4367-801D-78137E099E5E}"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9"/>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Build Settings</a:t>
            </a:r>
            <a:endParaRPr b="0" lang="en-US" sz="4000" spc="-1" strike="noStrike">
              <a:solidFill>
                <a:srgbClr val="000000"/>
              </a:solidFill>
              <a:latin typeface="Arial"/>
            </a:endParaRPr>
          </a:p>
        </p:txBody>
      </p:sp>
      <p:sp>
        <p:nvSpPr>
          <p:cNvPr id="103" name=""/>
          <p:cNvSpPr/>
          <p:nvPr/>
        </p:nvSpPr>
        <p:spPr>
          <a:xfrm>
            <a:off x="457200" y="1600200"/>
            <a:ext cx="10970640" cy="38840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0" lang="en-US" sz="2000" spc="-1" strike="noStrike">
                <a:solidFill>
                  <a:srgbClr val="000000"/>
                </a:solidFill>
                <a:latin typeface="Arial"/>
                <a:ea typeface="DejaVu Sans"/>
              </a:rPr>
              <a:t>Adding scenes to Build Settings in Unity is a crucial step when preparing to build your game. This process determines which scenes you've created in the Editor will be included when you publish your game.</a:t>
            </a:r>
            <a:endParaRPr b="0" lang="en-US" sz="2000" spc="-1" strike="noStrike">
              <a:solidFill>
                <a:srgbClr val="000000"/>
              </a:solidFill>
              <a:latin typeface="Arial"/>
            </a:endParaRPr>
          </a:p>
          <a:p>
            <a:pPr>
              <a:lnSpc>
                <a:spcPct val="115000"/>
              </a:lnSpc>
            </a:pPr>
            <a:endParaRPr b="0" lang="en-US" sz="2000" spc="-1" strike="noStrike">
              <a:solidFill>
                <a:srgbClr val="000000"/>
              </a:solidFill>
              <a:latin typeface="Arial"/>
            </a:endParaRPr>
          </a:p>
          <a:p>
            <a:pPr>
              <a:lnSpc>
                <a:spcPct val="115000"/>
              </a:lnSpc>
            </a:pPr>
            <a:r>
              <a:rPr b="1" lang="en-US" sz="2000" spc="-1" strike="noStrike">
                <a:solidFill>
                  <a:srgbClr val="000000"/>
                </a:solidFill>
                <a:latin typeface="Arial"/>
                <a:ea typeface="DejaVu Sans"/>
              </a:rPr>
              <a:t>Add Scenes</a:t>
            </a:r>
            <a:endParaRPr b="0" lang="en-US" sz="2000" spc="-1" strike="noStrike">
              <a:solidFill>
                <a:srgbClr val="000000"/>
              </a:solidFill>
              <a:latin typeface="Arial"/>
            </a:endParaRPr>
          </a:p>
          <a:p>
            <a:pPr marL="360000">
              <a:lnSpc>
                <a:spcPct val="115000"/>
              </a:lnSpc>
            </a:pPr>
            <a:r>
              <a:rPr b="0" lang="en-US" sz="2000" spc="-1" strike="noStrike">
                <a:solidFill>
                  <a:srgbClr val="000000"/>
                </a:solidFill>
                <a:latin typeface="Arial"/>
                <a:ea typeface="DejaVu Sans"/>
              </a:rPr>
              <a:t>Drag and drop scenes from the Project Window into the "Scenes In Build" section or click on "Add Open Scenes" to automatically add scenes that are currently open in the Editor.</a:t>
            </a:r>
            <a:endParaRPr b="0" lang="en-US" sz="2000" spc="-1" strike="noStrike">
              <a:solidFill>
                <a:srgbClr val="000000"/>
              </a:solidFill>
              <a:latin typeface="Arial"/>
            </a:endParaRPr>
          </a:p>
          <a:p>
            <a:pPr marL="360000">
              <a:lnSpc>
                <a:spcPct val="115000"/>
              </a:lnSpc>
            </a:pPr>
            <a:endParaRPr b="0" lang="en-US" sz="2000" spc="-1" strike="noStrike">
              <a:solidFill>
                <a:srgbClr val="000000"/>
              </a:solidFill>
              <a:latin typeface="Arial"/>
            </a:endParaRPr>
          </a:p>
          <a:p>
            <a:pPr marL="360000">
              <a:lnSpc>
                <a:spcPct val="115000"/>
              </a:lnSpc>
            </a:pPr>
            <a:r>
              <a:rPr b="0" lang="en-US" sz="2000" spc="-1" strike="noStrike">
                <a:solidFill>
                  <a:srgbClr val="000000"/>
                </a:solidFill>
                <a:latin typeface="Arial"/>
                <a:ea typeface="DejaVu Sans"/>
              </a:rPr>
              <a:t>The scene at the top of the list will be the initial scene loaded upon starting the game.</a:t>
            </a:r>
            <a:endParaRPr b="0" lang="en-US" sz="2000" spc="-1" strike="noStrike">
              <a:solidFill>
                <a:srgbClr val="000000"/>
              </a:solidFill>
              <a:latin typeface="Arial"/>
            </a:endParaRPr>
          </a:p>
          <a:p>
            <a:pPr marL="360000">
              <a:lnSpc>
                <a:spcPct val="115000"/>
              </a:lnSpc>
            </a:pPr>
            <a:r>
              <a:rPr b="0" lang="en-US" sz="2000" spc="-1" strike="noStrike">
                <a:solidFill>
                  <a:srgbClr val="000000"/>
                </a:solidFill>
                <a:latin typeface="Arial"/>
                <a:ea typeface="DejaVu Sans"/>
              </a:rPr>
              <a:t>Adding scenes to Build Settings not only determines the game's startup sequence but is also a crucial step in defining the necessary content for the final build, optimizing performance, and enhancing the overall player experience.</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B6275DFD-FEB7-44F9-9BFD-A10C9CAE2ADD}"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3"/>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Player Configuration</a:t>
            </a:r>
            <a:endParaRPr b="0" lang="en-US" sz="4000" spc="-1" strike="noStrike">
              <a:solidFill>
                <a:srgbClr val="000000"/>
              </a:solidFill>
              <a:latin typeface="Arial"/>
            </a:endParaRPr>
          </a:p>
        </p:txBody>
      </p:sp>
      <p:sp>
        <p:nvSpPr>
          <p:cNvPr id="105" name=""/>
          <p:cNvSpPr/>
          <p:nvPr/>
        </p:nvSpPr>
        <p:spPr>
          <a:xfrm>
            <a:off x="457200" y="1600200"/>
            <a:ext cx="5254200" cy="263916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ea typeface="DejaVu Sans"/>
              </a:rPr>
              <a:t>In Unity, when exporting a build you are effectively placing your content into what is known as the Unity player. </a:t>
            </a:r>
            <a:r>
              <a:rPr b="0" lang="en-US" sz="2000" spc="-1" strike="noStrike">
                <a:solidFill>
                  <a:srgbClr val="141413"/>
                </a:solidFill>
                <a:latin typeface="Arial"/>
                <a:ea typeface="Times New Roman"/>
              </a:rPr>
              <a:t>As </a:t>
            </a:r>
            <a:r>
              <a:rPr b="0" lang="en-US" sz="2000" spc="-1" strike="noStrike">
                <a:solidFill>
                  <a:srgbClr val="000000"/>
                </a:solidFill>
                <a:latin typeface="Arial"/>
                <a:ea typeface="Times New Roman"/>
              </a:rPr>
              <a:t>a standalone build, the player is part of the packaged executable PC or Mac game. </a:t>
            </a:r>
            <a:endParaRPr b="0" lang="en-US" sz="2000" spc="-1" strike="noStrike">
              <a:solidFill>
                <a:srgbClr val="000000"/>
              </a:solidFill>
              <a:latin typeface="Arial"/>
            </a:endParaRPr>
          </a:p>
          <a:p>
            <a:pPr>
              <a:lnSpc>
                <a:spcPct val="150000"/>
              </a:lnSpc>
            </a:pPr>
            <a:endParaRPr b="0" lang="en-US" sz="2000" spc="-1" strike="noStrike">
              <a:solidFill>
                <a:srgbClr val="000000"/>
              </a:solidFill>
              <a:latin typeface="Arial"/>
            </a:endParaRPr>
          </a:p>
          <a:p>
            <a:pPr>
              <a:lnSpc>
                <a:spcPct val="150000"/>
              </a:lnSpc>
            </a:pPr>
            <a:endParaRPr b="0" lang="en-US" sz="2000" spc="-1" strike="noStrike">
              <a:solidFill>
                <a:srgbClr val="000000"/>
              </a:solidFill>
              <a:latin typeface="Arial"/>
            </a:endParaRPr>
          </a:p>
        </p:txBody>
      </p:sp>
      <p:pic>
        <p:nvPicPr>
          <p:cNvPr id="106" name="" descr=""/>
          <p:cNvPicPr/>
          <p:nvPr/>
        </p:nvPicPr>
        <p:blipFill>
          <a:blip r:embed="rId1"/>
          <a:stretch/>
        </p:blipFill>
        <p:spPr>
          <a:xfrm>
            <a:off x="5859000" y="2113200"/>
            <a:ext cx="6231240" cy="4284000"/>
          </a:xfrm>
          <a:prstGeom prst="rect">
            <a:avLst/>
          </a:prstGeom>
          <a:ln w="0">
            <a:noFill/>
          </a:ln>
        </p:spPr>
      </p:pic>
      <p:sp>
        <p:nvSpPr>
          <p:cNvPr id="107" name=""/>
          <p:cNvSpPr/>
          <p:nvPr/>
        </p:nvSpPr>
        <p:spPr>
          <a:xfrm>
            <a:off x="6352200" y="6498360"/>
            <a:ext cx="4797000" cy="319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10: Goldstone Will, Unity 3.x game development essentials, 2011</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4031BE15-52B9-4075-A7E8-F0CB9813C51B}"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
          <p:cNvSpPr/>
          <p:nvPr/>
        </p:nvSpPr>
        <p:spPr>
          <a:xfrm>
            <a:off x="344880" y="2210760"/>
            <a:ext cx="11097360" cy="22122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Times New Roman"/>
              </a:rPr>
              <a:t>In </a:t>
            </a:r>
            <a:r>
              <a:rPr b="1" lang="en-US" sz="2200" spc="-1" strike="noStrike">
                <a:solidFill>
                  <a:srgbClr val="000000"/>
                </a:solidFill>
                <a:latin typeface="Arial"/>
                <a:ea typeface="Times New Roman"/>
              </a:rPr>
              <a:t>Player Settings</a:t>
            </a:r>
            <a:r>
              <a:rPr b="0" lang="en-US" sz="2200" spc="-1" strike="noStrike">
                <a:solidFill>
                  <a:srgbClr val="000000"/>
                </a:solidFill>
                <a:latin typeface="Arial"/>
                <a:ea typeface="Times New Roman"/>
              </a:rPr>
              <a:t>, you can specify certain elements, such as resolution, icons and rendering settings, for the player to use.</a:t>
            </a:r>
            <a:endParaRPr b="0" lang="en-US" sz="2200" spc="-1" strike="noStrike">
              <a:solidFill>
                <a:srgbClr val="000000"/>
              </a:solidFill>
              <a:latin typeface="Arial"/>
            </a:endParaRPr>
          </a:p>
          <a:p>
            <a:pPr>
              <a:lnSpc>
                <a:spcPct val="150000"/>
              </a:lnSpc>
            </a:pPr>
            <a:endParaRPr b="0" lang="en-US" sz="2200" spc="-1" strike="noStrike">
              <a:solidFill>
                <a:srgbClr val="000000"/>
              </a:solidFill>
              <a:latin typeface="Arial"/>
            </a:endParaRPr>
          </a:p>
          <a:p>
            <a:pPr>
              <a:lnSpc>
                <a:spcPct val="150000"/>
              </a:lnSpc>
            </a:pPr>
            <a:r>
              <a:rPr b="0" lang="en-US" sz="2200" spc="-1" strike="noStrike">
                <a:solidFill>
                  <a:srgbClr val="141413"/>
                </a:solidFill>
                <a:latin typeface="Arial"/>
                <a:ea typeface="Times New Roman"/>
              </a:rPr>
              <a:t>The </a:t>
            </a:r>
            <a:r>
              <a:rPr b="1" lang="en-US" sz="2200" spc="-1" strike="noStrike">
                <a:solidFill>
                  <a:srgbClr val="141413"/>
                </a:solidFill>
                <a:latin typeface="Arial"/>
                <a:ea typeface="Times New Roman"/>
              </a:rPr>
              <a:t>Player Settings</a:t>
            </a:r>
            <a:r>
              <a:rPr b="0" lang="en-US" sz="2200" spc="-1" strike="noStrike">
                <a:solidFill>
                  <a:srgbClr val="141413"/>
                </a:solidFill>
                <a:latin typeface="Arial"/>
                <a:ea typeface="Times New Roman"/>
              </a:rPr>
              <a:t> in Unity are divided into two core separations—</a:t>
            </a:r>
            <a:r>
              <a:rPr b="1" lang="en-US" sz="2200" spc="-1" strike="noStrike">
                <a:solidFill>
                  <a:srgbClr val="141413"/>
                </a:solidFill>
                <a:latin typeface="Arial"/>
                <a:ea typeface="Times New Roman"/>
              </a:rPr>
              <a:t>Cross-Platform Settings</a:t>
            </a:r>
            <a:r>
              <a:rPr b="0" lang="en-US" sz="2200" spc="-1" strike="noStrike">
                <a:solidFill>
                  <a:srgbClr val="141413"/>
                </a:solidFill>
                <a:latin typeface="Arial"/>
                <a:ea typeface="Times New Roman"/>
              </a:rPr>
              <a:t> and </a:t>
            </a:r>
            <a:r>
              <a:rPr b="1" lang="en-US" sz="2200" spc="-1" strike="noStrike">
                <a:solidFill>
                  <a:srgbClr val="141413"/>
                </a:solidFill>
                <a:latin typeface="Arial"/>
                <a:ea typeface="Times New Roman"/>
              </a:rPr>
              <a:t>Per Platform Settings</a:t>
            </a:r>
            <a:r>
              <a:rPr b="0" lang="en-US" sz="2200" spc="-1" strike="noStrike">
                <a:solidFill>
                  <a:srgbClr val="141413"/>
                </a:solidFill>
                <a:latin typeface="Arial"/>
                <a:ea typeface="Times New Roman"/>
              </a:rPr>
              <a:t>.</a:t>
            </a:r>
            <a:endParaRPr b="0" lang="en-US" sz="2200" spc="-1" strike="noStrike">
              <a:solidFill>
                <a:srgbClr val="000000"/>
              </a:solidFill>
              <a:latin typeface="Arial"/>
            </a:endParaRPr>
          </a:p>
        </p:txBody>
      </p:sp>
      <p:sp>
        <p:nvSpPr>
          <p:cNvPr id="109" name="PlaceHolder 20"/>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Player Configuration</a:t>
            </a:r>
            <a:endParaRPr b="0" lang="en-US" sz="4000" spc="-1" strike="noStrike">
              <a:solidFill>
                <a:srgbClr val="000000"/>
              </a:solidFill>
              <a:latin typeface="Arial"/>
            </a:endParaRPr>
          </a:p>
        </p:txBody>
      </p:sp>
      <p:sp>
        <p:nvSpPr>
          <p:cNvPr id="2" name="PlaceHolder 1"/>
          <p:cNvSpPr>
            <a:spLocks noGrp="1"/>
          </p:cNvSpPr>
          <p:nvPr>
            <p:ph type="sldNum" idx="1"/>
          </p:nvPr>
        </p:nvSpPr>
        <p:spPr/>
        <p:txBody>
          <a:bodyPr/>
          <a:p>
            <a:fld id="{D49CCC4E-D870-4EF1-B40D-87B1D53EB8A5}"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4"/>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Player Configuration</a:t>
            </a:r>
            <a:endParaRPr b="0" lang="en-US" sz="4000" spc="-1" strike="noStrike">
              <a:solidFill>
                <a:srgbClr val="000000"/>
              </a:solidFill>
              <a:latin typeface="Arial"/>
            </a:endParaRPr>
          </a:p>
        </p:txBody>
      </p:sp>
      <p:pic>
        <p:nvPicPr>
          <p:cNvPr id="111" name="" descr=""/>
          <p:cNvPicPr/>
          <p:nvPr/>
        </p:nvPicPr>
        <p:blipFill>
          <a:blip r:embed="rId1"/>
          <a:stretch/>
        </p:blipFill>
        <p:spPr>
          <a:xfrm>
            <a:off x="712080" y="1533600"/>
            <a:ext cx="10802880" cy="3706920"/>
          </a:xfrm>
          <a:prstGeom prst="rect">
            <a:avLst/>
          </a:prstGeom>
          <a:ln w="0">
            <a:noFill/>
          </a:ln>
        </p:spPr>
      </p:pic>
      <p:sp>
        <p:nvSpPr>
          <p:cNvPr id="112" name=""/>
          <p:cNvSpPr/>
          <p:nvPr/>
        </p:nvSpPr>
        <p:spPr>
          <a:xfrm>
            <a:off x="6352200" y="6498360"/>
            <a:ext cx="4797000" cy="319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10: Goldstone Will, Unity 3.x game development essentials, 2011</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4FA73793-3B1D-4CA5-8E88-B19C212C7C21}"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681120"/>
            <a:ext cx="11813400" cy="704520"/>
          </a:xfrm>
          <a:prstGeom prst="rect">
            <a:avLst/>
          </a:prstGeom>
          <a:noFill/>
          <a:ln w="0">
            <a:noFill/>
          </a:ln>
        </p:spPr>
        <p:txBody>
          <a:bodyPr lIns="90000" rIns="90000" tIns="45000" bIns="45000" anchor="ctr">
            <a:normAutofit/>
          </a:bodyPr>
          <a:p>
            <a:pPr marL="233280" indent="0">
              <a:lnSpc>
                <a:spcPct val="90000"/>
              </a:lnSpc>
              <a:buNone/>
              <a:tabLst>
                <a:tab algn="l" pos="0"/>
              </a:tabLst>
            </a:pPr>
            <a:r>
              <a:rPr b="1" lang="en-US" sz="4000" spc="-1" strike="noStrike">
                <a:solidFill>
                  <a:srgbClr val="000000"/>
                </a:solidFill>
                <a:latin typeface="Arial"/>
              </a:rPr>
              <a:t>Learning Objectives</a:t>
            </a:r>
            <a:endParaRPr b="0" lang="en-US" sz="4000" spc="-1" strike="noStrike">
              <a:solidFill>
                <a:srgbClr val="000000"/>
              </a:solidFill>
              <a:latin typeface="Arial"/>
            </a:endParaRPr>
          </a:p>
        </p:txBody>
      </p:sp>
      <p:sp>
        <p:nvSpPr>
          <p:cNvPr id="52" name=""/>
          <p:cNvSpPr/>
          <p:nvPr/>
        </p:nvSpPr>
        <p:spPr>
          <a:xfrm>
            <a:off x="2014560" y="2057400"/>
            <a:ext cx="8161560" cy="20563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200000"/>
              </a:lnSpc>
              <a:buClr>
                <a:srgbClr val="000000"/>
              </a:buClr>
              <a:buSzPct val="45000"/>
              <a:buFont typeface="Wingdings" charset="2"/>
              <a:buChar char=""/>
            </a:pPr>
            <a:r>
              <a:rPr b="0" lang="en-US" sz="2200" spc="-1" strike="noStrike">
                <a:solidFill>
                  <a:srgbClr val="000000"/>
                </a:solidFill>
                <a:latin typeface="Arial"/>
                <a:ea typeface="DejaVu Sans"/>
              </a:rPr>
              <a:t>Understand the concept of scenes in Unity.</a:t>
            </a:r>
            <a:endParaRPr b="0" lang="en-US" sz="2200" spc="-1" strike="noStrike">
              <a:solidFill>
                <a:srgbClr val="000000"/>
              </a:solidFill>
              <a:latin typeface="Arial"/>
            </a:endParaRPr>
          </a:p>
          <a:p>
            <a:pPr marL="216000" indent="-216000">
              <a:lnSpc>
                <a:spcPct val="200000"/>
              </a:lnSpc>
              <a:buClr>
                <a:srgbClr val="000000"/>
              </a:buClr>
              <a:buSzPct val="45000"/>
              <a:buFont typeface="Wingdings" charset="2"/>
              <a:buChar char=""/>
            </a:pPr>
            <a:r>
              <a:rPr b="0" lang="en-US" sz="2200" spc="-1" strike="noStrike">
                <a:solidFill>
                  <a:srgbClr val="000000"/>
                </a:solidFill>
                <a:latin typeface="Arial"/>
                <a:ea typeface="DejaVu Sans"/>
              </a:rPr>
              <a:t>Learn how to create and organize scenes effectively.</a:t>
            </a:r>
            <a:endParaRPr b="0" lang="en-US" sz="2200" spc="-1" strike="noStrike">
              <a:solidFill>
                <a:srgbClr val="000000"/>
              </a:solidFill>
              <a:latin typeface="Arial"/>
            </a:endParaRPr>
          </a:p>
          <a:p>
            <a:pPr marL="216000" indent="-216000">
              <a:lnSpc>
                <a:spcPct val="200000"/>
              </a:lnSpc>
              <a:buClr>
                <a:srgbClr val="000000"/>
              </a:buClr>
              <a:buSzPct val="45000"/>
              <a:buFont typeface="Wingdings" charset="2"/>
              <a:buChar char=""/>
            </a:pPr>
            <a:r>
              <a:rPr b="0" lang="en-US" sz="2200" spc="-1" strike="noStrike">
                <a:solidFill>
                  <a:srgbClr val="000000"/>
                </a:solidFill>
                <a:latin typeface="Arial"/>
                <a:ea typeface="DejaVu Sans"/>
              </a:rPr>
              <a:t>Grasp scene management techniques for complex projects.</a:t>
            </a:r>
            <a:endParaRPr b="0" lang="en-US" sz="2200" spc="-1" strike="noStrike">
              <a:solidFill>
                <a:srgbClr val="000000"/>
              </a:solidFill>
              <a:latin typeface="Arial"/>
            </a:endParaRPr>
          </a:p>
        </p:txBody>
      </p:sp>
      <p:sp>
        <p:nvSpPr>
          <p:cNvPr id="3" name="PlaceHolder 2"/>
          <p:cNvSpPr>
            <a:spLocks noGrp="1"/>
          </p:cNvSpPr>
          <p:nvPr>
            <p:ph type="sldNum" idx="1"/>
          </p:nvPr>
        </p:nvSpPr>
        <p:spPr/>
        <p:txBody>
          <a:bodyPr/>
          <a:p>
            <a:fld id="{5F0B9665-5634-46F3-954D-5ED4301B05BA}"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 descr=""/>
          <p:cNvPicPr/>
          <p:nvPr/>
        </p:nvPicPr>
        <p:blipFill>
          <a:blip r:embed="rId1"/>
          <a:stretch/>
        </p:blipFill>
        <p:spPr>
          <a:xfrm>
            <a:off x="567000" y="1498680"/>
            <a:ext cx="10682640" cy="3731760"/>
          </a:xfrm>
          <a:prstGeom prst="rect">
            <a:avLst/>
          </a:prstGeom>
          <a:ln w="0">
            <a:noFill/>
          </a:ln>
        </p:spPr>
      </p:pic>
      <p:sp>
        <p:nvSpPr>
          <p:cNvPr id="114" name="PlaceHolder 21"/>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Player Configuration</a:t>
            </a:r>
            <a:endParaRPr b="0" lang="en-US" sz="4000" spc="-1" strike="noStrike">
              <a:solidFill>
                <a:srgbClr val="000000"/>
              </a:solidFill>
              <a:latin typeface="Arial"/>
            </a:endParaRPr>
          </a:p>
        </p:txBody>
      </p:sp>
      <p:sp>
        <p:nvSpPr>
          <p:cNvPr id="2" name="PlaceHolder 1"/>
          <p:cNvSpPr>
            <a:spLocks noGrp="1"/>
          </p:cNvSpPr>
          <p:nvPr>
            <p:ph type="sldNum" idx="1"/>
          </p:nvPr>
        </p:nvSpPr>
        <p:spPr/>
        <p:txBody>
          <a:bodyPr/>
          <a:p>
            <a:fld id="{D08A8348-9074-4301-8BAF-52E85EAF294F}"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8"/>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Practical Exercise - Scene Creation</a:t>
            </a:r>
            <a:endParaRPr b="0" lang="en-US" sz="4000" spc="-1" strike="noStrike">
              <a:solidFill>
                <a:srgbClr val="000000"/>
              </a:solidFill>
              <a:latin typeface="Arial"/>
            </a:endParaRPr>
          </a:p>
        </p:txBody>
      </p:sp>
      <p:sp>
        <p:nvSpPr>
          <p:cNvPr id="116" name=""/>
          <p:cNvSpPr/>
          <p:nvPr/>
        </p:nvSpPr>
        <p:spPr>
          <a:xfrm>
            <a:off x="197640" y="1600200"/>
            <a:ext cx="11649600" cy="342720"/>
          </a:xfrm>
          <a:prstGeom prst="rect">
            <a:avLst/>
          </a:prstGeom>
          <a:noFill/>
          <a:ln w="0">
            <a:noFill/>
          </a:ln>
        </p:spPr>
        <p:style>
          <a:lnRef idx="0"/>
          <a:fillRef idx="0"/>
          <a:effectRef idx="0"/>
          <a:fontRef idx="minor"/>
        </p:style>
        <p:txBody>
          <a:bodyPr lIns="90000" rIns="90000" tIns="45000" bIns="45000" anchor="t">
            <a:noAutofit/>
          </a:bodyPr>
          <a:p>
            <a:pPr marL="360000" indent="-216000">
              <a:lnSpc>
                <a:spcPct val="100000"/>
              </a:lnSpc>
              <a:buClr>
                <a:srgbClr val="000000"/>
              </a:buClr>
              <a:buFont typeface="OpenSymbol"/>
              <a:buAutoNum type="arabicPeriod"/>
            </a:pPr>
            <a:r>
              <a:rPr b="0" lang="en-US" sz="2000" spc="-1" strike="noStrike">
                <a:solidFill>
                  <a:srgbClr val="000000"/>
                </a:solidFill>
                <a:latin typeface="Arial"/>
                <a:ea typeface="DejaVu Sans"/>
              </a:rPr>
              <a:t>Change name of current scene to _Scene_0</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marL="360000" indent="-216000">
              <a:lnSpc>
                <a:spcPct val="100000"/>
              </a:lnSpc>
              <a:buClr>
                <a:srgbClr val="000000"/>
              </a:buClr>
              <a:buFont typeface="OpenSymbol"/>
              <a:buAutoNum type="arabicPeriod"/>
            </a:pPr>
            <a:r>
              <a:rPr b="0" lang="en-US" sz="2000" spc="-1" strike="noStrike">
                <a:solidFill>
                  <a:srgbClr val="000000"/>
                </a:solidFill>
                <a:latin typeface="Arial"/>
                <a:ea typeface="DejaVu Sans"/>
              </a:rPr>
              <a:t>Create new scene for Airplane game, called _Scene_1.</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marL="360000" indent="-216000">
              <a:lnSpc>
                <a:spcPct val="100000"/>
              </a:lnSpc>
              <a:buClr>
                <a:srgbClr val="000000"/>
              </a:buClr>
              <a:buFont typeface="OpenSymbol"/>
              <a:buAutoNum type="arabicPeriod"/>
            </a:pPr>
            <a:r>
              <a:rPr b="0" lang="en-US" sz="2000" spc="-1" strike="noStrike">
                <a:solidFill>
                  <a:srgbClr val="000000"/>
                </a:solidFill>
                <a:latin typeface="Arial"/>
                <a:ea typeface="DejaVu Sans"/>
              </a:rPr>
              <a:t>Create Prefab for Airplane GameObject in _Scene_0</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marL="360000" indent="-216000">
              <a:lnSpc>
                <a:spcPct val="100000"/>
              </a:lnSpc>
              <a:buClr>
                <a:srgbClr val="000000"/>
              </a:buClr>
              <a:buFont typeface="OpenSymbol"/>
              <a:buAutoNum type="arabicPeriod"/>
            </a:pPr>
            <a:r>
              <a:rPr b="0" lang="en-US" sz="2000" spc="-1" strike="noStrike">
                <a:solidFill>
                  <a:srgbClr val="000000"/>
                </a:solidFill>
                <a:latin typeface="Arial"/>
                <a:ea typeface="DejaVu Sans"/>
              </a:rPr>
              <a:t>Drag and drop Airplane Prefab to new scene and change its name to Player.</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1" lang="en-US" sz="2000" spc="-1" strike="noStrike">
                <a:solidFill>
                  <a:srgbClr val="000000"/>
                </a:solidFill>
                <a:latin typeface="Arial"/>
                <a:ea typeface="DejaVu Sans"/>
              </a:rPr>
              <a:t>Advance practice</a:t>
            </a:r>
            <a:endParaRPr b="0" lang="en-US" sz="2000" spc="-1" strike="noStrike">
              <a:solidFill>
                <a:srgbClr val="000000"/>
              </a:solidFill>
              <a:latin typeface="Arial"/>
            </a:endParaRPr>
          </a:p>
          <a:p>
            <a:pPr marL="360000" indent="-216000">
              <a:lnSpc>
                <a:spcPct val="100000"/>
              </a:lnSpc>
              <a:buClr>
                <a:srgbClr val="000000"/>
              </a:buClr>
              <a:buFont typeface="OpenSymbol"/>
              <a:buAutoNum type="arabicPeriod"/>
            </a:pPr>
            <a:r>
              <a:rPr b="0" lang="en-US" sz="2000" spc="-1" strike="noStrike">
                <a:solidFill>
                  <a:srgbClr val="000000"/>
                </a:solidFill>
                <a:latin typeface="Arial"/>
                <a:ea typeface="DejaVu Sans"/>
              </a:rPr>
              <a:t>Create the level exit trigger, and switch to _Scene_1 when the airplane go through the trigger cube.</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E0650CEA-DD58-46B2-B8BE-71C383937F64}"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9"/>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Creating a New Scene</a:t>
            </a:r>
            <a:endParaRPr b="0" lang="en-US" sz="3600" spc="-1" strike="noStrike">
              <a:solidFill>
                <a:srgbClr val="000000"/>
              </a:solidFill>
              <a:latin typeface="Arial"/>
            </a:endParaRPr>
          </a:p>
        </p:txBody>
      </p:sp>
      <p:sp>
        <p:nvSpPr>
          <p:cNvPr id="118" name=""/>
          <p:cNvSpPr/>
          <p:nvPr/>
        </p:nvSpPr>
        <p:spPr>
          <a:xfrm>
            <a:off x="228600" y="1378440"/>
            <a:ext cx="10972800" cy="22132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2000" spc="-1" strike="noStrike">
                <a:solidFill>
                  <a:srgbClr val="000000"/>
                </a:solidFill>
                <a:latin typeface="Arial"/>
                <a:ea typeface="DejaVu Sans"/>
              </a:rPr>
              <a:t>Creating a New Scene</a:t>
            </a:r>
            <a:endParaRPr b="0" lang="en-US" sz="2000" spc="-1" strike="noStrike">
              <a:solidFill>
                <a:srgbClr val="000000"/>
              </a:solidFill>
              <a:latin typeface="Arial"/>
            </a:endParaRPr>
          </a:p>
          <a:p>
            <a:pPr marL="216000" indent="-216000">
              <a:lnSpc>
                <a:spcPct val="150000"/>
              </a:lnSpc>
              <a:buClr>
                <a:srgbClr val="000000"/>
              </a:buClr>
              <a:buFont typeface="Wingdings" charset="2"/>
              <a:buAutoNum type="arabicPeriod"/>
            </a:pPr>
            <a:r>
              <a:rPr b="0" lang="en-US" sz="2000" spc="-1" strike="noStrike">
                <a:solidFill>
                  <a:srgbClr val="000000"/>
                </a:solidFill>
                <a:latin typeface="Arial"/>
                <a:ea typeface="DejaVu Sans"/>
              </a:rPr>
              <a:t>Open Unity and create a new project (if you don’t have one already).</a:t>
            </a:r>
            <a:endParaRPr b="0" lang="en-US" sz="2000" spc="-1" strike="noStrike">
              <a:solidFill>
                <a:srgbClr val="000000"/>
              </a:solidFill>
              <a:latin typeface="Arial"/>
            </a:endParaRPr>
          </a:p>
          <a:p>
            <a:pPr marL="216000" indent="-216000">
              <a:lnSpc>
                <a:spcPct val="150000"/>
              </a:lnSpc>
              <a:buClr>
                <a:srgbClr val="000000"/>
              </a:buClr>
              <a:buFont typeface="Wingdings" charset="2"/>
              <a:buAutoNum type="arabicPeriod"/>
            </a:pPr>
            <a:r>
              <a:rPr b="0" lang="en-US" sz="2000" spc="-1" strike="noStrike">
                <a:solidFill>
                  <a:srgbClr val="000000"/>
                </a:solidFill>
                <a:latin typeface="Arial"/>
                <a:ea typeface="DejaVu Sans"/>
              </a:rPr>
              <a:t>Go to File &gt; New Scene or use the shortcut Ctrl + N (Cmd + N on Mac) to create a new scene.</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9AB64BF7-F02E-4648-A954-75B736559380}"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31"/>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Understanding the Interface</a:t>
            </a:r>
            <a:endParaRPr b="0" lang="en-US" sz="3600" spc="-1" strike="noStrike">
              <a:solidFill>
                <a:srgbClr val="000000"/>
              </a:solidFill>
              <a:latin typeface="Arial"/>
            </a:endParaRPr>
          </a:p>
        </p:txBody>
      </p:sp>
      <p:sp>
        <p:nvSpPr>
          <p:cNvPr id="120" name=""/>
          <p:cNvSpPr txBox="1"/>
          <p:nvPr/>
        </p:nvSpPr>
        <p:spPr>
          <a:xfrm>
            <a:off x="457200" y="1646280"/>
            <a:ext cx="11430000" cy="3977640"/>
          </a:xfrm>
          <a:prstGeom prst="rect">
            <a:avLst/>
          </a:prstGeom>
          <a:noFill/>
          <a:ln w="0">
            <a:noFill/>
          </a:ln>
        </p:spPr>
        <p:txBody>
          <a:bodyPr lIns="90000" rIns="90000" tIns="45000" bIns="45000" anchor="t">
            <a:noAutofit/>
          </a:bodyPr>
          <a:p>
            <a:r>
              <a:rPr b="0" lang="en-US" sz="2000" spc="-1" strike="noStrike">
                <a:solidFill>
                  <a:srgbClr val="000000"/>
                </a:solidFill>
                <a:latin typeface="Arial"/>
              </a:rPr>
              <a:t>Familiarize yourself with the Unity interface:</a:t>
            </a:r>
            <a:endParaRPr b="0" lang="en-US" sz="20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Scene view: Manipulate GameObjects, navigate the scene.</a:t>
            </a:r>
            <a:endParaRPr b="0" lang="en-US" sz="20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Hierarchy panel: List of GameObjects in the scene.</a:t>
            </a:r>
            <a:endParaRPr b="0" lang="en-US" sz="20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Game view: Preview how the scene looks in play mode.</a:t>
            </a:r>
            <a:endParaRPr b="0" lang="en-US" sz="20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Inspector: Details of selected GameObjects.</a:t>
            </a:r>
            <a:endParaRPr b="0" lang="en-US" sz="20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Toolbar: Access various tools for editing the scene.</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9569C585-2F90-4CF5-9DBE-500091629395}"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
          <p:cNvSpPr txBox="1"/>
          <p:nvPr/>
        </p:nvSpPr>
        <p:spPr>
          <a:xfrm>
            <a:off x="685800" y="1557360"/>
            <a:ext cx="10767960" cy="3471840"/>
          </a:xfrm>
          <a:prstGeom prst="rect">
            <a:avLst/>
          </a:prstGeom>
          <a:noFill/>
          <a:ln w="0">
            <a:noFill/>
          </a:ln>
        </p:spPr>
        <p:txBody>
          <a:bodyPr lIns="90000" rIns="90000" tIns="45000" bIns="45000" anchor="t">
            <a:noAutofit/>
          </a:bodyPr>
          <a:p>
            <a:pPr marL="216000" indent="-216000">
              <a:lnSpc>
                <a:spcPct val="150000"/>
              </a:lnSpc>
              <a:spcBef>
                <a:spcPts val="1134"/>
              </a:spcBef>
              <a:spcAft>
                <a:spcPts val="1134"/>
              </a:spcAft>
              <a:buClr>
                <a:srgbClr val="000000"/>
              </a:buClr>
              <a:buSzPct val="45000"/>
              <a:buFont typeface="Wingdings" charset="2"/>
              <a:buChar char=""/>
            </a:pPr>
            <a:r>
              <a:rPr b="0" lang="en-US" sz="2000" spc="-1" strike="noStrike">
                <a:solidFill>
                  <a:srgbClr val="000000"/>
                </a:solidFill>
                <a:latin typeface="Arial"/>
              </a:rPr>
              <a:t>In the Hierarchy panel, create a few GameObjects (e.g., cubes, spheres, or sprites) by right-clicking and choosing "Create Empty" or using GameObject &gt; 3D Object.</a:t>
            </a:r>
            <a:endParaRPr b="0" lang="en-US" sz="2000" spc="-1" strike="noStrike">
              <a:solidFill>
                <a:srgbClr val="000000"/>
              </a:solidFill>
              <a:latin typeface="Arial"/>
              <a:ea typeface="PingFang SC"/>
            </a:endParaRPr>
          </a:p>
          <a:p>
            <a:pPr marL="216000" indent="-216000">
              <a:lnSpc>
                <a:spcPct val="150000"/>
              </a:lnSpc>
              <a:spcBef>
                <a:spcPts val="1134"/>
              </a:spcBef>
              <a:spcAft>
                <a:spcPts val="1134"/>
              </a:spcAft>
              <a:buClr>
                <a:srgbClr val="000000"/>
              </a:buClr>
              <a:buSzPct val="45000"/>
              <a:buFont typeface="Wingdings" charset="2"/>
              <a:buChar char=""/>
            </a:pPr>
            <a:r>
              <a:rPr b="0" lang="en-US" sz="2000" spc="-1" strike="noStrike">
                <a:solidFill>
                  <a:srgbClr val="000000"/>
                </a:solidFill>
                <a:latin typeface="Arial"/>
              </a:rPr>
              <a:t>Explore the Transform tools (Move, Rotate, Scale) in the Scene view toolbar. Select a GameObject and use these tools to manipulate its position, rotation, and scale.</a:t>
            </a:r>
            <a:endParaRPr b="0" lang="en-US" sz="2000" spc="-1" strike="noStrike">
              <a:solidFill>
                <a:srgbClr val="000000"/>
              </a:solidFill>
              <a:latin typeface="Arial"/>
              <a:ea typeface="PingFang SC"/>
            </a:endParaRPr>
          </a:p>
          <a:p>
            <a:pPr marL="216000" indent="-216000">
              <a:lnSpc>
                <a:spcPct val="150000"/>
              </a:lnSpc>
              <a:spcBef>
                <a:spcPts val="1134"/>
              </a:spcBef>
              <a:spcAft>
                <a:spcPts val="1134"/>
              </a:spcAft>
              <a:buClr>
                <a:srgbClr val="000000"/>
              </a:buClr>
              <a:buSzPct val="45000"/>
              <a:buFont typeface="Wingdings" charset="2"/>
              <a:buChar char=""/>
            </a:pPr>
            <a:r>
              <a:rPr b="0" lang="en-US" sz="2000" spc="-1" strike="noStrike">
                <a:solidFill>
                  <a:srgbClr val="000000"/>
                </a:solidFill>
                <a:latin typeface="Arial"/>
              </a:rPr>
              <a:t>Experiment with different views (2D, 3D) in the Scene view using the controls in the top-right corner.</a:t>
            </a:r>
            <a:endParaRPr b="0" lang="en-US" sz="2000" spc="-1" strike="noStrike">
              <a:solidFill>
                <a:srgbClr val="000000"/>
              </a:solidFill>
              <a:latin typeface="Arial"/>
              <a:ea typeface="PingFang SC"/>
            </a:endParaRPr>
          </a:p>
        </p:txBody>
      </p:sp>
      <p:sp>
        <p:nvSpPr>
          <p:cNvPr id="122" name="PlaceHolder 32"/>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Manipulating GameObjects</a:t>
            </a:r>
            <a:endParaRPr b="0" lang="en-US" sz="3600" spc="-1" strike="noStrike">
              <a:solidFill>
                <a:srgbClr val="000000"/>
              </a:solidFill>
              <a:latin typeface="Arial"/>
            </a:endParaRPr>
          </a:p>
        </p:txBody>
      </p:sp>
      <p:sp>
        <p:nvSpPr>
          <p:cNvPr id="2" name="PlaceHolder 1"/>
          <p:cNvSpPr>
            <a:spLocks noGrp="1"/>
          </p:cNvSpPr>
          <p:nvPr>
            <p:ph type="sldNum" idx="1"/>
          </p:nvPr>
        </p:nvSpPr>
        <p:spPr/>
        <p:txBody>
          <a:bodyPr/>
          <a:p>
            <a:fld id="{2E465D92-A8DD-4EBE-A85B-FE702A2B2495}"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33"/>
          <p:cNvSpPr/>
          <p:nvPr/>
        </p:nvSpPr>
        <p:spPr>
          <a:xfrm>
            <a:off x="228600" y="681120"/>
            <a:ext cx="11813040" cy="7041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Organizing and Saving the Scene</a:t>
            </a:r>
            <a:endParaRPr b="0" lang="en-US" sz="3600" spc="-1" strike="noStrike">
              <a:solidFill>
                <a:srgbClr val="000000"/>
              </a:solidFill>
              <a:latin typeface="Arial"/>
            </a:endParaRPr>
          </a:p>
        </p:txBody>
      </p:sp>
      <p:sp>
        <p:nvSpPr>
          <p:cNvPr id="124" name=""/>
          <p:cNvSpPr txBox="1"/>
          <p:nvPr/>
        </p:nvSpPr>
        <p:spPr>
          <a:xfrm>
            <a:off x="457200" y="1656000"/>
            <a:ext cx="11359440" cy="1652760"/>
          </a:xfrm>
          <a:prstGeom prst="rect">
            <a:avLst/>
          </a:prstGeom>
          <a:noFill/>
          <a:ln w="0">
            <a:noFill/>
          </a:ln>
        </p:spPr>
        <p:txBody>
          <a:bodyPr lIns="90000" rIns="90000" tIns="45000" bIns="45000" anchor="t">
            <a:noAutofit/>
          </a:bodyPr>
          <a:p>
            <a:pPr marL="216000" indent="-216000">
              <a:lnSpc>
                <a:spcPct val="150000"/>
              </a:lnSpc>
              <a:spcBef>
                <a:spcPts val="1134"/>
              </a:spcBef>
              <a:spcAft>
                <a:spcPts val="1134"/>
              </a:spcAft>
              <a:buClr>
                <a:srgbClr val="000000"/>
              </a:buClr>
              <a:buSzPct val="45000"/>
              <a:buFont typeface="Wingdings" charset="2"/>
              <a:buChar char=""/>
            </a:pPr>
            <a:r>
              <a:rPr b="0" lang="en-US" sz="2000" spc="-1" strike="noStrike">
                <a:solidFill>
                  <a:srgbClr val="000000"/>
                </a:solidFill>
                <a:latin typeface="Arial"/>
              </a:rPr>
              <a:t>Rename GameObjects in the Hierarchy panel to keep the scene organized.</a:t>
            </a:r>
            <a:endParaRPr b="0" lang="en-US" sz="2000" spc="-1" strike="noStrike">
              <a:solidFill>
                <a:srgbClr val="000000"/>
              </a:solidFill>
              <a:latin typeface="Arial"/>
              <a:ea typeface="PingFang SC"/>
            </a:endParaRPr>
          </a:p>
          <a:p>
            <a:pPr marL="216000" indent="-216000">
              <a:lnSpc>
                <a:spcPct val="150000"/>
              </a:lnSpc>
              <a:spcBef>
                <a:spcPts val="1134"/>
              </a:spcBef>
              <a:spcAft>
                <a:spcPts val="1134"/>
              </a:spcAft>
              <a:buClr>
                <a:srgbClr val="000000"/>
              </a:buClr>
              <a:buSzPct val="45000"/>
              <a:buFont typeface="Wingdings" charset="2"/>
              <a:buChar char=""/>
            </a:pPr>
            <a:r>
              <a:rPr b="0" lang="en-US" sz="2000" spc="-1" strike="noStrike">
                <a:solidFill>
                  <a:srgbClr val="000000"/>
                </a:solidFill>
                <a:latin typeface="Arial"/>
              </a:rPr>
              <a:t>Save the scene by going to File &gt; Save Scene or use the shortcut Ctrl + S (Cmd + S on Mac). Name the scene appropriately.</a:t>
            </a:r>
            <a:endParaRPr b="0" lang="en-US" sz="20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3083441F-4BEA-4B5E-94DB-D48F818DDFF1}"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p:nvPr/>
        </p:nvSpPr>
        <p:spPr>
          <a:xfrm>
            <a:off x="194400" y="1455480"/>
            <a:ext cx="10828080" cy="443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6" name="PlaceHolder 11"/>
          <p:cNvSpPr/>
          <p:nvPr/>
        </p:nvSpPr>
        <p:spPr>
          <a:xfrm>
            <a:off x="228600" y="68112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DejaVu Sans"/>
              </a:rPr>
              <a:t>Conclusion and Next Steps</a:t>
            </a:r>
            <a:endParaRPr b="0" lang="en-US" sz="4000" spc="-1" strike="noStrike">
              <a:solidFill>
                <a:srgbClr val="000000"/>
              </a:solidFill>
              <a:latin typeface="Arial"/>
            </a:endParaRPr>
          </a:p>
        </p:txBody>
      </p:sp>
      <p:sp>
        <p:nvSpPr>
          <p:cNvPr id="127" name=""/>
          <p:cNvSpPr/>
          <p:nvPr/>
        </p:nvSpPr>
        <p:spPr>
          <a:xfrm>
            <a:off x="860760" y="1455480"/>
            <a:ext cx="9799560" cy="47430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2000" spc="-1" strike="noStrike">
                <a:solidFill>
                  <a:srgbClr val="000000"/>
                </a:solidFill>
                <a:latin typeface="Arial"/>
                <a:ea typeface="DejaVu Sans"/>
              </a:rPr>
              <a:t>Scene Fundamentals</a:t>
            </a:r>
            <a:r>
              <a:rPr b="0" lang="en-US" sz="2000" spc="-1" strike="noStrike">
                <a:solidFill>
                  <a:srgbClr val="000000"/>
                </a:solidFill>
                <a:latin typeface="Arial"/>
                <a:ea typeface="DejaVu Sans"/>
              </a:rPr>
              <a:t>: Explored scenes as distinct segments crucial for structuring games, emphasizing their impact on overall project flow.</a:t>
            </a:r>
            <a:endParaRPr b="0" lang="en-US" sz="2000" spc="-1" strike="noStrike">
              <a:solidFill>
                <a:srgbClr val="000000"/>
              </a:solidFill>
              <a:latin typeface="Arial"/>
            </a:endParaRPr>
          </a:p>
          <a:p>
            <a:pPr>
              <a:lnSpc>
                <a:spcPct val="150000"/>
              </a:lnSpc>
              <a:spcBef>
                <a:spcPts val="1191"/>
              </a:spcBef>
              <a:spcAft>
                <a:spcPts val="992"/>
              </a:spcAft>
            </a:pPr>
            <a:r>
              <a:rPr b="1" lang="en-US" sz="2000" spc="-1" strike="noStrike">
                <a:solidFill>
                  <a:srgbClr val="000000"/>
                </a:solidFill>
                <a:latin typeface="Arial"/>
                <a:ea typeface="DejaVu Sans"/>
              </a:rPr>
              <a:t>Practical Techniques</a:t>
            </a:r>
            <a:r>
              <a:rPr b="0" lang="en-US" sz="2000" spc="-1" strike="noStrike">
                <a:solidFill>
                  <a:srgbClr val="000000"/>
                </a:solidFill>
                <a:latin typeface="Arial"/>
                <a:ea typeface="DejaVu Sans"/>
              </a:rPr>
              <a:t>: Covered scene creation, navigation, organization strategies, lighting, camera setup, saving/loading scenes, Build Settings, and Player Configuration.</a:t>
            </a:r>
            <a:endParaRPr b="0" lang="en-US" sz="2000" spc="-1" strike="noStrike">
              <a:solidFill>
                <a:srgbClr val="000000"/>
              </a:solidFill>
              <a:latin typeface="Arial"/>
            </a:endParaRPr>
          </a:p>
          <a:p>
            <a:pPr>
              <a:lnSpc>
                <a:spcPct val="150000"/>
              </a:lnSpc>
              <a:spcBef>
                <a:spcPts val="1191"/>
              </a:spcBef>
              <a:spcAft>
                <a:spcPts val="992"/>
              </a:spcAft>
            </a:pPr>
            <a:r>
              <a:rPr b="1" lang="en-US" sz="2000" spc="-1" strike="noStrike">
                <a:solidFill>
                  <a:srgbClr val="000000"/>
                </a:solidFill>
                <a:latin typeface="Arial"/>
                <a:ea typeface="DejaVu Sans"/>
              </a:rPr>
              <a:t>Hands-on Experience</a:t>
            </a:r>
            <a:r>
              <a:rPr b="0" lang="en-US" sz="2000" spc="-1" strike="noStrike">
                <a:solidFill>
                  <a:srgbClr val="000000"/>
                </a:solidFill>
                <a:latin typeface="Arial"/>
                <a:ea typeface="DejaVu Sans"/>
              </a:rPr>
              <a:t>: Participants engaged in practical exercises, creating scenes, adding and organizing game objects, enhancing their proficiency in scene management.</a:t>
            </a:r>
            <a:endParaRPr b="0" lang="en-US" sz="2000" spc="-1" strike="noStrike">
              <a:solidFill>
                <a:srgbClr val="000000"/>
              </a:solidFill>
              <a:latin typeface="Arial"/>
            </a:endParaRPr>
          </a:p>
          <a:p>
            <a:pPr>
              <a:lnSpc>
                <a:spcPct val="150000"/>
              </a:lnSpc>
              <a:spcBef>
                <a:spcPts val="1191"/>
              </a:spcBef>
              <a:spcAft>
                <a:spcPts val="992"/>
              </a:spcAft>
            </a:pP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A6016EDA-6926-47EA-A3DF-73A4225F7F9F}"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194400" y="1455480"/>
            <a:ext cx="10828080" cy="443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9" name="PlaceHolder 12"/>
          <p:cNvSpPr/>
          <p:nvPr/>
        </p:nvSpPr>
        <p:spPr>
          <a:xfrm>
            <a:off x="228600" y="681120"/>
            <a:ext cx="11813400" cy="7045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References</a:t>
            </a:r>
            <a:endParaRPr b="0" lang="en-US" sz="4000" spc="-1" strike="noStrike">
              <a:solidFill>
                <a:srgbClr val="000000"/>
              </a:solidFill>
              <a:latin typeface="Arial"/>
            </a:endParaRPr>
          </a:p>
        </p:txBody>
      </p:sp>
      <p:sp>
        <p:nvSpPr>
          <p:cNvPr id="130" name=""/>
          <p:cNvSpPr/>
          <p:nvPr/>
        </p:nvSpPr>
        <p:spPr>
          <a:xfrm>
            <a:off x="507960" y="1921680"/>
            <a:ext cx="11371320" cy="264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1: Hocking, Joseph; Schell, Jesse, Unity in action: multiplatform game development in C#, 2022</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3: Geig, Mike, Sams teach yourself Unity Game development in 24 hours, 2014</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6: Gibson Bond, Jeremy, Introduction to Game Design, Prototyping, and Development: From Concept to Playable Game with Unity and C,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8: Unity Technologies, Unity Manual, 2023</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10: Goldstone Will, Unity 3.x game development essentials, 2011</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086197D7-05B3-42DC-8178-B2EE68E53DE9}" type="slidenum">
              <a:t>27</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2"/>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What are Scenes in Unity?</a:t>
            </a:r>
            <a:endParaRPr b="0" lang="en-US" sz="4000" spc="-1" strike="noStrike">
              <a:solidFill>
                <a:srgbClr val="000000"/>
              </a:solidFill>
              <a:latin typeface="Arial"/>
            </a:endParaRPr>
          </a:p>
        </p:txBody>
      </p:sp>
      <p:pic>
        <p:nvPicPr>
          <p:cNvPr id="54" name="" descr=""/>
          <p:cNvPicPr/>
          <p:nvPr/>
        </p:nvPicPr>
        <p:blipFill>
          <a:blip r:embed="rId1"/>
          <a:stretch/>
        </p:blipFill>
        <p:spPr>
          <a:xfrm>
            <a:off x="7169040" y="3162240"/>
            <a:ext cx="4944600" cy="2779200"/>
          </a:xfrm>
          <a:prstGeom prst="rect">
            <a:avLst/>
          </a:prstGeom>
          <a:ln w="0">
            <a:noFill/>
          </a:ln>
        </p:spPr>
      </p:pic>
      <p:sp>
        <p:nvSpPr>
          <p:cNvPr id="55" name=""/>
          <p:cNvSpPr/>
          <p:nvPr/>
        </p:nvSpPr>
        <p:spPr>
          <a:xfrm>
            <a:off x="197640" y="1600200"/>
            <a:ext cx="1031580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Scenes are where you work with content in Unity.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They are assets that contain all or part of a game or application. </a:t>
            </a:r>
            <a:r>
              <a:rPr b="0" lang="en-US" sz="2200" spc="-1" strike="noStrike" baseline="33000">
                <a:solidFill>
                  <a:srgbClr val="000000"/>
                </a:solidFill>
                <a:latin typeface="Arial"/>
                <a:ea typeface="DejaVu Sans"/>
              </a:rPr>
              <a:t>[8]</a:t>
            </a:r>
            <a:endParaRPr b="0" lang="en-US" sz="2200" spc="-1" strike="noStrike">
              <a:solidFill>
                <a:srgbClr val="000000"/>
              </a:solidFill>
              <a:latin typeface="Arial"/>
            </a:endParaRPr>
          </a:p>
        </p:txBody>
      </p:sp>
      <p:sp>
        <p:nvSpPr>
          <p:cNvPr id="56" name=""/>
          <p:cNvSpPr/>
          <p:nvPr/>
        </p:nvSpPr>
        <p:spPr>
          <a:xfrm>
            <a:off x="264600" y="2726640"/>
            <a:ext cx="6819840" cy="1085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ea typeface="DejaVu Sans"/>
              </a:rPr>
              <a:t>A scene is the term Unity uses to describe what you might already know as a level. As you develop a Unity project, each collection of objects and behaviors should be its own scene. Therefore, if you were building a game with a snow level and a jungle level, those would be separate scenes.</a:t>
            </a:r>
            <a:r>
              <a:rPr b="0" lang="en-US" sz="2000" spc="-1" strike="noStrike" baseline="33000">
                <a:solidFill>
                  <a:srgbClr val="000000"/>
                </a:solidFill>
                <a:latin typeface="Arial"/>
                <a:ea typeface="DejaVu Sans"/>
              </a:rPr>
              <a:t>[3]</a:t>
            </a:r>
            <a:endParaRPr b="0" lang="en-US" sz="2000" spc="-1" strike="noStrike">
              <a:solidFill>
                <a:srgbClr val="000000"/>
              </a:solidFill>
              <a:latin typeface="Arial"/>
            </a:endParaRPr>
          </a:p>
        </p:txBody>
      </p:sp>
      <p:sp>
        <p:nvSpPr>
          <p:cNvPr id="57" name=""/>
          <p:cNvSpPr/>
          <p:nvPr/>
        </p:nvSpPr>
        <p:spPr>
          <a:xfrm>
            <a:off x="282600" y="4778640"/>
            <a:ext cx="6573240" cy="1162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ea typeface="DejaVu Sans"/>
              </a:rPr>
              <a:t>Although it is certainly possible to build large and complex games in this way, it is generally much easier to use multiple scenes. The idea behind a scene is that it is a self-contained collection of game objects.</a:t>
            </a:r>
            <a:r>
              <a:rPr b="0" lang="en-US" sz="2000" spc="-1" strike="noStrike" baseline="33000">
                <a:solidFill>
                  <a:srgbClr val="000000"/>
                </a:solidFill>
                <a:latin typeface="Arial"/>
                <a:ea typeface="DejaVu Sans"/>
              </a:rPr>
              <a:t>[3]</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58" name=""/>
          <p:cNvSpPr/>
          <p:nvPr/>
        </p:nvSpPr>
        <p:spPr>
          <a:xfrm>
            <a:off x="7772400" y="6498360"/>
            <a:ext cx="4355640" cy="319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5: Thorn, Alan, Pro Unity game development with C#, 2014</a:t>
            </a:r>
            <a:endParaRPr b="0" lang="en-US" sz="900" spc="-1" strike="noStrike">
              <a:solidFill>
                <a:srgbClr val="000000"/>
              </a:solidFill>
              <a:latin typeface="Arial"/>
            </a:endParaRPr>
          </a:p>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D5F8C1CD-06B7-4396-B195-4337205C8DA8}"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3"/>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Scene Creation Basics</a:t>
            </a:r>
            <a:endParaRPr b="0" lang="en-US" sz="4000" spc="-1" strike="noStrike">
              <a:solidFill>
                <a:srgbClr val="000000"/>
              </a:solidFill>
              <a:latin typeface="Arial"/>
            </a:endParaRPr>
          </a:p>
        </p:txBody>
      </p:sp>
      <p:sp>
        <p:nvSpPr>
          <p:cNvPr id="60" name=""/>
          <p:cNvSpPr/>
          <p:nvPr/>
        </p:nvSpPr>
        <p:spPr>
          <a:xfrm>
            <a:off x="457200" y="1600200"/>
            <a:ext cx="5486400" cy="685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Font typeface="OpenSymbol"/>
              <a:buAutoNum type="arabicPeriod"/>
            </a:pPr>
            <a:r>
              <a:rPr b="0" lang="en-US" sz="1800" spc="-1" strike="noStrike">
                <a:solidFill>
                  <a:srgbClr val="000000"/>
                </a:solidFill>
                <a:latin typeface="Arial"/>
                <a:ea typeface="DejaVu Sans"/>
              </a:rPr>
              <a:t>Open Unity and click on "File."</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a:pPr>
            <a:r>
              <a:rPr b="0" lang="en-US" sz="1800" spc="-1" strike="noStrike">
                <a:solidFill>
                  <a:srgbClr val="000000"/>
                </a:solidFill>
                <a:latin typeface="Arial"/>
                <a:ea typeface="DejaVu Sans"/>
              </a:rPr>
              <a:t>Select "New Scene" to create a new environment.</a:t>
            </a: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a:pPr>
            <a:r>
              <a:rPr b="0" lang="en-US" sz="1800" spc="-1" strike="noStrike">
                <a:solidFill>
                  <a:srgbClr val="000000"/>
                </a:solidFill>
                <a:latin typeface="Arial"/>
                <a:ea typeface="DejaVu Sans"/>
              </a:rPr>
              <a:t>Name your scene and save it in your preferred location.</a:t>
            </a:r>
            <a:endParaRPr b="0" lang="en-US" sz="1800" spc="-1" strike="noStrike">
              <a:solidFill>
                <a:srgbClr val="000000"/>
              </a:solidFill>
              <a:latin typeface="Arial"/>
            </a:endParaRPr>
          </a:p>
        </p:txBody>
      </p:sp>
      <p:sp>
        <p:nvSpPr>
          <p:cNvPr id="61" name=""/>
          <p:cNvSpPr/>
          <p:nvPr/>
        </p:nvSpPr>
        <p:spPr>
          <a:xfrm>
            <a:off x="228600" y="5257800"/>
            <a:ext cx="5486400" cy="45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Double click on scene icon on project window to open a scene</a:t>
            </a:r>
            <a:endParaRPr b="0" lang="en-US" sz="1800" spc="-1" strike="noStrike">
              <a:solidFill>
                <a:srgbClr val="000000"/>
              </a:solidFill>
              <a:latin typeface="Arial"/>
            </a:endParaRPr>
          </a:p>
        </p:txBody>
      </p:sp>
      <p:pic>
        <p:nvPicPr>
          <p:cNvPr id="62" name="" descr=""/>
          <p:cNvPicPr/>
          <p:nvPr/>
        </p:nvPicPr>
        <p:blipFill>
          <a:blip r:embed="rId1"/>
          <a:stretch/>
        </p:blipFill>
        <p:spPr>
          <a:xfrm>
            <a:off x="6098760" y="1246320"/>
            <a:ext cx="5943600" cy="3554280"/>
          </a:xfrm>
          <a:prstGeom prst="rect">
            <a:avLst/>
          </a:prstGeom>
          <a:ln w="0">
            <a:noFill/>
          </a:ln>
        </p:spPr>
      </p:pic>
      <p:pic>
        <p:nvPicPr>
          <p:cNvPr id="63" name="" descr=""/>
          <p:cNvPicPr/>
          <p:nvPr/>
        </p:nvPicPr>
        <p:blipFill>
          <a:blip r:embed="rId2"/>
          <a:stretch/>
        </p:blipFill>
        <p:spPr>
          <a:xfrm>
            <a:off x="6100200" y="4925880"/>
            <a:ext cx="2971800" cy="1474920"/>
          </a:xfrm>
          <a:prstGeom prst="rect">
            <a:avLst/>
          </a:prstGeom>
          <a:ln w="0">
            <a:noFill/>
          </a:ln>
        </p:spPr>
      </p:pic>
      <p:sp>
        <p:nvSpPr>
          <p:cNvPr id="2" name="PlaceHolder 1"/>
          <p:cNvSpPr>
            <a:spLocks noGrp="1"/>
          </p:cNvSpPr>
          <p:nvPr>
            <p:ph type="sldNum" idx="1"/>
          </p:nvPr>
        </p:nvSpPr>
        <p:spPr/>
        <p:txBody>
          <a:bodyPr/>
          <a:p>
            <a:fld id="{05866E1C-A435-462B-A5FE-BABA1AA66710}"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29"/>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Scene – Interface Overview</a:t>
            </a:r>
            <a:endParaRPr b="0" lang="en-US" sz="4000" spc="-1" strike="noStrike">
              <a:solidFill>
                <a:srgbClr val="000000"/>
              </a:solidFill>
              <a:latin typeface="Arial"/>
            </a:endParaRPr>
          </a:p>
        </p:txBody>
      </p:sp>
      <p:sp>
        <p:nvSpPr>
          <p:cNvPr id="65" name=""/>
          <p:cNvSpPr txBox="1"/>
          <p:nvPr/>
        </p:nvSpPr>
        <p:spPr>
          <a:xfrm>
            <a:off x="685800" y="1524600"/>
            <a:ext cx="10972800" cy="3961800"/>
          </a:xfrm>
          <a:prstGeom prst="rect">
            <a:avLst/>
          </a:prstGeom>
          <a:noFill/>
          <a:ln w="0">
            <a:noFill/>
          </a:ln>
        </p:spPr>
        <p:txBody>
          <a:bodyPr lIns="90000" rIns="90000" tIns="45000" bIns="45000" anchor="t">
            <a:noAutofit/>
          </a:bodyPr>
          <a:p>
            <a:r>
              <a:rPr b="0" lang="en-US" sz="2000" spc="-1" strike="noStrike">
                <a:solidFill>
                  <a:srgbClr val="000000"/>
                </a:solidFill>
                <a:latin typeface="Arial"/>
              </a:rPr>
              <a:t>Essential Interface Elements</a:t>
            </a:r>
            <a:endParaRPr b="0" lang="en-US" sz="2000" spc="-1" strike="noStrike">
              <a:solidFill>
                <a:srgbClr val="000000"/>
              </a:solidFill>
              <a:latin typeface="Arial"/>
            </a:endParaRPr>
          </a:p>
          <a:p>
            <a:pPr marL="216000" indent="-216000">
              <a:spcBef>
                <a:spcPts val="1191"/>
              </a:spcBef>
              <a:spcAft>
                <a:spcPts val="992"/>
              </a:spcAft>
              <a:buClr>
                <a:srgbClr val="000000"/>
              </a:buClr>
              <a:buFont typeface="Symbol" charset="2"/>
              <a:buChar char=""/>
            </a:pPr>
            <a:r>
              <a:rPr b="1" lang="en-US" sz="2000" spc="-1" strike="noStrike">
                <a:solidFill>
                  <a:srgbClr val="000000"/>
                </a:solidFill>
                <a:latin typeface="Arial"/>
              </a:rPr>
              <a:t>Scene View</a:t>
            </a:r>
            <a:r>
              <a:rPr b="0" lang="en-US" sz="2000" spc="-1" strike="noStrike">
                <a:solidFill>
                  <a:srgbClr val="000000"/>
                </a:solidFill>
                <a:latin typeface="Arial"/>
              </a:rPr>
              <a:t>: Provides a visual representation of the scene. Here, you can position, rotate, and scale objects.</a:t>
            </a:r>
            <a:endParaRPr b="0" lang="en-US" sz="2000" spc="-1" strike="noStrike">
              <a:solidFill>
                <a:srgbClr val="000000"/>
              </a:solidFill>
              <a:latin typeface="Arial"/>
            </a:endParaRPr>
          </a:p>
          <a:p>
            <a:pPr marL="216000" indent="-216000">
              <a:spcBef>
                <a:spcPts val="1191"/>
              </a:spcBef>
              <a:spcAft>
                <a:spcPts val="992"/>
              </a:spcAft>
              <a:buClr>
                <a:srgbClr val="000000"/>
              </a:buClr>
              <a:buFont typeface="Symbol" charset="2"/>
              <a:buChar char=""/>
            </a:pPr>
            <a:r>
              <a:rPr b="1" lang="en-US" sz="2000" spc="-1" strike="noStrike">
                <a:solidFill>
                  <a:srgbClr val="000000"/>
                </a:solidFill>
                <a:latin typeface="Arial"/>
              </a:rPr>
              <a:t>Hierarchy Panel</a:t>
            </a:r>
            <a:r>
              <a:rPr b="0" lang="en-US" sz="2000" spc="-1" strike="noStrike">
                <a:solidFill>
                  <a:srgbClr val="000000"/>
                </a:solidFill>
                <a:latin typeface="Arial"/>
              </a:rPr>
              <a:t>: Lists all GameObjects in the scene, allowing you to organize and manage them hierarchically.</a:t>
            </a:r>
            <a:endParaRPr b="0" lang="en-US" sz="2000" spc="-1" strike="noStrike">
              <a:solidFill>
                <a:srgbClr val="000000"/>
              </a:solidFill>
              <a:latin typeface="Arial"/>
            </a:endParaRPr>
          </a:p>
          <a:p>
            <a:pPr marL="216000" indent="-216000">
              <a:spcBef>
                <a:spcPts val="1191"/>
              </a:spcBef>
              <a:spcAft>
                <a:spcPts val="992"/>
              </a:spcAft>
              <a:buClr>
                <a:srgbClr val="000000"/>
              </a:buClr>
              <a:buFont typeface="Symbol" charset="2"/>
              <a:buChar char=""/>
            </a:pPr>
            <a:r>
              <a:rPr b="1" lang="en-US" sz="2000" spc="-1" strike="noStrike">
                <a:solidFill>
                  <a:srgbClr val="000000"/>
                </a:solidFill>
                <a:latin typeface="Arial"/>
              </a:rPr>
              <a:t>Inspector Window</a:t>
            </a:r>
            <a:r>
              <a:rPr b="0" lang="en-US" sz="2000" spc="-1" strike="noStrike">
                <a:solidFill>
                  <a:srgbClr val="000000"/>
                </a:solidFill>
                <a:latin typeface="Arial"/>
              </a:rPr>
              <a:t>: Displays properties of selected GameObjects, enabling modification of their attributes.</a:t>
            </a:r>
            <a:endParaRPr b="0" lang="en-US" sz="2000" spc="-1" strike="noStrike">
              <a:solidFill>
                <a:srgbClr val="000000"/>
              </a:solidFill>
              <a:latin typeface="Arial"/>
            </a:endParaRPr>
          </a:p>
          <a:p>
            <a:pPr marL="216000" indent="-216000">
              <a:spcBef>
                <a:spcPts val="1191"/>
              </a:spcBef>
              <a:spcAft>
                <a:spcPts val="992"/>
              </a:spcAft>
              <a:buClr>
                <a:srgbClr val="000000"/>
              </a:buClr>
              <a:buFont typeface="Symbol" charset="2"/>
              <a:buChar char=""/>
            </a:pPr>
            <a:r>
              <a:rPr b="1" lang="en-US" sz="2000" spc="-1" strike="noStrike">
                <a:solidFill>
                  <a:srgbClr val="000000"/>
                </a:solidFill>
                <a:latin typeface="Arial"/>
              </a:rPr>
              <a:t>Toolbar</a:t>
            </a:r>
            <a:r>
              <a:rPr b="0" lang="en-US" sz="2000" spc="-1" strike="noStrike">
                <a:solidFill>
                  <a:srgbClr val="000000"/>
                </a:solidFill>
                <a:latin typeface="Arial"/>
              </a:rPr>
              <a:t>: Houses tools for navigating and manipulating the Scene view, including Move, Rotate, and Scale.</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9E687D9F-169C-4089-B88A-F50816438BBF}"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30"/>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 </a:t>
            </a:r>
            <a:r>
              <a:rPr b="1" lang="en-US" sz="4000" spc="-1" strike="noStrike">
                <a:solidFill>
                  <a:srgbClr val="000000"/>
                </a:solidFill>
                <a:latin typeface="Arial"/>
                <a:ea typeface="Arial"/>
              </a:rPr>
              <a:t>Working with Scenes</a:t>
            </a:r>
            <a:endParaRPr b="0" lang="en-US" sz="4000" spc="-1" strike="noStrike">
              <a:solidFill>
                <a:srgbClr val="000000"/>
              </a:solidFill>
              <a:latin typeface="Arial"/>
            </a:endParaRPr>
          </a:p>
        </p:txBody>
      </p:sp>
      <p:sp>
        <p:nvSpPr>
          <p:cNvPr id="67" name=""/>
          <p:cNvSpPr txBox="1"/>
          <p:nvPr/>
        </p:nvSpPr>
        <p:spPr>
          <a:xfrm>
            <a:off x="722880" y="1600200"/>
            <a:ext cx="10935720" cy="3386520"/>
          </a:xfrm>
          <a:prstGeom prst="rect">
            <a:avLst/>
          </a:prstGeom>
          <a:noFill/>
          <a:ln w="0">
            <a:noFill/>
          </a:ln>
        </p:spPr>
        <p:txBody>
          <a:bodyPr lIns="90000" rIns="90000" tIns="45000" bIns="45000" anchor="t">
            <a:noAutofit/>
          </a:bodyPr>
          <a:p>
            <a:r>
              <a:rPr b="0" lang="en-US" sz="2200" spc="-1" strike="noStrike">
                <a:solidFill>
                  <a:srgbClr val="000000"/>
                </a:solidFill>
                <a:latin typeface="Arial"/>
              </a:rPr>
              <a:t>Key Points</a:t>
            </a:r>
            <a:endParaRPr b="0" lang="en-US" sz="2200" spc="-1" strike="noStrike">
              <a:solidFill>
                <a:srgbClr val="000000"/>
              </a:solidFill>
              <a:latin typeface="Arial"/>
            </a:endParaRPr>
          </a:p>
          <a:p>
            <a:pPr marL="216000" indent="-216000">
              <a:spcBef>
                <a:spcPts val="1191"/>
              </a:spcBef>
              <a:spcAft>
                <a:spcPts val="992"/>
              </a:spcAft>
              <a:buClr>
                <a:srgbClr val="000000"/>
              </a:buClr>
              <a:buSzPct val="45000"/>
              <a:buFont typeface="Symbol" charset="2"/>
              <a:buChar char=""/>
            </a:pPr>
            <a:r>
              <a:rPr b="0" lang="en-US" sz="2200" spc="-1" strike="noStrike">
                <a:solidFill>
                  <a:srgbClr val="000000"/>
                </a:solidFill>
                <a:latin typeface="Arial"/>
              </a:rPr>
              <a:t>Scene creation involves organizing and arranging GameObjects.</a:t>
            </a:r>
            <a:endParaRPr b="0" lang="en-US" sz="2200" spc="-1" strike="noStrike">
              <a:solidFill>
                <a:srgbClr val="000000"/>
              </a:solidFill>
              <a:latin typeface="Arial"/>
            </a:endParaRPr>
          </a:p>
          <a:p>
            <a:pPr marL="216000" indent="-216000">
              <a:spcBef>
                <a:spcPts val="1191"/>
              </a:spcBef>
              <a:spcAft>
                <a:spcPts val="992"/>
              </a:spcAft>
              <a:buClr>
                <a:srgbClr val="000000"/>
              </a:buClr>
              <a:buSzPct val="45000"/>
              <a:buFont typeface="Symbol" charset="2"/>
              <a:buChar char=""/>
            </a:pPr>
            <a:r>
              <a:rPr b="0" lang="en-US" sz="2200" spc="-1" strike="noStrike">
                <a:solidFill>
                  <a:srgbClr val="000000"/>
                </a:solidFill>
                <a:latin typeface="Arial"/>
              </a:rPr>
              <a:t>The Scene view enables visual editing, while the Hierarchy panel offers a structured view of GameObjects.</a:t>
            </a:r>
            <a:endParaRPr b="0" lang="en-US" sz="2200" spc="-1" strike="noStrike">
              <a:solidFill>
                <a:srgbClr val="000000"/>
              </a:solidFill>
              <a:latin typeface="Arial"/>
            </a:endParaRPr>
          </a:p>
          <a:p>
            <a:pPr marL="216000" indent="-216000">
              <a:spcBef>
                <a:spcPts val="1191"/>
              </a:spcBef>
              <a:spcAft>
                <a:spcPts val="992"/>
              </a:spcAft>
              <a:buClr>
                <a:srgbClr val="000000"/>
              </a:buClr>
              <a:buSzPct val="45000"/>
              <a:buFont typeface="Symbol" charset="2"/>
              <a:buChar char=""/>
            </a:pPr>
            <a:r>
              <a:rPr b="0" lang="en-US" sz="2200" spc="-1" strike="noStrike">
                <a:solidFill>
                  <a:srgbClr val="000000"/>
                </a:solidFill>
                <a:latin typeface="Arial"/>
              </a:rPr>
              <a:t>Understanding interface elements is crucial for efficient scene manipulation and design.</a:t>
            </a:r>
            <a:endParaRPr b="0" lang="en-US" sz="2200" spc="-1" strike="noStrike">
              <a:solidFill>
                <a:srgbClr val="000000"/>
              </a:solidFill>
              <a:latin typeface="Arial"/>
            </a:endParaRPr>
          </a:p>
          <a:p>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02F526BA-0CFB-49B0-9A89-7E406313C259}"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4"/>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Navigating Between Scenes</a:t>
            </a:r>
            <a:endParaRPr b="0" lang="en-US" sz="4000" spc="-1" strike="noStrike">
              <a:solidFill>
                <a:srgbClr val="000000"/>
              </a:solidFill>
              <a:latin typeface="Arial"/>
            </a:endParaRPr>
          </a:p>
        </p:txBody>
      </p:sp>
      <p:sp>
        <p:nvSpPr>
          <p:cNvPr id="69" name=""/>
          <p:cNvSpPr/>
          <p:nvPr/>
        </p:nvSpPr>
        <p:spPr>
          <a:xfrm>
            <a:off x="228600" y="1692000"/>
            <a:ext cx="7260840" cy="447660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0" lang="en-US" sz="2000" spc="-1" strike="noStrike">
                <a:solidFill>
                  <a:srgbClr val="000000"/>
                </a:solidFill>
                <a:latin typeface="Arial"/>
                <a:ea typeface="DejaVu Sans"/>
              </a:rPr>
              <a:t>UnityEngine.SceneManagement provides functionalities for managing scenes, including switching between them, adding/removing scenes, and controlling their states</a:t>
            </a:r>
            <a:endParaRPr b="0" lang="en-US" sz="2000" spc="-1" strike="noStrike">
              <a:solidFill>
                <a:srgbClr val="000000"/>
              </a:solidFill>
              <a:latin typeface="Arial"/>
            </a:endParaRPr>
          </a:p>
          <a:p>
            <a:pPr>
              <a:lnSpc>
                <a:spcPct val="115000"/>
              </a:lnSpc>
            </a:pPr>
            <a:endParaRPr b="0" lang="en-US" sz="2000" spc="-1" strike="noStrike">
              <a:solidFill>
                <a:srgbClr val="000000"/>
              </a:solidFill>
              <a:latin typeface="Arial"/>
            </a:endParaRPr>
          </a:p>
          <a:p>
            <a:pPr>
              <a:lnSpc>
                <a:spcPct val="115000"/>
              </a:lnSpc>
            </a:pPr>
            <a:r>
              <a:rPr b="1" lang="en-US" sz="1800" spc="-1" strike="noStrike">
                <a:solidFill>
                  <a:srgbClr val="000000"/>
                </a:solidFill>
                <a:latin typeface="Arial"/>
                <a:ea typeface="DejaVu Sans"/>
              </a:rPr>
              <a:t>Loading Scenes</a:t>
            </a:r>
            <a:r>
              <a:rPr b="0" lang="en-US" sz="1800" spc="-1" strike="noStrike">
                <a:solidFill>
                  <a:srgbClr val="000000"/>
                </a:solidFill>
                <a:latin typeface="Arial"/>
                <a:ea typeface="DejaVu Sans"/>
              </a:rPr>
              <a:t>: Use SceneManager.LoadScene() to load a new scene, either by scene name or by index in the build settings.</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r>
              <a:rPr b="1" lang="en-US" sz="1800" spc="-1" strike="noStrike">
                <a:solidFill>
                  <a:srgbClr val="000000"/>
                </a:solidFill>
                <a:latin typeface="Arial"/>
                <a:ea typeface="DejaVu Sans"/>
              </a:rPr>
              <a:t>Unloading Scenes</a:t>
            </a:r>
            <a:r>
              <a:rPr b="0" lang="en-US" sz="1800" spc="-1" strike="noStrike">
                <a:solidFill>
                  <a:srgbClr val="000000"/>
                </a:solidFill>
                <a:latin typeface="Arial"/>
                <a:ea typeface="DejaVu Sans"/>
              </a:rPr>
              <a:t>: Use SceneManager.UnloadScene() to remove unnecessary scenes when they're no longer needed.</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r>
              <a:rPr b="1" lang="en-US" sz="1800" spc="-1" strike="noStrike">
                <a:solidFill>
                  <a:srgbClr val="000000"/>
                </a:solidFill>
                <a:latin typeface="Arial"/>
                <a:ea typeface="DejaVu Sans"/>
              </a:rPr>
              <a:t>Scene Switching</a:t>
            </a:r>
            <a:r>
              <a:rPr b="0" lang="en-US" sz="1800" spc="-1" strike="noStrike">
                <a:solidFill>
                  <a:srgbClr val="000000"/>
                </a:solidFill>
                <a:latin typeface="Arial"/>
                <a:ea typeface="DejaVu Sans"/>
              </a:rPr>
              <a:t>: Use SceneManager.LoadScene() to switch from the current scene to another.</a:t>
            </a:r>
            <a:endParaRPr b="0" lang="en-US" sz="1800" spc="-1" strike="noStrike">
              <a:solidFill>
                <a:srgbClr val="000000"/>
              </a:solidFill>
              <a:latin typeface="Arial"/>
            </a:endParaRPr>
          </a:p>
          <a:p>
            <a:pPr>
              <a:lnSpc>
                <a:spcPct val="115000"/>
              </a:lnSpc>
            </a:pPr>
            <a:endParaRPr b="0" lang="en-US" sz="1000" spc="-1" strike="noStrike">
              <a:solidFill>
                <a:srgbClr val="000000"/>
              </a:solidFill>
              <a:latin typeface="Arial"/>
            </a:endParaRPr>
          </a:p>
          <a:p>
            <a:pPr>
              <a:lnSpc>
                <a:spcPct val="115000"/>
              </a:lnSpc>
            </a:pPr>
            <a:endParaRPr b="0" lang="en-US" sz="1000" spc="-1" strike="noStrike">
              <a:solidFill>
                <a:srgbClr val="000000"/>
              </a:solidFill>
              <a:latin typeface="Arial"/>
            </a:endParaRPr>
          </a:p>
        </p:txBody>
      </p:sp>
      <p:pic>
        <p:nvPicPr>
          <p:cNvPr id="70" name="" descr=""/>
          <p:cNvPicPr/>
          <p:nvPr/>
        </p:nvPicPr>
        <p:blipFill>
          <a:blip r:embed="rId1"/>
          <a:stretch/>
        </p:blipFill>
        <p:spPr>
          <a:xfrm>
            <a:off x="7772400" y="732600"/>
            <a:ext cx="4306680" cy="5319000"/>
          </a:xfrm>
          <a:prstGeom prst="rect">
            <a:avLst/>
          </a:prstGeom>
          <a:ln w="0">
            <a:noFill/>
          </a:ln>
        </p:spPr>
      </p:pic>
      <p:sp>
        <p:nvSpPr>
          <p:cNvPr id="71" name=""/>
          <p:cNvSpPr/>
          <p:nvPr/>
        </p:nvSpPr>
        <p:spPr>
          <a:xfrm flipH="1" flipV="1">
            <a:off x="8467560" y="1838160"/>
            <a:ext cx="1819440" cy="3191040"/>
          </a:xfrm>
          <a:prstGeom prst="line">
            <a:avLst/>
          </a:prstGeom>
          <a:ln w="36720">
            <a:solidFill>
              <a:srgbClr val="ff860d"/>
            </a:solidFill>
            <a:roun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3A4B1D42-BE13-4B59-9C3D-A5025002906E}"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0"/>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 </a:t>
            </a:r>
            <a:r>
              <a:rPr b="1" lang="en-US" sz="4000" spc="-1" strike="noStrike">
                <a:solidFill>
                  <a:srgbClr val="000000"/>
                </a:solidFill>
                <a:latin typeface="Arial"/>
                <a:ea typeface="Arial"/>
              </a:rPr>
              <a:t>Scene Lighting and Camera Setup</a:t>
            </a:r>
            <a:endParaRPr b="0" lang="en-US" sz="4000" spc="-1" strike="noStrike">
              <a:solidFill>
                <a:srgbClr val="000000"/>
              </a:solidFill>
              <a:latin typeface="Arial"/>
            </a:endParaRPr>
          </a:p>
        </p:txBody>
      </p:sp>
      <p:sp>
        <p:nvSpPr>
          <p:cNvPr id="73" name=""/>
          <p:cNvSpPr/>
          <p:nvPr/>
        </p:nvSpPr>
        <p:spPr>
          <a:xfrm>
            <a:off x="314280" y="1600200"/>
            <a:ext cx="6082920" cy="32468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Types of lights: You can create several types of light sources, defined by how and where they project light rays. The three main types are </a:t>
            </a:r>
            <a:r>
              <a:rPr b="1" lang="en-US" sz="2000" spc="-1" strike="noStrike">
                <a:solidFill>
                  <a:srgbClr val="000000"/>
                </a:solidFill>
                <a:latin typeface="Arial"/>
                <a:ea typeface="DejaVu Sans"/>
              </a:rPr>
              <a:t>point</a:t>
            </a:r>
            <a:r>
              <a:rPr b="0" lang="en-US" sz="2000" spc="-1" strike="noStrike">
                <a:solidFill>
                  <a:srgbClr val="000000"/>
                </a:solidFill>
                <a:latin typeface="Arial"/>
                <a:ea typeface="DejaVu Sans"/>
              </a:rPr>
              <a:t>, </a:t>
            </a:r>
            <a:r>
              <a:rPr b="1" lang="en-US" sz="2000" spc="-1" strike="noStrike">
                <a:solidFill>
                  <a:srgbClr val="000000"/>
                </a:solidFill>
                <a:latin typeface="Arial"/>
                <a:ea typeface="DejaVu Sans"/>
              </a:rPr>
              <a:t>spot</a:t>
            </a:r>
            <a:r>
              <a:rPr b="0" lang="en-US" sz="2000" spc="-1" strike="noStrike">
                <a:solidFill>
                  <a:srgbClr val="000000"/>
                </a:solidFill>
                <a:latin typeface="Arial"/>
                <a:ea typeface="DejaVu Sans"/>
              </a:rPr>
              <a:t>, and </a:t>
            </a:r>
            <a:r>
              <a:rPr b="1" lang="en-US" sz="2000" spc="-1" strike="noStrike">
                <a:solidFill>
                  <a:srgbClr val="000000"/>
                </a:solidFill>
                <a:latin typeface="Arial"/>
                <a:ea typeface="DejaVu Sans"/>
              </a:rPr>
              <a:t>directional</a:t>
            </a:r>
            <a:r>
              <a:rPr b="0" lang="en-US" sz="2000" spc="-1" strike="noStrike">
                <a:solidFill>
                  <a:srgbClr val="000000"/>
                </a:solidFill>
                <a:latin typeface="Arial"/>
                <a:ea typeface="DejaVu Sans"/>
              </a:rPr>
              <a:t>. </a:t>
            </a:r>
            <a:endParaRPr b="0" lang="en-US" sz="2000" spc="-1" strike="noStrike">
              <a:solidFill>
                <a:srgbClr val="000000"/>
              </a:solidFill>
              <a:latin typeface="Arial"/>
            </a:endParaRPr>
          </a:p>
        </p:txBody>
      </p:sp>
      <p:sp>
        <p:nvSpPr>
          <p:cNvPr id="74" name=""/>
          <p:cNvSpPr/>
          <p:nvPr/>
        </p:nvSpPr>
        <p:spPr>
          <a:xfrm>
            <a:off x="6352200" y="6498360"/>
            <a:ext cx="4797000" cy="319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 Hocking, Joseph; Schell, Jesse, Unity in action: multiplatform game development in C#, 2022</a:t>
            </a:r>
            <a:endParaRPr b="0" lang="en-US" sz="900" spc="-1" strike="noStrike">
              <a:solidFill>
                <a:srgbClr val="000000"/>
              </a:solidFill>
              <a:latin typeface="Arial"/>
            </a:endParaRPr>
          </a:p>
        </p:txBody>
      </p:sp>
      <p:pic>
        <p:nvPicPr>
          <p:cNvPr id="75" name="" descr=""/>
          <p:cNvPicPr/>
          <p:nvPr/>
        </p:nvPicPr>
        <p:blipFill>
          <a:blip r:embed="rId1"/>
          <a:stretch/>
        </p:blipFill>
        <p:spPr>
          <a:xfrm>
            <a:off x="6352920" y="1695600"/>
            <a:ext cx="5759280" cy="1596600"/>
          </a:xfrm>
          <a:prstGeom prst="rect">
            <a:avLst/>
          </a:prstGeom>
          <a:ln w="0">
            <a:noFill/>
          </a:ln>
        </p:spPr>
      </p:pic>
      <p:pic>
        <p:nvPicPr>
          <p:cNvPr id="76" name="" descr=""/>
          <p:cNvPicPr/>
          <p:nvPr/>
        </p:nvPicPr>
        <p:blipFill>
          <a:blip r:embed="rId2"/>
          <a:stretch/>
        </p:blipFill>
        <p:spPr>
          <a:xfrm>
            <a:off x="6348600" y="3657600"/>
            <a:ext cx="5763600" cy="1281240"/>
          </a:xfrm>
          <a:prstGeom prst="rect">
            <a:avLst/>
          </a:prstGeom>
          <a:ln w="0">
            <a:noFill/>
          </a:ln>
        </p:spPr>
      </p:pic>
      <p:sp>
        <p:nvSpPr>
          <p:cNvPr id="2" name="PlaceHolder 1"/>
          <p:cNvSpPr>
            <a:spLocks noGrp="1"/>
          </p:cNvSpPr>
          <p:nvPr>
            <p:ph type="sldNum" idx="1"/>
          </p:nvPr>
        </p:nvSpPr>
        <p:spPr/>
        <p:txBody>
          <a:bodyPr/>
          <a:p>
            <a:fld id="{4549EEB4-0CC2-4773-8501-255CA88FD1FD}"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5"/>
          <p:cNvSpPr/>
          <p:nvPr/>
        </p:nvSpPr>
        <p:spPr>
          <a:xfrm>
            <a:off x="228960" y="681480"/>
            <a:ext cx="11813400" cy="7045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Arial"/>
              </a:rPr>
              <a:t> </a:t>
            </a:r>
            <a:r>
              <a:rPr b="1" lang="en-US" sz="4000" spc="-1" strike="noStrike">
                <a:solidFill>
                  <a:srgbClr val="000000"/>
                </a:solidFill>
                <a:latin typeface="Arial"/>
                <a:ea typeface="Arial"/>
              </a:rPr>
              <a:t>Scene Lighting and Camera Setup</a:t>
            </a:r>
            <a:endParaRPr b="0" lang="en-US" sz="4000" spc="-1" strike="noStrike">
              <a:solidFill>
                <a:srgbClr val="000000"/>
              </a:solidFill>
              <a:latin typeface="Arial"/>
            </a:endParaRPr>
          </a:p>
        </p:txBody>
      </p:sp>
      <p:sp>
        <p:nvSpPr>
          <p:cNvPr id="78" name=""/>
          <p:cNvSpPr/>
          <p:nvPr/>
        </p:nvSpPr>
        <p:spPr>
          <a:xfrm>
            <a:off x="215640" y="1600200"/>
            <a:ext cx="10755000" cy="106560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1" lang="en-US" sz="2000" spc="-1" strike="noStrike">
                <a:solidFill>
                  <a:srgbClr val="000000"/>
                </a:solidFill>
                <a:latin typeface="Arial"/>
                <a:ea typeface="DejaVu Sans"/>
              </a:rPr>
              <a:t>In point lights,</a:t>
            </a:r>
            <a:r>
              <a:rPr b="0" lang="en-US" sz="2000" spc="-1" strike="noStrike">
                <a:solidFill>
                  <a:srgbClr val="000000"/>
                </a:solidFill>
                <a:latin typeface="Arial"/>
                <a:ea typeface="DejaVu Sans"/>
              </a:rPr>
              <a:t> all the light rays originate from a single point and project out in all directions, like a light bulb in the real world. The light is brighter up close because the light rays are bunched up. </a:t>
            </a:r>
            <a:endParaRPr b="0" lang="en-US" sz="2000" spc="-1" strike="noStrike">
              <a:solidFill>
                <a:srgbClr val="000000"/>
              </a:solidFill>
              <a:latin typeface="Arial"/>
            </a:endParaRPr>
          </a:p>
        </p:txBody>
      </p:sp>
      <p:pic>
        <p:nvPicPr>
          <p:cNvPr id="79" name="" descr=""/>
          <p:cNvPicPr/>
          <p:nvPr/>
        </p:nvPicPr>
        <p:blipFill>
          <a:blip r:embed="rId1"/>
          <a:stretch/>
        </p:blipFill>
        <p:spPr>
          <a:xfrm>
            <a:off x="1600200" y="3862440"/>
            <a:ext cx="3150720" cy="2537280"/>
          </a:xfrm>
          <a:prstGeom prst="rect">
            <a:avLst/>
          </a:prstGeom>
          <a:ln w="0">
            <a:noFill/>
          </a:ln>
        </p:spPr>
      </p:pic>
      <p:sp>
        <p:nvSpPr>
          <p:cNvPr id="80" name=""/>
          <p:cNvSpPr/>
          <p:nvPr/>
        </p:nvSpPr>
        <p:spPr>
          <a:xfrm>
            <a:off x="228600" y="2826360"/>
            <a:ext cx="10970640" cy="60048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0" lang="en-US" sz="2000" spc="-1" strike="noStrike">
                <a:solidFill>
                  <a:srgbClr val="000000"/>
                </a:solidFill>
                <a:latin typeface="Arial"/>
                <a:ea typeface="DejaVu Sans"/>
              </a:rPr>
              <a:t>Point lights are useful for simulating lamps and other local sources of light in a scene. You can also use them to make a spark or explosion illuminate its surroundings in a convincing way.</a:t>
            </a:r>
            <a:endParaRPr b="0" lang="en-US" sz="2000" spc="-1" strike="noStrike">
              <a:solidFill>
                <a:srgbClr val="000000"/>
              </a:solidFill>
              <a:latin typeface="Arial"/>
            </a:endParaRPr>
          </a:p>
        </p:txBody>
      </p:sp>
      <p:pic>
        <p:nvPicPr>
          <p:cNvPr id="81" name="" descr=""/>
          <p:cNvPicPr/>
          <p:nvPr/>
        </p:nvPicPr>
        <p:blipFill>
          <a:blip r:embed="rId2"/>
          <a:stretch/>
        </p:blipFill>
        <p:spPr>
          <a:xfrm>
            <a:off x="6291720" y="3751200"/>
            <a:ext cx="3945600" cy="2648520"/>
          </a:xfrm>
          <a:prstGeom prst="rect">
            <a:avLst/>
          </a:prstGeom>
          <a:ln w="0">
            <a:noFill/>
          </a:ln>
        </p:spPr>
      </p:pic>
      <p:sp>
        <p:nvSpPr>
          <p:cNvPr id="82" name=""/>
          <p:cNvSpPr/>
          <p:nvPr/>
        </p:nvSpPr>
        <p:spPr>
          <a:xfrm>
            <a:off x="8686800" y="6593400"/>
            <a:ext cx="2513520" cy="1299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4C688C25-E9C3-421A-994D-8772DCC26BC1}"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2223</TotalTime>
  <Application>LibreOffice/7.5.1.2$MacOSX_X86_64 LibreOffice_project/fcbaee479e84c6cd81291587d2ee68cba099e129</Application>
  <AppVersion>15.0000</AppVersion>
  <Words>558</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2023-12-04T12:54:16Z</dcterms:created>
  <dc:creator>Trí Phạm Thanh</dc:creator>
  <dc:description/>
  <dc:language>en-US</dc:language>
  <cp:lastModifiedBy>Trí Phạm Thanh</cp:lastModifiedBy>
  <dcterms:modified xsi:type="dcterms:W3CDTF">2023-12-31T22:03:23Z</dcterms:modified>
  <cp:revision>69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