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2.jpeg" ContentType="image/jpeg"/>
  <Override PartName="/ppt/media/image9.png" ContentType="image/png"/>
  <Override PartName="/ppt/media/image19.png" ContentType="image/png"/>
  <Override PartName="/ppt/media/image21.png" ContentType="image/png"/>
  <Override PartName="/ppt/media/image4.png" ContentType="image/png"/>
  <Override PartName="/ppt/media/image14.png" ContentType="image/png"/>
  <Override PartName="/ppt/media/image26.png" ContentType="image/png"/>
  <Override PartName="/ppt/media/image3.png" ContentType="image/png"/>
  <Override PartName="/ppt/media/image13.png" ContentType="image/png"/>
  <Override PartName="/ppt/media/image11.png" ContentType="image/png"/>
  <Override PartName="/ppt/media/image1.png" ContentType="image/png"/>
  <Override PartName="/ppt/media/image24.png" ContentType="image/png"/>
  <Override PartName="/ppt/media/image5.png" ContentType="image/png"/>
  <Override PartName="/ppt/media/image15.png" ContentType="image/png"/>
  <Override PartName="/ppt/media/image7.png" ContentType="image/png"/>
  <Override PartName="/ppt/media/image17.png" ContentType="image/png"/>
  <Override PartName="/ppt/media/image6.png" ContentType="image/png"/>
  <Override PartName="/ppt/media/image16.png" ContentType="image/png"/>
  <Override PartName="/ppt/media/image8.png" ContentType="image/png"/>
  <Override PartName="/ppt/media/image18.png" ContentType="image/png"/>
  <Override PartName="/ppt/media/image20.png" ContentType="image/png"/>
  <Override PartName="/ppt/media/image22.png" ContentType="image/png"/>
  <Override PartName="/ppt/media/image10.png" ContentType="image/png"/>
  <Override PartName="/ppt/media/image12.png" ContentType="image/png"/>
  <Override PartName="/ppt/media/image23.png" ContentType="image/png"/>
  <Override PartName="/ppt/media/image25.png" ContentType="image/png"/>
  <Override PartName="/ppt/_rels/presentation.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5.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ppt/slideLayouts/slideLayout2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_rels/notesSlide27.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32"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3"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4"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8746A05-0E75-49D4-A629-1B3299BBAD5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hyperlink" Target="https://drive.google.com/drive/folders/1eXu20cX1o-5uMFuSeHGxRS5AkhDZJTOP?usp=sharing" TargetMode="External"/><Relationship Id="rId2" Type="http://schemas.openxmlformats.org/officeDocument/2006/relationships/slide" Target="../slides/slide27.xml"/><Relationship Id="rId3"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216000" y="812520"/>
            <a:ext cx="7123320" cy="4005000"/>
          </a:xfrm>
          <a:prstGeom prst="rect">
            <a:avLst/>
          </a:prstGeom>
          <a:ln w="0">
            <a:noFill/>
          </a:ln>
        </p:spPr>
      </p:sp>
      <p:sp>
        <p:nvSpPr>
          <p:cNvPr id="252"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1000" spc="-1" strike="noStrike">
                <a:solidFill>
                  <a:srgbClr val="000000"/>
                </a:solidFill>
                <a:latin typeface="Symbol"/>
                <a:ea typeface="Symbol"/>
              </a:rPr>
              <a:t> </a:t>
            </a:r>
            <a:r>
              <a:rPr b="0" lang="en-US" sz="1200" spc="-1" strike="noStrike">
                <a:solidFill>
                  <a:srgbClr val="000000"/>
                </a:solidFill>
                <a:latin typeface="Arial"/>
                <a:ea typeface="Arial"/>
              </a:rPr>
              <a:t>Brief overview of the importance of physics in game development.</a:t>
            </a:r>
            <a:endParaRPr b="0" lang="en-US" sz="12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Symbol"/>
                <a:ea typeface="Symbol"/>
              </a:rPr>
              <a:t> </a:t>
            </a:r>
            <a:r>
              <a:rPr b="0" lang="en-US" sz="1200" spc="-1" strike="noStrike">
                <a:solidFill>
                  <a:srgbClr val="000000"/>
                </a:solidFill>
                <a:latin typeface="Arial"/>
                <a:ea typeface="Arial"/>
              </a:rPr>
              <a:t>Introduction to Unity's built-in physics engine and the role of colliders.</a:t>
            </a:r>
            <a:endParaRPr b="0" lang="en-US"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16000" y="812520"/>
            <a:ext cx="7126920" cy="4008600"/>
          </a:xfrm>
          <a:prstGeom prst="rect">
            <a:avLst/>
          </a:prstGeom>
          <a:ln w="0">
            <a:noFill/>
          </a:ln>
        </p:spPr>
      </p:sp>
      <p:sp>
        <p:nvSpPr>
          <p:cNvPr id="25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https://docs.unity3d.com/Manual/class-TilemapCollider2D.html</a:t>
            </a: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216000" y="812520"/>
            <a:ext cx="7124040" cy="4005720"/>
          </a:xfrm>
          <a:prstGeom prst="rect">
            <a:avLst/>
          </a:prstGeom>
          <a:ln w="0">
            <a:noFill/>
          </a:ln>
        </p:spPr>
      </p:sp>
      <p:sp>
        <p:nvSpPr>
          <p:cNvPr id="26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Sweep-based CCD: giả lập việc di chuyển đối tượng từ vị trí cũ đến vị trí mới, kiểm tra va chạm dọc theo đường đi (sweep) để xác định nơi và thời điểm va chạm xảy ra. Chính xác cao, tốn tài nguyên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Speculative CCD: dự đoán sự va chạm trước khi nó xảy ra. Thay vì kiểm tra toàn bộ quá trình di chuyển, nó dự đoán và kiểm tra chỉ những vùng có thể xảy ra va chạm. Hiệu suất cao, chính xác vừa đủ</a:t>
            </a:r>
            <a:endParaRPr b="0" lang="en-US"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216000" y="812520"/>
            <a:ext cx="7125840" cy="4007520"/>
          </a:xfrm>
          <a:prstGeom prst="rect">
            <a:avLst/>
          </a:prstGeom>
          <a:ln w="0">
            <a:noFill/>
          </a:ln>
        </p:spPr>
      </p:sp>
      <p:sp>
        <p:nvSpPr>
          <p:cNvPr id="262"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https://docs.unity3d.com/Manual/class-PhysicMaterial.html</a:t>
            </a:r>
            <a:endParaRPr b="0" lang="en-US"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216000" y="812520"/>
            <a:ext cx="7125840" cy="4007520"/>
          </a:xfrm>
          <a:prstGeom prst="rect">
            <a:avLst/>
          </a:prstGeom>
          <a:ln w="0">
            <a:noFill/>
          </a:ln>
        </p:spPr>
      </p:sp>
      <p:sp>
        <p:nvSpPr>
          <p:cNvPr id="264"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For student: Open the file in:./Media/1.5-Ball-Board-Game-final-demo.mp4 to show the target of this practice.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Students need to follow the next slide's instructions to practice with Unity.</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Practice Resources sharing</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https://drive.google.com/drive/folders/1eXu20cX1o-5uMFuSeHGxRS5AkhDZJTOP?usp=sharing</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lecturer: open file in: ./Lecturer-Guide/</a:t>
            </a:r>
            <a:r>
              <a:rPr b="1" lang="en-US" sz="2000" spc="-1" strike="noStrike">
                <a:solidFill>
                  <a:srgbClr val="000000"/>
                </a:solidFill>
                <a:latin typeface="Arial"/>
              </a:rPr>
              <a:t>1.5-Lecturer-Guide.mp4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And user Assets file in ./Lecturer-Guide/Assets/1.5-BallBoard-game/*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To create the final project.</a:t>
            </a: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216000" y="812520"/>
            <a:ext cx="7121520" cy="4003200"/>
          </a:xfrm>
          <a:prstGeom prst="rect">
            <a:avLst/>
          </a:prstGeom>
          <a:ln w="0">
            <a:noFill/>
          </a:ln>
        </p:spPr>
      </p:sp>
      <p:sp>
        <p:nvSpPr>
          <p:cNvPr id="254" name="PlaceHolder 2"/>
          <p:cNvSpPr>
            <a:spLocks noGrp="1"/>
          </p:cNvSpPr>
          <p:nvPr>
            <p:ph type="body"/>
          </p:nvPr>
        </p:nvSpPr>
        <p:spPr>
          <a:xfrm>
            <a:off x="756000" y="5078520"/>
            <a:ext cx="6041880" cy="480528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Definition of scenes as individual levels, environments, or segments of a game.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Explanation of how scenes contribute to the overall structure and flow of a game project.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216000" y="812520"/>
            <a:ext cx="7126920" cy="4008600"/>
          </a:xfrm>
          <a:prstGeom prst="rect">
            <a:avLst/>
          </a:prstGeom>
          <a:ln w="0">
            <a:noFill/>
          </a:ln>
        </p:spPr>
      </p:sp>
      <p:sp>
        <p:nvSpPr>
          <p:cNvPr id="256"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https://docs.unity3d.com/Manual/class-Rigidbody2D.html</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0176CAC-7BEC-4E24-99CF-97F238EF288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D9297B4F-FC8A-4ECC-A8F2-BA8BE76B143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87988D9C-4C18-4B2F-B5F3-923EC449615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F3323B0D-5FA7-4907-97D7-074DF11423E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20BFF66-4961-4377-94E2-C750BC0664B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5187FF1E-51BE-431E-AEA1-D5C7F888969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D0EE2C7D-5344-4A60-8584-79E4C069A1B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86CB833B-ECA7-481B-9711-D07E23BD47C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2"/>
          </p:nvPr>
        </p:nvSpPr>
        <p:spPr/>
        <p:txBody>
          <a:bodyPr/>
          <a:p>
            <a:fld id="{8166A502-1878-472D-8EB3-2E006524534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5177DB25-5215-4593-8BF0-F547995D838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AA9561CD-609A-4F9E-985D-2DEF3CF6F69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D5418A5A-3B0F-430D-9A20-23FE43864D9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123A0F52-1773-47DA-98E5-BE311012C72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31D0977F-734F-4876-9242-BB30EB23C7D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3433CD93-14BE-4784-9432-4A052B625BE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2"/>
          </p:nvPr>
        </p:nvSpPr>
        <p:spPr/>
        <p:txBody>
          <a:bodyPr/>
          <a:p>
            <a:fld id="{477DF073-14BC-4C04-8A47-163021F62C6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2"/>
          </p:nvPr>
        </p:nvSpPr>
        <p:spPr/>
        <p:txBody>
          <a:bodyPr/>
          <a:p>
            <a:fld id="{838C7002-5EF2-4404-ACE2-EDA690D7A68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BDC13C9-35C1-4274-9958-2246CA88A84A}"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187E3470-168D-4632-A7A0-2E56F62F3F6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36CF40E5-7F4E-4297-9883-597F723D550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3"/>
          </p:nvPr>
        </p:nvSpPr>
        <p:spPr/>
        <p:txBody>
          <a:bodyPr/>
          <a:p>
            <a:fld id="{DAAB6883-8ABB-4C9F-8AA7-8375C897EA6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3"/>
          </p:nvPr>
        </p:nvSpPr>
        <p:spPr/>
        <p:txBody>
          <a:bodyPr/>
          <a:p>
            <a:fld id="{E8B01E84-8C75-4AD2-8C66-FA15589C4D8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F7600BB3-C883-4863-9883-425DEF11449A}"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B9AE600A-08A0-435F-889C-510A82686AE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E4B9D666-D979-4458-8145-12B1F5F0CB99}"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AB1A9E21-A559-433A-86CA-B8E8D0F45648}"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80C1C343-0B00-49D7-84A5-70B8FDF8B383}"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3"/>
          </p:nvPr>
        </p:nvSpPr>
        <p:spPr/>
        <p:txBody>
          <a:bodyPr/>
          <a:p>
            <a:fld id="{56735563-6087-468F-8D66-B02E9E52E70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3"/>
          </p:nvPr>
        </p:nvSpPr>
        <p:spPr/>
        <p:txBody>
          <a:bodyPr/>
          <a:p>
            <a:fld id="{E5250894-2754-4CAA-B1DC-EACEEC54CB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3"/>
          </p:nvPr>
        </p:nvSpPr>
        <p:spPr/>
        <p:txBody>
          <a:bodyPr/>
          <a:p>
            <a:fld id="{00F11804-E7D7-42FD-879E-1B36B60B442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F88E58C7-7482-4135-B617-A668C31DCED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BE8FDC28-564B-4DB0-9BAF-EE937A47C1C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F920A445-F1FB-4BA5-891E-126CF1842A3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8155CE02-6E56-4EE0-B7A8-C3A3864BEE6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7C923D44-A89D-4B51-9D1A-5847BDFF22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189291DC-282D-414E-8514-D6EABD76F9C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8800" cy="3906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5280" cy="70272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82400" cy="763200"/>
          </a:xfrm>
          <a:prstGeom prst="rect">
            <a:avLst/>
          </a:prstGeom>
          <a:ln w="0">
            <a:noFill/>
          </a:ln>
        </p:spPr>
      </p:pic>
      <p:pic>
        <p:nvPicPr>
          <p:cNvPr id="3" name="" descr=""/>
          <p:cNvPicPr/>
          <p:nvPr/>
        </p:nvPicPr>
        <p:blipFill>
          <a:blip r:embed="rId3"/>
          <a:stretch/>
        </p:blipFill>
        <p:spPr>
          <a:xfrm>
            <a:off x="25560" y="30240"/>
            <a:ext cx="1572120" cy="631440"/>
          </a:xfrm>
          <a:prstGeom prst="rect">
            <a:avLst/>
          </a:prstGeom>
          <a:ln w="0">
            <a:noFill/>
          </a:ln>
        </p:spPr>
      </p:pic>
      <p:sp>
        <p:nvSpPr>
          <p:cNvPr id="4" name="PlaceHolder 1"/>
          <p:cNvSpPr>
            <a:spLocks noGrp="1"/>
          </p:cNvSpPr>
          <p:nvPr>
            <p:ph type="sldNum" idx="1"/>
          </p:nvPr>
        </p:nvSpPr>
        <p:spPr>
          <a:xfrm>
            <a:off x="8610480" y="6483240"/>
            <a:ext cx="2729880" cy="3517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D1716228-DD99-40CB-BAE2-9DBB89ADB0B5}"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TextBox 6"/>
          <p:cNvSpPr/>
          <p:nvPr/>
        </p:nvSpPr>
        <p:spPr>
          <a:xfrm>
            <a:off x="0" y="6461280"/>
            <a:ext cx="12178800" cy="3906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44" name="TextBox 9"/>
          <p:cNvSpPr/>
          <p:nvPr/>
        </p:nvSpPr>
        <p:spPr>
          <a:xfrm>
            <a:off x="0" y="681120"/>
            <a:ext cx="215280" cy="70272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2"/>
          <a:stretch/>
        </p:blipFill>
        <p:spPr>
          <a:xfrm>
            <a:off x="10759680" y="3600"/>
            <a:ext cx="1382400" cy="763200"/>
          </a:xfrm>
          <a:prstGeom prst="rect">
            <a:avLst/>
          </a:prstGeom>
          <a:ln w="0">
            <a:noFill/>
          </a:ln>
        </p:spPr>
      </p:pic>
      <p:pic>
        <p:nvPicPr>
          <p:cNvPr id="46" name="" descr=""/>
          <p:cNvPicPr/>
          <p:nvPr/>
        </p:nvPicPr>
        <p:blipFill>
          <a:blip r:embed="rId3"/>
          <a:stretch/>
        </p:blipFill>
        <p:spPr>
          <a:xfrm>
            <a:off x="25560" y="30240"/>
            <a:ext cx="1572120" cy="631440"/>
          </a:xfrm>
          <a:prstGeom prst="rect">
            <a:avLst/>
          </a:prstGeom>
          <a:ln w="0">
            <a:noFill/>
          </a:ln>
        </p:spPr>
      </p:pic>
      <p:sp>
        <p:nvSpPr>
          <p:cNvPr id="47" name="PlaceHolder 1"/>
          <p:cNvSpPr>
            <a:spLocks noGrp="1"/>
          </p:cNvSpPr>
          <p:nvPr>
            <p:ph type="sldNum" idx="2"/>
          </p:nvPr>
        </p:nvSpPr>
        <p:spPr>
          <a:xfrm>
            <a:off x="8610480" y="6483240"/>
            <a:ext cx="2729880" cy="3517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CBDBA8A3-97F5-4794-B213-6CA3396CBF40}"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TextBox 6"/>
          <p:cNvSpPr/>
          <p:nvPr/>
        </p:nvSpPr>
        <p:spPr>
          <a:xfrm>
            <a:off x="0" y="6461280"/>
            <a:ext cx="12178800" cy="3906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87" name="TextBox 9"/>
          <p:cNvSpPr/>
          <p:nvPr/>
        </p:nvSpPr>
        <p:spPr>
          <a:xfrm>
            <a:off x="0" y="681120"/>
            <a:ext cx="215280" cy="70272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88" name="Picture 9" descr="GitHub - morzhanov/nodejs-express-boilerplate: Node.js Boilerplate is an  project that allows you to start new node.js project from scratch."/>
          <p:cNvPicPr/>
          <p:nvPr/>
        </p:nvPicPr>
        <p:blipFill>
          <a:blip r:embed="rId2"/>
          <a:stretch/>
        </p:blipFill>
        <p:spPr>
          <a:xfrm>
            <a:off x="10759680" y="3600"/>
            <a:ext cx="1382400" cy="763200"/>
          </a:xfrm>
          <a:prstGeom prst="rect">
            <a:avLst/>
          </a:prstGeom>
          <a:ln w="0">
            <a:noFill/>
          </a:ln>
        </p:spPr>
      </p:pic>
      <p:pic>
        <p:nvPicPr>
          <p:cNvPr id="89" name="" descr=""/>
          <p:cNvPicPr/>
          <p:nvPr/>
        </p:nvPicPr>
        <p:blipFill>
          <a:blip r:embed="rId3"/>
          <a:stretch/>
        </p:blipFill>
        <p:spPr>
          <a:xfrm>
            <a:off x="25560" y="30240"/>
            <a:ext cx="1572120" cy="631440"/>
          </a:xfrm>
          <a:prstGeom prst="rect">
            <a:avLst/>
          </a:prstGeom>
          <a:ln w="0">
            <a:noFill/>
          </a:ln>
        </p:spPr>
      </p:pic>
      <p:sp>
        <p:nvSpPr>
          <p:cNvPr id="90"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2"/>
          <p:cNvSpPr>
            <a:spLocks noGrp="1"/>
          </p:cNvSpPr>
          <p:nvPr>
            <p:ph type="sldNum" idx="3"/>
          </p:nvPr>
        </p:nvSpPr>
        <p:spPr>
          <a:xfrm>
            <a:off x="8610480" y="6483240"/>
            <a:ext cx="2729880" cy="3517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54C7C8F9-D8A1-48CE-A5F7-73FD2891549E}"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9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108800" y="1589760"/>
            <a:ext cx="9960840" cy="1910160"/>
          </a:xfrm>
          <a:prstGeom prst="rect">
            <a:avLst/>
          </a:prstGeom>
          <a:gradFill rotWithShape="0">
            <a:gsLst>
              <a:gs pos="87000">
                <a:srgbClr val="ffffff">
                  <a:alpha val="0"/>
                </a:srgbClr>
              </a:gs>
              <a:gs pos="100000">
                <a:srgbClr val="ee853d">
                  <a:alpha val="76078"/>
                </a:srgbClr>
              </a:gs>
            </a:gsLst>
            <a:lin ang="5400000"/>
          </a:gradFill>
          <a:ln w="0">
            <a:noFill/>
          </a:ln>
        </p:spPr>
        <p:txBody>
          <a:bodyPr lIns="90000" rIns="90000" tIns="45000" bIns="45000" anchor="ctr">
            <a:normAutofit/>
          </a:bodyPr>
          <a:p>
            <a:pPr indent="0">
              <a:lnSpc>
                <a:spcPct val="114000"/>
              </a:lnSpc>
              <a:buNone/>
              <a:tabLst>
                <a:tab algn="l" pos="0"/>
              </a:tabLst>
            </a:pPr>
            <a:r>
              <a:rPr b="0" lang="en-US" sz="4400" spc="-1" strike="noStrike">
                <a:solidFill>
                  <a:srgbClr val="000000"/>
                </a:solidFill>
                <a:latin typeface="Arial"/>
                <a:ea typeface="PingFang SC"/>
              </a:rPr>
              <a:t>Introduction to Physics and Colliders</a:t>
            </a:r>
            <a:endParaRPr b="0" lang="en-US" sz="4400" spc="-1" strike="noStrike">
              <a:solidFill>
                <a:srgbClr val="000000"/>
              </a:solidFill>
              <a:latin typeface="Arial"/>
            </a:endParaRPr>
          </a:p>
        </p:txBody>
      </p:sp>
      <p:sp>
        <p:nvSpPr>
          <p:cNvPr id="136" name=""/>
          <p:cNvSpPr/>
          <p:nvPr/>
        </p:nvSpPr>
        <p:spPr>
          <a:xfrm>
            <a:off x="-228600" y="3884040"/>
            <a:ext cx="17532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1" lang="en-US" sz="3600" spc="-1" strike="noStrike">
                <a:solidFill>
                  <a:srgbClr val="000000"/>
                </a:solidFill>
                <a:latin typeface="Arial"/>
              </a:rPr>
              <a:t>Collider 2D</a:t>
            </a:r>
            <a:endParaRPr b="0" lang="en-US" sz="3600" spc="-1" strike="noStrike">
              <a:solidFill>
                <a:srgbClr val="000000"/>
              </a:solidFill>
              <a:latin typeface="Arial"/>
            </a:endParaRPr>
          </a:p>
        </p:txBody>
      </p:sp>
      <p:sp>
        <p:nvSpPr>
          <p:cNvPr id="173" name=""/>
          <p:cNvSpPr/>
          <p:nvPr/>
        </p:nvSpPr>
        <p:spPr>
          <a:xfrm>
            <a:off x="485280" y="1427400"/>
            <a:ext cx="11401560" cy="17892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rPr>
              <a:t>Collider 2D components</a:t>
            </a:r>
            <a:r>
              <a:rPr b="0" lang="en-US" sz="2000" spc="-1" strike="noStrike">
                <a:solidFill>
                  <a:srgbClr val="000000"/>
                </a:solidFill>
                <a:latin typeface="Arial"/>
              </a:rPr>
              <a:t> define the </a:t>
            </a:r>
            <a:r>
              <a:rPr b="0" i="1" lang="en-US" sz="2000" spc="-1" strike="noStrike">
                <a:solidFill>
                  <a:srgbClr val="000000"/>
                </a:solidFill>
                <a:latin typeface="Arial"/>
              </a:rPr>
              <a:t>shape of a 2D GameObject</a:t>
            </a:r>
            <a:r>
              <a:rPr b="0" lang="en-US" sz="2000" spc="-1" strike="noStrike">
                <a:solidFill>
                  <a:srgbClr val="000000"/>
                </a:solidFill>
                <a:latin typeface="Arial"/>
              </a:rPr>
              <a:t> for the purposes of physical collisions. A collider, which is invisible, doesn’t need to be the exact same shape as the GameObject’s mesh; a rough approximation is often more efficient, with no noticeable difference in gameplay.</a:t>
            </a:r>
            <a:endParaRPr b="0" lang="en-US" sz="2000" spc="-1" strike="noStrike">
              <a:solidFill>
                <a:srgbClr val="000000"/>
              </a:solidFill>
              <a:latin typeface="Arial"/>
            </a:endParaRPr>
          </a:p>
        </p:txBody>
      </p:sp>
      <p:sp>
        <p:nvSpPr>
          <p:cNvPr id="3" name="PlaceHolder 2"/>
          <p:cNvSpPr>
            <a:spLocks noGrp="1"/>
          </p:cNvSpPr>
          <p:nvPr>
            <p:ph type="sldNum" idx="3"/>
          </p:nvPr>
        </p:nvSpPr>
        <p:spPr/>
        <p:txBody>
          <a:bodyPr/>
          <a:p>
            <a:fld id="{9969528B-BEA2-46FF-B79A-F4364EB6322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Collider 2D types</a:t>
            </a:r>
            <a:endParaRPr b="0" lang="en-US" sz="3600" spc="-1" strike="noStrike">
              <a:solidFill>
                <a:srgbClr val="000000"/>
              </a:solidFill>
              <a:latin typeface="Arial"/>
            </a:endParaRPr>
          </a:p>
        </p:txBody>
      </p:sp>
      <p:pic>
        <p:nvPicPr>
          <p:cNvPr id="175" name="" descr=""/>
          <p:cNvPicPr/>
          <p:nvPr/>
        </p:nvPicPr>
        <p:blipFill>
          <a:blip r:embed="rId1"/>
          <a:stretch/>
        </p:blipFill>
        <p:spPr>
          <a:xfrm>
            <a:off x="479160" y="1471320"/>
            <a:ext cx="11407680" cy="4554000"/>
          </a:xfrm>
          <a:prstGeom prst="rect">
            <a:avLst/>
          </a:prstGeom>
          <a:ln w="0">
            <a:noFill/>
          </a:ln>
        </p:spPr>
      </p:pic>
      <p:sp>
        <p:nvSpPr>
          <p:cNvPr id="3" name="PlaceHolder 2"/>
          <p:cNvSpPr>
            <a:spLocks noGrp="1"/>
          </p:cNvSpPr>
          <p:nvPr>
            <p:ph type="sldNum" idx="3"/>
          </p:nvPr>
        </p:nvSpPr>
        <p:spPr/>
        <p:txBody>
          <a:bodyPr/>
          <a:p>
            <a:fld id="{3472F361-5360-456D-BBE5-3B612C61232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Circle Collider 2D</a:t>
            </a:r>
            <a:endParaRPr b="0" lang="en-US" sz="3600" spc="-1" strike="noStrike">
              <a:solidFill>
                <a:srgbClr val="000000"/>
              </a:solidFill>
              <a:latin typeface="Arial"/>
            </a:endParaRPr>
          </a:p>
        </p:txBody>
      </p:sp>
      <p:sp>
        <p:nvSpPr>
          <p:cNvPr id="177" name=""/>
          <p:cNvSpPr/>
          <p:nvPr/>
        </p:nvSpPr>
        <p:spPr>
          <a:xfrm>
            <a:off x="577800" y="1528200"/>
            <a:ext cx="10972440" cy="1364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Circle Collider 2D is a collider that interacts with the 2D physics system for approximate collision detection. The Circle Collider 2D, as the name suggests, is in circular shape with a defined position and radius within the local coordinate space of a Sprite.</a:t>
            </a:r>
            <a:endParaRPr b="0" lang="en-US" sz="2000" spc="-1" strike="noStrike">
              <a:solidFill>
                <a:srgbClr val="000000"/>
              </a:solidFill>
              <a:latin typeface="Arial"/>
            </a:endParaRPr>
          </a:p>
        </p:txBody>
      </p:sp>
      <p:pic>
        <p:nvPicPr>
          <p:cNvPr id="178" name="" descr=""/>
          <p:cNvPicPr/>
          <p:nvPr/>
        </p:nvPicPr>
        <p:blipFill>
          <a:blip r:embed="rId1"/>
          <a:stretch/>
        </p:blipFill>
        <p:spPr>
          <a:xfrm>
            <a:off x="5703480" y="3036960"/>
            <a:ext cx="5605920" cy="3278880"/>
          </a:xfrm>
          <a:prstGeom prst="rect">
            <a:avLst/>
          </a:prstGeom>
          <a:ln w="0">
            <a:noFill/>
          </a:ln>
        </p:spPr>
      </p:pic>
      <p:pic>
        <p:nvPicPr>
          <p:cNvPr id="179" name="" descr=""/>
          <p:cNvPicPr/>
          <p:nvPr/>
        </p:nvPicPr>
        <p:blipFill>
          <a:blip r:embed="rId2"/>
          <a:stretch/>
        </p:blipFill>
        <p:spPr>
          <a:xfrm>
            <a:off x="1970280" y="3657600"/>
            <a:ext cx="2144160" cy="1756440"/>
          </a:xfrm>
          <a:prstGeom prst="rect">
            <a:avLst/>
          </a:prstGeom>
          <a:ln w="0">
            <a:noFill/>
          </a:ln>
        </p:spPr>
      </p:pic>
      <p:sp>
        <p:nvSpPr>
          <p:cNvPr id="3" name="PlaceHolder 2"/>
          <p:cNvSpPr>
            <a:spLocks noGrp="1"/>
          </p:cNvSpPr>
          <p:nvPr>
            <p:ph type="sldNum" idx="3"/>
          </p:nvPr>
        </p:nvSpPr>
        <p:spPr/>
        <p:txBody>
          <a:bodyPr/>
          <a:p>
            <a:fld id="{7BEA04EE-6BAB-4575-ACC3-D90BDC25121B}"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Box Collider 2D</a:t>
            </a:r>
            <a:endParaRPr b="0" lang="en-US" sz="3600" spc="-1" strike="noStrike">
              <a:solidFill>
                <a:srgbClr val="000000"/>
              </a:solidFill>
              <a:latin typeface="Arial"/>
            </a:endParaRPr>
          </a:p>
        </p:txBody>
      </p:sp>
      <p:sp>
        <p:nvSpPr>
          <p:cNvPr id="181" name=""/>
          <p:cNvSpPr/>
          <p:nvPr/>
        </p:nvSpPr>
        <p:spPr>
          <a:xfrm>
            <a:off x="577800" y="1528200"/>
            <a:ext cx="10972440" cy="1364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Box Collider 2D is a Collider that interacts with the 2D physics system. It is a rectangle in shape with a defined position, width and height in the local coordinate space of a Sprite. Note: The selection rectangle is axis-aligned, with its edges parallel to the X or Y axes of local space.</a:t>
            </a:r>
            <a:endParaRPr b="0" lang="en-US" sz="2000" spc="-1" strike="noStrike">
              <a:solidFill>
                <a:srgbClr val="000000"/>
              </a:solidFill>
              <a:latin typeface="Arial"/>
            </a:endParaRPr>
          </a:p>
        </p:txBody>
      </p:sp>
      <p:pic>
        <p:nvPicPr>
          <p:cNvPr id="182" name="" descr=""/>
          <p:cNvPicPr/>
          <p:nvPr/>
        </p:nvPicPr>
        <p:blipFill>
          <a:blip r:embed="rId1"/>
          <a:stretch/>
        </p:blipFill>
        <p:spPr>
          <a:xfrm>
            <a:off x="6365160" y="2971800"/>
            <a:ext cx="4944600" cy="3403080"/>
          </a:xfrm>
          <a:prstGeom prst="rect">
            <a:avLst/>
          </a:prstGeom>
          <a:ln w="0">
            <a:noFill/>
          </a:ln>
        </p:spPr>
      </p:pic>
      <p:pic>
        <p:nvPicPr>
          <p:cNvPr id="183" name="" descr=""/>
          <p:cNvPicPr/>
          <p:nvPr/>
        </p:nvPicPr>
        <p:blipFill>
          <a:blip r:embed="rId2"/>
          <a:stretch/>
        </p:blipFill>
        <p:spPr>
          <a:xfrm>
            <a:off x="1963440" y="3571200"/>
            <a:ext cx="2379600" cy="2372040"/>
          </a:xfrm>
          <a:prstGeom prst="rect">
            <a:avLst/>
          </a:prstGeom>
          <a:ln w="0">
            <a:noFill/>
          </a:ln>
        </p:spPr>
      </p:pic>
      <p:sp>
        <p:nvSpPr>
          <p:cNvPr id="3" name="PlaceHolder 2"/>
          <p:cNvSpPr>
            <a:spLocks noGrp="1"/>
          </p:cNvSpPr>
          <p:nvPr>
            <p:ph type="sldNum" idx="3"/>
          </p:nvPr>
        </p:nvSpPr>
        <p:spPr/>
        <p:txBody>
          <a:bodyPr/>
          <a:p>
            <a:fld id="{E43DDF48-A1AF-44C8-99F0-B5B4FF5D4667}"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Capsule Collider 2D</a:t>
            </a:r>
            <a:endParaRPr b="0" lang="en-US" sz="3600" spc="-1" strike="noStrike">
              <a:solidFill>
                <a:srgbClr val="000000"/>
              </a:solidFill>
              <a:latin typeface="Arial"/>
            </a:endParaRPr>
          </a:p>
        </p:txBody>
      </p:sp>
      <p:sp>
        <p:nvSpPr>
          <p:cNvPr id="185" name=""/>
          <p:cNvSpPr/>
          <p:nvPr/>
        </p:nvSpPr>
        <p:spPr>
          <a:xfrm>
            <a:off x="577800" y="1528200"/>
            <a:ext cx="10972440" cy="17892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Capsule Collider 2D is a Collider that interacts with the 2D physics system.</a:t>
            </a:r>
            <a:endParaRPr b="0" lang="en-US" sz="2000" spc="-1" strike="noStrike">
              <a:solidFill>
                <a:srgbClr val="000000"/>
              </a:solidFill>
              <a:latin typeface="Arial"/>
            </a:endParaRPr>
          </a:p>
          <a:p>
            <a:pPr>
              <a:lnSpc>
                <a:spcPct val="150000"/>
              </a:lnSpc>
            </a:pPr>
            <a:r>
              <a:rPr b="0" lang="en-US" sz="2000" spc="-1" strike="noStrike">
                <a:solidFill>
                  <a:srgbClr val="000000"/>
                </a:solidFill>
                <a:latin typeface="Arial"/>
              </a:rPr>
              <a:t>Note: The capsule shape of the Collider is considered solid and not hollow, which means any other Collider 2Ds that are inside the Capsule Collider 2D are considered to be in contact with the Collider and are forced out of it over time.</a:t>
            </a:r>
            <a:endParaRPr b="0" lang="en-US" sz="2000" spc="-1" strike="noStrike">
              <a:solidFill>
                <a:srgbClr val="000000"/>
              </a:solidFill>
              <a:latin typeface="Arial"/>
            </a:endParaRPr>
          </a:p>
        </p:txBody>
      </p:sp>
      <p:pic>
        <p:nvPicPr>
          <p:cNvPr id="186" name="" descr=""/>
          <p:cNvPicPr/>
          <p:nvPr/>
        </p:nvPicPr>
        <p:blipFill>
          <a:blip r:embed="rId1"/>
          <a:stretch/>
        </p:blipFill>
        <p:spPr>
          <a:xfrm>
            <a:off x="6280200" y="3342600"/>
            <a:ext cx="4920840" cy="3050640"/>
          </a:xfrm>
          <a:prstGeom prst="rect">
            <a:avLst/>
          </a:prstGeom>
          <a:ln w="0">
            <a:noFill/>
          </a:ln>
        </p:spPr>
      </p:pic>
      <p:pic>
        <p:nvPicPr>
          <p:cNvPr id="187" name="" descr=""/>
          <p:cNvPicPr/>
          <p:nvPr/>
        </p:nvPicPr>
        <p:blipFill>
          <a:blip r:embed="rId2"/>
          <a:stretch/>
        </p:blipFill>
        <p:spPr>
          <a:xfrm>
            <a:off x="1828800" y="3772800"/>
            <a:ext cx="2514240" cy="2115000"/>
          </a:xfrm>
          <a:prstGeom prst="rect">
            <a:avLst/>
          </a:prstGeom>
          <a:ln w="0">
            <a:noFill/>
          </a:ln>
        </p:spPr>
      </p:pic>
      <p:sp>
        <p:nvSpPr>
          <p:cNvPr id="3" name="PlaceHolder 2"/>
          <p:cNvSpPr>
            <a:spLocks noGrp="1"/>
          </p:cNvSpPr>
          <p:nvPr>
            <p:ph type="sldNum" idx="3"/>
          </p:nvPr>
        </p:nvSpPr>
        <p:spPr/>
        <p:txBody>
          <a:bodyPr/>
          <a:p>
            <a:fld id="{4C7EB69D-B64D-4CBB-9EE9-93053CDD355F}"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Composite Collider 2D</a:t>
            </a:r>
            <a:endParaRPr b="0" lang="en-US" sz="3600" spc="-1" strike="noStrike">
              <a:solidFill>
                <a:srgbClr val="000000"/>
              </a:solidFill>
              <a:latin typeface="Arial"/>
            </a:endParaRPr>
          </a:p>
        </p:txBody>
      </p:sp>
      <p:sp>
        <p:nvSpPr>
          <p:cNvPr id="189" name=""/>
          <p:cNvSpPr/>
          <p:nvPr/>
        </p:nvSpPr>
        <p:spPr>
          <a:xfrm>
            <a:off x="577800" y="1348200"/>
            <a:ext cx="10972440" cy="22140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Composite Collider 2D component is a Collider that interacts with the 2D physics system. Unlike most Colliders, it does not define an inherent shape. Instead, it </a:t>
            </a:r>
            <a:r>
              <a:rPr b="1" i="1" lang="en-US" sz="2000" spc="-1" strike="noStrike">
                <a:solidFill>
                  <a:srgbClr val="000000"/>
                </a:solidFill>
                <a:latin typeface="Arial"/>
              </a:rPr>
              <a:t>merges the shapes of any Box Collider 2D or Polygon Collider 2D that you set it up to use</a:t>
            </a:r>
            <a:r>
              <a:rPr b="0" lang="en-US" sz="2000" spc="-1" strike="noStrike">
                <a:solidFill>
                  <a:srgbClr val="000000"/>
                </a:solidFill>
                <a:latin typeface="Arial"/>
              </a:rPr>
              <a:t>. The Composite Collider 2D uses the vertices (geometry) from any of these Colliders, and merges them together into new geometry controlled by the Composite Collider 2D itself.</a:t>
            </a:r>
            <a:endParaRPr b="0" lang="en-US" sz="2000" spc="-1" strike="noStrike">
              <a:solidFill>
                <a:srgbClr val="000000"/>
              </a:solidFill>
              <a:latin typeface="Arial"/>
            </a:endParaRPr>
          </a:p>
        </p:txBody>
      </p:sp>
      <p:pic>
        <p:nvPicPr>
          <p:cNvPr id="190" name="" descr=""/>
          <p:cNvPicPr/>
          <p:nvPr/>
        </p:nvPicPr>
        <p:blipFill>
          <a:blip r:embed="rId1"/>
          <a:stretch/>
        </p:blipFill>
        <p:spPr>
          <a:xfrm>
            <a:off x="6629400" y="3591720"/>
            <a:ext cx="4114440" cy="2770200"/>
          </a:xfrm>
          <a:prstGeom prst="rect">
            <a:avLst/>
          </a:prstGeom>
          <a:ln w="0">
            <a:noFill/>
          </a:ln>
        </p:spPr>
      </p:pic>
      <p:pic>
        <p:nvPicPr>
          <p:cNvPr id="191" name="" descr=""/>
          <p:cNvPicPr/>
          <p:nvPr/>
        </p:nvPicPr>
        <p:blipFill>
          <a:blip r:embed="rId2"/>
          <a:stretch/>
        </p:blipFill>
        <p:spPr>
          <a:xfrm>
            <a:off x="1027800" y="3850200"/>
            <a:ext cx="4001040" cy="2224440"/>
          </a:xfrm>
          <a:prstGeom prst="rect">
            <a:avLst/>
          </a:prstGeom>
          <a:ln w="0">
            <a:noFill/>
          </a:ln>
        </p:spPr>
      </p:pic>
      <p:sp>
        <p:nvSpPr>
          <p:cNvPr id="3" name="PlaceHolder 2"/>
          <p:cNvSpPr>
            <a:spLocks noGrp="1"/>
          </p:cNvSpPr>
          <p:nvPr>
            <p:ph type="sldNum" idx="3"/>
          </p:nvPr>
        </p:nvSpPr>
        <p:spPr/>
        <p:txBody>
          <a:bodyPr/>
          <a:p>
            <a:fld id="{5FBBF2F0-E709-4095-A7A2-0DA16C7C0D2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Tilemap Collider 2D</a:t>
            </a:r>
            <a:endParaRPr b="0" lang="en-US" sz="3600" spc="-1" strike="noStrike">
              <a:solidFill>
                <a:srgbClr val="000000"/>
              </a:solidFill>
              <a:latin typeface="Arial"/>
            </a:endParaRPr>
          </a:p>
        </p:txBody>
      </p:sp>
      <p:sp>
        <p:nvSpPr>
          <p:cNvPr id="193" name=""/>
          <p:cNvSpPr/>
          <p:nvPr/>
        </p:nvSpPr>
        <p:spPr>
          <a:xfrm>
            <a:off x="577800" y="1348200"/>
            <a:ext cx="10972440" cy="17892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Tilemap Collider 2D component generates Collider shapes for Tiles on a Tilemap component on the same GameObject. When you add or remove Tiles on the Tilemap component, the Tilemap Collider 2D updates the Collider shapes during LateUpdate. It batches multiple Tile changes together to ensure minimal impact on performance.</a:t>
            </a:r>
            <a:endParaRPr b="0" lang="en-US" sz="2000" spc="-1" strike="noStrike">
              <a:solidFill>
                <a:srgbClr val="000000"/>
              </a:solidFill>
              <a:latin typeface="Arial"/>
            </a:endParaRPr>
          </a:p>
        </p:txBody>
      </p:sp>
      <p:pic>
        <p:nvPicPr>
          <p:cNvPr id="194" name="" descr=""/>
          <p:cNvPicPr/>
          <p:nvPr/>
        </p:nvPicPr>
        <p:blipFill>
          <a:blip r:embed="rId1"/>
          <a:stretch/>
        </p:blipFill>
        <p:spPr>
          <a:xfrm>
            <a:off x="7315560" y="3200400"/>
            <a:ext cx="3656880" cy="3104280"/>
          </a:xfrm>
          <a:prstGeom prst="rect">
            <a:avLst/>
          </a:prstGeom>
          <a:ln w="0">
            <a:noFill/>
          </a:ln>
        </p:spPr>
      </p:pic>
      <p:sp>
        <p:nvSpPr>
          <p:cNvPr id="3" name="PlaceHolder 2"/>
          <p:cNvSpPr>
            <a:spLocks noGrp="1"/>
          </p:cNvSpPr>
          <p:nvPr>
            <p:ph type="sldNum" idx="3"/>
          </p:nvPr>
        </p:nvSpPr>
        <p:spPr/>
        <p:txBody>
          <a:bodyPr/>
          <a:p>
            <a:fld id="{D648DABC-00F5-4764-8C8F-40222BD286E7}"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Tilemap and Composite Colliders</a:t>
            </a:r>
            <a:endParaRPr b="0" lang="en-US" sz="3600" spc="-1" strike="noStrike">
              <a:solidFill>
                <a:srgbClr val="000000"/>
              </a:solidFill>
              <a:latin typeface="Arial"/>
            </a:endParaRPr>
          </a:p>
        </p:txBody>
      </p:sp>
      <p:sp>
        <p:nvSpPr>
          <p:cNvPr id="196" name=""/>
          <p:cNvSpPr/>
          <p:nvPr/>
        </p:nvSpPr>
        <p:spPr>
          <a:xfrm>
            <a:off x="577800" y="1348560"/>
            <a:ext cx="10972440" cy="3488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You can use the Tilemap Collider 2D component together with the Composite Collider 2D component. When you add both components to the same Tilemap, Unity composites the Collider shapes of neighboring Tiles together. This smoothens the corners and edges between Collider shapes in neighboring Tiles.</a:t>
            </a: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a:p>
            <a:pPr>
              <a:lnSpc>
                <a:spcPct val="150000"/>
              </a:lnSpc>
            </a:pPr>
            <a:r>
              <a:rPr b="0" lang="en-US" sz="2000" spc="-1" strike="noStrike">
                <a:solidFill>
                  <a:srgbClr val="000000"/>
                </a:solidFill>
                <a:latin typeface="Arial"/>
              </a:rPr>
              <a:t>Using both components together reduces the number of individual Collider shapes involved in a physics update, which reduces the amount of calculations required, and minimizes the impact on performance.</a:t>
            </a:r>
            <a:endParaRPr b="0" lang="en-US" sz="2000" spc="-1" strike="noStrike">
              <a:solidFill>
                <a:srgbClr val="000000"/>
              </a:solidFill>
              <a:latin typeface="Arial"/>
            </a:endParaRPr>
          </a:p>
        </p:txBody>
      </p:sp>
      <p:sp>
        <p:nvSpPr>
          <p:cNvPr id="3" name="PlaceHolder 2"/>
          <p:cNvSpPr>
            <a:spLocks noGrp="1"/>
          </p:cNvSpPr>
          <p:nvPr>
            <p:ph type="sldNum" idx="3"/>
          </p:nvPr>
        </p:nvSpPr>
        <p:spPr/>
        <p:txBody>
          <a:bodyPr/>
          <a:p>
            <a:fld id="{9A8F48FE-2DD9-4E8C-B1AC-62D194F6DB5F}"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Collider 2D and Interaction</a:t>
            </a:r>
            <a:endParaRPr b="0" lang="en-US" sz="3600" spc="-1" strike="noStrike">
              <a:solidFill>
                <a:srgbClr val="000000"/>
              </a:solidFill>
              <a:latin typeface="Arial"/>
            </a:endParaRPr>
          </a:p>
        </p:txBody>
      </p:sp>
      <p:sp>
        <p:nvSpPr>
          <p:cNvPr id="198" name=""/>
          <p:cNvSpPr/>
          <p:nvPr/>
        </p:nvSpPr>
        <p:spPr>
          <a:xfrm>
            <a:off x="685800" y="1600200"/>
            <a:ext cx="7543440" cy="32148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rPr>
              <a:t>Distinction between collision and trigger events using Collider 2D components:</a:t>
            </a:r>
            <a:endParaRPr b="0" lang="en-US" sz="2000" spc="-1" strike="noStrike">
              <a:solidFill>
                <a:srgbClr val="000000"/>
              </a:solidFill>
              <a:latin typeface="Arial"/>
            </a:endParaRPr>
          </a:p>
          <a:p>
            <a:pPr>
              <a:lnSpc>
                <a:spcPct val="150000"/>
              </a:lnSpc>
              <a:spcBef>
                <a:spcPts val="1134"/>
              </a:spcBef>
              <a:spcAft>
                <a:spcPts val="1134"/>
              </a:spcAft>
            </a:pPr>
            <a:r>
              <a:rPr b="1" lang="en-US" sz="2000" spc="-1" strike="noStrike">
                <a:solidFill>
                  <a:srgbClr val="000000"/>
                </a:solidFill>
                <a:latin typeface="Arial"/>
              </a:rPr>
              <a:t>OnCollisionEnter2D</a:t>
            </a:r>
            <a:r>
              <a:rPr b="0" lang="en-US" sz="2000" spc="-1" strike="noStrike">
                <a:solidFill>
                  <a:srgbClr val="000000"/>
                </a:solidFill>
                <a:latin typeface="Arial"/>
              </a:rPr>
              <a:t>: Triggered when two colliders interact, providing opportunities for physical responses or actions.</a:t>
            </a:r>
            <a:endParaRPr b="0" lang="en-US" sz="2000" spc="-1" strike="noStrike">
              <a:solidFill>
                <a:srgbClr val="000000"/>
              </a:solidFill>
              <a:latin typeface="Arial"/>
            </a:endParaRPr>
          </a:p>
          <a:p>
            <a:pPr>
              <a:lnSpc>
                <a:spcPct val="150000"/>
              </a:lnSpc>
              <a:spcBef>
                <a:spcPts val="1134"/>
              </a:spcBef>
              <a:spcAft>
                <a:spcPts val="1134"/>
              </a:spcAft>
            </a:pPr>
            <a:r>
              <a:rPr b="1" lang="en-US" sz="2000" spc="-1" strike="noStrike">
                <a:solidFill>
                  <a:srgbClr val="000000"/>
                </a:solidFill>
                <a:latin typeface="Arial"/>
              </a:rPr>
              <a:t>OnTriggerEnter2D</a:t>
            </a:r>
            <a:r>
              <a:rPr b="0" lang="en-US" sz="2000" spc="-1" strike="noStrike">
                <a:solidFill>
                  <a:srgbClr val="000000"/>
                </a:solidFill>
                <a:latin typeface="Arial"/>
              </a:rPr>
              <a:t>: Utilizing triggers for interaction without physically colliding.</a:t>
            </a:r>
            <a:endParaRPr b="0" lang="en-US" sz="2000" spc="-1" strike="noStrike">
              <a:solidFill>
                <a:srgbClr val="000000"/>
              </a:solidFill>
              <a:latin typeface="Arial"/>
            </a:endParaRPr>
          </a:p>
        </p:txBody>
      </p:sp>
      <p:pic>
        <p:nvPicPr>
          <p:cNvPr id="199" name="" descr=""/>
          <p:cNvPicPr/>
          <p:nvPr/>
        </p:nvPicPr>
        <p:blipFill>
          <a:blip r:embed="rId1"/>
          <a:stretch/>
        </p:blipFill>
        <p:spPr>
          <a:xfrm>
            <a:off x="8458200" y="1600200"/>
            <a:ext cx="3644280" cy="3771360"/>
          </a:xfrm>
          <a:prstGeom prst="rect">
            <a:avLst/>
          </a:prstGeom>
          <a:ln w="0">
            <a:noFill/>
          </a:ln>
        </p:spPr>
      </p:pic>
      <p:sp>
        <p:nvSpPr>
          <p:cNvPr id="3" name="PlaceHolder 2"/>
          <p:cNvSpPr>
            <a:spLocks noGrp="1"/>
          </p:cNvSpPr>
          <p:nvPr>
            <p:ph type="sldNum" idx="3"/>
          </p:nvPr>
        </p:nvSpPr>
        <p:spPr/>
        <p:txBody>
          <a:bodyPr/>
          <a:p>
            <a:fld id="{2083949D-9A62-4ACA-B614-B2F13184689C}"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Collision Detection Basics</a:t>
            </a:r>
            <a:endParaRPr b="0" lang="en-US" sz="3600" spc="-1" strike="noStrike">
              <a:solidFill>
                <a:srgbClr val="000000"/>
              </a:solidFill>
              <a:latin typeface="Arial"/>
            </a:endParaRPr>
          </a:p>
        </p:txBody>
      </p:sp>
      <p:sp>
        <p:nvSpPr>
          <p:cNvPr id="201" name=""/>
          <p:cNvSpPr/>
          <p:nvPr/>
        </p:nvSpPr>
        <p:spPr>
          <a:xfrm>
            <a:off x="685800" y="1600200"/>
            <a:ext cx="10063440" cy="28288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200" spc="-1" strike="noStrike">
                <a:solidFill>
                  <a:srgbClr val="000000"/>
                </a:solidFill>
                <a:latin typeface="Arial"/>
              </a:rPr>
              <a:t>Collision: Identifying when two or more objects intersect in a game environment.</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rPr>
              <a:t>Intersection Recognition: Detects when game objects meet.</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rPr>
              <a:t>Event Triggering: Fundamental for triggering actions based on collisions.</a:t>
            </a:r>
            <a:endParaRPr b="0" lang="en-US" sz="2200" spc="-1" strike="noStrike">
              <a:solidFill>
                <a:srgbClr val="000000"/>
              </a:solidFill>
              <a:latin typeface="Arial"/>
            </a:endParaRPr>
          </a:p>
          <a:p>
            <a:pPr>
              <a:lnSpc>
                <a:spcPct val="150000"/>
              </a:lnSpc>
              <a:spcBef>
                <a:spcPts val="1134"/>
              </a:spcBef>
              <a:spcAft>
                <a:spcPts val="1134"/>
              </a:spcAft>
            </a:pPr>
            <a:r>
              <a:rPr b="0" lang="en-US" sz="2200" spc="-1" strike="noStrike">
                <a:solidFill>
                  <a:srgbClr val="000000"/>
                </a:solidFill>
                <a:latin typeface="Arial"/>
              </a:rPr>
              <a:t>Example: Two game characters colliding, triggering a health deduction event.</a:t>
            </a:r>
            <a:endParaRPr b="0" lang="en-US" sz="2200" spc="-1" strike="noStrike">
              <a:solidFill>
                <a:srgbClr val="000000"/>
              </a:solidFill>
              <a:latin typeface="Arial"/>
            </a:endParaRPr>
          </a:p>
        </p:txBody>
      </p:sp>
      <p:sp>
        <p:nvSpPr>
          <p:cNvPr id="3" name="PlaceHolder 2"/>
          <p:cNvSpPr>
            <a:spLocks noGrp="1"/>
          </p:cNvSpPr>
          <p:nvPr>
            <p:ph type="sldNum" idx="3"/>
          </p:nvPr>
        </p:nvSpPr>
        <p:spPr/>
        <p:txBody>
          <a:bodyPr/>
          <a:p>
            <a:fld id="{8FDAB15D-5D3A-4566-AB59-13AA33CA523B}"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228600" y="681120"/>
            <a:ext cx="11811600" cy="70272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000" spc="-1" strike="noStrike">
                <a:solidFill>
                  <a:srgbClr val="000000"/>
                </a:solidFill>
                <a:latin typeface="Arial"/>
              </a:rPr>
              <a:t>Learning Objectives</a:t>
            </a:r>
            <a:endParaRPr b="0" lang="en-US" sz="4000" spc="-1" strike="noStrike">
              <a:solidFill>
                <a:srgbClr val="000000"/>
              </a:solidFill>
              <a:latin typeface="Arial"/>
            </a:endParaRPr>
          </a:p>
        </p:txBody>
      </p:sp>
      <p:sp>
        <p:nvSpPr>
          <p:cNvPr id="138" name=""/>
          <p:cNvSpPr/>
          <p:nvPr/>
        </p:nvSpPr>
        <p:spPr>
          <a:xfrm>
            <a:off x="2126160" y="1997280"/>
            <a:ext cx="7939440" cy="2863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Understand the basics of physics simulation in Unity.</a:t>
            </a:r>
            <a:endParaRPr b="0" lang="en-US" sz="2200" spc="-1" strike="noStrike">
              <a:solidFill>
                <a:srgbClr val="000000"/>
              </a:solidFill>
              <a:latin typeface="Arial"/>
            </a:endParaRPr>
          </a:p>
          <a:p>
            <a:pPr marL="216000" indent="-216000">
              <a:lnSpc>
                <a:spcPct val="2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Learn about colliders and their role in collision detection.</a:t>
            </a:r>
            <a:endParaRPr b="0" lang="en-US" sz="2200" spc="-1" strike="noStrike">
              <a:solidFill>
                <a:srgbClr val="000000"/>
              </a:solidFill>
              <a:latin typeface="Arial"/>
            </a:endParaRPr>
          </a:p>
          <a:p>
            <a:pPr marL="216000" indent="-216000">
              <a:lnSpc>
                <a:spcPct val="2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Grasp how to implement basic physics interactions in Unity.</a:t>
            </a:r>
            <a:endParaRPr b="0" lang="en-US" sz="2200" spc="-1" strike="noStrike">
              <a:solidFill>
                <a:srgbClr val="000000"/>
              </a:solidFill>
              <a:latin typeface="Arial"/>
            </a:endParaRPr>
          </a:p>
        </p:txBody>
      </p:sp>
      <p:sp>
        <p:nvSpPr>
          <p:cNvPr id="3" name="PlaceHolder 2"/>
          <p:cNvSpPr>
            <a:spLocks noGrp="1"/>
          </p:cNvSpPr>
          <p:nvPr>
            <p:ph type="sldNum" idx="1"/>
          </p:nvPr>
        </p:nvSpPr>
        <p:spPr/>
        <p:txBody>
          <a:bodyPr/>
          <a:p>
            <a:fld id="{BCFBB8C7-AF2C-4CBA-A78B-F24A22122BEA}"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Handling Collisions - OnCollisionEnter Method</a:t>
            </a:r>
            <a:endParaRPr b="0" lang="en-US" sz="3600" spc="-1" strike="noStrike">
              <a:solidFill>
                <a:srgbClr val="000000"/>
              </a:solidFill>
              <a:latin typeface="Arial"/>
            </a:endParaRPr>
          </a:p>
        </p:txBody>
      </p:sp>
      <p:sp>
        <p:nvSpPr>
          <p:cNvPr id="203" name=""/>
          <p:cNvSpPr/>
          <p:nvPr/>
        </p:nvSpPr>
        <p:spPr>
          <a:xfrm>
            <a:off x="686160" y="1600560"/>
            <a:ext cx="10972080" cy="4523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1" lang="en-US" sz="2200" spc="-1" strike="noStrike">
                <a:solidFill>
                  <a:srgbClr val="000000"/>
                </a:solidFill>
                <a:latin typeface="Arial"/>
                <a:ea typeface="PingFang SC"/>
              </a:rPr>
              <a:t>OnCollisionEnter</a:t>
            </a:r>
            <a:r>
              <a:rPr b="0" lang="en-US" sz="2200" spc="-1" strike="noStrike">
                <a:solidFill>
                  <a:srgbClr val="000000"/>
                </a:solidFill>
                <a:latin typeface="Arial"/>
                <a:ea typeface="PingFang SC"/>
              </a:rPr>
              <a:t> Method: A Unity method invoked when a collision occurs between two colliders.</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Script Integration: Easily integrates with Unity scripts.</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Object-Specific Events: Executes code specific to the colliding objects.</a:t>
            </a:r>
            <a:endParaRPr b="0" lang="en-US" sz="2200" spc="-1" strike="noStrike">
              <a:solidFill>
                <a:srgbClr val="000000"/>
              </a:solidFill>
              <a:latin typeface="Arial"/>
            </a:endParaRPr>
          </a:p>
          <a:p>
            <a:pPr>
              <a:lnSpc>
                <a:spcPct val="150000"/>
              </a:lnSpc>
              <a:spcBef>
                <a:spcPts val="1134"/>
              </a:spcBef>
              <a:spcAft>
                <a:spcPts val="1134"/>
              </a:spcAft>
            </a:pPr>
            <a:r>
              <a:rPr b="0" lang="en-US" sz="2200" spc="-1" strike="noStrike">
                <a:solidFill>
                  <a:srgbClr val="000000"/>
                </a:solidFill>
                <a:latin typeface="Arial"/>
                <a:ea typeface="PingFang SC"/>
              </a:rPr>
              <a:t>Example: Executing code to play a sound effect when a player collides with a collectible item.</a:t>
            </a:r>
            <a:endParaRPr b="0" lang="en-US" sz="2200" spc="-1" strike="noStrike">
              <a:solidFill>
                <a:srgbClr val="000000"/>
              </a:solidFill>
              <a:latin typeface="Arial"/>
            </a:endParaRPr>
          </a:p>
          <a:p>
            <a:pPr>
              <a:lnSpc>
                <a:spcPct val="150000"/>
              </a:lnSpc>
              <a:spcBef>
                <a:spcPts val="1134"/>
              </a:spcBef>
              <a:spcAft>
                <a:spcPts val="1134"/>
              </a:spcAft>
            </a:pPr>
            <a:endParaRPr b="0" lang="en-US" sz="2200" spc="-1" strike="noStrike">
              <a:solidFill>
                <a:srgbClr val="000000"/>
              </a:solidFill>
              <a:latin typeface="Arial"/>
            </a:endParaRPr>
          </a:p>
        </p:txBody>
      </p:sp>
      <p:sp>
        <p:nvSpPr>
          <p:cNvPr id="3" name="PlaceHolder 2"/>
          <p:cNvSpPr>
            <a:spLocks noGrp="1"/>
          </p:cNvSpPr>
          <p:nvPr>
            <p:ph type="sldNum" idx="3"/>
          </p:nvPr>
        </p:nvSpPr>
        <p:spPr/>
        <p:txBody>
          <a:bodyPr/>
          <a:p>
            <a:fld id="{8644753A-8C62-45C9-90A5-8E7A1A347134}"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Trigger Collisions and OnTriggerEnter</a:t>
            </a:r>
            <a:endParaRPr b="0" lang="en-US" sz="3600" spc="-1" strike="noStrike">
              <a:solidFill>
                <a:srgbClr val="000000"/>
              </a:solidFill>
              <a:latin typeface="Arial"/>
            </a:endParaRPr>
          </a:p>
        </p:txBody>
      </p:sp>
      <p:sp>
        <p:nvSpPr>
          <p:cNvPr id="205" name=""/>
          <p:cNvSpPr/>
          <p:nvPr/>
        </p:nvSpPr>
        <p:spPr>
          <a:xfrm>
            <a:off x="686520" y="1600920"/>
            <a:ext cx="10972080" cy="35856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1" lang="en-US" sz="2200" spc="-1" strike="noStrike">
                <a:solidFill>
                  <a:srgbClr val="000000"/>
                </a:solidFill>
                <a:latin typeface="Arial"/>
                <a:ea typeface="PingFang SC"/>
              </a:rPr>
              <a:t>Trigger Collisions</a:t>
            </a:r>
            <a:r>
              <a:rPr b="0" lang="en-US" sz="2200" spc="-1" strike="noStrike">
                <a:solidFill>
                  <a:srgbClr val="000000"/>
                </a:solidFill>
                <a:latin typeface="Arial"/>
                <a:ea typeface="PingFang SC"/>
              </a:rPr>
              <a:t>: Detecting interactions between colliders without physical collision response.</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Area-Based Detection: Ideal for region-specific interactions.</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No Physical Response: Triggers events without physical collision forces.</a:t>
            </a:r>
            <a:endParaRPr b="0" lang="en-US" sz="2200" spc="-1" strike="noStrike">
              <a:solidFill>
                <a:srgbClr val="000000"/>
              </a:solidFill>
              <a:latin typeface="Arial"/>
            </a:endParaRPr>
          </a:p>
          <a:p>
            <a:pPr>
              <a:lnSpc>
                <a:spcPct val="150000"/>
              </a:lnSpc>
              <a:spcBef>
                <a:spcPts val="1134"/>
              </a:spcBef>
              <a:spcAft>
                <a:spcPts val="1134"/>
              </a:spcAft>
            </a:pPr>
            <a:r>
              <a:rPr b="0" lang="en-US" sz="2200" spc="-1" strike="noStrike">
                <a:solidFill>
                  <a:srgbClr val="000000"/>
                </a:solidFill>
                <a:latin typeface="Arial"/>
                <a:ea typeface="PingFang SC"/>
              </a:rPr>
              <a:t>Example: Activating a door when a player enters a defined trigger area.</a:t>
            </a:r>
            <a:endParaRPr b="0" lang="en-US" sz="2200" spc="-1" strike="noStrike">
              <a:solidFill>
                <a:srgbClr val="000000"/>
              </a:solidFill>
              <a:latin typeface="Arial"/>
            </a:endParaRPr>
          </a:p>
        </p:txBody>
      </p:sp>
      <p:sp>
        <p:nvSpPr>
          <p:cNvPr id="3" name="PlaceHolder 2"/>
          <p:cNvSpPr>
            <a:spLocks noGrp="1"/>
          </p:cNvSpPr>
          <p:nvPr>
            <p:ph type="sldNum" idx="3"/>
          </p:nvPr>
        </p:nvSpPr>
        <p:spPr/>
        <p:txBody>
          <a:bodyPr/>
          <a:p>
            <a:fld id="{480BA956-8472-443C-BF81-7A8405C3C894}"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457200" y="1601280"/>
            <a:ext cx="11397240" cy="136728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1800" spc="-1" strike="noStrike">
                <a:solidFill>
                  <a:srgbClr val="000000"/>
                </a:solidFill>
                <a:latin typeface="Arial"/>
                <a:ea typeface="DejaVu Sans"/>
              </a:rPr>
              <a:t>Continuous collision detection (CCD) ensures that fast-moving bodies collide with objects instead of passing, or tunnelling, through those objects. Unity provides the following CCD methods:</a:t>
            </a:r>
            <a:endParaRPr b="0" lang="en-US" sz="1800" spc="-1" strike="noStrike">
              <a:solidFill>
                <a:srgbClr val="000000"/>
              </a:solidFill>
              <a:latin typeface="Arial"/>
            </a:endParaRPr>
          </a:p>
          <a:p>
            <a:pPr marL="360000" indent="-216000">
              <a:lnSpc>
                <a:spcPct val="115000"/>
              </a:lnSpc>
              <a:buClr>
                <a:srgbClr val="000000"/>
              </a:buClr>
              <a:buSzPct val="45000"/>
              <a:buFont typeface="Wingdings" charset="2"/>
              <a:buChar char=""/>
            </a:pPr>
            <a:r>
              <a:rPr b="1" lang="en-US" sz="1800" spc="-1" strike="noStrike">
                <a:solidFill>
                  <a:srgbClr val="000000"/>
                </a:solidFill>
                <a:latin typeface="Arial"/>
                <a:ea typeface="DejaVu Sans"/>
              </a:rPr>
              <a:t>Sweep-based CCD</a:t>
            </a:r>
            <a:endParaRPr b="0" lang="en-US" sz="1800" spc="-1" strike="noStrike">
              <a:solidFill>
                <a:srgbClr val="000000"/>
              </a:solidFill>
              <a:latin typeface="Arial"/>
            </a:endParaRPr>
          </a:p>
          <a:p>
            <a:pPr marL="360000" indent="-216000">
              <a:lnSpc>
                <a:spcPct val="115000"/>
              </a:lnSpc>
              <a:buClr>
                <a:srgbClr val="000000"/>
              </a:buClr>
              <a:buSzPct val="45000"/>
              <a:buFont typeface="Wingdings" charset="2"/>
              <a:buChar char=""/>
            </a:pPr>
            <a:r>
              <a:rPr b="1" lang="en-US" sz="1800" spc="-1" strike="noStrike">
                <a:solidFill>
                  <a:srgbClr val="000000"/>
                </a:solidFill>
                <a:latin typeface="Arial"/>
                <a:ea typeface="DejaVu Sans"/>
              </a:rPr>
              <a:t>Speculative CCD</a:t>
            </a:r>
            <a:endParaRPr b="0" lang="en-US" sz="1800" spc="-1" strike="noStrike">
              <a:solidFill>
                <a:srgbClr val="000000"/>
              </a:solidFill>
              <a:latin typeface="Arial"/>
            </a:endParaRPr>
          </a:p>
        </p:txBody>
      </p:sp>
      <p:pic>
        <p:nvPicPr>
          <p:cNvPr id="207" name="" descr=""/>
          <p:cNvPicPr/>
          <p:nvPr/>
        </p:nvPicPr>
        <p:blipFill>
          <a:blip r:embed="rId1"/>
          <a:stretch/>
        </p:blipFill>
        <p:spPr>
          <a:xfrm>
            <a:off x="8001000" y="2645640"/>
            <a:ext cx="3489840" cy="3066120"/>
          </a:xfrm>
          <a:prstGeom prst="rect">
            <a:avLst/>
          </a:prstGeom>
          <a:ln w="0">
            <a:noFill/>
          </a:ln>
        </p:spPr>
      </p:pic>
      <p:sp>
        <p:nvSpPr>
          <p:cNvPr id="208" name=""/>
          <p:cNvSpPr/>
          <p:nvPr/>
        </p:nvSpPr>
        <p:spPr>
          <a:xfrm>
            <a:off x="435240" y="3200400"/>
            <a:ext cx="7333920" cy="162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To use </a:t>
            </a:r>
            <a:r>
              <a:rPr b="1" lang="en-US" sz="1800" spc="-1" strike="noStrike">
                <a:solidFill>
                  <a:srgbClr val="000000"/>
                </a:solidFill>
                <a:latin typeface="Arial"/>
                <a:ea typeface="DejaVu Sans"/>
              </a:rPr>
              <a:t>sweep-based CCD</a:t>
            </a:r>
            <a:r>
              <a:rPr b="0" lang="en-US" sz="1800" spc="-1" strike="noStrike">
                <a:solidFill>
                  <a:srgbClr val="000000"/>
                </a:solidFill>
                <a:latin typeface="Arial"/>
                <a:ea typeface="DejaVu Sans"/>
              </a:rPr>
              <a:t>, select a RigidBody in the Inspector window and set Collision Detection to </a:t>
            </a:r>
            <a:r>
              <a:rPr b="1" lang="en-US" sz="1800" spc="-1" strike="noStrike">
                <a:solidFill>
                  <a:srgbClr val="000000"/>
                </a:solidFill>
                <a:latin typeface="Arial"/>
                <a:ea typeface="DejaVu Sans"/>
              </a:rPr>
              <a:t>Continuous</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Continuous Dynamic</a:t>
            </a:r>
            <a:r>
              <a:rPr b="0" lang="en-US" sz="1800" spc="-1" strike="noStrike">
                <a:solidFill>
                  <a:srgbClr val="000000"/>
                </a:solidFill>
                <a:latin typeface="Arial"/>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For </a:t>
            </a:r>
            <a:r>
              <a:rPr b="1" lang="en-US" sz="1800" spc="-1" strike="noStrike">
                <a:solidFill>
                  <a:srgbClr val="000000"/>
                </a:solidFill>
                <a:latin typeface="Arial"/>
                <a:ea typeface="DejaVu Sans"/>
              </a:rPr>
              <a:t>speculative CCD</a:t>
            </a:r>
            <a:r>
              <a:rPr b="0" lang="en-US" sz="1800" spc="-1" strike="noStrike">
                <a:solidFill>
                  <a:srgbClr val="000000"/>
                </a:solidFill>
                <a:latin typeface="Arial"/>
                <a:ea typeface="DejaVu Sans"/>
              </a:rPr>
              <a:t>, set Collision Detection to </a:t>
            </a:r>
            <a:r>
              <a:rPr b="1" lang="en-US" sz="1800" spc="-1" strike="noStrike">
                <a:solidFill>
                  <a:srgbClr val="000000"/>
                </a:solidFill>
                <a:latin typeface="Arial"/>
                <a:ea typeface="DejaVu Sans"/>
              </a:rPr>
              <a:t>Continuous Speculative</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p:txBody>
      </p:sp>
      <p:sp>
        <p:nvSpPr>
          <p:cNvPr id="209" name=""/>
          <p:cNvSpPr/>
          <p:nvPr/>
        </p:nvSpPr>
        <p:spPr>
          <a:xfrm>
            <a:off x="60984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rPr>
              <a:t>Continuos Collision Detection</a:t>
            </a:r>
            <a:endParaRPr b="0" lang="en-US" sz="3600" spc="-1" strike="noStrike">
              <a:solidFill>
                <a:srgbClr val="000000"/>
              </a:solidFill>
              <a:latin typeface="Arial"/>
            </a:endParaRPr>
          </a:p>
        </p:txBody>
      </p:sp>
      <p:sp>
        <p:nvSpPr>
          <p:cNvPr id="2" name="PlaceHolder 1"/>
          <p:cNvSpPr>
            <a:spLocks noGrp="1"/>
          </p:cNvSpPr>
          <p:nvPr>
            <p:ph type="sldNum" idx="2"/>
          </p:nvPr>
        </p:nvSpPr>
        <p:spPr/>
        <p:txBody>
          <a:bodyPr/>
          <a:p>
            <a:fld id="{53AE264B-7A23-483E-BD7F-5E1517CEEFC9}"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
          <p:cNvSpPr/>
          <p:nvPr/>
        </p:nvSpPr>
        <p:spPr>
          <a:xfrm>
            <a:off x="61020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rPr>
              <a:t>Sweep-based CCD</a:t>
            </a:r>
            <a:endParaRPr b="0" lang="en-US" sz="3600" spc="-1" strike="noStrike">
              <a:solidFill>
                <a:srgbClr val="000000"/>
              </a:solidFill>
              <a:latin typeface="Arial"/>
            </a:endParaRPr>
          </a:p>
        </p:txBody>
      </p:sp>
      <p:sp>
        <p:nvSpPr>
          <p:cNvPr id="211" name=""/>
          <p:cNvSpPr/>
          <p:nvPr/>
        </p:nvSpPr>
        <p:spPr>
          <a:xfrm>
            <a:off x="686880" y="1601280"/>
            <a:ext cx="10972080" cy="45705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200" spc="-1" strike="noStrike">
                <a:solidFill>
                  <a:srgbClr val="000000"/>
                </a:solidFill>
                <a:latin typeface="Arial"/>
                <a:ea typeface="PingFang SC"/>
              </a:rPr>
              <a:t>Sweep-based CCD: A collision detection technique that checks an object's path between frames to avoid tunneling through other colliders.</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Precise Collision Detection: Ensures accurate collision checks for fast-moving objects.</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Avoids Tunneling: Minimizes the chance of objects passing through each other.</a:t>
            </a:r>
            <a:endParaRPr b="0" lang="en-US" sz="2200" spc="-1" strike="noStrike">
              <a:solidFill>
                <a:srgbClr val="000000"/>
              </a:solidFill>
              <a:latin typeface="Arial"/>
            </a:endParaRPr>
          </a:p>
          <a:p>
            <a:pPr>
              <a:lnSpc>
                <a:spcPct val="150000"/>
              </a:lnSpc>
              <a:spcBef>
                <a:spcPts val="1134"/>
              </a:spcBef>
              <a:spcAft>
                <a:spcPts val="1134"/>
              </a:spcAft>
            </a:pPr>
            <a:r>
              <a:rPr b="0" lang="en-US" sz="2200" spc="-1" strike="noStrike">
                <a:solidFill>
                  <a:srgbClr val="000000"/>
                </a:solidFill>
                <a:latin typeface="Arial"/>
                <a:ea typeface="PingFang SC"/>
              </a:rPr>
              <a:t>Example: Preventing a fast-moving bullet from passing through a thin wall by checking its path in small increments.</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12B6F201-3F87-4377-B2D2-29F5128B9EFB}"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61020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rPr>
              <a:t>Speculative CCD </a:t>
            </a:r>
            <a:endParaRPr b="0" lang="en-US" sz="3600" spc="-1" strike="noStrike">
              <a:solidFill>
                <a:srgbClr val="000000"/>
              </a:solidFill>
              <a:latin typeface="Arial"/>
            </a:endParaRPr>
          </a:p>
        </p:txBody>
      </p:sp>
      <p:sp>
        <p:nvSpPr>
          <p:cNvPr id="213" name=""/>
          <p:cNvSpPr/>
          <p:nvPr/>
        </p:nvSpPr>
        <p:spPr>
          <a:xfrm>
            <a:off x="686880" y="1601280"/>
            <a:ext cx="10972080" cy="45705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200" spc="-1" strike="noStrike">
                <a:solidFill>
                  <a:srgbClr val="000000"/>
                </a:solidFill>
                <a:latin typeface="Arial"/>
                <a:ea typeface="PingFang SC"/>
              </a:rPr>
              <a:t>Speculative CCD: A technique that predicts potential collisions and resolves them before they occur.</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Preemptive Resolution: Addresses potential collisions before they happen.</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PingFang SC"/>
              </a:rPr>
              <a:t>Enhanced Gameplay: Enables smoother interactions by predicting and handling possible collisions.</a:t>
            </a:r>
            <a:endParaRPr b="0" lang="en-US" sz="2200" spc="-1" strike="noStrike">
              <a:solidFill>
                <a:srgbClr val="000000"/>
              </a:solidFill>
              <a:latin typeface="Arial"/>
            </a:endParaRPr>
          </a:p>
          <a:p>
            <a:pPr>
              <a:lnSpc>
                <a:spcPct val="150000"/>
              </a:lnSpc>
              <a:spcBef>
                <a:spcPts val="1134"/>
              </a:spcBef>
              <a:spcAft>
                <a:spcPts val="1134"/>
              </a:spcAft>
            </a:pPr>
            <a:r>
              <a:rPr b="0" lang="en-US" sz="2200" spc="-1" strike="noStrike">
                <a:solidFill>
                  <a:srgbClr val="000000"/>
                </a:solidFill>
                <a:latin typeface="Arial"/>
                <a:ea typeface="PingFang SC"/>
              </a:rPr>
              <a:t>Example: Anticipating a player's character intersecting with an enemy's attack and taking evasive action to avoid the collision.</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B001F460-C8A1-43DC-8CA1-ECC7313F9C8D}"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
          <p:cNvSpPr/>
          <p:nvPr/>
        </p:nvSpPr>
        <p:spPr>
          <a:xfrm>
            <a:off x="228960" y="1427400"/>
            <a:ext cx="11426400" cy="1238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A </a:t>
            </a:r>
            <a:r>
              <a:rPr b="1" lang="en-US" sz="1800" spc="-1" strike="noStrike">
                <a:solidFill>
                  <a:srgbClr val="000000"/>
                </a:solidFill>
                <a:latin typeface="Arial"/>
                <a:ea typeface="DejaVu Sans"/>
              </a:rPr>
              <a:t>material</a:t>
            </a:r>
            <a:r>
              <a:rPr b="0" lang="en-US" sz="1800" spc="-1" strike="noStrike">
                <a:solidFill>
                  <a:srgbClr val="000000"/>
                </a:solidFill>
                <a:latin typeface="Arial"/>
                <a:ea typeface="DejaVu Sans"/>
              </a:rPr>
              <a:t> is a packet of information that defines the </a:t>
            </a:r>
            <a:r>
              <a:rPr b="1" lang="en-US" sz="1800" spc="-1" strike="noStrike">
                <a:solidFill>
                  <a:srgbClr val="000000"/>
                </a:solidFill>
                <a:latin typeface="Arial"/>
                <a:ea typeface="DejaVu Sans"/>
              </a:rPr>
              <a:t>surface properties</a:t>
            </a:r>
            <a:r>
              <a:rPr b="0" lang="en-US" sz="1800" spc="-1" strike="noStrike">
                <a:solidFill>
                  <a:srgbClr val="000000"/>
                </a:solidFill>
                <a:latin typeface="Arial"/>
                <a:ea typeface="DejaVu Sans"/>
              </a:rPr>
              <a:t> (color, shininess, and so forth) of any object that it’s attached to. Defining surface properties separately enables multiple objects to share a material (all the castle walls, for example).</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ea typeface="DejaVu Sans"/>
              </a:rPr>
              <a:t>A Physics Material 2D is used to adjust the friction and bounce that occur between 2D physics objects when they collide.</a:t>
            </a:r>
            <a:endParaRPr b="0" lang="en-US" sz="1800" spc="-1" strike="noStrike">
              <a:solidFill>
                <a:srgbClr val="000000"/>
              </a:solidFill>
              <a:latin typeface="Arial"/>
            </a:endParaRPr>
          </a:p>
        </p:txBody>
      </p:sp>
      <p:sp>
        <p:nvSpPr>
          <p:cNvPr id="215" name=""/>
          <p:cNvSpPr/>
          <p:nvPr/>
        </p:nvSpPr>
        <p:spPr>
          <a:xfrm>
            <a:off x="61020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rPr>
              <a:t>Physics Material 2D</a:t>
            </a:r>
            <a:endParaRPr b="0" lang="en-US" sz="3600" spc="-1" strike="noStrike">
              <a:solidFill>
                <a:srgbClr val="000000"/>
              </a:solidFill>
              <a:latin typeface="Arial"/>
            </a:endParaRPr>
          </a:p>
        </p:txBody>
      </p:sp>
      <p:pic>
        <p:nvPicPr>
          <p:cNvPr id="216" name="" descr=""/>
          <p:cNvPicPr/>
          <p:nvPr/>
        </p:nvPicPr>
        <p:blipFill>
          <a:blip r:embed="rId1"/>
          <a:stretch/>
        </p:blipFill>
        <p:spPr>
          <a:xfrm>
            <a:off x="25560" y="3886200"/>
            <a:ext cx="7517880" cy="2056680"/>
          </a:xfrm>
          <a:prstGeom prst="rect">
            <a:avLst/>
          </a:prstGeom>
          <a:ln w="0">
            <a:noFill/>
          </a:ln>
        </p:spPr>
      </p:pic>
      <p:pic>
        <p:nvPicPr>
          <p:cNvPr id="217" name="" descr=""/>
          <p:cNvPicPr/>
          <p:nvPr/>
        </p:nvPicPr>
        <p:blipFill>
          <a:blip r:embed="rId2"/>
          <a:stretch/>
        </p:blipFill>
        <p:spPr>
          <a:xfrm>
            <a:off x="7528680" y="3754440"/>
            <a:ext cx="4573800" cy="1395000"/>
          </a:xfrm>
          <a:prstGeom prst="rect">
            <a:avLst/>
          </a:prstGeom>
          <a:ln w="0">
            <a:noFill/>
          </a:ln>
        </p:spPr>
      </p:pic>
      <p:sp>
        <p:nvSpPr>
          <p:cNvPr id="2" name="PlaceHolder 1"/>
          <p:cNvSpPr>
            <a:spLocks noGrp="1"/>
          </p:cNvSpPr>
          <p:nvPr>
            <p:ph type="sldNum" idx="2"/>
          </p:nvPr>
        </p:nvSpPr>
        <p:spPr/>
        <p:txBody>
          <a:bodyPr/>
          <a:p>
            <a:fld id="{91FCEE1D-5A2B-4A8F-91D8-5B18B043F809}"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457200" y="1600200"/>
            <a:ext cx="6400440" cy="31327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ea typeface="DejaVu Sans"/>
              </a:rPr>
              <a:t>To use your created Physics Material 2D, drag it onto an object with an attached 2D Collider component or drag it onto the collider in the Inspector window.</a:t>
            </a:r>
            <a:endParaRPr b="0" lang="en-US" sz="2000" spc="-1" strike="noStrike">
              <a:solidFill>
                <a:srgbClr val="000000"/>
              </a:solidFill>
              <a:latin typeface="Arial"/>
            </a:endParaRPr>
          </a:p>
        </p:txBody>
      </p:sp>
      <p:pic>
        <p:nvPicPr>
          <p:cNvPr id="219" name="" descr=""/>
          <p:cNvPicPr/>
          <p:nvPr/>
        </p:nvPicPr>
        <p:blipFill>
          <a:blip r:embed="rId1"/>
          <a:stretch/>
        </p:blipFill>
        <p:spPr>
          <a:xfrm>
            <a:off x="7048800" y="1422720"/>
            <a:ext cx="5066640" cy="4291920"/>
          </a:xfrm>
          <a:prstGeom prst="rect">
            <a:avLst/>
          </a:prstGeom>
          <a:ln w="0">
            <a:noFill/>
          </a:ln>
        </p:spPr>
      </p:pic>
      <p:sp>
        <p:nvSpPr>
          <p:cNvPr id="220" name=""/>
          <p:cNvSpPr/>
          <p:nvPr/>
        </p:nvSpPr>
        <p:spPr>
          <a:xfrm>
            <a:off x="7087680" y="3995280"/>
            <a:ext cx="5027760" cy="45576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21" name=""/>
          <p:cNvSpPr/>
          <p:nvPr/>
        </p:nvSpPr>
        <p:spPr>
          <a:xfrm>
            <a:off x="61056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rPr>
              <a:t>Physics Material 2D</a:t>
            </a:r>
            <a:endParaRPr b="0" lang="en-US" sz="3600" spc="-1" strike="noStrike">
              <a:solidFill>
                <a:srgbClr val="000000"/>
              </a:solidFill>
              <a:latin typeface="Arial"/>
            </a:endParaRPr>
          </a:p>
        </p:txBody>
      </p:sp>
      <p:sp>
        <p:nvSpPr>
          <p:cNvPr id="2" name="PlaceHolder 1"/>
          <p:cNvSpPr>
            <a:spLocks noGrp="1"/>
          </p:cNvSpPr>
          <p:nvPr>
            <p:ph type="sldNum" idx="2"/>
          </p:nvPr>
        </p:nvSpPr>
        <p:spPr/>
        <p:txBody>
          <a:bodyPr/>
          <a:p>
            <a:fld id="{D34ED5B5-9B6C-4373-B100-385800A05BA8}"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0"/>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Composite Collider</a:t>
            </a:r>
            <a:endParaRPr b="0" lang="en-US" sz="3600" spc="-1" strike="noStrike">
              <a:solidFill>
                <a:srgbClr val="000000"/>
              </a:solidFill>
              <a:latin typeface="Arial"/>
            </a:endParaRPr>
          </a:p>
        </p:txBody>
      </p:sp>
      <p:sp>
        <p:nvSpPr>
          <p:cNvPr id="223" name=""/>
          <p:cNvSpPr/>
          <p:nvPr/>
        </p:nvSpPr>
        <p:spPr>
          <a:xfrm>
            <a:off x="228600" y="1387440"/>
            <a:ext cx="11198160" cy="599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DejaVu Sans"/>
              </a:rPr>
              <a:t>Establish a ground collider to enable the player's interactions, facilitating jumping, falling, and providing a stable surface for the player character to stand upon.</a:t>
            </a:r>
            <a:endParaRPr b="0" lang="en-US" sz="2000" spc="-1" strike="noStrike">
              <a:solidFill>
                <a:srgbClr val="000000"/>
              </a:solidFill>
              <a:latin typeface="Arial"/>
            </a:endParaRPr>
          </a:p>
        </p:txBody>
      </p:sp>
      <p:sp>
        <p:nvSpPr>
          <p:cNvPr id="224" name=""/>
          <p:cNvSpPr/>
          <p:nvPr/>
        </p:nvSpPr>
        <p:spPr>
          <a:xfrm>
            <a:off x="370800" y="2286000"/>
            <a:ext cx="10144440" cy="4024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0" lang="en-US" sz="1800" spc="-1" strike="noStrike">
                <a:solidFill>
                  <a:srgbClr val="000000"/>
                </a:solidFill>
                <a:latin typeface="Arial"/>
                <a:ea typeface="DejaVu Sans"/>
              </a:rPr>
              <a:t>Select the Platforms Tilemap GameObject, add a Tilemap Collider 2D component.</a:t>
            </a:r>
            <a:endParaRPr b="0" lang="en-US" sz="1800" spc="-1" strike="noStrike">
              <a:solidFill>
                <a:srgbClr val="000000"/>
              </a:solidFill>
              <a:latin typeface="Arial"/>
            </a:endParaRPr>
          </a:p>
        </p:txBody>
      </p:sp>
      <p:pic>
        <p:nvPicPr>
          <p:cNvPr id="225" name="" descr=""/>
          <p:cNvPicPr/>
          <p:nvPr/>
        </p:nvPicPr>
        <p:blipFill>
          <a:blip r:embed="rId1"/>
          <a:stretch/>
        </p:blipFill>
        <p:spPr>
          <a:xfrm>
            <a:off x="3393360" y="2971800"/>
            <a:ext cx="5405040" cy="3043800"/>
          </a:xfrm>
          <a:prstGeom prst="rect">
            <a:avLst/>
          </a:prstGeom>
          <a:ln w="0">
            <a:noFill/>
          </a:ln>
        </p:spPr>
      </p:pic>
      <p:sp>
        <p:nvSpPr>
          <p:cNvPr id="2" name="PlaceHolder 1"/>
          <p:cNvSpPr>
            <a:spLocks noGrp="1"/>
          </p:cNvSpPr>
          <p:nvPr>
            <p:ph type="sldNum" idx="2"/>
          </p:nvPr>
        </p:nvSpPr>
        <p:spPr/>
        <p:txBody>
          <a:bodyPr/>
          <a:p>
            <a:fld id="{ACDF2BB0-0493-4D5D-BEF7-11D983FE4C02}"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370800" y="1461240"/>
            <a:ext cx="8544240" cy="4024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startAt="2"/>
            </a:pPr>
            <a:r>
              <a:rPr b="0" lang="en-US" sz="1800" spc="-1" strike="noStrike">
                <a:solidFill>
                  <a:srgbClr val="000000"/>
                </a:solidFill>
                <a:latin typeface="Arial"/>
                <a:ea typeface="DejaVu Sans"/>
              </a:rPr>
              <a:t>Add a Composite Collider 2D component. Unity will automatically add a Rigidbody component.</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0" lang="en-US" sz="1800" spc="-1" strike="noStrike">
                <a:solidFill>
                  <a:srgbClr val="000000"/>
                </a:solidFill>
                <a:latin typeface="Arial"/>
                <a:ea typeface="DejaVu Sans"/>
              </a:rPr>
              <a:t>In the Rigidbody component, set the body type to static.</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0" lang="en-US" sz="1800" spc="-1" strike="noStrike">
                <a:solidFill>
                  <a:srgbClr val="000000"/>
                </a:solidFill>
                <a:latin typeface="Arial"/>
                <a:ea typeface="DejaVu Sans"/>
              </a:rPr>
              <a:t>Within the Tilemap Collider 2D, enable the "Used by Composite" checkbox.</a:t>
            </a:r>
            <a:endParaRPr b="0" lang="en-US" sz="1800" spc="-1" strike="noStrike">
              <a:solidFill>
                <a:srgbClr val="000000"/>
              </a:solidFill>
              <a:latin typeface="Arial"/>
            </a:endParaRPr>
          </a:p>
        </p:txBody>
      </p:sp>
      <p:sp>
        <p:nvSpPr>
          <p:cNvPr id="227" name="PlaceHolder 4"/>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Arial"/>
                <a:ea typeface="Arial"/>
              </a:rPr>
              <a:t>Practice 1 – Composite Collider</a:t>
            </a:r>
            <a:endParaRPr b="0" lang="en-US" sz="3600" spc="-1" strike="noStrike">
              <a:solidFill>
                <a:srgbClr val="000000"/>
              </a:solidFill>
              <a:latin typeface="Arial"/>
            </a:endParaRPr>
          </a:p>
        </p:txBody>
      </p:sp>
      <p:pic>
        <p:nvPicPr>
          <p:cNvPr id="228" name="" descr=""/>
          <p:cNvPicPr/>
          <p:nvPr/>
        </p:nvPicPr>
        <p:blipFill>
          <a:blip r:embed="rId1"/>
          <a:stretch/>
        </p:blipFill>
        <p:spPr>
          <a:xfrm>
            <a:off x="9246240" y="681480"/>
            <a:ext cx="2629800" cy="5758920"/>
          </a:xfrm>
          <a:prstGeom prst="rect">
            <a:avLst/>
          </a:prstGeom>
          <a:ln w="0">
            <a:noFill/>
          </a:ln>
        </p:spPr>
      </p:pic>
      <p:sp>
        <p:nvSpPr>
          <p:cNvPr id="2" name="PlaceHolder 1"/>
          <p:cNvSpPr>
            <a:spLocks noGrp="1"/>
          </p:cNvSpPr>
          <p:nvPr>
            <p:ph type="sldNum" idx="2"/>
          </p:nvPr>
        </p:nvSpPr>
        <p:spPr/>
        <p:txBody>
          <a:bodyPr/>
          <a:p>
            <a:fld id="{5BA675F5-5E57-4854-A9DB-DB6B047AD258}"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5"/>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Arial"/>
                <a:ea typeface="Arial"/>
              </a:rPr>
              <a:t>Practice 1 – Composite Collider</a:t>
            </a:r>
            <a:endParaRPr b="0" lang="en-US" sz="3600" spc="-1" strike="noStrike">
              <a:solidFill>
                <a:srgbClr val="000000"/>
              </a:solidFill>
              <a:latin typeface="Arial"/>
            </a:endParaRPr>
          </a:p>
        </p:txBody>
      </p:sp>
      <p:pic>
        <p:nvPicPr>
          <p:cNvPr id="230" name="" descr=""/>
          <p:cNvPicPr/>
          <p:nvPr/>
        </p:nvPicPr>
        <p:blipFill>
          <a:blip r:embed="rId1"/>
          <a:stretch/>
        </p:blipFill>
        <p:spPr>
          <a:xfrm>
            <a:off x="3105000" y="2286000"/>
            <a:ext cx="5981400" cy="3634560"/>
          </a:xfrm>
          <a:prstGeom prst="rect">
            <a:avLst/>
          </a:prstGeom>
          <a:ln w="0">
            <a:noFill/>
          </a:ln>
        </p:spPr>
      </p:pic>
      <p:sp>
        <p:nvSpPr>
          <p:cNvPr id="231" name=""/>
          <p:cNvSpPr/>
          <p:nvPr/>
        </p:nvSpPr>
        <p:spPr>
          <a:xfrm>
            <a:off x="457200" y="1482120"/>
            <a:ext cx="9143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To test, you can disable Tilemap Renderer to see green lines on the Scene Window.</a:t>
            </a:r>
            <a:endParaRPr b="0" lang="en-US" sz="1800" spc="-1" strike="noStrike">
              <a:solidFill>
                <a:srgbClr val="000000"/>
              </a:solidFill>
              <a:latin typeface="Arial"/>
            </a:endParaRPr>
          </a:p>
        </p:txBody>
      </p:sp>
      <p:sp>
        <p:nvSpPr>
          <p:cNvPr id="232" name=""/>
          <p:cNvSpPr/>
          <p:nvPr/>
        </p:nvSpPr>
        <p:spPr>
          <a:xfrm>
            <a:off x="3886200" y="2960280"/>
            <a:ext cx="4343040" cy="22856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2B5611BC-2990-46D3-A203-B051C83C547B}"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2"/>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Importance of Physics in Games</a:t>
            </a:r>
            <a:endParaRPr b="0" lang="en-US" sz="3600" spc="-1" strike="noStrike">
              <a:solidFill>
                <a:srgbClr val="000000"/>
              </a:solidFill>
              <a:latin typeface="Arial"/>
            </a:endParaRPr>
          </a:p>
        </p:txBody>
      </p:sp>
      <p:sp>
        <p:nvSpPr>
          <p:cNvPr id="140" name=""/>
          <p:cNvSpPr/>
          <p:nvPr/>
        </p:nvSpPr>
        <p:spPr>
          <a:xfrm>
            <a:off x="7772400" y="6498360"/>
            <a:ext cx="4353840" cy="317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5: Thorn, Alan, Pro Unity game development with C#, 2014</a:t>
            </a:r>
            <a:endParaRPr b="0" lang="en-US" sz="900" spc="-1" strike="noStrike">
              <a:solidFill>
                <a:srgbClr val="000000"/>
              </a:solidFill>
              <a:latin typeface="Arial"/>
            </a:endParaRPr>
          </a:p>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41" name=""/>
          <p:cNvSpPr/>
          <p:nvPr/>
        </p:nvSpPr>
        <p:spPr>
          <a:xfrm>
            <a:off x="216000" y="1445040"/>
            <a:ext cx="10745640" cy="38091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1800" spc="-1" strike="noStrike">
                <a:solidFill>
                  <a:srgbClr val="000000"/>
                </a:solidFill>
                <a:latin typeface="Arial"/>
                <a:ea typeface="DejaVu Sans"/>
              </a:rPr>
              <a:t>1. Realism Enhancement</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600" spc="-1" strike="noStrike">
                <a:solidFill>
                  <a:srgbClr val="000000"/>
                </a:solidFill>
                <a:latin typeface="Arial"/>
                <a:ea typeface="DejaVu Sans"/>
              </a:rPr>
              <a:t>Simulation of Real-World Behavior</a:t>
            </a:r>
            <a:r>
              <a:rPr b="0" lang="en-US" sz="1600" spc="-1" strike="noStrike">
                <a:solidFill>
                  <a:srgbClr val="000000"/>
                </a:solidFill>
                <a:latin typeface="Arial"/>
                <a:ea typeface="DejaVu Sans"/>
              </a:rPr>
              <a:t>: Physics engines replicate real-world physics, making objects interact realistically with the environment (gravity, friction, collisions, etc.).</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600" spc="-1" strike="noStrike">
                <a:solidFill>
                  <a:srgbClr val="000000"/>
                </a:solidFill>
                <a:latin typeface="Arial"/>
                <a:ea typeface="DejaVu Sans"/>
              </a:rPr>
              <a:t>Environmental Interactions</a:t>
            </a:r>
            <a:r>
              <a:rPr b="0" lang="en-US" sz="1600" spc="-1" strike="noStrike">
                <a:solidFill>
                  <a:srgbClr val="000000"/>
                </a:solidFill>
                <a:latin typeface="Arial"/>
                <a:ea typeface="DejaVu Sans"/>
              </a:rPr>
              <a:t>: Realistic physics create immersive worlds where objects behave as expected, enhancing the player's sense of immersion and believability (Collisions and Interactions, Dynamic Materials).</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a:p>
            <a:pPr>
              <a:lnSpc>
                <a:spcPct val="150000"/>
              </a:lnSpc>
            </a:pPr>
            <a:r>
              <a:rPr b="1" lang="en-US" sz="1800" spc="-1" strike="noStrike">
                <a:solidFill>
                  <a:srgbClr val="000000"/>
                </a:solidFill>
                <a:latin typeface="Arial"/>
                <a:ea typeface="DejaVu Sans"/>
              </a:rPr>
              <a:t>2. Improving Interactivity</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600" spc="-1" strike="noStrike">
                <a:solidFill>
                  <a:srgbClr val="000000"/>
                </a:solidFill>
                <a:latin typeface="Arial"/>
                <a:ea typeface="DejaVu Sans"/>
              </a:rPr>
              <a:t>Dynamic Interactions</a:t>
            </a:r>
            <a:r>
              <a:rPr b="0" lang="en-US" sz="1600" spc="-1" strike="noStrike">
                <a:solidFill>
                  <a:srgbClr val="000000"/>
                </a:solidFill>
                <a:latin typeface="Arial"/>
                <a:ea typeface="DejaVu Sans"/>
              </a:rPr>
              <a:t>: Physics engines enable dynamic interactions between game elements, allowing for emergent gameplay and unscripted events.</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600" spc="-1" strike="noStrike">
                <a:solidFill>
                  <a:srgbClr val="000000"/>
                </a:solidFill>
                <a:latin typeface="Arial"/>
                <a:ea typeface="DejaVu Sans"/>
              </a:rPr>
              <a:t>Player Agency</a:t>
            </a:r>
            <a:r>
              <a:rPr b="0" lang="en-US" sz="1600" spc="-1" strike="noStrike">
                <a:solidFill>
                  <a:srgbClr val="000000"/>
                </a:solidFill>
                <a:latin typeface="Arial"/>
                <a:ea typeface="DejaVu Sans"/>
              </a:rPr>
              <a:t>: Physics-based mechanics give players more control and freedom, enabling creative problem-solving and varied gameplay approaches.</a:t>
            </a:r>
            <a:endParaRPr b="0" lang="en-US" sz="1600" spc="-1" strike="noStrike">
              <a:solidFill>
                <a:srgbClr val="000000"/>
              </a:solidFill>
              <a:latin typeface="Arial"/>
            </a:endParaRPr>
          </a:p>
        </p:txBody>
      </p:sp>
      <p:sp>
        <p:nvSpPr>
          <p:cNvPr id="142" name=""/>
          <p:cNvSpPr/>
          <p:nvPr/>
        </p:nvSpPr>
        <p:spPr>
          <a:xfrm>
            <a:off x="5477040" y="2284920"/>
            <a:ext cx="2514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43" name=""/>
          <p:cNvSpPr/>
          <p:nvPr/>
        </p:nvSpPr>
        <p:spPr>
          <a:xfrm>
            <a:off x="505800" y="3380400"/>
            <a:ext cx="5486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44" name=""/>
          <p:cNvSpPr/>
          <p:nvPr/>
        </p:nvSpPr>
        <p:spPr>
          <a:xfrm>
            <a:off x="5715000" y="4559400"/>
            <a:ext cx="3200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45" name=""/>
          <p:cNvSpPr/>
          <p:nvPr/>
        </p:nvSpPr>
        <p:spPr>
          <a:xfrm>
            <a:off x="5630400" y="5281200"/>
            <a:ext cx="22860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873EFD85-53E8-4B11-8140-E3ECD9AB0246}"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
          <p:cNvSpPr/>
          <p:nvPr/>
        </p:nvSpPr>
        <p:spPr>
          <a:xfrm>
            <a:off x="500400" y="1600200"/>
            <a:ext cx="625644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Add components to the Player GameObject to fall and stand on the ground:</a:t>
            </a:r>
            <a:endParaRPr b="0" lang="en-US" sz="2000" spc="-1" strike="noStrike">
              <a:solidFill>
                <a:srgbClr val="000000"/>
              </a:solidFill>
              <a:latin typeface="Arial"/>
            </a:endParaRPr>
          </a:p>
        </p:txBody>
      </p:sp>
      <p:sp>
        <p:nvSpPr>
          <p:cNvPr id="234" name=""/>
          <p:cNvSpPr/>
          <p:nvPr/>
        </p:nvSpPr>
        <p:spPr>
          <a:xfrm>
            <a:off x="61056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ea typeface="Arial"/>
              </a:rPr>
              <a:t>Practice 2 – Add Physics components to Player</a:t>
            </a:r>
            <a:endParaRPr b="0" lang="en-US" sz="3600" spc="-1" strike="noStrike">
              <a:solidFill>
                <a:srgbClr val="000000"/>
              </a:solidFill>
              <a:latin typeface="Arial"/>
            </a:endParaRPr>
          </a:p>
        </p:txBody>
      </p:sp>
      <p:sp>
        <p:nvSpPr>
          <p:cNvPr id="235" name=""/>
          <p:cNvSpPr/>
          <p:nvPr/>
        </p:nvSpPr>
        <p:spPr>
          <a:xfrm>
            <a:off x="969840" y="2514600"/>
            <a:ext cx="565920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1. Go to the Prefabs folder and drag and drop Ginger (the player) onto the scene.</a:t>
            </a:r>
            <a:endParaRPr b="0" lang="en-US" sz="2000" spc="-1" strike="noStrike">
              <a:solidFill>
                <a:srgbClr val="000000"/>
              </a:solidFill>
              <a:latin typeface="Arial"/>
            </a:endParaRPr>
          </a:p>
        </p:txBody>
      </p:sp>
      <p:pic>
        <p:nvPicPr>
          <p:cNvPr id="236" name="" descr=""/>
          <p:cNvPicPr/>
          <p:nvPr/>
        </p:nvPicPr>
        <p:blipFill>
          <a:blip r:embed="rId1"/>
          <a:stretch/>
        </p:blipFill>
        <p:spPr>
          <a:xfrm>
            <a:off x="6757200" y="1371600"/>
            <a:ext cx="5358240" cy="5028840"/>
          </a:xfrm>
          <a:prstGeom prst="rect">
            <a:avLst/>
          </a:prstGeom>
          <a:ln w="0">
            <a:noFill/>
          </a:ln>
        </p:spPr>
      </p:pic>
      <p:sp>
        <p:nvSpPr>
          <p:cNvPr id="2" name="PlaceHolder 1"/>
          <p:cNvSpPr>
            <a:spLocks noGrp="1"/>
          </p:cNvSpPr>
          <p:nvPr>
            <p:ph type="sldNum" idx="2"/>
          </p:nvPr>
        </p:nvSpPr>
        <p:spPr/>
        <p:txBody>
          <a:bodyPr/>
          <a:p>
            <a:fld id="{17A8038A-C6FA-41C8-AF83-833EC4686F3E}"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
          <p:cNvSpPr/>
          <p:nvPr/>
        </p:nvSpPr>
        <p:spPr>
          <a:xfrm>
            <a:off x="61056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000000"/>
                </a:solidFill>
                <a:latin typeface="Arial"/>
                <a:ea typeface="Arial"/>
              </a:rPr>
              <a:t>Practice 2 – Add Physics components to Player</a:t>
            </a:r>
            <a:endParaRPr b="0" lang="en-US" sz="3600" spc="-1" strike="noStrike">
              <a:solidFill>
                <a:srgbClr val="000000"/>
              </a:solidFill>
              <a:latin typeface="Arial"/>
            </a:endParaRPr>
          </a:p>
        </p:txBody>
      </p:sp>
      <p:sp>
        <p:nvSpPr>
          <p:cNvPr id="238" name=""/>
          <p:cNvSpPr/>
          <p:nvPr/>
        </p:nvSpPr>
        <p:spPr>
          <a:xfrm>
            <a:off x="633240" y="1557000"/>
            <a:ext cx="10917000" cy="8985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1800" spc="-1" strike="noStrike">
                <a:solidFill>
                  <a:srgbClr val="000000"/>
                </a:solidFill>
                <a:latin typeface="Arial"/>
              </a:rPr>
              <a:t>2. Select the Ginger GameObject and add a Capsule Collider 2D component. Click Edit Collider and scale the Capsule Collider.</a:t>
            </a:r>
            <a:endParaRPr b="0" lang="en-US" sz="1800" spc="-1" strike="noStrike">
              <a:solidFill>
                <a:srgbClr val="000000"/>
              </a:solidFill>
              <a:latin typeface="Arial"/>
            </a:endParaRPr>
          </a:p>
        </p:txBody>
      </p:sp>
      <p:pic>
        <p:nvPicPr>
          <p:cNvPr id="239" name="" descr=""/>
          <p:cNvPicPr/>
          <p:nvPr/>
        </p:nvPicPr>
        <p:blipFill>
          <a:blip r:embed="rId1"/>
          <a:stretch/>
        </p:blipFill>
        <p:spPr>
          <a:xfrm>
            <a:off x="1664280" y="3073680"/>
            <a:ext cx="2678760" cy="1955160"/>
          </a:xfrm>
          <a:prstGeom prst="rect">
            <a:avLst/>
          </a:prstGeom>
          <a:ln w="0">
            <a:noFill/>
          </a:ln>
        </p:spPr>
      </p:pic>
      <p:pic>
        <p:nvPicPr>
          <p:cNvPr id="240" name="" descr=""/>
          <p:cNvPicPr/>
          <p:nvPr/>
        </p:nvPicPr>
        <p:blipFill>
          <a:blip r:embed="rId2"/>
          <a:stretch/>
        </p:blipFill>
        <p:spPr>
          <a:xfrm>
            <a:off x="7512840" y="2129400"/>
            <a:ext cx="2376000" cy="4271040"/>
          </a:xfrm>
          <a:prstGeom prst="rect">
            <a:avLst/>
          </a:prstGeom>
          <a:ln w="0">
            <a:noFill/>
          </a:ln>
        </p:spPr>
      </p:pic>
      <p:sp>
        <p:nvSpPr>
          <p:cNvPr id="2" name="PlaceHolder 1"/>
          <p:cNvSpPr>
            <a:spLocks noGrp="1"/>
          </p:cNvSpPr>
          <p:nvPr>
            <p:ph type="sldNum" idx="2"/>
          </p:nvPr>
        </p:nvSpPr>
        <p:spPr/>
        <p:txBody>
          <a:bodyPr/>
          <a:p>
            <a:fld id="{9CEE0185-2527-4EE9-BF56-597949CA6BE4}"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
          <p:cNvSpPr/>
          <p:nvPr/>
        </p:nvSpPr>
        <p:spPr>
          <a:xfrm>
            <a:off x="610560" y="721800"/>
            <a:ext cx="10972080" cy="682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Arial"/>
                <a:ea typeface="Arial"/>
              </a:rPr>
              <a:t>Practice 2 – Add Physics components to Player</a:t>
            </a:r>
            <a:endParaRPr b="0" lang="en-US" sz="2800" spc="-1" strike="noStrike">
              <a:solidFill>
                <a:srgbClr val="000000"/>
              </a:solidFill>
              <a:latin typeface="Arial"/>
            </a:endParaRPr>
          </a:p>
        </p:txBody>
      </p:sp>
      <p:sp>
        <p:nvSpPr>
          <p:cNvPr id="242" name=""/>
          <p:cNvSpPr/>
          <p:nvPr/>
        </p:nvSpPr>
        <p:spPr>
          <a:xfrm>
            <a:off x="633240" y="1557360"/>
            <a:ext cx="8510400" cy="11455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1800" spc="-1" strike="noStrike">
                <a:solidFill>
                  <a:srgbClr val="000000"/>
                </a:solidFill>
                <a:latin typeface="Arial"/>
                <a:ea typeface="DejaVu Sans"/>
              </a:rPr>
              <a:t>2. Add Rigidbody 2D component to Ginger, and set Body Type is Dynamic.</a:t>
            </a:r>
            <a:endParaRPr b="0" lang="en-US" sz="1800" spc="-1" strike="noStrike">
              <a:solidFill>
                <a:srgbClr val="000000"/>
              </a:solidFill>
              <a:latin typeface="Arial"/>
            </a:endParaRPr>
          </a:p>
          <a:p>
            <a:pPr>
              <a:lnSpc>
                <a:spcPct val="150000"/>
              </a:lnSpc>
              <a:spcBef>
                <a:spcPts val="1134"/>
              </a:spcBef>
              <a:spcAft>
                <a:spcPts val="1134"/>
              </a:spcAft>
            </a:pPr>
            <a:r>
              <a:rPr b="0" lang="en-US" sz="1800" spc="-1" strike="noStrike">
                <a:solidFill>
                  <a:srgbClr val="000000"/>
                </a:solidFill>
                <a:latin typeface="Arial"/>
                <a:ea typeface="DejaVu Sans"/>
              </a:rPr>
              <a:t>3. Set Contraints - Free Rotation to true for the Rigidbody 2D component.</a:t>
            </a:r>
            <a:endParaRPr b="0" lang="en-US" sz="1800" spc="-1" strike="noStrike">
              <a:solidFill>
                <a:srgbClr val="000000"/>
              </a:solidFill>
              <a:latin typeface="Arial"/>
            </a:endParaRPr>
          </a:p>
        </p:txBody>
      </p:sp>
      <p:pic>
        <p:nvPicPr>
          <p:cNvPr id="243" name="" descr=""/>
          <p:cNvPicPr/>
          <p:nvPr/>
        </p:nvPicPr>
        <p:blipFill>
          <a:blip r:embed="rId1"/>
          <a:stretch/>
        </p:blipFill>
        <p:spPr>
          <a:xfrm>
            <a:off x="9144000" y="645840"/>
            <a:ext cx="2918520" cy="5747400"/>
          </a:xfrm>
          <a:prstGeom prst="rect">
            <a:avLst/>
          </a:prstGeom>
          <a:ln w="0">
            <a:noFill/>
          </a:ln>
        </p:spPr>
      </p:pic>
      <p:sp>
        <p:nvSpPr>
          <p:cNvPr id="244" name=""/>
          <p:cNvSpPr/>
          <p:nvPr/>
        </p:nvSpPr>
        <p:spPr>
          <a:xfrm>
            <a:off x="633240" y="4800600"/>
            <a:ext cx="8510400" cy="11455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1800" spc="-1" strike="noStrike">
                <a:solidFill>
                  <a:srgbClr val="000000"/>
                </a:solidFill>
                <a:latin typeface="Arial"/>
                <a:ea typeface="DejaVu Sans"/>
              </a:rPr>
              <a:t>Press Play and test the falling and stading movements of Ginger.</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3A756AA1-6744-4303-905C-64D8BEAF7B1E}"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
          <p:cNvSpPr/>
          <p:nvPr/>
        </p:nvSpPr>
        <p:spPr>
          <a:xfrm>
            <a:off x="194400" y="1455480"/>
            <a:ext cx="10826280" cy="443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46" name="PlaceHolder 11"/>
          <p:cNvSpPr/>
          <p:nvPr/>
        </p:nvSpPr>
        <p:spPr>
          <a:xfrm>
            <a:off x="228600" y="68112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Conclusion and Next Steps</a:t>
            </a:r>
            <a:endParaRPr b="0" lang="en-US" sz="4000" spc="-1" strike="noStrike">
              <a:solidFill>
                <a:srgbClr val="000000"/>
              </a:solidFill>
              <a:latin typeface="Arial"/>
            </a:endParaRPr>
          </a:p>
        </p:txBody>
      </p:sp>
      <p:sp>
        <p:nvSpPr>
          <p:cNvPr id="247" name=""/>
          <p:cNvSpPr/>
          <p:nvPr/>
        </p:nvSpPr>
        <p:spPr>
          <a:xfrm>
            <a:off x="457200" y="1724760"/>
            <a:ext cx="11201040" cy="2389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We explored Unity's physics engine and the vital use of colliders in collision detection. </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Understanding the importance of physics in gaming.</a:t>
            </a:r>
            <a:endParaRPr b="0" lang="en-US" sz="22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Arial"/>
                <a:ea typeface="DejaVu Sans"/>
              </a:rPr>
              <a:t>Covered key concepts and practical implementations, providing a foundational understanding for creating engaging experiences while emphasizing best practices in Unity's physics integration.</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98A29519-7F50-4034-8835-1620C5CB4E44}"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
          <p:cNvSpPr/>
          <p:nvPr/>
        </p:nvSpPr>
        <p:spPr>
          <a:xfrm>
            <a:off x="194400" y="1455480"/>
            <a:ext cx="10826280" cy="443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49" name="PlaceHolder 12"/>
          <p:cNvSpPr/>
          <p:nvPr/>
        </p:nvSpPr>
        <p:spPr>
          <a:xfrm>
            <a:off x="228600" y="681120"/>
            <a:ext cx="11811600" cy="7027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References</a:t>
            </a:r>
            <a:endParaRPr b="0" lang="en-US" sz="4000" spc="-1" strike="noStrike">
              <a:solidFill>
                <a:srgbClr val="000000"/>
              </a:solidFill>
              <a:latin typeface="Arial"/>
            </a:endParaRPr>
          </a:p>
        </p:txBody>
      </p:sp>
      <p:sp>
        <p:nvSpPr>
          <p:cNvPr id="250" name=""/>
          <p:cNvSpPr/>
          <p:nvPr/>
        </p:nvSpPr>
        <p:spPr>
          <a:xfrm>
            <a:off x="507960" y="1921680"/>
            <a:ext cx="11369520" cy="264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1: Hocking, Joseph; Schell, Jesse, Unity in action: multiplatform game development in C#, 2022</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3: Geig, Mike, Sams teach yourself Unity Game development in 24 hours, 2014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6: Gibson Bond, Jeremy, Introduction to Game Design, Prototyping, and Development: From Concept to Playable Game with Unity and C,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8: Unity Technologies, Unity Manual,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10: Goldstone Will, Unity 3.x game development essentials, 2011</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FC1F6C11-4231-47D4-ADEC-E7634990B5EE}" type="slidenum">
              <a:t>34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3"/>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000000"/>
                </a:solidFill>
                <a:latin typeface="Arial"/>
                <a:ea typeface="Arial"/>
              </a:rPr>
              <a:t>Unity's Built-in Physics Engine</a:t>
            </a:r>
            <a:endParaRPr b="0" lang="en-US" sz="3600" spc="-1" strike="noStrike">
              <a:solidFill>
                <a:srgbClr val="000000"/>
              </a:solidFill>
              <a:latin typeface="Arial"/>
            </a:endParaRPr>
          </a:p>
        </p:txBody>
      </p:sp>
      <p:sp>
        <p:nvSpPr>
          <p:cNvPr id="147" name=""/>
          <p:cNvSpPr/>
          <p:nvPr/>
        </p:nvSpPr>
        <p:spPr>
          <a:xfrm>
            <a:off x="457200" y="3117240"/>
            <a:ext cx="10283400" cy="22827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1800" spc="-1" strike="noStrike">
                <a:solidFill>
                  <a:srgbClr val="000000"/>
                </a:solidFill>
                <a:latin typeface="Arial"/>
                <a:ea typeface="DejaVu Sans"/>
              </a:rPr>
              <a:t>For developers working with game engines, physics engines provide an accompanying way of simulating real-world responses for objects in games. In Unity, the game engine uses Nvidia's PhysX engine, a popular and highly accurate commercial physics engine. </a:t>
            </a:r>
            <a:r>
              <a:rPr b="0" lang="en-US" sz="1800" spc="-1" strike="noStrike" baseline="33000">
                <a:solidFill>
                  <a:srgbClr val="000000"/>
                </a:solidFill>
                <a:latin typeface="Arial"/>
                <a:ea typeface="DejaVu Sans"/>
              </a:rPr>
              <a:t>[10]</a:t>
            </a:r>
            <a:endParaRPr b="0" lang="en-US" sz="1800" spc="-1" strike="noStrike">
              <a:solidFill>
                <a:srgbClr val="000000"/>
              </a:solidFill>
              <a:latin typeface="Arial"/>
            </a:endParaRPr>
          </a:p>
          <a:p>
            <a:pPr>
              <a:lnSpc>
                <a:spcPct val="150000"/>
              </a:lnSpc>
              <a:spcBef>
                <a:spcPts val="1191"/>
              </a:spcBef>
              <a:spcAft>
                <a:spcPts val="992"/>
              </a:spcAft>
            </a:pPr>
            <a:endParaRPr b="0" lang="en-US" sz="1800" spc="-1" strike="noStrike">
              <a:solidFill>
                <a:srgbClr val="000000"/>
              </a:solidFill>
              <a:latin typeface="Arial"/>
            </a:endParaRPr>
          </a:p>
        </p:txBody>
      </p:sp>
      <p:sp>
        <p:nvSpPr>
          <p:cNvPr id="148" name=""/>
          <p:cNvSpPr/>
          <p:nvPr/>
        </p:nvSpPr>
        <p:spPr>
          <a:xfrm>
            <a:off x="457200" y="1348200"/>
            <a:ext cx="10512720" cy="16218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1800" spc="-1" strike="noStrike">
                <a:solidFill>
                  <a:srgbClr val="000000"/>
                </a:solidFill>
                <a:latin typeface="Arial"/>
                <a:ea typeface="DejaVu Sans"/>
              </a:rPr>
              <a:t>Unity helps you simulate physics in your Project to ensure that the objects correctly accelerate and respond to collisions, gravity, and various other forces. Unity provides different physics engine implementations which you can use according to your Project needs: 3D, 2D, object-oriented, or data-oriented. </a:t>
            </a:r>
            <a:r>
              <a:rPr b="0" lang="en-US" sz="1800" spc="-1" strike="noStrike" baseline="33000">
                <a:solidFill>
                  <a:srgbClr val="000000"/>
                </a:solidFill>
                <a:latin typeface="Arial"/>
                <a:ea typeface="DejaVu Sans"/>
              </a:rPr>
              <a:t>[8]</a:t>
            </a:r>
            <a:endParaRPr b="0" lang="en-US" sz="1800" spc="-1" strike="noStrike">
              <a:solidFill>
                <a:srgbClr val="000000"/>
              </a:solidFill>
              <a:latin typeface="Arial"/>
            </a:endParaRPr>
          </a:p>
        </p:txBody>
      </p:sp>
      <p:sp>
        <p:nvSpPr>
          <p:cNvPr id="149" name=""/>
          <p:cNvSpPr/>
          <p:nvPr/>
        </p:nvSpPr>
        <p:spPr>
          <a:xfrm>
            <a:off x="7772400" y="6498360"/>
            <a:ext cx="4353840" cy="317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a:p>
            <a:pPr>
              <a:lnSpc>
                <a:spcPct val="100000"/>
              </a:lnSpc>
            </a:pPr>
            <a:r>
              <a:rPr b="0" lang="en-US" sz="900" spc="-1" strike="noStrike">
                <a:solidFill>
                  <a:srgbClr val="000000"/>
                </a:solidFill>
                <a:latin typeface="Times New Roman"/>
                <a:ea typeface="DejaVu Sans"/>
              </a:rPr>
              <a:t>10: Goldstone Will, Unity 3.x game development essentials, 2011</a:t>
            </a:r>
            <a:endParaRPr b="0" lang="en-US" sz="900" spc="-1" strike="noStrike">
              <a:solidFill>
                <a:srgbClr val="000000"/>
              </a:solidFill>
              <a:latin typeface="Arial"/>
            </a:endParaRPr>
          </a:p>
        </p:txBody>
      </p:sp>
      <p:pic>
        <p:nvPicPr>
          <p:cNvPr id="150" name="" descr=""/>
          <p:cNvPicPr/>
          <p:nvPr/>
        </p:nvPicPr>
        <p:blipFill>
          <a:blip r:embed="rId1"/>
          <a:stretch/>
        </p:blipFill>
        <p:spPr>
          <a:xfrm>
            <a:off x="1600200" y="4607640"/>
            <a:ext cx="8683200" cy="1772280"/>
          </a:xfrm>
          <a:prstGeom prst="rect">
            <a:avLst/>
          </a:prstGeom>
          <a:ln w="0">
            <a:noFill/>
          </a:ln>
        </p:spPr>
      </p:pic>
      <p:sp>
        <p:nvSpPr>
          <p:cNvPr id="151" name=""/>
          <p:cNvSpPr/>
          <p:nvPr/>
        </p:nvSpPr>
        <p:spPr>
          <a:xfrm>
            <a:off x="2286000" y="1828800"/>
            <a:ext cx="1600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52" name=""/>
          <p:cNvSpPr/>
          <p:nvPr/>
        </p:nvSpPr>
        <p:spPr>
          <a:xfrm>
            <a:off x="1600200" y="2250000"/>
            <a:ext cx="4343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53" name=""/>
          <p:cNvSpPr/>
          <p:nvPr/>
        </p:nvSpPr>
        <p:spPr>
          <a:xfrm>
            <a:off x="5607000" y="5029200"/>
            <a:ext cx="3200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54" name=""/>
          <p:cNvSpPr/>
          <p:nvPr/>
        </p:nvSpPr>
        <p:spPr>
          <a:xfrm>
            <a:off x="1600200" y="3994200"/>
            <a:ext cx="4343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3"/>
          </p:nvPr>
        </p:nvSpPr>
        <p:spPr/>
        <p:txBody>
          <a:bodyPr/>
          <a:p>
            <a:fld id="{671D312E-AF07-4B6A-8F8C-CE94E4A87229}"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ea typeface="Arial"/>
              </a:rPr>
              <a:t>2D physics</a:t>
            </a:r>
            <a:endParaRPr b="0" lang="en-US" sz="3600" spc="-1" strike="noStrike">
              <a:solidFill>
                <a:srgbClr val="000000"/>
              </a:solidFill>
              <a:latin typeface="Arial"/>
            </a:endParaRPr>
          </a:p>
        </p:txBody>
      </p:sp>
      <p:sp>
        <p:nvSpPr>
          <p:cNvPr id="156" name="PlaceHolder 23"/>
          <p:cNvSpPr/>
          <p:nvPr/>
        </p:nvSpPr>
        <p:spPr>
          <a:xfrm>
            <a:off x="228960" y="681480"/>
            <a:ext cx="11811600" cy="70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endParaRPr b="0" lang="en-US" sz="1800" spc="-1" strike="noStrike">
              <a:solidFill>
                <a:srgbClr val="000000"/>
              </a:solidFill>
              <a:latin typeface="Arial"/>
              <a:ea typeface="DejaVu Sans"/>
            </a:endParaRPr>
          </a:p>
        </p:txBody>
      </p:sp>
      <p:sp>
        <p:nvSpPr>
          <p:cNvPr id="157" name=""/>
          <p:cNvSpPr/>
          <p:nvPr/>
        </p:nvSpPr>
        <p:spPr>
          <a:xfrm>
            <a:off x="521280" y="1600200"/>
            <a:ext cx="11136960" cy="1364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ea typeface="PingFang SC"/>
              </a:rPr>
              <a:t>Unity has a separate physics system to handle 2D physics so you can make use of optimizations only available with 2D. The components correspond to the standard 3D physics components such as Rigidbody, Box Collider and Hinge Joint, but with 2D appended to the name.</a:t>
            </a:r>
            <a:endParaRPr b="0" lang="en-US" sz="2000" spc="-1" strike="noStrike">
              <a:solidFill>
                <a:srgbClr val="000000"/>
              </a:solidFill>
              <a:latin typeface="Arial"/>
            </a:endParaRPr>
          </a:p>
        </p:txBody>
      </p:sp>
      <p:sp>
        <p:nvSpPr>
          <p:cNvPr id="158" name=""/>
          <p:cNvSpPr/>
          <p:nvPr/>
        </p:nvSpPr>
        <p:spPr>
          <a:xfrm>
            <a:off x="9023400" y="6593400"/>
            <a:ext cx="2057040" cy="130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59" name=""/>
          <p:cNvSpPr/>
          <p:nvPr/>
        </p:nvSpPr>
        <p:spPr>
          <a:xfrm>
            <a:off x="637560" y="3501360"/>
            <a:ext cx="11020680" cy="27684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rPr>
              <a:t>Rigidbody 2D</a:t>
            </a:r>
            <a:r>
              <a:rPr b="0" lang="en-US" sz="2000" spc="-1" strike="noStrike">
                <a:solidFill>
                  <a:srgbClr val="000000"/>
                </a:solidFill>
                <a:latin typeface="Arial"/>
              </a:rPr>
              <a:t>: Elaborating on its purpose in determining an object's physical behavior, including movement, rotation, and responses to forces.</a:t>
            </a:r>
            <a:endParaRPr b="0" lang="en-US" sz="2000" spc="-1" strike="noStrike">
              <a:solidFill>
                <a:srgbClr val="000000"/>
              </a:solidFill>
              <a:latin typeface="Arial"/>
            </a:endParaRPr>
          </a:p>
          <a:p>
            <a:pPr>
              <a:lnSpc>
                <a:spcPct val="150000"/>
              </a:lnSpc>
              <a:spcBef>
                <a:spcPts val="1191"/>
              </a:spcBef>
              <a:spcAft>
                <a:spcPts val="992"/>
              </a:spcAft>
            </a:pPr>
            <a:r>
              <a:rPr b="1" lang="en-US" sz="2000" spc="-1" strike="noStrike">
                <a:solidFill>
                  <a:srgbClr val="000000"/>
                </a:solidFill>
                <a:latin typeface="Arial"/>
              </a:rPr>
              <a:t>Collider 2D</a:t>
            </a:r>
            <a:r>
              <a:rPr b="0" lang="en-US" sz="2000" spc="-1" strike="noStrike">
                <a:solidFill>
                  <a:srgbClr val="000000"/>
                </a:solidFill>
                <a:latin typeface="Arial"/>
              </a:rPr>
              <a:t>: Defining the boundary and shape of an object for collision detection, discussing various collider types (e.g., BoxCollider2D, CircleCollider2D).</a:t>
            </a:r>
            <a:endParaRPr b="0" lang="en-US" sz="2000" spc="-1" strike="noStrike">
              <a:solidFill>
                <a:srgbClr val="000000"/>
              </a:solidFill>
              <a:latin typeface="Arial"/>
            </a:endParaRPr>
          </a:p>
          <a:p>
            <a:pPr>
              <a:lnSpc>
                <a:spcPct val="150000"/>
              </a:lnSpc>
              <a:spcBef>
                <a:spcPts val="1191"/>
              </a:spcBef>
              <a:spcAft>
                <a:spcPts val="992"/>
              </a:spcAft>
            </a:pPr>
            <a:endParaRPr b="0" lang="en-US" sz="2000" spc="-1" strike="noStrike">
              <a:solidFill>
                <a:srgbClr val="000000"/>
              </a:solidFill>
              <a:latin typeface="Arial"/>
            </a:endParaRPr>
          </a:p>
        </p:txBody>
      </p:sp>
      <p:sp>
        <p:nvSpPr>
          <p:cNvPr id="3" name="PlaceHolder 2"/>
          <p:cNvSpPr>
            <a:spLocks noGrp="1"/>
          </p:cNvSpPr>
          <p:nvPr>
            <p:ph type="sldNum" idx="3"/>
          </p:nvPr>
        </p:nvSpPr>
        <p:spPr/>
        <p:txBody>
          <a:bodyPr/>
          <a:p>
            <a:fld id="{22BD529D-4BD5-4AD8-9788-95CDCAAC689F}"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1" lang="en-US" sz="3600" spc="-1" strike="noStrike">
                <a:solidFill>
                  <a:srgbClr val="000000"/>
                </a:solidFill>
                <a:latin typeface="Arial"/>
              </a:rPr>
              <a:t>Introduction to Rigidbody 2D</a:t>
            </a:r>
            <a:endParaRPr b="0" lang="en-US" sz="3600" spc="-1" strike="noStrike">
              <a:solidFill>
                <a:srgbClr val="000000"/>
              </a:solidFill>
              <a:latin typeface="Arial"/>
            </a:endParaRPr>
          </a:p>
        </p:txBody>
      </p:sp>
      <p:sp>
        <p:nvSpPr>
          <p:cNvPr id="161" name=""/>
          <p:cNvSpPr/>
          <p:nvPr/>
        </p:nvSpPr>
        <p:spPr>
          <a:xfrm>
            <a:off x="493200" y="1545120"/>
            <a:ext cx="11622240" cy="1364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You can attach a Rigidbody 2D component to a GameObject to control it with the physics system. The Rigidbody 2D shares similar properties with its standard Rigidbody counterpart, but it’s adapted to 2D development. </a:t>
            </a:r>
            <a:endParaRPr b="0" lang="en-US" sz="2000" spc="-1" strike="noStrike">
              <a:solidFill>
                <a:srgbClr val="000000"/>
              </a:solidFill>
              <a:latin typeface="Arial"/>
            </a:endParaRPr>
          </a:p>
        </p:txBody>
      </p:sp>
      <p:sp>
        <p:nvSpPr>
          <p:cNvPr id="162" name=""/>
          <p:cNvSpPr/>
          <p:nvPr/>
        </p:nvSpPr>
        <p:spPr>
          <a:xfrm>
            <a:off x="457200" y="3429000"/>
            <a:ext cx="11429640" cy="17892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rPr>
              <a:t>Unity requires a method for the physics system to communicate this movement of colliders back to the Transform components. This movement and connection with colliders is what a Rigidbody 2D component is for. The Rigidbody 2D component overrides the Transform component and updates it to the position and/or rotation it defines instead.</a:t>
            </a:r>
            <a:endParaRPr b="0" lang="en-US" sz="2000" spc="-1" strike="noStrike">
              <a:solidFill>
                <a:srgbClr val="000000"/>
              </a:solidFill>
              <a:latin typeface="Arial"/>
            </a:endParaRPr>
          </a:p>
        </p:txBody>
      </p:sp>
      <p:sp>
        <p:nvSpPr>
          <p:cNvPr id="3" name="PlaceHolder 2"/>
          <p:cNvSpPr>
            <a:spLocks noGrp="1"/>
          </p:cNvSpPr>
          <p:nvPr>
            <p:ph type="sldNum" idx="3"/>
          </p:nvPr>
        </p:nvSpPr>
        <p:spPr/>
        <p:txBody>
          <a:bodyPr/>
          <a:p>
            <a:fld id="{12C0B46D-CF3A-4428-AA8B-F99BFF177990}"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Rigidbody 2D body types</a:t>
            </a:r>
            <a:endParaRPr b="0" lang="en-US" sz="3600" spc="-1" strike="noStrike">
              <a:solidFill>
                <a:srgbClr val="000000"/>
              </a:solidFill>
              <a:latin typeface="Arial"/>
            </a:endParaRPr>
          </a:p>
        </p:txBody>
      </p:sp>
      <p:sp>
        <p:nvSpPr>
          <p:cNvPr id="164" name=""/>
          <p:cNvSpPr/>
          <p:nvPr/>
        </p:nvSpPr>
        <p:spPr>
          <a:xfrm>
            <a:off x="576720" y="1600200"/>
            <a:ext cx="11310120" cy="914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There are three options for Body Type which define the behavior of the Rigidbody 2D. Any Collider 2D attached to that Rigidbody 2D inherits the Rigidbody 2D’s Body Type as well.</a:t>
            </a:r>
            <a:endParaRPr b="0" lang="en-US" sz="2000" spc="-1" strike="noStrike">
              <a:solidFill>
                <a:srgbClr val="000000"/>
              </a:solidFill>
              <a:latin typeface="Arial"/>
            </a:endParaRPr>
          </a:p>
        </p:txBody>
      </p:sp>
      <p:graphicFrame>
        <p:nvGraphicFramePr>
          <p:cNvPr id="165" name=""/>
          <p:cNvGraphicFramePr/>
          <p:nvPr/>
        </p:nvGraphicFramePr>
        <p:xfrm>
          <a:off x="1224000" y="2548440"/>
          <a:ext cx="9977040" cy="3297600"/>
        </p:xfrm>
        <a:graphic>
          <a:graphicData uri="http://schemas.openxmlformats.org/drawingml/2006/table">
            <a:tbl>
              <a:tblPr/>
              <a:tblGrid>
                <a:gridCol w="2858760"/>
                <a:gridCol w="7118640"/>
              </a:tblGrid>
              <a:tr h="719640">
                <a:tc>
                  <a:txBody>
                    <a:bodyPr lIns="36000" rIns="36000" anchor="ctr">
                      <a:noAutofit/>
                    </a:bodyPr>
                    <a:p>
                      <a:pPr algn="ctr">
                        <a:lnSpc>
                          <a:spcPct val="150000"/>
                        </a:lnSpc>
                        <a:spcBef>
                          <a:spcPts val="1134"/>
                        </a:spcBef>
                        <a:spcAft>
                          <a:spcPts val="1134"/>
                        </a:spcAft>
                      </a:pPr>
                      <a:r>
                        <a:rPr b="1" lang="en-US" sz="1800" spc="-1" strike="noStrike">
                          <a:solidFill>
                            <a:srgbClr val="000000"/>
                          </a:solidFill>
                          <a:latin typeface="Arial"/>
                        </a:rPr>
                        <a:t>Rigidbody 2D types</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ctr">
                      <a:noAutofit/>
                    </a:bodyPr>
                    <a:p>
                      <a:pPr algn="ctr">
                        <a:lnSpc>
                          <a:spcPct val="150000"/>
                        </a:lnSpc>
                        <a:spcBef>
                          <a:spcPts val="1134"/>
                        </a:spcBef>
                        <a:spcAft>
                          <a:spcPts val="1134"/>
                        </a:spcAft>
                      </a:pPr>
                      <a:r>
                        <a:rPr b="1" lang="en-US" sz="1800" spc="-1" strike="noStrike">
                          <a:solidFill>
                            <a:srgbClr val="000000"/>
                          </a:solidFill>
                          <a:latin typeface="Arial"/>
                        </a:rPr>
                        <a:t>Description</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ctr">
                      <a:noAutofit/>
                    </a:bodyPr>
                    <a:p>
                      <a:pPr algn="ctr">
                        <a:lnSpc>
                          <a:spcPct val="150000"/>
                        </a:lnSpc>
                        <a:spcBef>
                          <a:spcPts val="1134"/>
                        </a:spcBef>
                        <a:spcAft>
                          <a:spcPts val="1134"/>
                        </a:spcAft>
                      </a:pPr>
                      <a:r>
                        <a:rPr b="1" lang="en-US" sz="1800" spc="-1" strike="noStrike">
                          <a:solidFill>
                            <a:srgbClr val="5983b0"/>
                          </a:solidFill>
                          <a:latin typeface="Arial"/>
                        </a:rPr>
                        <a:t>Dynamic</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ctr">
                      <a:noAutofit/>
                    </a:bodyPr>
                    <a:p>
                      <a:pPr>
                        <a:lnSpc>
                          <a:spcPct val="150000"/>
                        </a:lnSpc>
                        <a:spcBef>
                          <a:spcPts val="1134"/>
                        </a:spcBef>
                        <a:spcAft>
                          <a:spcPts val="1134"/>
                        </a:spcAft>
                      </a:pPr>
                      <a:r>
                        <a:rPr b="0" lang="en-US" sz="1800" spc="-1" strike="noStrike">
                          <a:solidFill>
                            <a:srgbClr val="000000"/>
                          </a:solidFill>
                          <a:latin typeface="Arial"/>
                        </a:rPr>
                        <a:t>Use the Dynamic Body Type to design your Rigidbody 2D to move under simulation.</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ctr">
                      <a:noAutofit/>
                    </a:bodyPr>
                    <a:p>
                      <a:pPr algn="ctr">
                        <a:lnSpc>
                          <a:spcPct val="150000"/>
                        </a:lnSpc>
                        <a:spcBef>
                          <a:spcPts val="1134"/>
                        </a:spcBef>
                        <a:spcAft>
                          <a:spcPts val="1134"/>
                        </a:spcAft>
                      </a:pPr>
                      <a:r>
                        <a:rPr b="1" lang="en-US" sz="1800" spc="-1" strike="noStrike">
                          <a:solidFill>
                            <a:srgbClr val="5983b0"/>
                          </a:solidFill>
                          <a:latin typeface="Arial"/>
                        </a:rPr>
                        <a:t>Kinematic</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ctr">
                      <a:noAutofit/>
                    </a:bodyPr>
                    <a:p>
                      <a:pPr>
                        <a:lnSpc>
                          <a:spcPct val="150000"/>
                        </a:lnSpc>
                        <a:spcBef>
                          <a:spcPts val="1134"/>
                        </a:spcBef>
                        <a:spcAft>
                          <a:spcPts val="1134"/>
                        </a:spcAft>
                      </a:pPr>
                      <a:r>
                        <a:rPr b="0" lang="en-US" sz="1800" spc="-1" strike="noStrike">
                          <a:solidFill>
                            <a:srgbClr val="000000"/>
                          </a:solidFill>
                          <a:latin typeface="Arial"/>
                        </a:rPr>
                        <a:t>Use the Kinematic Body Type to design your Rigidbody 2D to move under simulation only with explicit user control.</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20720">
                <a:tc>
                  <a:txBody>
                    <a:bodyPr lIns="36000" rIns="36000" anchor="ctr">
                      <a:noAutofit/>
                    </a:bodyPr>
                    <a:p>
                      <a:pPr algn="ctr">
                        <a:lnSpc>
                          <a:spcPct val="150000"/>
                        </a:lnSpc>
                        <a:spcBef>
                          <a:spcPts val="1134"/>
                        </a:spcBef>
                        <a:spcAft>
                          <a:spcPts val="1134"/>
                        </a:spcAft>
                      </a:pPr>
                      <a:r>
                        <a:rPr b="1" lang="en-US" sz="1800" spc="-1" strike="noStrike">
                          <a:solidFill>
                            <a:srgbClr val="5983b0"/>
                          </a:solidFill>
                          <a:latin typeface="Arial"/>
                        </a:rPr>
                        <a:t>Static</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ctr">
                      <a:noAutofit/>
                    </a:bodyPr>
                    <a:p>
                      <a:pPr>
                        <a:lnSpc>
                          <a:spcPct val="150000"/>
                        </a:lnSpc>
                        <a:spcBef>
                          <a:spcPts val="1134"/>
                        </a:spcBef>
                        <a:spcAft>
                          <a:spcPts val="1134"/>
                        </a:spcAft>
                      </a:pPr>
                      <a:r>
                        <a:rPr b="0" lang="en-US" sz="1800" spc="-1" strike="noStrike">
                          <a:solidFill>
                            <a:srgbClr val="000000"/>
                          </a:solidFill>
                          <a:latin typeface="Arial"/>
                        </a:rPr>
                        <a:t>Use the Static Body Type to design your Rigidbody 2D to not move under simulation.</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3" name="PlaceHolder 2"/>
          <p:cNvSpPr>
            <a:spLocks noGrp="1"/>
          </p:cNvSpPr>
          <p:nvPr>
            <p:ph type="sldNum" idx="3"/>
          </p:nvPr>
        </p:nvSpPr>
        <p:spPr/>
        <p:txBody>
          <a:bodyPr/>
          <a:p>
            <a:fld id="{B8983DE6-59FA-4F91-9D25-76988285815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Rigidbody 2D properties: Simulated</a:t>
            </a:r>
            <a:endParaRPr b="0" lang="en-US" sz="3600" spc="-1" strike="noStrike">
              <a:solidFill>
                <a:srgbClr val="000000"/>
              </a:solidFill>
              <a:latin typeface="Arial"/>
            </a:endParaRPr>
          </a:p>
        </p:txBody>
      </p:sp>
      <p:sp>
        <p:nvSpPr>
          <p:cNvPr id="167" name=""/>
          <p:cNvSpPr/>
          <p:nvPr/>
        </p:nvSpPr>
        <p:spPr>
          <a:xfrm>
            <a:off x="371880" y="1614600"/>
            <a:ext cx="11743560" cy="1364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The Simulated property is common to all available Body Types. Use this property to start (enabled) or stop (disabled) a Rigidbody 2D and any attached Collider 2Ds and Joint 2Ds from interacting with the 2D physics simulation.</a:t>
            </a:r>
            <a:endParaRPr b="0" lang="en-US" sz="2000" spc="-1" strike="noStrike">
              <a:solidFill>
                <a:srgbClr val="000000"/>
              </a:solidFill>
              <a:latin typeface="Arial"/>
            </a:endParaRPr>
          </a:p>
        </p:txBody>
      </p:sp>
      <p:sp>
        <p:nvSpPr>
          <p:cNvPr id="168" name=""/>
          <p:cNvSpPr/>
          <p:nvPr/>
        </p:nvSpPr>
        <p:spPr>
          <a:xfrm>
            <a:off x="393840" y="3200400"/>
            <a:ext cx="11264400" cy="25142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rPr>
              <a:t>When you enable the Simulated property, the following occurs:</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rPr>
              <a:t>The Rigidbody 2D moves via the simulation (gravity and physics forces are applied).</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rPr>
              <a:t>Any attached Collider 2Ds continue creating new contacts and continuously reevaluate contacts.</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rPr>
              <a:t>Any attached Joint 2Ds are simulated and constrain the attached Rigidbody 2D.</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rPr>
              <a:t>All internal physics objects for Rigidbody 2D, Collider 2D, and Joint 2D stay in memory.</a:t>
            </a:r>
            <a:endParaRPr b="0" lang="en-US" sz="2000" spc="-1" strike="noStrike">
              <a:solidFill>
                <a:srgbClr val="000000"/>
              </a:solidFill>
              <a:latin typeface="Arial"/>
            </a:endParaRPr>
          </a:p>
        </p:txBody>
      </p:sp>
      <p:sp>
        <p:nvSpPr>
          <p:cNvPr id="3" name="PlaceHolder 2"/>
          <p:cNvSpPr>
            <a:spLocks noGrp="1"/>
          </p:cNvSpPr>
          <p:nvPr>
            <p:ph type="sldNum" idx="3"/>
          </p:nvPr>
        </p:nvSpPr>
        <p:spPr/>
        <p:txBody>
          <a:bodyPr/>
          <a:p>
            <a:fld id="{89131745-586C-450B-9C07-73E3184D750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721800"/>
            <a:ext cx="10972080" cy="682920"/>
          </a:xfrm>
          <a:prstGeom prst="rect">
            <a:avLst/>
          </a:prstGeom>
          <a:noFill/>
          <a:ln w="0">
            <a:noFill/>
          </a:ln>
        </p:spPr>
        <p:txBody>
          <a:bodyPr lIns="0" rIns="0" tIns="0" bIns="0" anchor="ctr">
            <a:noAutofit/>
          </a:bodyPr>
          <a:p>
            <a:pPr indent="0">
              <a:lnSpc>
                <a:spcPct val="100000"/>
              </a:lnSpc>
              <a:buNone/>
              <a:tabLst>
                <a:tab algn="l" pos="0"/>
              </a:tabLst>
            </a:pPr>
            <a:r>
              <a:rPr b="0" lang="en-US" sz="3600" spc="-1" strike="noStrike">
                <a:solidFill>
                  <a:srgbClr val="000000"/>
                </a:solidFill>
                <a:latin typeface="Arial"/>
              </a:rPr>
              <a:t>Rigidbody 2D</a:t>
            </a:r>
            <a:endParaRPr b="0" lang="en-US" sz="3600" spc="-1" strike="noStrike">
              <a:solidFill>
                <a:srgbClr val="000000"/>
              </a:solidFill>
              <a:latin typeface="Arial"/>
            </a:endParaRPr>
          </a:p>
        </p:txBody>
      </p:sp>
      <p:sp>
        <p:nvSpPr>
          <p:cNvPr id="170" name=""/>
          <p:cNvSpPr/>
          <p:nvPr/>
        </p:nvSpPr>
        <p:spPr>
          <a:xfrm>
            <a:off x="396000" y="1600200"/>
            <a:ext cx="8000640" cy="39132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rPr>
              <a:t>Rigidbody 2D properties: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rPr>
              <a:t>Mass</a:t>
            </a:r>
            <a:r>
              <a:rPr b="0" lang="en-US" sz="2000" spc="-1" strike="noStrike">
                <a:solidFill>
                  <a:srgbClr val="000000"/>
                </a:solidFill>
                <a:latin typeface="Arial"/>
              </a:rPr>
              <a:t>: Impact on the object's inertia and responsiveness to forces.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rPr>
              <a:t>Drag</a:t>
            </a:r>
            <a:r>
              <a:rPr b="0" lang="en-US" sz="2000" spc="-1" strike="noStrike">
                <a:solidFill>
                  <a:srgbClr val="000000"/>
                </a:solidFill>
                <a:latin typeface="Arial"/>
              </a:rPr>
              <a:t>: Effects on the object's speed reduction in a physical environment.</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rPr>
              <a:t>Angular Drag</a:t>
            </a:r>
            <a:r>
              <a:rPr b="0" lang="en-US" sz="2000" spc="-1" strike="noStrike">
                <a:solidFill>
                  <a:srgbClr val="000000"/>
                </a:solidFill>
                <a:latin typeface="Arial"/>
              </a:rPr>
              <a:t>: Control over rotation speed dampening.</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rPr>
              <a:t>Gravity Scale</a:t>
            </a:r>
            <a:r>
              <a:rPr b="0" lang="en-US" sz="2000" spc="-1" strike="noStrike">
                <a:solidFill>
                  <a:srgbClr val="000000"/>
                </a:solidFill>
                <a:latin typeface="Arial"/>
              </a:rPr>
              <a:t>: Adjusting the influence of gravity on the object.</a:t>
            </a:r>
            <a:endParaRPr b="0" lang="en-US" sz="2000" spc="-1" strike="noStrike">
              <a:solidFill>
                <a:srgbClr val="000000"/>
              </a:solidFill>
              <a:latin typeface="Arial"/>
            </a:endParaRPr>
          </a:p>
        </p:txBody>
      </p:sp>
      <p:pic>
        <p:nvPicPr>
          <p:cNvPr id="171" name="" descr=""/>
          <p:cNvPicPr/>
          <p:nvPr/>
        </p:nvPicPr>
        <p:blipFill>
          <a:blip r:embed="rId1"/>
          <a:stretch/>
        </p:blipFill>
        <p:spPr>
          <a:xfrm>
            <a:off x="8433000" y="1168560"/>
            <a:ext cx="3682440" cy="5003280"/>
          </a:xfrm>
          <a:prstGeom prst="rect">
            <a:avLst/>
          </a:prstGeom>
          <a:ln w="0">
            <a:noFill/>
          </a:ln>
        </p:spPr>
      </p:pic>
      <p:sp>
        <p:nvSpPr>
          <p:cNvPr id="3" name="PlaceHolder 2"/>
          <p:cNvSpPr>
            <a:spLocks noGrp="1"/>
          </p:cNvSpPr>
          <p:nvPr>
            <p:ph type="sldNum" idx="3"/>
          </p:nvPr>
        </p:nvSpPr>
        <p:spPr/>
        <p:txBody>
          <a:bodyPr/>
          <a:p>
            <a:fld id="{FBD0942C-8F25-464B-8F37-1A9DB5BE5892}"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2947</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2023-12-04T12:54:16Z</dcterms:created>
  <dc:creator>Trí Phạm Thanh</dc:creator>
  <dc:description/>
  <dc:language>en-US</dc:language>
  <cp:lastModifiedBy>Trí Phạm Thanh</cp:lastModifiedBy>
  <dcterms:modified xsi:type="dcterms:W3CDTF">2024-01-01T16:03:24Z</dcterms:modified>
  <cp:revision>145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