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4"/>
  </p:notesMasterIdLst>
  <p:sldIdLst>
    <p:sldId id="256" r:id="rId3"/>
    <p:sldId id="257" r:id="rId4"/>
    <p:sldId id="297" r:id="rId5"/>
    <p:sldId id="296" r:id="rId6"/>
    <p:sldId id="300" r:id="rId7"/>
    <p:sldId id="303" r:id="rId8"/>
    <p:sldId id="312" r:id="rId9"/>
    <p:sldId id="313" r:id="rId10"/>
    <p:sldId id="314" r:id="rId11"/>
    <p:sldId id="311" r:id="rId12"/>
    <p:sldId id="304" r:id="rId13"/>
    <p:sldId id="301" r:id="rId14"/>
    <p:sldId id="302" r:id="rId15"/>
    <p:sldId id="258" r:id="rId16"/>
    <p:sldId id="299" r:id="rId17"/>
    <p:sldId id="305" r:id="rId18"/>
    <p:sldId id="307" r:id="rId19"/>
    <p:sldId id="306" r:id="rId20"/>
    <p:sldId id="308" r:id="rId21"/>
    <p:sldId id="309" r:id="rId22"/>
    <p:sldId id="317" r:id="rId23"/>
    <p:sldId id="318" r:id="rId24"/>
    <p:sldId id="315" r:id="rId25"/>
    <p:sldId id="310" r:id="rId26"/>
    <p:sldId id="319" r:id="rId27"/>
    <p:sldId id="320" r:id="rId28"/>
    <p:sldId id="321" r:id="rId29"/>
    <p:sldId id="322" r:id="rId30"/>
    <p:sldId id="323" r:id="rId31"/>
    <p:sldId id="324" r:id="rId32"/>
    <p:sldId id="325" r:id="rId3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86659" autoAdjust="0"/>
  </p:normalViewPr>
  <p:slideViewPr>
    <p:cSldViewPr snapToGrid="0">
      <p:cViewPr varScale="1">
        <p:scale>
          <a:sx n="100" d="100"/>
          <a:sy n="100" d="100"/>
        </p:scale>
        <p:origin x="92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8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8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89" name="PlaceHolder 4"/>
          <p:cNvSpPr>
            <a:spLocks noGrp="1"/>
          </p:cNvSpPr>
          <p:nvPr>
            <p:ph type="dt" idx="3"/>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90" name="PlaceHolder 5"/>
          <p:cNvSpPr>
            <a:spLocks noGrp="1"/>
          </p:cNvSpPr>
          <p:nvPr>
            <p:ph type="ftr" idx="4"/>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1" name="PlaceHolder 6"/>
          <p:cNvSpPr>
            <a:spLocks noGrp="1"/>
          </p:cNvSpPr>
          <p:nvPr>
            <p:ph type="sldNum" idx="5"/>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3D4EBBC2-D5E1-41FA-9790-8F80BF27C86C}"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visualstudio/gamedev/unity/get-started/getting-started-with-visual-studio-tools-for-unity?pivots=windows"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marketplace.visualstudio.com/items?itemName=Unity.unity-debug" TargetMode="External"/><Relationship Id="rId5" Type="http://schemas.openxmlformats.org/officeDocument/2006/relationships/hyperlink" Target="https://code.visualstudio.com/docs/other/unity" TargetMode="External"/><Relationship Id="rId4" Type="http://schemas.openxmlformats.org/officeDocument/2006/relationships/hyperlink" Target="https://www.jetbrains.com/help/rider/Unity.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visualstudio.microsoft.com/downloads/" TargetMode="External"/><Relationship Id="rId13" Type="http://schemas.openxmlformats.org/officeDocument/2006/relationships/hyperlink" Target="https://marketplace.visualstudio.com/items?itemName=Unity.unity-debug" TargetMode="External"/><Relationship Id="rId3" Type="http://schemas.openxmlformats.org/officeDocument/2006/relationships/hyperlink" Target="https://docs.unity3d.com/Manual/VisualStudioIntegration.html" TargetMode="External"/><Relationship Id="rId7" Type="http://schemas.openxmlformats.org/officeDocument/2006/relationships/hyperlink" Target="https://docs.microsoft.com/en-us/visualstudio/gamedev/unity/get-started/using-visual-studio-tools-for-unity?view=vsmac-2019&amp;pivots=macos" TargetMode="External"/><Relationship Id="rId12" Type="http://schemas.openxmlformats.org/officeDocument/2006/relationships/hyperlink" Target="https://marketplace.visualstudio.com/items?itemName=ms-dotnettools.csharp" TargetMode="External"/><Relationship Id="rId2" Type="http://schemas.openxmlformats.org/officeDocument/2006/relationships/slide" Target="../slides/slide4.xml"/><Relationship Id="rId16" Type="http://schemas.openxmlformats.org/officeDocument/2006/relationships/hyperlink" Target="https://www.jetbrains.com/lp/dotnet-unity/" TargetMode="External"/><Relationship Id="rId1" Type="http://schemas.openxmlformats.org/officeDocument/2006/relationships/notesMaster" Target="../notesMasters/notesMaster1.xml"/><Relationship Id="rId6" Type="http://schemas.openxmlformats.org/officeDocument/2006/relationships/hyperlink" Target="https://docs.microsoft.com/en-us/visualstudio/gamedev/unity/get-started/getting-started-with-visual-studio-tools-for-unity?view=vsmac-2019&amp;pivots=macos" TargetMode="External"/><Relationship Id="rId11" Type="http://schemas.openxmlformats.org/officeDocument/2006/relationships/hyperlink" Target="https://www.mono-project.com/download/stable/" TargetMode="External"/><Relationship Id="rId5" Type="http://schemas.openxmlformats.org/officeDocument/2006/relationships/hyperlink" Target="https://docs.microsoft.com/en-us/visualstudio/gamedev/unity/get-started/visual-studio-tools-for-unity?view=vs-2019" TargetMode="External"/><Relationship Id="rId15" Type="http://schemas.openxmlformats.org/officeDocument/2006/relationships/hyperlink" Target="https://www.jetbrains.com/resharper/" TargetMode="External"/><Relationship Id="rId10" Type="http://schemas.openxmlformats.org/officeDocument/2006/relationships/hyperlink" Target="https://code.visualstudio.com/docs/other/unity" TargetMode="External"/><Relationship Id="rId4" Type="http://schemas.openxmlformats.org/officeDocument/2006/relationships/hyperlink" Target="https://visualstudio.microsoft.com/vs/mac/" TargetMode="External"/><Relationship Id="rId9" Type="http://schemas.openxmlformats.org/officeDocument/2006/relationships/hyperlink" Target="https://code.visualstudio.com/" TargetMode="External"/><Relationship Id="rId14" Type="http://schemas.openxmlformats.org/officeDocument/2006/relationships/hyperlink" Target="https://www.jetbrains.com/rider/"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unity3d.com/Manual/ManagedCodeDebugging.html#DebugInEditor"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ocs.unity3d.com/Manual/IL2CPP.html" TargetMode="External"/><Relationship Id="rId5" Type="http://schemas.openxmlformats.org/officeDocument/2006/relationships/hyperlink" Target="https://docs.unity3d.com/Manual/Mono.html" TargetMode="External"/><Relationship Id="rId4" Type="http://schemas.openxmlformats.org/officeDocument/2006/relationships/hyperlink" Target="https://docs.unity3d.com/Manual/ManagedCodeDebugging.html#DebugInPlayer"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unity3d.com/hub/manual/InstallEditors.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cs.unity3d.com/Manual/Preferences.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1" i="0" kern="1200" dirty="0" smtClean="0">
                <a:solidFill>
                  <a:schemeClr val="tx1"/>
                </a:solidFill>
                <a:effectLst/>
                <a:latin typeface="+mn-lt"/>
                <a:ea typeface="+mn-ea"/>
                <a:cs typeface="+mn-cs"/>
              </a:rPr>
              <a:t>Configure the code editor</a:t>
            </a:r>
          </a:p>
          <a:p>
            <a:r>
              <a:rPr lang="en-US" sz="1200" b="1" i="0" kern="1200" dirty="0" smtClean="0">
                <a:solidFill>
                  <a:schemeClr val="tx1"/>
                </a:solidFill>
                <a:effectLst/>
                <a:latin typeface="+mn-lt"/>
                <a:ea typeface="+mn-ea"/>
                <a:cs typeface="+mn-cs"/>
              </a:rPr>
              <a:t>Visual Studio (Windows)</a:t>
            </a:r>
          </a:p>
          <a:p>
            <a:r>
              <a:rPr lang="en-US" sz="1200" b="0" i="0" kern="1200" dirty="0" smtClean="0">
                <a:solidFill>
                  <a:schemeClr val="tx1"/>
                </a:solidFill>
                <a:effectLst/>
                <a:latin typeface="+mn-lt"/>
                <a:ea typeface="+mn-ea"/>
                <a:cs typeface="+mn-cs"/>
              </a:rPr>
              <a:t>The Unity Editor installer includes an option to install Visual Studio with the </a:t>
            </a:r>
            <a:r>
              <a:rPr lang="en-US" sz="1200" b="0" i="0" u="sng" kern="1200" dirty="0" smtClean="0">
                <a:solidFill>
                  <a:schemeClr val="tx1"/>
                </a:solidFill>
                <a:effectLst/>
                <a:latin typeface="+mn-lt"/>
                <a:ea typeface="+mn-ea"/>
                <a:cs typeface="+mn-cs"/>
                <a:hlinkClick r:id="rId3"/>
              </a:rPr>
              <a:t>Visual Studio Tools for Unity</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plug-in</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This is the recommended way to set up Visual Studio for debugging with Unity.</a:t>
            </a:r>
          </a:p>
          <a:p>
            <a:r>
              <a:rPr lang="en-US" sz="1200" b="0" i="0" kern="1200" dirty="0" smtClean="0">
                <a:solidFill>
                  <a:schemeClr val="tx1"/>
                </a:solidFill>
                <a:effectLst/>
                <a:latin typeface="+mn-lt"/>
                <a:ea typeface="+mn-ea"/>
                <a:cs typeface="+mn-cs"/>
              </a:rPr>
              <a:t>If Visual Studio is already installed on your computer, open it and go to </a:t>
            </a:r>
            <a:r>
              <a:rPr lang="en-US" sz="1200" b="1" i="0" kern="1200" dirty="0" smtClean="0">
                <a:solidFill>
                  <a:schemeClr val="tx1"/>
                </a:solidFill>
                <a:effectLst/>
                <a:latin typeface="+mn-lt"/>
                <a:ea typeface="+mn-ea"/>
                <a:cs typeface="+mn-cs"/>
              </a:rPr>
              <a:t>Tools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Get Tools and Features…</a:t>
            </a:r>
            <a:r>
              <a:rPr lang="en-US" sz="1200" b="0" i="0" kern="1200" dirty="0" smtClean="0">
                <a:solidFill>
                  <a:schemeClr val="tx1"/>
                </a:solidFill>
                <a:effectLst/>
                <a:latin typeface="+mn-lt"/>
                <a:ea typeface="+mn-ea"/>
                <a:cs typeface="+mn-cs"/>
              </a:rPr>
              <a:t> to locate and install the </a:t>
            </a:r>
            <a:r>
              <a:rPr lang="en-US" sz="1200" b="1" i="0" kern="1200" dirty="0" smtClean="0">
                <a:solidFill>
                  <a:schemeClr val="tx1"/>
                </a:solidFill>
                <a:effectLst/>
                <a:latin typeface="+mn-lt"/>
                <a:ea typeface="+mn-ea"/>
                <a:cs typeface="+mn-cs"/>
              </a:rPr>
              <a:t>Visual Studio Tools for Unity</a:t>
            </a:r>
            <a:r>
              <a:rPr lang="en-US" sz="1200" b="0" i="0" kern="1200" dirty="0" smtClean="0">
                <a:solidFill>
                  <a:schemeClr val="tx1"/>
                </a:solidFill>
                <a:effectLst/>
                <a:latin typeface="+mn-lt"/>
                <a:ea typeface="+mn-ea"/>
                <a:cs typeface="+mn-cs"/>
              </a:rPr>
              <a:t> plug-in.</a:t>
            </a:r>
          </a:p>
          <a:p>
            <a:r>
              <a:rPr lang="en-US" sz="1200" b="1" i="0" kern="1200" dirty="0" smtClean="0">
                <a:solidFill>
                  <a:schemeClr val="tx1"/>
                </a:solidFill>
                <a:effectLst/>
                <a:latin typeface="+mn-lt"/>
                <a:ea typeface="+mn-ea"/>
                <a:cs typeface="+mn-cs"/>
              </a:rPr>
              <a:t>Visual Studio for Mac</a:t>
            </a:r>
          </a:p>
          <a:p>
            <a:r>
              <a:rPr lang="en-US" sz="1200" b="0" i="0" kern="1200" dirty="0" smtClean="0">
                <a:solidFill>
                  <a:schemeClr val="tx1"/>
                </a:solidFill>
                <a:effectLst/>
                <a:latin typeface="+mn-lt"/>
                <a:ea typeface="+mn-ea"/>
                <a:cs typeface="+mn-cs"/>
              </a:rPr>
              <a:t>The Unity Editor installer includes an option to install Visual Studio for Mac. This is the recommended way to set up Visual Studio for Mac for debugging with Unity.</a:t>
            </a:r>
          </a:p>
          <a:p>
            <a:r>
              <a:rPr lang="en-US" sz="1200" b="0" i="0" kern="1200" dirty="0" smtClean="0">
                <a:solidFill>
                  <a:schemeClr val="tx1"/>
                </a:solidFill>
                <a:effectLst/>
                <a:latin typeface="+mn-lt"/>
                <a:ea typeface="+mn-ea"/>
                <a:cs typeface="+mn-cs"/>
              </a:rPr>
              <a:t>If Visual Studio for Mac is already installed on your computer, open it and go to </a:t>
            </a:r>
            <a:r>
              <a:rPr lang="en-US" sz="1200" b="1" i="0" kern="1200" dirty="0" smtClean="0">
                <a:solidFill>
                  <a:schemeClr val="tx1"/>
                </a:solidFill>
                <a:effectLst/>
                <a:latin typeface="+mn-lt"/>
                <a:ea typeface="+mn-ea"/>
                <a:cs typeface="+mn-cs"/>
              </a:rPr>
              <a:t>Visual Studio</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Extensions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Install from file…</a:t>
            </a:r>
            <a:r>
              <a:rPr lang="en-US" sz="1200" b="0" i="0" kern="1200" dirty="0" smtClean="0">
                <a:solidFill>
                  <a:schemeClr val="tx1"/>
                </a:solidFill>
                <a:effectLst/>
                <a:latin typeface="+mn-lt"/>
                <a:ea typeface="+mn-ea"/>
                <a:cs typeface="+mn-cs"/>
              </a:rPr>
              <a:t> to locate and install the Visual Studio Tools for Unity plug-in.</a:t>
            </a:r>
          </a:p>
          <a:p>
            <a:r>
              <a:rPr lang="en-US" sz="1200" b="1" i="0" kern="1200" dirty="0" err="1" smtClean="0">
                <a:solidFill>
                  <a:schemeClr val="tx1"/>
                </a:solidFill>
                <a:effectLst/>
                <a:latin typeface="+mn-lt"/>
                <a:ea typeface="+mn-ea"/>
                <a:cs typeface="+mn-cs"/>
              </a:rPr>
              <a:t>JetBrains</a:t>
            </a:r>
            <a:r>
              <a:rPr lang="en-US" sz="1200" b="1" i="0" kern="1200" dirty="0" smtClean="0">
                <a:solidFill>
                  <a:schemeClr val="tx1"/>
                </a:solidFill>
                <a:effectLst/>
                <a:latin typeface="+mn-lt"/>
                <a:ea typeface="+mn-ea"/>
                <a:cs typeface="+mn-cs"/>
              </a:rPr>
              <a:t> Rider</a:t>
            </a:r>
          </a:p>
          <a:p>
            <a:r>
              <a:rPr lang="en-US" sz="1200" b="0" i="0" kern="1200" dirty="0" smtClean="0">
                <a:solidFill>
                  <a:schemeClr val="tx1"/>
                </a:solidFill>
                <a:effectLst/>
                <a:latin typeface="+mn-lt"/>
                <a:ea typeface="+mn-ea"/>
                <a:cs typeface="+mn-cs"/>
              </a:rPr>
              <a:t>You can use the default installation of </a:t>
            </a:r>
            <a:r>
              <a:rPr lang="en-US" sz="1200" b="0" i="0" kern="1200" dirty="0" err="1" smtClean="0">
                <a:solidFill>
                  <a:schemeClr val="tx1"/>
                </a:solidFill>
                <a:effectLst/>
                <a:latin typeface="+mn-lt"/>
                <a:ea typeface="+mn-ea"/>
                <a:cs typeface="+mn-cs"/>
              </a:rPr>
              <a:t>JetBrains</a:t>
            </a:r>
            <a:r>
              <a:rPr lang="en-US" sz="1200" b="0" i="0" kern="1200" dirty="0" smtClean="0">
                <a:solidFill>
                  <a:schemeClr val="tx1"/>
                </a:solidFill>
                <a:effectLst/>
                <a:latin typeface="+mn-lt"/>
                <a:ea typeface="+mn-ea"/>
                <a:cs typeface="+mn-cs"/>
              </a:rPr>
              <a:t> Rider to debug code in Unity on Windows or Mac. Visit the </a:t>
            </a:r>
            <a:r>
              <a:rPr lang="en-US" sz="1200" b="0" i="0" u="sng" kern="1200" dirty="0" err="1" smtClean="0">
                <a:solidFill>
                  <a:schemeClr val="tx1"/>
                </a:solidFill>
                <a:effectLst/>
                <a:latin typeface="+mn-lt"/>
                <a:ea typeface="+mn-ea"/>
                <a:cs typeface="+mn-cs"/>
                <a:hlinkClick r:id="rId4"/>
              </a:rPr>
              <a:t>JetBrains</a:t>
            </a:r>
            <a:r>
              <a:rPr lang="en-US" sz="1200" b="0" i="0" u="sng" kern="1200" dirty="0" smtClean="0">
                <a:solidFill>
                  <a:schemeClr val="tx1"/>
                </a:solidFill>
                <a:effectLst/>
                <a:latin typeface="+mn-lt"/>
                <a:ea typeface="+mn-ea"/>
                <a:cs typeface="+mn-cs"/>
                <a:hlinkClick r:id="rId4"/>
              </a:rPr>
              <a:t> website</a:t>
            </a:r>
            <a:r>
              <a:rPr lang="en-US" sz="1200" b="0" i="0" kern="1200" dirty="0" smtClean="0">
                <a:solidFill>
                  <a:schemeClr val="tx1"/>
                </a:solidFill>
                <a:effectLst/>
                <a:latin typeface="+mn-lt"/>
                <a:ea typeface="+mn-ea"/>
                <a:cs typeface="+mn-cs"/>
              </a:rPr>
              <a:t> to install it.</a:t>
            </a:r>
          </a:p>
          <a:p>
            <a:r>
              <a:rPr lang="en-US" sz="1200" b="1" i="0" kern="1200" dirty="0" smtClean="0">
                <a:solidFill>
                  <a:schemeClr val="tx1"/>
                </a:solidFill>
                <a:effectLst/>
                <a:latin typeface="+mn-lt"/>
                <a:ea typeface="+mn-ea"/>
                <a:cs typeface="+mn-cs"/>
              </a:rPr>
              <a:t>Visual Studio Code</a:t>
            </a:r>
          </a:p>
          <a:p>
            <a:r>
              <a:rPr lang="en-US" sz="1200" b="0" i="0" kern="1200" dirty="0" smtClean="0">
                <a:solidFill>
                  <a:schemeClr val="tx1"/>
                </a:solidFill>
                <a:effectLst/>
                <a:latin typeface="+mn-lt"/>
                <a:ea typeface="+mn-ea"/>
                <a:cs typeface="+mn-cs"/>
              </a:rPr>
              <a:t>To debug in Unity using Visual Studio Code, you need to install an extension. See Visual Studio Code’s </a:t>
            </a:r>
            <a:r>
              <a:rPr lang="en-US" sz="1200" b="0" i="0" u="sng" kern="1200" dirty="0" smtClean="0">
                <a:solidFill>
                  <a:schemeClr val="tx1"/>
                </a:solidFill>
                <a:effectLst/>
                <a:latin typeface="+mn-lt"/>
                <a:ea typeface="+mn-ea"/>
                <a:cs typeface="+mn-cs"/>
                <a:hlinkClick r:id="rId5"/>
              </a:rPr>
              <a:t>documentation to configure Visual Studio Code as the code editor for your Unity project</a:t>
            </a:r>
            <a:r>
              <a:rPr lang="en-US" sz="1200" b="0" i="0" kern="1200" dirty="0" smtClean="0">
                <a:solidFill>
                  <a:schemeClr val="tx1"/>
                </a:solidFill>
                <a:effectLst/>
                <a:latin typeface="+mn-lt"/>
                <a:ea typeface="+mn-ea"/>
                <a:cs typeface="+mn-cs"/>
              </a:rPr>
              <a:t>. Follow Visual Studio Code’s </a:t>
            </a:r>
            <a:r>
              <a:rPr lang="en-US" sz="1200" b="0" i="0" u="sng" kern="1200" dirty="0" smtClean="0">
                <a:solidFill>
                  <a:schemeClr val="tx1"/>
                </a:solidFill>
                <a:effectLst/>
                <a:latin typeface="+mn-lt"/>
                <a:ea typeface="+mn-ea"/>
                <a:cs typeface="+mn-cs"/>
                <a:hlinkClick r:id="rId6"/>
              </a:rPr>
              <a:t>instructions specific to the Debugger for Unity extension</a:t>
            </a:r>
            <a:r>
              <a:rPr lang="en-US" sz="1200" b="0" i="0" kern="1200" dirty="0" smtClean="0">
                <a:solidFill>
                  <a:schemeClr val="tx1"/>
                </a:solidFill>
                <a:effectLst/>
                <a:latin typeface="+mn-lt"/>
                <a:ea typeface="+mn-ea"/>
                <a:cs typeface="+mn-cs"/>
              </a:rPr>
              <a:t> to install it. Unity’s support for Visual Studio Code is experimental as Unity does not officially support the Debugger for Unity extension.</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606291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638596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r>
              <a:rPr lang="en-US" sz="2000" spc="-1" dirty="0" smtClean="0">
                <a:solidFill>
                  <a:srgbClr val="000000"/>
                </a:solidFill>
              </a:rPr>
              <a:t>Scripting is an essential ingredient in all games. Even the simplest game needs scripts, to respond to input from the player and arrange for events in the gameplay to happen when they should. Beyond that, scripts can be used to create graphical effects, control the physical </a:t>
            </a:r>
            <a:r>
              <a:rPr lang="en-US" sz="2000" spc="-1" dirty="0" err="1" smtClean="0">
                <a:solidFill>
                  <a:srgbClr val="000000"/>
                </a:solidFill>
              </a:rPr>
              <a:t>behaviour</a:t>
            </a:r>
            <a:r>
              <a:rPr lang="en-US" sz="2000" spc="-1" dirty="0" smtClean="0">
                <a:solidFill>
                  <a:srgbClr val="000000"/>
                </a:solidFill>
              </a:rPr>
              <a:t> of objects or even implement a custom AI system for characters in the game.</a:t>
            </a:r>
          </a:p>
          <a:p>
            <a:pPr>
              <a:lnSpc>
                <a:spcPct val="115000"/>
              </a:lnSpc>
            </a:pPr>
            <a:endParaRPr lang="en-US" sz="2000" spc="-1" dirty="0" smtClean="0">
              <a:solidFill>
                <a:srgbClr val="000000"/>
              </a:solidFill>
            </a:endParaRPr>
          </a:p>
          <a:p>
            <a:pPr>
              <a:lnSpc>
                <a:spcPct val="115000"/>
              </a:lnSpc>
            </a:pPr>
            <a:r>
              <a:rPr lang="en-US" sz="2000" spc="-1" dirty="0" smtClean="0">
                <a:solidFill>
                  <a:srgbClr val="000000"/>
                </a:solidFill>
              </a:rPr>
              <a:t>Scripting is a skill that takes some time and effort to learn.</a:t>
            </a:r>
          </a:p>
          <a:p>
            <a:pPr>
              <a:lnSpc>
                <a:spcPct val="115000"/>
              </a:lnSpc>
            </a:pPr>
            <a:r>
              <a:rPr lang="en-US" sz="1200" b="0" i="0" kern="1200" dirty="0" smtClean="0">
                <a:solidFill>
                  <a:schemeClr val="tx1"/>
                </a:solidFill>
                <a:effectLst/>
                <a:latin typeface="+mn-lt"/>
                <a:ea typeface="+mn-ea"/>
                <a:cs typeface="+mn-cs"/>
              </a:rPr>
              <a:t>The behavior of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is controlled by the </a:t>
            </a:r>
            <a:r>
              <a:rPr lang="en-US" sz="1200" b="1" i="0" kern="1200" dirty="0" smtClean="0">
                <a:solidFill>
                  <a:schemeClr val="tx1"/>
                </a:solidFill>
                <a:effectLst/>
                <a:latin typeface="+mn-lt"/>
                <a:ea typeface="+mn-ea"/>
                <a:cs typeface="+mn-cs"/>
              </a:rPr>
              <a:t>Components</a:t>
            </a:r>
            <a:r>
              <a:rPr lang="en-US" sz="1200" b="0" i="0" kern="1200" dirty="0" smtClean="0">
                <a:solidFill>
                  <a:schemeClr val="tx1"/>
                </a:solidFill>
                <a:effectLst/>
                <a:latin typeface="+mn-lt"/>
                <a:ea typeface="+mn-ea"/>
                <a:cs typeface="+mn-cs"/>
              </a:rPr>
              <a:t> that are attached to them. Although Unity’s built-in Components can be very versatile, you will soon find you need to go beyond what they can provide to implement your own gameplay features. Unity allows you to create your own Components using </a:t>
            </a:r>
            <a:r>
              <a:rPr lang="en-US" sz="1200" b="1" i="0" kern="1200" dirty="0" smtClean="0">
                <a:solidFill>
                  <a:schemeClr val="tx1"/>
                </a:solidFill>
                <a:effectLst/>
                <a:latin typeface="+mn-lt"/>
                <a:ea typeface="+mn-ea"/>
                <a:cs typeface="+mn-cs"/>
              </a:rPr>
              <a:t>scripts</a:t>
            </a:r>
            <a:r>
              <a:rPr lang="en-US" sz="1200" b="0" i="0" kern="1200" dirty="0" smtClean="0">
                <a:solidFill>
                  <a:schemeClr val="tx1"/>
                </a:solidFill>
                <a:effectLst/>
                <a:latin typeface="+mn-lt"/>
                <a:ea typeface="+mn-ea"/>
                <a:cs typeface="+mn-cs"/>
              </a:rPr>
              <a:t>. These allow you to trigger game events, modify Component properties over time and respond to user input in any way you like.</a:t>
            </a:r>
            <a:endParaRPr lang="en-US" sz="2000" b="0" strike="noStrike" spc="-1" dirty="0">
              <a:solidFill>
                <a:srgbClr val="000000"/>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r>
              <a:rPr lang="en-US" sz="2000" spc="-1" dirty="0" smtClean="0">
                <a:solidFill>
                  <a:srgbClr val="000000"/>
                </a:solidFill>
              </a:rPr>
              <a:t>Scripting is an essential ingredient in all games. Even the simplest game needs scripts, to respond to input from the player and arrange for events in the gameplay to happen when they should. Beyond that, scripts can be used to create graphical effects, control the physical </a:t>
            </a:r>
            <a:r>
              <a:rPr lang="en-US" sz="2000" spc="-1" dirty="0" err="1" smtClean="0">
                <a:solidFill>
                  <a:srgbClr val="000000"/>
                </a:solidFill>
              </a:rPr>
              <a:t>behaviour</a:t>
            </a:r>
            <a:r>
              <a:rPr lang="en-US" sz="2000" spc="-1" dirty="0" smtClean="0">
                <a:solidFill>
                  <a:srgbClr val="000000"/>
                </a:solidFill>
              </a:rPr>
              <a:t> of objects or even implement a custom AI system for characters in the game.</a:t>
            </a:r>
          </a:p>
          <a:p>
            <a:pPr>
              <a:lnSpc>
                <a:spcPct val="115000"/>
              </a:lnSpc>
            </a:pPr>
            <a:endParaRPr lang="en-US" sz="2000" spc="-1" dirty="0" smtClean="0">
              <a:solidFill>
                <a:srgbClr val="000000"/>
              </a:solidFill>
            </a:endParaRPr>
          </a:p>
          <a:p>
            <a:pPr>
              <a:lnSpc>
                <a:spcPct val="115000"/>
              </a:lnSpc>
            </a:pPr>
            <a:r>
              <a:rPr lang="en-US" sz="2000" spc="-1" dirty="0" smtClean="0">
                <a:solidFill>
                  <a:srgbClr val="000000"/>
                </a:solidFill>
              </a:rPr>
              <a:t>Scripting is a skill that takes some time and effort to learn.</a:t>
            </a:r>
          </a:p>
          <a:p>
            <a:pPr>
              <a:lnSpc>
                <a:spcPct val="115000"/>
              </a:lnSpc>
            </a:pPr>
            <a:r>
              <a:rPr lang="en-US" sz="1200" b="0" i="0" kern="1200" dirty="0" smtClean="0">
                <a:solidFill>
                  <a:schemeClr val="tx1"/>
                </a:solidFill>
                <a:effectLst/>
                <a:latin typeface="+mn-lt"/>
                <a:ea typeface="+mn-ea"/>
                <a:cs typeface="+mn-cs"/>
              </a:rPr>
              <a:t>The behavior of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is controlled by the </a:t>
            </a:r>
            <a:r>
              <a:rPr lang="en-US" sz="1200" b="1" i="0" kern="1200" dirty="0" smtClean="0">
                <a:solidFill>
                  <a:schemeClr val="tx1"/>
                </a:solidFill>
                <a:effectLst/>
                <a:latin typeface="+mn-lt"/>
                <a:ea typeface="+mn-ea"/>
                <a:cs typeface="+mn-cs"/>
              </a:rPr>
              <a:t>Components</a:t>
            </a:r>
            <a:r>
              <a:rPr lang="en-US" sz="1200" b="0" i="0" kern="1200" dirty="0" smtClean="0">
                <a:solidFill>
                  <a:schemeClr val="tx1"/>
                </a:solidFill>
                <a:effectLst/>
                <a:latin typeface="+mn-lt"/>
                <a:ea typeface="+mn-ea"/>
                <a:cs typeface="+mn-cs"/>
              </a:rPr>
              <a:t> that are attached to them. Although Unity’s built-in Components can be very versatile, you will soon find you need to go beyond what they can provide to implement your own gameplay features. Unity allows you to create your own Components using </a:t>
            </a:r>
            <a:r>
              <a:rPr lang="en-US" sz="1200" b="1" i="0" kern="1200" dirty="0" smtClean="0">
                <a:solidFill>
                  <a:schemeClr val="tx1"/>
                </a:solidFill>
                <a:effectLst/>
                <a:latin typeface="+mn-lt"/>
                <a:ea typeface="+mn-ea"/>
                <a:cs typeface="+mn-cs"/>
              </a:rPr>
              <a:t>scripts</a:t>
            </a:r>
            <a:r>
              <a:rPr lang="en-US" sz="1200" b="0" i="0" kern="1200" dirty="0" smtClean="0">
                <a:solidFill>
                  <a:schemeClr val="tx1"/>
                </a:solidFill>
                <a:effectLst/>
                <a:latin typeface="+mn-lt"/>
                <a:ea typeface="+mn-ea"/>
                <a:cs typeface="+mn-cs"/>
              </a:rPr>
              <a:t>. These allow you to trigger game events, modify Component properties over time and respond to user input in any way you like.</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543139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Unlike most other assets, scripts are usually created within Unity directly. You can create a new script from the Create menu at the top left of the Project panel or by selecting </a:t>
            </a:r>
            <a:r>
              <a:rPr lang="en-US" sz="1200" b="1" i="0" kern="1200" dirty="0" smtClean="0">
                <a:solidFill>
                  <a:schemeClr val="tx1"/>
                </a:solidFill>
                <a:effectLst/>
                <a:latin typeface="+mn-lt"/>
                <a:ea typeface="+mn-ea"/>
                <a:cs typeface="+mn-cs"/>
              </a:rPr>
              <a:t>Assets &gt; Create &gt; C# Script</a:t>
            </a:r>
            <a:r>
              <a:rPr lang="en-US" sz="1200" b="0" i="0" kern="1200" dirty="0" smtClean="0">
                <a:solidFill>
                  <a:schemeClr val="tx1"/>
                </a:solidFill>
                <a:effectLst/>
                <a:latin typeface="+mn-lt"/>
                <a:ea typeface="+mn-ea"/>
                <a:cs typeface="+mn-cs"/>
              </a:rPr>
              <a:t> from the main menu.</a:t>
            </a:r>
          </a:p>
          <a:p>
            <a:r>
              <a:rPr lang="en-US" sz="1200" b="0" i="0" kern="1200" dirty="0" smtClean="0">
                <a:solidFill>
                  <a:schemeClr val="tx1"/>
                </a:solidFill>
                <a:effectLst/>
                <a:latin typeface="+mn-lt"/>
                <a:ea typeface="+mn-ea"/>
                <a:cs typeface="+mn-cs"/>
              </a:rPr>
              <a:t>The new script will be created in whichever folder you have selected in the Project panel. The new script file’s name will be selected, prompting you to enter a new name.</a:t>
            </a:r>
          </a:p>
          <a:p>
            <a:r>
              <a:rPr lang="en-US" sz="1200" b="0" i="0" kern="1200" dirty="0" smtClean="0">
                <a:solidFill>
                  <a:schemeClr val="tx1"/>
                </a:solidFill>
                <a:effectLst/>
                <a:latin typeface="+mn-lt"/>
                <a:ea typeface="+mn-ea"/>
                <a:cs typeface="+mn-cs"/>
              </a:rPr>
              <a:t>It is a good idea to enter the name of the new script at this point rather than editing it later. The name that you enter will be used to create the initial text inside the file, as described below.</a:t>
            </a:r>
          </a:p>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182581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r>
              <a:rPr lang="en-US" sz="2000" b="1" spc="-1" dirty="0" smtClean="0">
                <a:solidFill>
                  <a:srgbClr val="000000"/>
                </a:solidFill>
              </a:rPr>
              <a:t>Anatomy of a Script file</a:t>
            </a:r>
          </a:p>
          <a:p>
            <a:pPr>
              <a:lnSpc>
                <a:spcPct val="115000"/>
              </a:lnSpc>
            </a:pPr>
            <a:r>
              <a:rPr lang="en-US" sz="2000" spc="-1" dirty="0" smtClean="0">
                <a:solidFill>
                  <a:srgbClr val="000000"/>
                </a:solidFill>
              </a:rPr>
              <a:t>When you double-click a script Asset in Unity, it will be opened in a text editor. By default, Unity will use Visual Studio, but you can select any editor you like from the External Tools panel in Unity’s preferences (go to Unity &gt; Preferences).</a:t>
            </a:r>
          </a:p>
          <a:p>
            <a:pPr>
              <a:lnSpc>
                <a:spcPct val="115000"/>
              </a:lnSpc>
            </a:pPr>
            <a:r>
              <a:rPr lang="en-US" sz="2000" spc="-1" dirty="0" smtClean="0">
                <a:solidFill>
                  <a:srgbClr val="000000"/>
                </a:solidFill>
              </a:rPr>
              <a:t>The initial contents of the file will look something like this:</a:t>
            </a:r>
          </a:p>
          <a:p>
            <a:r>
              <a:rPr lang="en-US" sz="1200" b="0" i="0" kern="1200" dirty="0" smtClean="0">
                <a:solidFill>
                  <a:schemeClr val="tx1"/>
                </a:solidFill>
                <a:effectLst/>
                <a:latin typeface="+mn-lt"/>
                <a:ea typeface="+mn-ea"/>
                <a:cs typeface="+mn-cs"/>
              </a:rPr>
              <a:t>A script makes its connection with the internal workings of Unity by implementing a class which derives from the built-in class called </a:t>
            </a:r>
            <a:r>
              <a:rPr lang="en-US" sz="1200" b="1" i="0" kern="1200" dirty="0" err="1" smtClean="0">
                <a:solidFill>
                  <a:schemeClr val="tx1"/>
                </a:solidFill>
                <a:effectLst/>
                <a:latin typeface="+mn-lt"/>
                <a:ea typeface="+mn-ea"/>
                <a:cs typeface="+mn-cs"/>
              </a:rPr>
              <a:t>MonoBehaviour</a:t>
            </a:r>
            <a:r>
              <a:rPr lang="en-US" sz="1200" b="0" i="0" kern="1200" dirty="0" smtClean="0">
                <a:solidFill>
                  <a:schemeClr val="tx1"/>
                </a:solidFill>
                <a:effectLst/>
                <a:latin typeface="+mn-lt"/>
                <a:ea typeface="+mn-ea"/>
                <a:cs typeface="+mn-cs"/>
              </a:rPr>
              <a:t>. You can think of a class as a kind of blueprint for creating a new Component type that can be attached to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Each time you attach a script component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it creates a new instance of the object defined by the blueprint. The name of the class is taken from the name you supplied when the file was created. The class name and file name must be the same to enable the script component to be attached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main things to note, however, are the two functions defined inside the class. The </a:t>
            </a:r>
            <a:r>
              <a:rPr lang="en-US" sz="1200" b="1" i="0" kern="1200" dirty="0" smtClean="0">
                <a:solidFill>
                  <a:schemeClr val="tx1"/>
                </a:solidFill>
                <a:effectLst/>
                <a:latin typeface="+mn-lt"/>
                <a:ea typeface="+mn-ea"/>
                <a:cs typeface="+mn-cs"/>
              </a:rPr>
              <a:t>Update</a:t>
            </a:r>
            <a:r>
              <a:rPr lang="en-US" sz="1200" b="0" i="0" kern="1200" dirty="0" smtClean="0">
                <a:solidFill>
                  <a:schemeClr val="tx1"/>
                </a:solidFill>
                <a:effectLst/>
                <a:latin typeface="+mn-lt"/>
                <a:ea typeface="+mn-ea"/>
                <a:cs typeface="+mn-cs"/>
              </a:rPr>
              <a:t> function is the place to put code that will handle the frame update for the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This might include movement, triggering actions and responding to user input, basically anything that needs to be handled over time during gameplay. To enable the Update function to do its work, it is often useful to be able to set up variables, read preferences and make connections with other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before any game action takes place. The </a:t>
            </a:r>
            <a:r>
              <a:rPr lang="en-US" sz="1200" b="1" i="0" kern="1200" dirty="0" smtClean="0">
                <a:solidFill>
                  <a:schemeClr val="tx1"/>
                </a:solidFill>
                <a:effectLst/>
                <a:latin typeface="+mn-lt"/>
                <a:ea typeface="+mn-ea"/>
                <a:cs typeface="+mn-cs"/>
              </a:rPr>
              <a:t>Start</a:t>
            </a:r>
            <a:r>
              <a:rPr lang="en-US" sz="1200" b="0" i="0" kern="1200" dirty="0" smtClean="0">
                <a:solidFill>
                  <a:schemeClr val="tx1"/>
                </a:solidFill>
                <a:effectLst/>
                <a:latin typeface="+mn-lt"/>
                <a:ea typeface="+mn-ea"/>
                <a:cs typeface="+mn-cs"/>
              </a:rPr>
              <a:t> function will be called by Unity before gameplay begins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before the Update function is called for the first time) and is an ideal place to do any initialization.</a:t>
            </a:r>
          </a:p>
          <a:p>
            <a:r>
              <a:rPr lang="en-US" sz="1200" b="0" i="0" kern="1200" dirty="0" smtClean="0">
                <a:solidFill>
                  <a:schemeClr val="tx1"/>
                </a:solidFill>
                <a:effectLst/>
                <a:latin typeface="+mn-lt"/>
                <a:ea typeface="+mn-ea"/>
                <a:cs typeface="+mn-cs"/>
              </a:rPr>
              <a:t>Note to experienced programmers: you may be surprised that initialization of an object is not done using a constructor function. This is because the construction of objects is handled by the editor and does not take place at the start of gameplay as you might expect. If you attempt to define a constructor for a script component, it will interfere with the normal operation of Unity and can cause major problems with the project.</a:t>
            </a:r>
          </a:p>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676682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r>
              <a:rPr lang="en-US" sz="2000" b="1" spc="-1" dirty="0" smtClean="0">
                <a:solidFill>
                  <a:srgbClr val="000000"/>
                </a:solidFill>
              </a:rPr>
              <a:t>Anatomy of a Script file</a:t>
            </a:r>
          </a:p>
          <a:p>
            <a:pPr>
              <a:lnSpc>
                <a:spcPct val="115000"/>
              </a:lnSpc>
            </a:pPr>
            <a:r>
              <a:rPr lang="en-US" sz="2000" spc="-1" dirty="0" smtClean="0">
                <a:solidFill>
                  <a:srgbClr val="000000"/>
                </a:solidFill>
              </a:rPr>
              <a:t>When you double-click a script Asset in Unity, it will be opened in a text editor. By default, Unity will use Visual Studio, but you can select any editor you like from the External Tools panel in Unity’s preferences (go to Unity &gt; Preferences).</a:t>
            </a:r>
          </a:p>
          <a:p>
            <a:pPr>
              <a:lnSpc>
                <a:spcPct val="115000"/>
              </a:lnSpc>
            </a:pPr>
            <a:r>
              <a:rPr lang="en-US" sz="2000" spc="-1" dirty="0" smtClean="0">
                <a:solidFill>
                  <a:srgbClr val="000000"/>
                </a:solidFill>
              </a:rPr>
              <a:t>The initial contents of the file will look something like this:</a:t>
            </a:r>
          </a:p>
          <a:p>
            <a:r>
              <a:rPr lang="en-US" sz="1200" b="0" i="0" kern="1200" dirty="0" smtClean="0">
                <a:solidFill>
                  <a:schemeClr val="tx1"/>
                </a:solidFill>
                <a:effectLst/>
                <a:latin typeface="+mn-lt"/>
                <a:ea typeface="+mn-ea"/>
                <a:cs typeface="+mn-cs"/>
              </a:rPr>
              <a:t>A script makes its connection with the internal workings of Unity by implementing a class which derives from the built-in class called </a:t>
            </a:r>
            <a:r>
              <a:rPr lang="en-US" sz="1200" b="1" i="0" kern="1200" dirty="0" err="1" smtClean="0">
                <a:solidFill>
                  <a:schemeClr val="tx1"/>
                </a:solidFill>
                <a:effectLst/>
                <a:latin typeface="+mn-lt"/>
                <a:ea typeface="+mn-ea"/>
                <a:cs typeface="+mn-cs"/>
              </a:rPr>
              <a:t>MonoBehaviour</a:t>
            </a:r>
            <a:r>
              <a:rPr lang="en-US" sz="1200" b="0" i="0" kern="1200" dirty="0" smtClean="0">
                <a:solidFill>
                  <a:schemeClr val="tx1"/>
                </a:solidFill>
                <a:effectLst/>
                <a:latin typeface="+mn-lt"/>
                <a:ea typeface="+mn-ea"/>
                <a:cs typeface="+mn-cs"/>
              </a:rPr>
              <a:t>. You can think of a class as a kind of blueprint for creating a new Component type that can be attached to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Each time you attach a script component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it creates a new instance of the object defined by the blueprint. The name of the class is taken from the name you supplied when the file was created. The class name and file name must be the same to enable the script component to be attached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main things to note, however, are the two functions defined inside the class. The </a:t>
            </a:r>
            <a:r>
              <a:rPr lang="en-US" sz="1200" b="1" i="0" kern="1200" dirty="0" smtClean="0">
                <a:solidFill>
                  <a:schemeClr val="tx1"/>
                </a:solidFill>
                <a:effectLst/>
                <a:latin typeface="+mn-lt"/>
                <a:ea typeface="+mn-ea"/>
                <a:cs typeface="+mn-cs"/>
              </a:rPr>
              <a:t>Update</a:t>
            </a:r>
            <a:r>
              <a:rPr lang="en-US" sz="1200" b="0" i="0" kern="1200" dirty="0" smtClean="0">
                <a:solidFill>
                  <a:schemeClr val="tx1"/>
                </a:solidFill>
                <a:effectLst/>
                <a:latin typeface="+mn-lt"/>
                <a:ea typeface="+mn-ea"/>
                <a:cs typeface="+mn-cs"/>
              </a:rPr>
              <a:t> function is the place to put code that will handle the frame update for the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This might include movement, triggering actions and responding to user input, basically anything that needs to be handled over time during gameplay. To enable the Update function to do its work, it is often useful to be able to set up variables, read preferences and make connections with other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before any game action takes place. The </a:t>
            </a:r>
            <a:r>
              <a:rPr lang="en-US" sz="1200" b="1" i="0" kern="1200" dirty="0" smtClean="0">
                <a:solidFill>
                  <a:schemeClr val="tx1"/>
                </a:solidFill>
                <a:effectLst/>
                <a:latin typeface="+mn-lt"/>
                <a:ea typeface="+mn-ea"/>
                <a:cs typeface="+mn-cs"/>
              </a:rPr>
              <a:t>Start</a:t>
            </a:r>
            <a:r>
              <a:rPr lang="en-US" sz="1200" b="0" i="0" kern="1200" dirty="0" smtClean="0">
                <a:solidFill>
                  <a:schemeClr val="tx1"/>
                </a:solidFill>
                <a:effectLst/>
                <a:latin typeface="+mn-lt"/>
                <a:ea typeface="+mn-ea"/>
                <a:cs typeface="+mn-cs"/>
              </a:rPr>
              <a:t> function will be called by Unity before gameplay begins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before the Update function is called for the first time) and is an ideal place to do any initialization.</a:t>
            </a:r>
          </a:p>
          <a:p>
            <a:r>
              <a:rPr lang="en-US" sz="1200" b="0" i="0" kern="1200" dirty="0" smtClean="0">
                <a:solidFill>
                  <a:schemeClr val="tx1"/>
                </a:solidFill>
                <a:effectLst/>
                <a:latin typeface="+mn-lt"/>
                <a:ea typeface="+mn-ea"/>
                <a:cs typeface="+mn-cs"/>
              </a:rPr>
              <a:t>Note to experienced programmers: you may be surprised that initialization of an object is not done using a constructor function. This is because the construction of objects is handled by the editor and does not take place at the start of gameplay as you might expect. If you attempt to define a constructor for a script component, it will interfere with the normal operation of Unity and can cause major problems with the project.</a:t>
            </a:r>
          </a:p>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01932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r>
              <a:rPr lang="en-US" sz="1200" b="0" i="0" kern="1200" dirty="0" smtClean="0">
                <a:solidFill>
                  <a:schemeClr val="tx1"/>
                </a:solidFill>
                <a:effectLst/>
                <a:latin typeface="+mn-lt"/>
                <a:ea typeface="+mn-ea"/>
                <a:cs typeface="+mn-cs"/>
              </a:rPr>
              <a:t>As noted above, a script only defines a blueprint for a Component and so none of its code will be activated until an instance of the script is attached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You can attach a script by dragging the script asset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in the hierarchy panel or to the </a:t>
            </a:r>
            <a:r>
              <a:rPr lang="en-US" sz="1200" b="1" i="0" kern="1200" dirty="0" smtClean="0">
                <a:solidFill>
                  <a:schemeClr val="tx1"/>
                </a:solidFill>
                <a:effectLst/>
                <a:latin typeface="+mn-lt"/>
                <a:ea typeface="+mn-ea"/>
                <a:cs typeface="+mn-cs"/>
              </a:rPr>
              <a:t>inspector</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of the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that is currently selected. There is also a Scripts submenu on the Component menu which will contain all the scripts available in the project, including those you have created yourself. The script instance looks much like any other Component in the Inspector:</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500409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r>
              <a:rPr lang="en-US" sz="1200" b="0" i="0" kern="1200" dirty="0" smtClean="0">
                <a:solidFill>
                  <a:schemeClr val="tx1"/>
                </a:solidFill>
                <a:effectLst/>
                <a:latin typeface="+mn-lt"/>
                <a:ea typeface="+mn-ea"/>
                <a:cs typeface="+mn-cs"/>
              </a:rPr>
              <a:t>As noted above, a script only defines a blueprint for a Component and so none of its code will be activated until an instance of the script is attached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You can attach a script by dragging the script asset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in the hierarchy panel or to the </a:t>
            </a:r>
            <a:r>
              <a:rPr lang="en-US" sz="1200" b="1" i="0" kern="1200" dirty="0" smtClean="0">
                <a:solidFill>
                  <a:schemeClr val="tx1"/>
                </a:solidFill>
                <a:effectLst/>
                <a:latin typeface="+mn-lt"/>
                <a:ea typeface="+mn-ea"/>
                <a:cs typeface="+mn-cs"/>
              </a:rPr>
              <a:t>inspector</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of the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that is currently selected. There is also a Scripts submenu on the Component menu which will contain all the scripts available in the project, including those you have created yourself. The script instance looks much like any other Component in the Inspector: </a:t>
            </a:r>
          </a:p>
          <a:p>
            <a:pPr>
              <a:lnSpc>
                <a:spcPct val="115000"/>
              </a:lnSpc>
            </a:pPr>
            <a:r>
              <a:rPr lang="en-US" sz="1200" b="1" i="0" kern="1200" dirty="0" err="1" smtClean="0">
                <a:solidFill>
                  <a:schemeClr val="tx1"/>
                </a:solidFill>
                <a:effectLst/>
                <a:latin typeface="+mn-lt"/>
                <a:ea typeface="+mn-ea"/>
                <a:cs typeface="+mn-cs"/>
              </a:rPr>
              <a:t>Debug.Log</a:t>
            </a:r>
            <a:r>
              <a:rPr lang="en-US" sz="1200" b="0" i="0" kern="1200" dirty="0" smtClean="0">
                <a:solidFill>
                  <a:schemeClr val="tx1"/>
                </a:solidFill>
                <a:effectLst/>
                <a:latin typeface="+mn-lt"/>
                <a:ea typeface="+mn-ea"/>
                <a:cs typeface="+mn-cs"/>
              </a:rPr>
              <a:t> is a simple command that just prints a message to Unity’s console output. If you press Play now, you should see the message at the bottom of the main Unity editor window and in the Console window (menu: </a:t>
            </a:r>
            <a:r>
              <a:rPr lang="en-US" sz="1200" b="1" i="0" kern="1200" dirty="0" smtClean="0">
                <a:solidFill>
                  <a:schemeClr val="tx1"/>
                </a:solidFill>
                <a:effectLst/>
                <a:latin typeface="+mn-lt"/>
                <a:ea typeface="+mn-ea"/>
                <a:cs typeface="+mn-cs"/>
              </a:rPr>
              <a:t>Window</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General</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Console</a:t>
            </a:r>
            <a:r>
              <a:rPr lang="en-US" sz="1200" b="0" i="0" kern="1200" dirty="0" smtClean="0">
                <a:solidFill>
                  <a:schemeClr val="tx1"/>
                </a:solidFill>
                <a:effectLst/>
                <a:latin typeface="+mn-lt"/>
                <a:ea typeface="+mn-ea"/>
                <a:cs typeface="+mn-cs"/>
              </a:rPr>
              <a:t>)</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93898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367864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Integrated development environment (IDE) support</a:t>
            </a:r>
          </a:p>
          <a:p>
            <a:r>
              <a:rPr lang="en-US" sz="1200" b="0" i="0" kern="1200" dirty="0" smtClean="0">
                <a:solidFill>
                  <a:schemeClr val="tx1"/>
                </a:solidFill>
                <a:effectLst/>
                <a:latin typeface="+mn-lt"/>
                <a:ea typeface="+mn-ea"/>
                <a:cs typeface="+mn-cs"/>
              </a:rPr>
              <a:t>An integrated development environment (IDE) is a piece of computer software that provides tools and facilities to make it easier to develop other pieces of software. Unity supports the following IDEs:</a:t>
            </a:r>
          </a:p>
          <a:p>
            <a:r>
              <a:rPr lang="en-US" sz="1200" b="0" i="0" kern="1200" dirty="0" smtClean="0">
                <a:solidFill>
                  <a:schemeClr val="tx1"/>
                </a:solidFill>
                <a:effectLst/>
                <a:latin typeface="+mn-lt"/>
                <a:ea typeface="+mn-ea"/>
                <a:cs typeface="+mn-cs"/>
              </a:rPr>
              <a:t>Visual Studio</a:t>
            </a:r>
          </a:p>
          <a:p>
            <a:r>
              <a:rPr lang="en-US" sz="1200" b="0" i="0" kern="1200" dirty="0" smtClean="0">
                <a:solidFill>
                  <a:schemeClr val="tx1"/>
                </a:solidFill>
                <a:effectLst/>
                <a:latin typeface="+mn-lt"/>
                <a:ea typeface="+mn-ea"/>
                <a:cs typeface="+mn-cs"/>
              </a:rPr>
              <a:t>Visual Studio Code</a:t>
            </a:r>
          </a:p>
          <a:p>
            <a:r>
              <a:rPr lang="en-US" sz="1200" b="0" i="0" kern="1200" dirty="0" err="1" smtClean="0">
                <a:solidFill>
                  <a:schemeClr val="tx1"/>
                </a:solidFill>
                <a:effectLst/>
                <a:latin typeface="+mn-lt"/>
                <a:ea typeface="+mn-ea"/>
                <a:cs typeface="+mn-cs"/>
              </a:rPr>
              <a:t>JetBrains</a:t>
            </a:r>
            <a:r>
              <a:rPr lang="en-US" sz="1200" b="0" i="0" kern="1200" dirty="0" smtClean="0">
                <a:solidFill>
                  <a:schemeClr val="tx1"/>
                </a:solidFill>
                <a:effectLst/>
                <a:latin typeface="+mn-lt"/>
                <a:ea typeface="+mn-ea"/>
                <a:cs typeface="+mn-cs"/>
              </a:rPr>
              <a:t> Rider</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Visual Studio (default IDE on Windows and </a:t>
            </a:r>
            <a:r>
              <a:rPr lang="en-US" sz="1200" b="1" i="0" kern="1200" dirty="0" err="1" smtClean="0">
                <a:solidFill>
                  <a:schemeClr val="tx1"/>
                </a:solidFill>
                <a:effectLst/>
                <a:latin typeface="+mn-lt"/>
                <a:ea typeface="+mn-ea"/>
                <a:cs typeface="+mn-cs"/>
              </a:rPr>
              <a:t>macOS</a:t>
            </a:r>
            <a:r>
              <a:rPr lang="en-US" sz="1200" b="1"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When you install Unity on Windows and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by default Unity also installs Visual Studio or Visual Studio for Mac, respectively. You can choose to exclude it when you select which components to download and install. By default, the </a:t>
            </a:r>
            <a:r>
              <a:rPr lang="en-US" sz="1200" b="1" i="0" kern="1200" dirty="0" smtClean="0">
                <a:solidFill>
                  <a:schemeClr val="tx1"/>
                </a:solidFill>
                <a:effectLst/>
                <a:latin typeface="+mn-lt"/>
                <a:ea typeface="+mn-ea"/>
                <a:cs typeface="+mn-cs"/>
              </a:rPr>
              <a:t>External Script Editor</a:t>
            </a:r>
            <a:r>
              <a:rPr lang="en-US" sz="1200" b="0" i="0" kern="1200" dirty="0" smtClean="0">
                <a:solidFill>
                  <a:schemeClr val="tx1"/>
                </a:solidFill>
                <a:effectLst/>
                <a:latin typeface="+mn-lt"/>
                <a:ea typeface="+mn-ea"/>
                <a:cs typeface="+mn-cs"/>
              </a:rPr>
              <a:t> (menu: </a:t>
            </a:r>
            <a:r>
              <a:rPr lang="en-US" sz="1200" b="1" i="0" kern="1200" dirty="0" smtClean="0">
                <a:solidFill>
                  <a:schemeClr val="tx1"/>
                </a:solidFill>
                <a:effectLst/>
                <a:latin typeface="+mn-lt"/>
                <a:ea typeface="+mn-ea"/>
                <a:cs typeface="+mn-cs"/>
              </a:rPr>
              <a:t>Unity</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Preferences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External Tools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External Script Editor</a:t>
            </a:r>
            <a:r>
              <a:rPr lang="en-US" sz="1200" b="0" i="0" kern="1200" dirty="0" smtClean="0">
                <a:solidFill>
                  <a:schemeClr val="tx1"/>
                </a:solidFill>
                <a:effectLst/>
                <a:latin typeface="+mn-lt"/>
                <a:ea typeface="+mn-ea"/>
                <a:cs typeface="+mn-cs"/>
              </a:rPr>
              <a:t>) is set to Visual Studio. When you enable this option, Unity launches Visual Studio and uses it as the default editor for all script files. For more information, see </a:t>
            </a:r>
            <a:r>
              <a:rPr lang="en-US" sz="1200" b="0" i="0" u="sng" kern="1200" dirty="0" smtClean="0">
                <a:solidFill>
                  <a:schemeClr val="tx1"/>
                </a:solidFill>
                <a:effectLst/>
                <a:latin typeface="+mn-lt"/>
                <a:ea typeface="+mn-ea"/>
                <a:cs typeface="+mn-cs"/>
                <a:hlinkClick r:id="rId3"/>
              </a:rPr>
              <a:t>Visual Studio C# Integration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On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Unity installs </a:t>
            </a:r>
            <a:r>
              <a:rPr lang="en-US" sz="1200" b="0" i="0" u="sng" kern="1200" dirty="0" smtClean="0">
                <a:solidFill>
                  <a:schemeClr val="tx1"/>
                </a:solidFill>
                <a:effectLst/>
                <a:latin typeface="+mn-lt"/>
                <a:ea typeface="+mn-ea"/>
                <a:cs typeface="+mn-cs"/>
                <a:hlinkClick r:id="rId4"/>
              </a:rPr>
              <a:t>Visual Studio for Mac</a:t>
            </a:r>
            <a:r>
              <a:rPr lang="en-US" sz="1200" b="0" i="0" kern="1200" dirty="0" smtClean="0">
                <a:solidFill>
                  <a:schemeClr val="tx1"/>
                </a:solidFill>
                <a:effectLst/>
                <a:latin typeface="+mn-lt"/>
                <a:ea typeface="+mn-ea"/>
                <a:cs typeface="+mn-cs"/>
              </a:rPr>
              <a:t> as the C# IDE. Visual Studio Tools for Unity (VSTU) provides Unity integration for Visual Studio for Mac (VS4M). For information on setting up and using Visual Studio for Mac, see the following Microsoft documentation pages:</a:t>
            </a:r>
          </a:p>
          <a:p>
            <a:r>
              <a:rPr lang="en-US" sz="1200" b="0" i="0" u="sng" kern="1200" dirty="0" smtClean="0">
                <a:solidFill>
                  <a:schemeClr val="tx1"/>
                </a:solidFill>
                <a:effectLst/>
                <a:latin typeface="+mn-lt"/>
                <a:ea typeface="+mn-ea"/>
                <a:cs typeface="+mn-cs"/>
                <a:hlinkClick r:id="rId5"/>
              </a:rPr>
              <a:t>Visual Studio Tools for Unity</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6"/>
              </a:rPr>
              <a:t>Setup Visual Studio for Mac Tools for Unity</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7"/>
              </a:rPr>
              <a:t>Using Visual Studio for Mac Tools for Unity</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On Windows, Unity also includes </a:t>
            </a:r>
            <a:r>
              <a:rPr lang="en-US" sz="1200" b="0" i="0" u="sng" kern="1200" dirty="0" smtClean="0">
                <a:solidFill>
                  <a:schemeClr val="tx1"/>
                </a:solidFill>
                <a:effectLst/>
                <a:latin typeface="+mn-lt"/>
                <a:ea typeface="+mn-ea"/>
                <a:cs typeface="+mn-cs"/>
                <a:hlinkClick r:id="rId8"/>
              </a:rPr>
              <a:t>Visual Studio 2019 Community</a:t>
            </a:r>
            <a:r>
              <a:rPr lang="en-US" sz="1200" b="0" i="0" kern="1200" dirty="0" smtClean="0">
                <a:solidFill>
                  <a:schemeClr val="tx1"/>
                </a:solidFill>
                <a:effectLst/>
                <a:latin typeface="+mn-lt"/>
                <a:ea typeface="+mn-ea"/>
                <a:cs typeface="+mn-cs"/>
              </a:rPr>
              <a:t> by default in the installation package.</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Visual Studio Code (Windows, </a:t>
            </a:r>
            <a:r>
              <a:rPr lang="en-US" sz="1200" b="1" i="0" kern="1200" dirty="0" err="1" smtClean="0">
                <a:solidFill>
                  <a:schemeClr val="tx1"/>
                </a:solidFill>
                <a:effectLst/>
                <a:latin typeface="+mn-lt"/>
                <a:ea typeface="+mn-ea"/>
                <a:cs typeface="+mn-cs"/>
              </a:rPr>
              <a:t>macOS</a:t>
            </a:r>
            <a:r>
              <a:rPr lang="en-US" sz="1200" b="1" i="0" kern="1200" dirty="0" smtClean="0">
                <a:solidFill>
                  <a:schemeClr val="tx1"/>
                </a:solidFill>
                <a:effectLst/>
                <a:latin typeface="+mn-lt"/>
                <a:ea typeface="+mn-ea"/>
                <a:cs typeface="+mn-cs"/>
              </a:rPr>
              <a:t>, Linux)</a:t>
            </a:r>
          </a:p>
          <a:p>
            <a:r>
              <a:rPr lang="en-US" sz="1200" b="0" i="0" kern="1200" dirty="0" smtClean="0">
                <a:solidFill>
                  <a:schemeClr val="tx1"/>
                </a:solidFill>
                <a:effectLst/>
                <a:latin typeface="+mn-lt"/>
                <a:ea typeface="+mn-ea"/>
                <a:cs typeface="+mn-cs"/>
              </a:rPr>
              <a:t>Unity supports opening scripts in </a:t>
            </a:r>
            <a:r>
              <a:rPr lang="en-US" sz="1200" b="0" i="0" u="sng" kern="1200" dirty="0" smtClean="0">
                <a:solidFill>
                  <a:schemeClr val="tx1"/>
                </a:solidFill>
                <a:effectLst/>
                <a:latin typeface="+mn-lt"/>
                <a:ea typeface="+mn-ea"/>
                <a:cs typeface="+mn-cs"/>
                <a:hlinkClick r:id="rId9"/>
              </a:rPr>
              <a:t>Visual Studio Code</a:t>
            </a:r>
            <a:r>
              <a:rPr lang="en-US" sz="1200" b="0" i="0" kern="1200" dirty="0" smtClean="0">
                <a:solidFill>
                  <a:schemeClr val="tx1"/>
                </a:solidFill>
                <a:effectLst/>
                <a:latin typeface="+mn-lt"/>
                <a:ea typeface="+mn-ea"/>
                <a:cs typeface="+mn-cs"/>
              </a:rPr>
              <a:t> (VS Code). To open scripts in VS Code, go to </a:t>
            </a:r>
            <a:r>
              <a:rPr lang="en-US" sz="1200" b="1" i="0" kern="1200" dirty="0" smtClean="0">
                <a:solidFill>
                  <a:schemeClr val="tx1"/>
                </a:solidFill>
                <a:effectLst/>
                <a:latin typeface="+mn-lt"/>
                <a:ea typeface="+mn-ea"/>
                <a:cs typeface="+mn-cs"/>
              </a:rPr>
              <a:t>Unity</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Preferences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External Tools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External Script Editor</a:t>
            </a:r>
            <a:r>
              <a:rPr lang="en-US" sz="1200" b="0" i="0" kern="1200" dirty="0" smtClean="0">
                <a:solidFill>
                  <a:schemeClr val="tx1"/>
                </a:solidFill>
                <a:effectLst/>
                <a:latin typeface="+mn-lt"/>
                <a:ea typeface="+mn-ea"/>
                <a:cs typeface="+mn-cs"/>
              </a:rPr>
              <a:t> and select </a:t>
            </a:r>
            <a:r>
              <a:rPr lang="en-US" sz="1200" b="1" i="0" kern="1200" dirty="0" smtClean="0">
                <a:solidFill>
                  <a:schemeClr val="tx1"/>
                </a:solidFill>
                <a:effectLst/>
                <a:latin typeface="+mn-lt"/>
                <a:ea typeface="+mn-ea"/>
                <a:cs typeface="+mn-cs"/>
              </a:rPr>
              <a:t>Visual Studio Code</a:t>
            </a:r>
            <a:r>
              <a:rPr lang="en-US" sz="1200" b="0" i="0" kern="1200" dirty="0" smtClean="0">
                <a:solidFill>
                  <a:schemeClr val="tx1"/>
                </a:solidFill>
                <a:effectLst/>
                <a:latin typeface="+mn-lt"/>
                <a:ea typeface="+mn-ea"/>
                <a:cs typeface="+mn-cs"/>
              </a:rPr>
              <a:t>. For information on using VS Code with Unity, see Visual Studio’s documentation on </a:t>
            </a:r>
            <a:r>
              <a:rPr lang="en-US" sz="1200" b="0" i="0" u="sng" kern="1200" dirty="0" smtClean="0">
                <a:solidFill>
                  <a:schemeClr val="tx1"/>
                </a:solidFill>
                <a:effectLst/>
                <a:latin typeface="+mn-lt"/>
                <a:ea typeface="+mn-ea"/>
                <a:cs typeface="+mn-cs"/>
                <a:hlinkClick r:id="rId10"/>
              </a:rPr>
              <a:t>Unity Development with VS Code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Prerequisites</a:t>
            </a:r>
          </a:p>
          <a:p>
            <a:r>
              <a:rPr lang="en-US" sz="1200" b="0" i="0" kern="1200" dirty="0" smtClean="0">
                <a:solidFill>
                  <a:schemeClr val="tx1"/>
                </a:solidFill>
                <a:effectLst/>
                <a:latin typeface="+mn-lt"/>
                <a:ea typeface="+mn-ea"/>
                <a:cs typeface="+mn-cs"/>
              </a:rPr>
              <a:t>To use Visual Studio Code for C# code editing and Unity C# debugging support, you need to install:</a:t>
            </a:r>
          </a:p>
          <a:p>
            <a:r>
              <a:rPr lang="en-US" sz="1200" b="0" i="0" u="sng" kern="1200" dirty="0" smtClean="0">
                <a:solidFill>
                  <a:schemeClr val="tx1"/>
                </a:solidFill>
                <a:effectLst/>
                <a:latin typeface="+mn-lt"/>
                <a:ea typeface="+mn-ea"/>
                <a:cs typeface="+mn-cs"/>
                <a:hlinkClick r:id="rId11"/>
              </a:rPr>
              <a:t>Mono</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(only required on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and Linux)</a:t>
            </a:r>
          </a:p>
          <a:p>
            <a:r>
              <a:rPr lang="en-US" sz="1200" b="0" i="0" u="sng" kern="1200" dirty="0" smtClean="0">
                <a:solidFill>
                  <a:schemeClr val="tx1"/>
                </a:solidFill>
                <a:effectLst/>
                <a:latin typeface="+mn-lt"/>
                <a:ea typeface="+mn-ea"/>
                <a:cs typeface="+mn-cs"/>
                <a:hlinkClick r:id="rId12"/>
              </a:rPr>
              <a:t>Visual Studio Code C# Extension</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13"/>
              </a:rPr>
              <a:t>Visual Studio Code Debugger for Unity Extension</a:t>
            </a:r>
            <a:r>
              <a:rPr lang="en-US" sz="1200" b="0" i="0" kern="1200" dirty="0" smtClean="0">
                <a:solidFill>
                  <a:schemeClr val="tx1"/>
                </a:solidFill>
                <a:effectLst/>
                <a:latin typeface="+mn-lt"/>
                <a:ea typeface="+mn-ea"/>
                <a:cs typeface="+mn-cs"/>
              </a:rPr>
              <a:t> (Not officially supported by Unity)</a:t>
            </a:r>
          </a:p>
          <a:p>
            <a:pPr marL="171450" indent="-171450">
              <a:buFont typeface="Arial" panose="020B0604020202020204" pitchFamily="34" charset="0"/>
              <a:buChar char="•"/>
            </a:pPr>
            <a:r>
              <a:rPr lang="en-US" sz="1200" b="1" i="0" kern="1200" dirty="0" err="1" smtClean="0">
                <a:solidFill>
                  <a:schemeClr val="tx1"/>
                </a:solidFill>
                <a:effectLst/>
                <a:latin typeface="+mn-lt"/>
                <a:ea typeface="+mn-ea"/>
                <a:cs typeface="+mn-cs"/>
              </a:rPr>
              <a:t>JetBrains</a:t>
            </a:r>
            <a:r>
              <a:rPr lang="en-US" sz="1200" b="1" i="0" kern="1200" dirty="0" smtClean="0">
                <a:solidFill>
                  <a:schemeClr val="tx1"/>
                </a:solidFill>
                <a:effectLst/>
                <a:latin typeface="+mn-lt"/>
                <a:ea typeface="+mn-ea"/>
                <a:cs typeface="+mn-cs"/>
              </a:rPr>
              <a:t> Rider (Windows, </a:t>
            </a:r>
            <a:r>
              <a:rPr lang="en-US" sz="1200" b="1" i="0" kern="1200" dirty="0" err="1" smtClean="0">
                <a:solidFill>
                  <a:schemeClr val="tx1"/>
                </a:solidFill>
                <a:effectLst/>
                <a:latin typeface="+mn-lt"/>
                <a:ea typeface="+mn-ea"/>
                <a:cs typeface="+mn-cs"/>
              </a:rPr>
              <a:t>macOS</a:t>
            </a:r>
            <a:r>
              <a:rPr lang="en-US" sz="1200" b="1" i="0" kern="1200" dirty="0" smtClean="0">
                <a:solidFill>
                  <a:schemeClr val="tx1"/>
                </a:solidFill>
                <a:effectLst/>
                <a:latin typeface="+mn-lt"/>
                <a:ea typeface="+mn-ea"/>
                <a:cs typeface="+mn-cs"/>
              </a:rPr>
              <a:t>, Linux)</a:t>
            </a:r>
          </a:p>
          <a:p>
            <a:r>
              <a:rPr lang="en-US" sz="1200" b="0" i="0" kern="1200" dirty="0" smtClean="0">
                <a:solidFill>
                  <a:schemeClr val="tx1"/>
                </a:solidFill>
                <a:effectLst/>
                <a:latin typeface="+mn-lt"/>
                <a:ea typeface="+mn-ea"/>
                <a:cs typeface="+mn-cs"/>
              </a:rPr>
              <a:t>Unity supports opening scripts in </a:t>
            </a:r>
            <a:r>
              <a:rPr lang="en-US" sz="1200" b="0" i="0" u="sng" kern="1200" dirty="0" err="1" smtClean="0">
                <a:solidFill>
                  <a:schemeClr val="tx1"/>
                </a:solidFill>
                <a:effectLst/>
                <a:latin typeface="+mn-lt"/>
                <a:ea typeface="+mn-ea"/>
                <a:cs typeface="+mn-cs"/>
                <a:hlinkClick r:id="rId14"/>
              </a:rPr>
              <a:t>JetBrains</a:t>
            </a:r>
            <a:r>
              <a:rPr lang="en-US" sz="1200" b="0" i="0" u="sng" kern="1200" dirty="0" smtClean="0">
                <a:solidFill>
                  <a:schemeClr val="tx1"/>
                </a:solidFill>
                <a:effectLst/>
                <a:latin typeface="+mn-lt"/>
                <a:ea typeface="+mn-ea"/>
                <a:cs typeface="+mn-cs"/>
                <a:hlinkClick r:id="rId14"/>
              </a:rPr>
              <a:t> Rider</a:t>
            </a:r>
            <a:r>
              <a:rPr lang="en-US" sz="1200" b="0" i="0" kern="1200" dirty="0" smtClean="0">
                <a:solidFill>
                  <a:schemeClr val="tx1"/>
                </a:solidFill>
                <a:effectLst/>
                <a:latin typeface="+mn-lt"/>
                <a:ea typeface="+mn-ea"/>
                <a:cs typeface="+mn-cs"/>
              </a:rPr>
              <a:t>. To open scripts in Rider, go to </a:t>
            </a:r>
            <a:r>
              <a:rPr lang="en-US" sz="1200" b="1" i="0" kern="1200" dirty="0" smtClean="0">
                <a:solidFill>
                  <a:schemeClr val="tx1"/>
                </a:solidFill>
                <a:effectLst/>
                <a:latin typeface="+mn-lt"/>
                <a:ea typeface="+mn-ea"/>
                <a:cs typeface="+mn-cs"/>
              </a:rPr>
              <a:t>Unity</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Preferences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External Tools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External Script Editor</a:t>
            </a:r>
            <a:r>
              <a:rPr lang="en-US" sz="1200" b="0" i="0" kern="1200" dirty="0" smtClean="0">
                <a:solidFill>
                  <a:schemeClr val="tx1"/>
                </a:solidFill>
                <a:effectLst/>
                <a:latin typeface="+mn-lt"/>
                <a:ea typeface="+mn-ea"/>
                <a:cs typeface="+mn-cs"/>
              </a:rPr>
              <a:t> and select </a:t>
            </a:r>
            <a:r>
              <a:rPr lang="en-US" sz="1200" b="1" i="0" kern="1200" dirty="0" smtClean="0">
                <a:solidFill>
                  <a:schemeClr val="tx1"/>
                </a:solidFill>
                <a:effectLst/>
                <a:latin typeface="+mn-lt"/>
                <a:ea typeface="+mn-ea"/>
                <a:cs typeface="+mn-cs"/>
              </a:rPr>
              <a:t>Rider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Rider is based on </a:t>
            </a:r>
            <a:r>
              <a:rPr lang="en-US" sz="1200" b="0" i="0" u="sng" kern="1200" dirty="0" err="1" smtClean="0">
                <a:solidFill>
                  <a:schemeClr val="tx1"/>
                </a:solidFill>
                <a:effectLst/>
                <a:latin typeface="+mn-lt"/>
                <a:ea typeface="+mn-ea"/>
                <a:cs typeface="+mn-cs"/>
                <a:hlinkClick r:id="rId15"/>
              </a:rPr>
              <a:t>ReSharper</a:t>
            </a:r>
            <a:r>
              <a:rPr lang="en-US" sz="1200" b="0" i="0" kern="1200" dirty="0" smtClean="0">
                <a:solidFill>
                  <a:schemeClr val="tx1"/>
                </a:solidFill>
                <a:effectLst/>
                <a:latin typeface="+mn-lt"/>
                <a:ea typeface="+mn-ea"/>
                <a:cs typeface="+mn-cs"/>
              </a:rPr>
              <a:t> and includes most of its features. It supports all of C# 7.2’s features as well as C# debugging on the .NET 4.6 scripting runtime in Unity. For more information, see </a:t>
            </a:r>
            <a:r>
              <a:rPr lang="en-US" sz="1200" b="0" i="0" kern="1200" dirty="0" err="1" smtClean="0">
                <a:solidFill>
                  <a:schemeClr val="tx1"/>
                </a:solidFill>
                <a:effectLst/>
                <a:latin typeface="+mn-lt"/>
                <a:ea typeface="+mn-ea"/>
                <a:cs typeface="+mn-cs"/>
              </a:rPr>
              <a:t>JetBrains</a:t>
            </a:r>
            <a:r>
              <a:rPr lang="en-US" sz="1200" b="0" i="0" kern="1200" dirty="0" smtClean="0">
                <a:solidFill>
                  <a:schemeClr val="tx1"/>
                </a:solidFill>
                <a:effectLst/>
                <a:latin typeface="+mn-lt"/>
                <a:ea typeface="+mn-ea"/>
                <a:cs typeface="+mn-cs"/>
              </a:rPr>
              <a:t>’ documentation on </a:t>
            </a:r>
            <a:r>
              <a:rPr lang="en-US" sz="1200" b="0" i="0" u="sng" kern="1200" dirty="0" smtClean="0">
                <a:solidFill>
                  <a:schemeClr val="tx1"/>
                </a:solidFill>
                <a:effectLst/>
                <a:latin typeface="+mn-lt"/>
                <a:ea typeface="+mn-ea"/>
                <a:cs typeface="+mn-cs"/>
                <a:hlinkClick r:id="rId16"/>
              </a:rPr>
              <a:t>Rider for Unity</a:t>
            </a:r>
            <a:r>
              <a:rPr lang="en-US" sz="1200" b="0" i="0" kern="1200" dirty="0" smtClean="0">
                <a:solidFill>
                  <a:schemeClr val="tx1"/>
                </a:solidFill>
                <a:effectLst/>
                <a:latin typeface="+mn-lt"/>
                <a:ea typeface="+mn-ea"/>
                <a:cs typeface="+mn-cs"/>
              </a:rPr>
              <a:t>.</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51998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30852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Absolutely, focusing on the fundamentals of C# is a solid approach when learning Unity game development. Here are some key areas and concepts you should prioritize:</a:t>
            </a:r>
          </a:p>
          <a:p>
            <a:r>
              <a:rPr lang="en-US" sz="1200" b="1" i="0" kern="1200" dirty="0" smtClean="0">
                <a:solidFill>
                  <a:schemeClr val="tx1"/>
                </a:solidFill>
                <a:effectLst/>
                <a:latin typeface="+mn-lt"/>
                <a:ea typeface="+mn-ea"/>
                <a:cs typeface="+mn-cs"/>
              </a:rPr>
              <a:t>Basic Syntax:</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Understand fundamental syntax elements such as variables, data types, operators, loops, and conditionals. These are the building blocks of any programming language, including C#.</a:t>
            </a:r>
          </a:p>
          <a:p>
            <a:r>
              <a:rPr lang="en-US" sz="1200" b="1" i="0" kern="1200" dirty="0" smtClean="0">
                <a:solidFill>
                  <a:schemeClr val="tx1"/>
                </a:solidFill>
                <a:effectLst/>
                <a:latin typeface="+mn-lt"/>
                <a:ea typeface="+mn-ea"/>
                <a:cs typeface="+mn-cs"/>
              </a:rPr>
              <a:t>Functions and Methods: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Learn how to define and use functions and methods. Understand the concepts of parameters and return types. Unity scripts heavily rely on methods for various functionalities.</a:t>
            </a:r>
          </a:p>
          <a:p>
            <a:r>
              <a:rPr lang="en-US" sz="1200" b="1" i="0" kern="1200" dirty="0" smtClean="0">
                <a:solidFill>
                  <a:schemeClr val="tx1"/>
                </a:solidFill>
                <a:effectLst/>
                <a:latin typeface="+mn-lt"/>
                <a:ea typeface="+mn-ea"/>
                <a:cs typeface="+mn-cs"/>
              </a:rPr>
              <a:t>Object-Oriented Programming (OOP):</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Master the principles of OOP, as C# is an object-oriented language. Understand concepts like classes, objects, inheritance, polymorphism, and encapsulation. OOP is crucial for organizing and structuring game code effectively.</a:t>
            </a:r>
          </a:p>
          <a:p>
            <a:r>
              <a:rPr lang="en-US" sz="1200" b="1" i="0" kern="1200" dirty="0" smtClean="0">
                <a:solidFill>
                  <a:schemeClr val="tx1"/>
                </a:solidFill>
                <a:effectLst/>
                <a:latin typeface="+mn-lt"/>
                <a:ea typeface="+mn-ea"/>
                <a:cs typeface="+mn-cs"/>
              </a:rPr>
              <a:t>Unity-Specific Concepts: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Grasp how Unity uses C# scripts to manipulate game objects, scenes, and components. Learn about </a:t>
            </a:r>
            <a:r>
              <a:rPr lang="en-US" sz="1200" b="0" i="0" kern="1200" dirty="0" err="1" smtClean="0">
                <a:solidFill>
                  <a:schemeClr val="tx1"/>
                </a:solidFill>
                <a:effectLst/>
                <a:latin typeface="+mn-lt"/>
                <a:ea typeface="+mn-ea"/>
                <a:cs typeface="+mn-cs"/>
              </a:rPr>
              <a:t>MonoBehaviour</a:t>
            </a:r>
            <a:r>
              <a:rPr lang="en-US" sz="1200" b="0" i="0" kern="1200" dirty="0" smtClean="0">
                <a:solidFill>
                  <a:schemeClr val="tx1"/>
                </a:solidFill>
                <a:effectLst/>
                <a:latin typeface="+mn-lt"/>
                <a:ea typeface="+mn-ea"/>
                <a:cs typeface="+mn-cs"/>
              </a:rPr>
              <a:t>, the foundation for Unity scripts, and understand its lifecycle methods like Start(), Update(), and Awake().</a:t>
            </a:r>
          </a:p>
          <a:p>
            <a:r>
              <a:rPr lang="en-US" sz="1200" b="1" i="0" kern="1200" dirty="0" smtClean="0">
                <a:solidFill>
                  <a:schemeClr val="tx1"/>
                </a:solidFill>
                <a:effectLst/>
                <a:latin typeface="+mn-lt"/>
                <a:ea typeface="+mn-ea"/>
                <a:cs typeface="+mn-cs"/>
              </a:rPr>
              <a:t>Variables and Data Structures: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Understand different variable types and commonly used data structures such as arrays, lists, and dictionaries. These are essential for managing and manipulating game data.</a:t>
            </a:r>
          </a:p>
          <a:p>
            <a:r>
              <a:rPr lang="en-US" sz="1200" b="1" i="0" kern="1200" dirty="0" smtClean="0">
                <a:solidFill>
                  <a:schemeClr val="tx1"/>
                </a:solidFill>
                <a:effectLst/>
                <a:latin typeface="+mn-lt"/>
                <a:ea typeface="+mn-ea"/>
                <a:cs typeface="+mn-cs"/>
              </a:rPr>
              <a:t>Unity Events and Delegates: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Learn about Unity events and delegates. These are powerful mechanisms for handling inter-object communication in Unity. Understanding them will help you create modular and extensible scripts.</a:t>
            </a:r>
          </a:p>
          <a:p>
            <a:r>
              <a:rPr lang="en-US" sz="1200" b="1" i="0" kern="1200" dirty="0" err="1" smtClean="0">
                <a:solidFill>
                  <a:schemeClr val="tx1"/>
                </a:solidFill>
                <a:effectLst/>
                <a:latin typeface="+mn-lt"/>
                <a:ea typeface="+mn-ea"/>
                <a:cs typeface="+mn-cs"/>
              </a:rPr>
              <a:t>Coroutines</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lvl="1"/>
            <a:r>
              <a:rPr lang="en-US" sz="1200" b="0" i="0" kern="1200" dirty="0" err="1" smtClean="0">
                <a:solidFill>
                  <a:schemeClr val="tx1"/>
                </a:solidFill>
                <a:effectLst/>
                <a:latin typeface="+mn-lt"/>
                <a:ea typeface="+mn-ea"/>
                <a:cs typeface="+mn-cs"/>
              </a:rPr>
              <a:t>Coroutines</a:t>
            </a:r>
            <a:r>
              <a:rPr lang="en-US" sz="1200" b="0" i="0" kern="1200" dirty="0" smtClean="0">
                <a:solidFill>
                  <a:schemeClr val="tx1"/>
                </a:solidFill>
                <a:effectLst/>
                <a:latin typeface="+mn-lt"/>
                <a:ea typeface="+mn-ea"/>
                <a:cs typeface="+mn-cs"/>
              </a:rPr>
              <a:t> are essential for managing asynchronous operations in Unity. Learn how to use </a:t>
            </a:r>
            <a:r>
              <a:rPr lang="en-US" sz="1200" b="0" i="0" kern="1200" dirty="0" err="1" smtClean="0">
                <a:solidFill>
                  <a:schemeClr val="tx1"/>
                </a:solidFill>
                <a:effectLst/>
                <a:latin typeface="+mn-lt"/>
                <a:ea typeface="+mn-ea"/>
                <a:cs typeface="+mn-cs"/>
              </a:rPr>
              <a:t>StartCoroutine</a:t>
            </a:r>
            <a:r>
              <a:rPr lang="en-US" sz="1200" b="0" i="0" kern="1200" dirty="0" smtClean="0">
                <a:solidFill>
                  <a:schemeClr val="tx1"/>
                </a:solidFill>
                <a:effectLst/>
                <a:latin typeface="+mn-lt"/>
                <a:ea typeface="+mn-ea"/>
                <a:cs typeface="+mn-cs"/>
              </a:rPr>
              <a:t>() and yield return for tasks like animations and delays.</a:t>
            </a:r>
          </a:p>
          <a:p>
            <a:r>
              <a:rPr lang="en-US" sz="1200" b="1" i="0" kern="1200" dirty="0" smtClean="0">
                <a:solidFill>
                  <a:schemeClr val="tx1"/>
                </a:solidFill>
                <a:effectLst/>
                <a:latin typeface="+mn-lt"/>
                <a:ea typeface="+mn-ea"/>
                <a:cs typeface="+mn-cs"/>
              </a:rPr>
              <a:t>Understanding </a:t>
            </a:r>
            <a:r>
              <a:rPr lang="en-US" sz="1200" b="1" i="0" kern="1200" dirty="0" err="1" smtClean="0">
                <a:solidFill>
                  <a:schemeClr val="tx1"/>
                </a:solidFill>
                <a:effectLst/>
                <a:latin typeface="+mn-lt"/>
                <a:ea typeface="+mn-ea"/>
                <a:cs typeface="+mn-cs"/>
              </a:rPr>
              <a:t>GameObjects</a:t>
            </a:r>
            <a:r>
              <a:rPr lang="en-US" sz="1200" b="1" i="0" kern="1200" dirty="0" smtClean="0">
                <a:solidFill>
                  <a:schemeClr val="tx1"/>
                </a:solidFill>
                <a:effectLst/>
                <a:latin typeface="+mn-lt"/>
                <a:ea typeface="+mn-ea"/>
                <a:cs typeface="+mn-cs"/>
              </a:rPr>
              <a:t> and Components: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Gain a deep understanding of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Transforms, and Unity's component-based architecture. Learn how to manipulate and interact with these entities through C# scripts.</a:t>
            </a:r>
          </a:p>
          <a:p>
            <a:r>
              <a:rPr lang="en-US" sz="1200" b="1" i="0" kern="1200" dirty="0" smtClean="0">
                <a:solidFill>
                  <a:schemeClr val="tx1"/>
                </a:solidFill>
                <a:effectLst/>
                <a:latin typeface="+mn-lt"/>
                <a:ea typeface="+mn-ea"/>
                <a:cs typeface="+mn-cs"/>
              </a:rPr>
              <a:t>Error Handling and Debugging:</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Develop skills in error handling and debugging. Unity provides robust tools for debugging, and understanding how to use them will save you a lot of time when troubleshooting issues in your scripts.</a:t>
            </a:r>
          </a:p>
          <a:p>
            <a:r>
              <a:rPr lang="en-US" sz="1200" b="1" i="0" kern="1200" dirty="0" smtClean="0">
                <a:solidFill>
                  <a:schemeClr val="tx1"/>
                </a:solidFill>
                <a:effectLst/>
                <a:latin typeface="+mn-lt"/>
                <a:ea typeface="+mn-ea"/>
                <a:cs typeface="+mn-cs"/>
              </a:rPr>
              <a:t>Coding Best Practices: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Embrace coding best practices. Write clean, readable, and modular code. Understand concepts like code organization, naming conventions, and code efficiency.</a:t>
            </a:r>
          </a:p>
          <a:p>
            <a:r>
              <a:rPr lang="en-US" sz="1200" b="1" i="0" kern="1200" dirty="0" smtClean="0">
                <a:solidFill>
                  <a:schemeClr val="tx1"/>
                </a:solidFill>
                <a:effectLst/>
                <a:latin typeface="+mn-lt"/>
                <a:ea typeface="+mn-ea"/>
                <a:cs typeface="+mn-cs"/>
              </a:rPr>
              <a:t>Unity Documentation: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Get comfortable using Unity's documentation. The documentation is comprehensive and provides detailed information about Unity's API and how to use it with C#.</a:t>
            </a:r>
          </a:p>
          <a:p>
            <a:r>
              <a:rPr lang="en-US" sz="1200" b="1" i="0" kern="1200" dirty="0" smtClean="0">
                <a:solidFill>
                  <a:schemeClr val="tx1"/>
                </a:solidFill>
                <a:effectLst/>
                <a:latin typeface="+mn-lt"/>
                <a:ea typeface="+mn-ea"/>
                <a:cs typeface="+mn-cs"/>
              </a:rPr>
              <a:t>Practice with Simple Projects: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Apply what you learn by building simple projects. Start with basic games and gradually increase the complexity. Practical experience is crucial for reinforcing your understanding.</a:t>
            </a:r>
          </a:p>
          <a:p>
            <a:r>
              <a:rPr lang="en-US" sz="1200" b="0" i="0" kern="1200" dirty="0" smtClean="0">
                <a:solidFill>
                  <a:schemeClr val="tx1"/>
                </a:solidFill>
                <a:effectLst/>
                <a:latin typeface="+mn-lt"/>
                <a:ea typeface="+mn-ea"/>
                <a:cs typeface="+mn-cs"/>
              </a:rPr>
              <a:t>Remember, Unity and C# are vast ecosystems, and learning is an ongoing process. As you progress, you can delve into more advanced topics such as </a:t>
            </a:r>
            <a:r>
              <a:rPr lang="en-US" sz="1200" b="0" i="0" kern="1200" dirty="0" err="1" smtClean="0">
                <a:solidFill>
                  <a:schemeClr val="tx1"/>
                </a:solidFill>
                <a:effectLst/>
                <a:latin typeface="+mn-lt"/>
                <a:ea typeface="+mn-ea"/>
                <a:cs typeface="+mn-cs"/>
              </a:rPr>
              <a:t>ScriptableObjects</a:t>
            </a:r>
            <a:r>
              <a:rPr lang="en-US" sz="1200" b="0" i="0" kern="1200" dirty="0" smtClean="0">
                <a:solidFill>
                  <a:schemeClr val="tx1"/>
                </a:solidFill>
                <a:effectLst/>
                <a:latin typeface="+mn-lt"/>
                <a:ea typeface="+mn-ea"/>
                <a:cs typeface="+mn-cs"/>
              </a:rPr>
              <a:t>, custom editors, optimization techniques, and more. Building a strong foundation in C# will empower you to tackle complex game development challenges with confidence.</a:t>
            </a:r>
          </a:p>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92198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C# programming plays a crucial role in Unity game development for several reasons:</a:t>
            </a:r>
          </a:p>
          <a:p>
            <a:r>
              <a:rPr lang="en-US" sz="1200" b="1" i="0" kern="1200" dirty="0" smtClean="0">
                <a:solidFill>
                  <a:schemeClr val="tx1"/>
                </a:solidFill>
                <a:effectLst/>
                <a:latin typeface="+mn-lt"/>
                <a:ea typeface="+mn-ea"/>
                <a:cs typeface="+mn-cs"/>
              </a:rPr>
              <a:t>Unity Scripting Language:</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Primary Language:</a:t>
            </a:r>
            <a:r>
              <a:rPr lang="en-US" sz="1200" b="0" i="0" kern="1200" dirty="0" smtClean="0">
                <a:solidFill>
                  <a:schemeClr val="tx1"/>
                </a:solidFill>
                <a:effectLst/>
                <a:latin typeface="+mn-lt"/>
                <a:ea typeface="+mn-ea"/>
                <a:cs typeface="+mn-cs"/>
              </a:rPr>
              <a:t> C# is one of the primary scripting languages used in Unity along with JavaScript and Boo. However, C# is the most widely adopted and recommended language for Unity development.</a:t>
            </a:r>
          </a:p>
          <a:p>
            <a:r>
              <a:rPr lang="en-US" sz="1200" b="1" i="0" kern="1200" dirty="0" smtClean="0">
                <a:solidFill>
                  <a:schemeClr val="tx1"/>
                </a:solidFill>
                <a:effectLst/>
                <a:latin typeface="+mn-lt"/>
                <a:ea typeface="+mn-ea"/>
                <a:cs typeface="+mn-cs"/>
              </a:rPr>
              <a:t>Unity's Native Language:</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First-Class Support:</a:t>
            </a:r>
            <a:r>
              <a:rPr lang="en-US" sz="1200" b="0" i="0" kern="1200" dirty="0" smtClean="0">
                <a:solidFill>
                  <a:schemeClr val="tx1"/>
                </a:solidFill>
                <a:effectLst/>
                <a:latin typeface="+mn-lt"/>
                <a:ea typeface="+mn-ea"/>
                <a:cs typeface="+mn-cs"/>
              </a:rPr>
              <a:t> Unity provides first-class support for C#. This means that many of Unity's features and functionalities are exposed through C# scripts, making it the natural choice for development.</a:t>
            </a:r>
          </a:p>
          <a:p>
            <a:r>
              <a:rPr lang="en-US" sz="1200" b="1" i="0" kern="1200" dirty="0" smtClean="0">
                <a:solidFill>
                  <a:schemeClr val="tx1"/>
                </a:solidFill>
                <a:effectLst/>
                <a:latin typeface="+mn-lt"/>
                <a:ea typeface="+mn-ea"/>
                <a:cs typeface="+mn-cs"/>
              </a:rPr>
              <a:t>Ease of Learning:</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Beginner-Friendly:</a:t>
            </a:r>
            <a:r>
              <a:rPr lang="en-US" sz="1200" b="0" i="0" kern="1200" dirty="0" smtClean="0">
                <a:solidFill>
                  <a:schemeClr val="tx1"/>
                </a:solidFill>
                <a:effectLst/>
                <a:latin typeface="+mn-lt"/>
                <a:ea typeface="+mn-ea"/>
                <a:cs typeface="+mn-cs"/>
              </a:rPr>
              <a:t> C# is considered more beginner-friendly compared to some other programming languages. Its syntax is clear and easy to understand, making it accessible to developers who are new to programming.</a:t>
            </a:r>
          </a:p>
          <a:p>
            <a:r>
              <a:rPr lang="en-US" sz="1200" b="1" i="0" kern="1200" dirty="0" smtClean="0">
                <a:solidFill>
                  <a:schemeClr val="tx1"/>
                </a:solidFill>
                <a:effectLst/>
                <a:latin typeface="+mn-lt"/>
                <a:ea typeface="+mn-ea"/>
                <a:cs typeface="+mn-cs"/>
              </a:rPr>
              <a:t>Powerful and Versatile:</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Object-Oriented:</a:t>
            </a:r>
            <a:r>
              <a:rPr lang="en-US" sz="1200" b="0" i="0" kern="1200" dirty="0" smtClean="0">
                <a:solidFill>
                  <a:schemeClr val="tx1"/>
                </a:solidFill>
                <a:effectLst/>
                <a:latin typeface="+mn-lt"/>
                <a:ea typeface="+mn-ea"/>
                <a:cs typeface="+mn-cs"/>
              </a:rPr>
              <a:t> C# is an object-oriented programming language, allowing developers to write modular and reusable code. This facilitates better organization and maintenance of code, which is crucial as game projects grow in complexity.</a:t>
            </a:r>
          </a:p>
          <a:p>
            <a:r>
              <a:rPr lang="en-US" sz="1200" b="1" i="0" kern="1200" dirty="0" smtClean="0">
                <a:solidFill>
                  <a:schemeClr val="tx1"/>
                </a:solidFill>
                <a:effectLst/>
                <a:latin typeface="+mn-lt"/>
                <a:ea typeface="+mn-ea"/>
                <a:cs typeface="+mn-cs"/>
              </a:rPr>
              <a:t>Performance:</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High Performance:</a:t>
            </a:r>
            <a:r>
              <a:rPr lang="en-US" sz="1200" b="0" i="0" kern="1200" dirty="0" smtClean="0">
                <a:solidFill>
                  <a:schemeClr val="tx1"/>
                </a:solidFill>
                <a:effectLst/>
                <a:latin typeface="+mn-lt"/>
                <a:ea typeface="+mn-ea"/>
                <a:cs typeface="+mn-cs"/>
              </a:rPr>
              <a:t> C# offers high performance and efficiency, making it suitable for resource-intensive tasks like game development. While games often involve complex graphics, physics, and AI, C# is well-equipped to handle these tasks.</a:t>
            </a:r>
          </a:p>
          <a:p>
            <a:r>
              <a:rPr lang="en-US" sz="1200" b="1" i="0" kern="1200" dirty="0" smtClean="0">
                <a:solidFill>
                  <a:schemeClr val="tx1"/>
                </a:solidFill>
                <a:effectLst/>
                <a:latin typeface="+mn-lt"/>
                <a:ea typeface="+mn-ea"/>
                <a:cs typeface="+mn-cs"/>
              </a:rPr>
              <a:t>Unity API Integration:</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Unity API Access:</a:t>
            </a:r>
            <a:r>
              <a:rPr lang="en-US" sz="1200" b="0" i="0" kern="1200" dirty="0" smtClean="0">
                <a:solidFill>
                  <a:schemeClr val="tx1"/>
                </a:solidFill>
                <a:effectLst/>
                <a:latin typeface="+mn-lt"/>
                <a:ea typeface="+mn-ea"/>
                <a:cs typeface="+mn-cs"/>
              </a:rPr>
              <a:t> C# allows developers to seamlessly interact with Unity's API (Application Programming Interface), giving them access to a vast array of features and functions to control and manipulate game objects, scenes, physics, UI, and more.</a:t>
            </a:r>
          </a:p>
          <a:p>
            <a:r>
              <a:rPr lang="en-US" sz="1200" b="1" i="0" kern="1200" dirty="0" smtClean="0">
                <a:solidFill>
                  <a:schemeClr val="tx1"/>
                </a:solidFill>
                <a:effectLst/>
                <a:latin typeface="+mn-lt"/>
                <a:ea typeface="+mn-ea"/>
                <a:cs typeface="+mn-cs"/>
              </a:rPr>
              <a:t>Community and Resources:</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Large Community:</a:t>
            </a:r>
            <a:r>
              <a:rPr lang="en-US" sz="1200" b="0" i="0" kern="1200" dirty="0" smtClean="0">
                <a:solidFill>
                  <a:schemeClr val="tx1"/>
                </a:solidFill>
                <a:effectLst/>
                <a:latin typeface="+mn-lt"/>
                <a:ea typeface="+mn-ea"/>
                <a:cs typeface="+mn-cs"/>
              </a:rPr>
              <a:t> C# has a large and active community, especially in the context of Unity game development. This means there is a wealth of tutorials, forums, and resources available to help developers overcome challenges and learn new techniques.</a:t>
            </a:r>
          </a:p>
          <a:p>
            <a:r>
              <a:rPr lang="en-US" sz="1200" b="1" i="0" kern="1200" dirty="0" smtClean="0">
                <a:solidFill>
                  <a:schemeClr val="tx1"/>
                </a:solidFill>
                <a:effectLst/>
                <a:latin typeface="+mn-lt"/>
                <a:ea typeface="+mn-ea"/>
                <a:cs typeface="+mn-cs"/>
              </a:rPr>
              <a:t>Cross-Platform Development:</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Cross-Platform Support:</a:t>
            </a:r>
            <a:r>
              <a:rPr lang="en-US" sz="1200" b="0" i="0" kern="1200" dirty="0" smtClean="0">
                <a:solidFill>
                  <a:schemeClr val="tx1"/>
                </a:solidFill>
                <a:effectLst/>
                <a:latin typeface="+mn-lt"/>
                <a:ea typeface="+mn-ea"/>
                <a:cs typeface="+mn-cs"/>
              </a:rPr>
              <a:t> C# facilitates cross-platform game development. Games developed using Unity and C# can be deployed to various platforms, including PC, Mac, Linux, iOS, Android, consoles, and more.</a:t>
            </a:r>
          </a:p>
          <a:p>
            <a:r>
              <a:rPr lang="en-US" sz="1200" b="1" i="0" kern="1200" dirty="0" smtClean="0">
                <a:solidFill>
                  <a:schemeClr val="tx1"/>
                </a:solidFill>
                <a:effectLst/>
                <a:latin typeface="+mn-lt"/>
                <a:ea typeface="+mn-ea"/>
                <a:cs typeface="+mn-cs"/>
              </a:rPr>
              <a:t>Integrated Development Environment (IDE):</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Visual Studio Integration:</a:t>
            </a:r>
            <a:r>
              <a:rPr lang="en-US" sz="1200" b="0" i="0" kern="1200" dirty="0" smtClean="0">
                <a:solidFill>
                  <a:schemeClr val="tx1"/>
                </a:solidFill>
                <a:effectLst/>
                <a:latin typeface="+mn-lt"/>
                <a:ea typeface="+mn-ea"/>
                <a:cs typeface="+mn-cs"/>
              </a:rPr>
              <a:t> C# development in Unity is often done using Visual Studio, a powerful IDE. Unity's integration with Visual Studio streamlines the coding process, providing features like auto-completion, debugging, and more.</a:t>
            </a:r>
          </a:p>
          <a:p>
            <a:r>
              <a:rPr lang="en-US" sz="1200" b="1" i="0" kern="1200" dirty="0" smtClean="0">
                <a:solidFill>
                  <a:schemeClr val="tx1"/>
                </a:solidFill>
                <a:effectLst/>
                <a:latin typeface="+mn-lt"/>
                <a:ea typeface="+mn-ea"/>
                <a:cs typeface="+mn-cs"/>
              </a:rPr>
              <a:t>Extensibility:</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Asset Store:</a:t>
            </a:r>
            <a:r>
              <a:rPr lang="en-US" sz="1200" b="0" i="0" kern="1200" dirty="0" smtClean="0">
                <a:solidFill>
                  <a:schemeClr val="tx1"/>
                </a:solidFill>
                <a:effectLst/>
                <a:latin typeface="+mn-lt"/>
                <a:ea typeface="+mn-ea"/>
                <a:cs typeface="+mn-cs"/>
              </a:rPr>
              <a:t> C# allows developers to create and share their code through Unity's Asset Store. This promotes collaboration and enables developers to leverage existing solutions and plugins created by others.</a:t>
            </a:r>
          </a:p>
          <a:p>
            <a:r>
              <a:rPr lang="en-US" sz="1200" b="0" i="0" kern="1200" dirty="0" smtClean="0">
                <a:solidFill>
                  <a:schemeClr val="tx1"/>
                </a:solidFill>
                <a:effectLst/>
                <a:latin typeface="+mn-lt"/>
                <a:ea typeface="+mn-ea"/>
                <a:cs typeface="+mn-cs"/>
              </a:rPr>
              <a:t>In summary, C# is a versatile, powerful, and well-supported language that, when combined with Unity, provides an excellent environment for game development. Its syntax, combined with Unity's robust features, makes it an ideal choice for both beginners and experienced developers alike.</a:t>
            </a:r>
          </a:p>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68048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560540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18717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183241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7131873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018108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135964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78524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1" i="0" kern="1200" dirty="0" smtClean="0">
                <a:solidFill>
                  <a:schemeClr val="tx1"/>
                </a:solidFill>
                <a:effectLst/>
                <a:latin typeface="+mn-lt"/>
                <a:ea typeface="+mn-ea"/>
                <a:cs typeface="+mn-cs"/>
              </a:rPr>
              <a:t>Debug C# code in Unity</a:t>
            </a:r>
          </a:p>
          <a:p>
            <a:r>
              <a:rPr lang="en-US" sz="1200" b="0" i="0" kern="1200" dirty="0" smtClean="0">
                <a:solidFill>
                  <a:schemeClr val="tx1"/>
                </a:solidFill>
                <a:effectLst/>
                <a:latin typeface="+mn-lt"/>
                <a:ea typeface="+mn-ea"/>
                <a:cs typeface="+mn-cs"/>
              </a:rPr>
              <a:t>You can use a debugger to inspect your source code while your application is running. Unity supports the following code editors to debug C# code:</a:t>
            </a:r>
          </a:p>
          <a:p>
            <a:r>
              <a:rPr lang="en-US" sz="1200" b="0" i="0" kern="1200" dirty="0" smtClean="0">
                <a:solidFill>
                  <a:schemeClr val="tx1"/>
                </a:solidFill>
                <a:effectLst/>
                <a:latin typeface="+mn-lt"/>
                <a:ea typeface="+mn-ea"/>
                <a:cs typeface="+mn-cs"/>
              </a:rPr>
              <a:t>Visual Studio (with the Visual Studio Tools for Unity plug-in)</a:t>
            </a:r>
          </a:p>
          <a:p>
            <a:r>
              <a:rPr lang="en-US" sz="1200" b="0" i="0" kern="1200" dirty="0" smtClean="0">
                <a:solidFill>
                  <a:schemeClr val="tx1"/>
                </a:solidFill>
                <a:effectLst/>
                <a:latin typeface="+mn-lt"/>
                <a:ea typeface="+mn-ea"/>
                <a:cs typeface="+mn-cs"/>
              </a:rPr>
              <a:t>Visual Studio for Mac</a:t>
            </a:r>
          </a:p>
          <a:p>
            <a:r>
              <a:rPr lang="en-US" sz="1200" b="0" i="0" kern="1200" dirty="0" err="1" smtClean="0">
                <a:solidFill>
                  <a:schemeClr val="tx1"/>
                </a:solidFill>
                <a:effectLst/>
                <a:latin typeface="+mn-lt"/>
                <a:ea typeface="+mn-ea"/>
                <a:cs typeface="+mn-cs"/>
              </a:rPr>
              <a:t>Jetbrains</a:t>
            </a:r>
            <a:r>
              <a:rPr lang="en-US" sz="1200" b="0" i="0" kern="1200" dirty="0" smtClean="0">
                <a:solidFill>
                  <a:schemeClr val="tx1"/>
                </a:solidFill>
                <a:effectLst/>
                <a:latin typeface="+mn-lt"/>
                <a:ea typeface="+mn-ea"/>
                <a:cs typeface="+mn-cs"/>
              </a:rPr>
              <a:t> Rider</a:t>
            </a:r>
          </a:p>
          <a:p>
            <a:r>
              <a:rPr lang="en-US" sz="1200" b="0" i="0" kern="1200" dirty="0" smtClean="0">
                <a:solidFill>
                  <a:schemeClr val="tx1"/>
                </a:solidFill>
                <a:effectLst/>
                <a:latin typeface="+mn-lt"/>
                <a:ea typeface="+mn-ea"/>
                <a:cs typeface="+mn-cs"/>
              </a:rPr>
              <a:t>Visual Studio Code (experimental)</a:t>
            </a:r>
          </a:p>
          <a:p>
            <a:r>
              <a:rPr lang="en-US" sz="1200" b="0" i="0" kern="1200" dirty="0" smtClean="0">
                <a:solidFill>
                  <a:schemeClr val="tx1"/>
                </a:solidFill>
                <a:effectLst/>
                <a:latin typeface="+mn-lt"/>
                <a:ea typeface="+mn-ea"/>
                <a:cs typeface="+mn-cs"/>
              </a:rPr>
              <a:t>Although these code editors vary slightly in the debugging features they support, they all provide basic functionality such as break points, single stepping, and variable inspection. You can attach these code editors to the </a:t>
            </a:r>
            <a:r>
              <a:rPr lang="en-US" sz="1200" b="0" i="0" u="sng" kern="1200" dirty="0" smtClean="0">
                <a:solidFill>
                  <a:schemeClr val="tx1"/>
                </a:solidFill>
                <a:effectLst/>
                <a:latin typeface="+mn-lt"/>
                <a:ea typeface="+mn-ea"/>
                <a:cs typeface="+mn-cs"/>
                <a:hlinkClick r:id="rId3"/>
              </a:rPr>
              <a:t>Unity Editor</a:t>
            </a:r>
            <a:r>
              <a:rPr lang="en-US" sz="1200" b="0" i="0" kern="1200" dirty="0" smtClean="0">
                <a:solidFill>
                  <a:schemeClr val="tx1"/>
                </a:solidFill>
                <a:effectLst/>
                <a:latin typeface="+mn-lt"/>
                <a:ea typeface="+mn-ea"/>
                <a:cs typeface="+mn-cs"/>
              </a:rPr>
              <a:t> or </a:t>
            </a:r>
            <a:r>
              <a:rPr lang="en-US" sz="1200" b="0" i="0" u="sng" kern="1200" dirty="0" smtClean="0">
                <a:solidFill>
                  <a:schemeClr val="tx1"/>
                </a:solidFill>
                <a:effectLst/>
                <a:latin typeface="+mn-lt"/>
                <a:ea typeface="+mn-ea"/>
                <a:cs typeface="+mn-cs"/>
                <a:hlinkClick r:id="rId4"/>
              </a:rPr>
              <a:t>Unity Player</a:t>
            </a:r>
            <a:r>
              <a:rPr lang="en-US" sz="1200" b="0" i="0" kern="1200" dirty="0" smtClean="0">
                <a:solidFill>
                  <a:schemeClr val="tx1"/>
                </a:solidFill>
                <a:effectLst/>
                <a:latin typeface="+mn-lt"/>
                <a:ea typeface="+mn-ea"/>
                <a:cs typeface="+mn-cs"/>
              </a:rPr>
              <a:t> to debug your code.</a:t>
            </a:r>
          </a:p>
          <a:p>
            <a:r>
              <a:rPr lang="en-US" sz="1200" b="0" i="0" kern="1200" dirty="0" smtClean="0">
                <a:solidFill>
                  <a:schemeClr val="tx1"/>
                </a:solidFill>
                <a:effectLst/>
                <a:latin typeface="+mn-lt"/>
                <a:ea typeface="+mn-ea"/>
                <a:cs typeface="+mn-cs"/>
              </a:rPr>
              <a:t>Managed code debugging in Unity works on all platforms except </a:t>
            </a:r>
            <a:r>
              <a:rPr lang="en-US" sz="1200" b="1" i="0" kern="1200" dirty="0" err="1" smtClean="0">
                <a:solidFill>
                  <a:schemeClr val="tx1"/>
                </a:solidFill>
                <a:effectLst/>
                <a:latin typeface="+mn-lt"/>
                <a:ea typeface="+mn-ea"/>
                <a:cs typeface="+mn-cs"/>
              </a:rPr>
              <a:t>WebGL</a:t>
            </a:r>
            <a:r>
              <a:rPr lang="en-US" sz="1200" b="0" i="0" kern="1200" dirty="0" smtClean="0">
                <a:solidFill>
                  <a:schemeClr val="tx1"/>
                </a:solidFill>
                <a:effectLst/>
                <a:latin typeface="+mn-lt"/>
                <a:ea typeface="+mn-ea"/>
                <a:cs typeface="+mn-cs"/>
              </a:rPr>
              <a:t>. It works with both the </a:t>
            </a:r>
            <a:r>
              <a:rPr lang="en-US" sz="1200" b="0" i="0" u="sng" kern="1200" dirty="0" smtClean="0">
                <a:solidFill>
                  <a:schemeClr val="tx1"/>
                </a:solidFill>
                <a:effectLst/>
                <a:latin typeface="+mn-lt"/>
                <a:ea typeface="+mn-ea"/>
                <a:cs typeface="+mn-cs"/>
                <a:hlinkClick r:id="rId5"/>
              </a:rPr>
              <a:t>Mono</a:t>
            </a:r>
            <a:r>
              <a:rPr lang="en-US" sz="1200" b="0" i="0" kern="1200" dirty="0" smtClean="0">
                <a:solidFill>
                  <a:schemeClr val="tx1"/>
                </a:solidFill>
                <a:effectLst/>
                <a:latin typeface="+mn-lt"/>
                <a:ea typeface="+mn-ea"/>
                <a:cs typeface="+mn-cs"/>
              </a:rPr>
              <a:t> and </a:t>
            </a:r>
            <a:r>
              <a:rPr lang="en-US" sz="1200" b="0" i="0" u="sng" kern="1200" dirty="0" smtClean="0">
                <a:solidFill>
                  <a:schemeClr val="tx1"/>
                </a:solidFill>
                <a:effectLst/>
                <a:latin typeface="+mn-lt"/>
                <a:ea typeface="+mn-ea"/>
                <a:cs typeface="+mn-cs"/>
                <a:hlinkClick r:id="rId6"/>
              </a:rPr>
              <a:t>IL2CPP</a:t>
            </a:r>
            <a:r>
              <a:rPr lang="en-US" sz="1200" b="0" i="0" u="none"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scripting </a:t>
            </a:r>
            <a:r>
              <a:rPr lang="en-US" sz="1200" b="1" i="0" kern="1200" dirty="0" err="1" smtClean="0">
                <a:solidFill>
                  <a:schemeClr val="tx1"/>
                </a:solidFill>
                <a:effectLst/>
                <a:latin typeface="+mn-lt"/>
                <a:ea typeface="+mn-ea"/>
                <a:cs typeface="+mn-cs"/>
              </a:rPr>
              <a:t>backends</a:t>
            </a:r>
            <a:endParaRPr lang="en-US" sz="1200" b="0" i="0" kern="1200" dirty="0" smtClean="0">
              <a:solidFill>
                <a:schemeClr val="tx1"/>
              </a:solidFill>
              <a:effectLst/>
              <a:latin typeface="+mn-lt"/>
              <a:ea typeface="+mn-ea"/>
              <a:cs typeface="+mn-cs"/>
            </a:endParaRP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85314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094552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0857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516504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Unity automatically uses Visual Studio as its default script editor if Visual Studio is installed when you install Unity, or if you install Visual Studio as part of the Unity installation process. You can install Visual Studio as a module into an existing Unity installation. For more information, see </a:t>
            </a:r>
            <a:r>
              <a:rPr lang="en-US" sz="1200" b="0" i="0" u="sng" kern="1200" dirty="0" smtClean="0">
                <a:solidFill>
                  <a:schemeClr val="tx1"/>
                </a:solidFill>
                <a:effectLst/>
                <a:latin typeface="+mn-lt"/>
                <a:ea typeface="+mn-ea"/>
                <a:cs typeface="+mn-cs"/>
                <a:hlinkClick r:id="rId3"/>
              </a:rPr>
              <a:t>Downloading and installing Editors and modules with the Unity Hub</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To set your default script editor manually:</a:t>
            </a:r>
          </a:p>
          <a:p>
            <a:r>
              <a:rPr lang="en-US" sz="1200" b="0" i="0" kern="1200" dirty="0" smtClean="0">
                <a:solidFill>
                  <a:schemeClr val="tx1"/>
                </a:solidFill>
                <a:effectLst/>
                <a:latin typeface="+mn-lt"/>
                <a:ea typeface="+mn-ea"/>
                <a:cs typeface="+mn-cs"/>
              </a:rPr>
              <a:t>Go to </a:t>
            </a:r>
            <a:r>
              <a:rPr lang="en-US" sz="1200" b="1" i="0" kern="1200" dirty="0" smtClean="0">
                <a:solidFill>
                  <a:schemeClr val="tx1"/>
                </a:solidFill>
                <a:effectLst/>
                <a:latin typeface="+mn-lt"/>
                <a:ea typeface="+mn-ea"/>
                <a:cs typeface="+mn-cs"/>
              </a:rPr>
              <a:t>Edit &gt; Preferences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Unity &gt; Settings</a:t>
            </a:r>
            <a:r>
              <a:rPr lang="en-US" sz="1200" b="0" i="0" kern="1200" dirty="0" smtClean="0">
                <a:solidFill>
                  <a:schemeClr val="tx1"/>
                </a:solidFill>
                <a:effectLst/>
                <a:latin typeface="+mn-lt"/>
                <a:ea typeface="+mn-ea"/>
                <a:cs typeface="+mn-cs"/>
              </a:rPr>
              <a:t>) in the main menu to open the </a:t>
            </a:r>
            <a:r>
              <a:rPr lang="en-US" sz="1200" b="0" i="0" u="sng" kern="1200" dirty="0" smtClean="0">
                <a:solidFill>
                  <a:schemeClr val="tx1"/>
                </a:solidFill>
                <a:effectLst/>
                <a:latin typeface="+mn-lt"/>
                <a:ea typeface="+mn-ea"/>
                <a:cs typeface="+mn-cs"/>
                <a:hlinkClick r:id="rId4"/>
              </a:rPr>
              <a:t>Preferences window</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Open the </a:t>
            </a:r>
            <a:r>
              <a:rPr lang="en-US" sz="1200" b="1" i="0" kern="1200" dirty="0" smtClean="0">
                <a:solidFill>
                  <a:schemeClr val="tx1"/>
                </a:solidFill>
                <a:effectLst/>
                <a:latin typeface="+mn-lt"/>
                <a:ea typeface="+mn-ea"/>
                <a:cs typeface="+mn-cs"/>
              </a:rPr>
              <a:t>External Tools</a:t>
            </a:r>
            <a:r>
              <a:rPr lang="en-US" sz="1200" b="0" i="0" kern="1200" dirty="0" smtClean="0">
                <a:solidFill>
                  <a:schemeClr val="tx1"/>
                </a:solidFill>
                <a:effectLst/>
                <a:latin typeface="+mn-lt"/>
                <a:ea typeface="+mn-ea"/>
                <a:cs typeface="+mn-cs"/>
              </a:rPr>
              <a:t> menu.</a:t>
            </a:r>
          </a:p>
          <a:p>
            <a:r>
              <a:rPr lang="en-US" sz="1200" b="0" i="0" kern="1200" dirty="0" smtClean="0">
                <a:solidFill>
                  <a:schemeClr val="tx1"/>
                </a:solidFill>
                <a:effectLst/>
                <a:latin typeface="+mn-lt"/>
                <a:ea typeface="+mn-ea"/>
                <a:cs typeface="+mn-cs"/>
              </a:rPr>
              <a:t>Click on the </a:t>
            </a:r>
            <a:r>
              <a:rPr lang="en-US" sz="1200" b="1" i="0" kern="1200" dirty="0" smtClean="0">
                <a:solidFill>
                  <a:schemeClr val="tx1"/>
                </a:solidFill>
                <a:effectLst/>
                <a:latin typeface="+mn-lt"/>
                <a:ea typeface="+mn-ea"/>
                <a:cs typeface="+mn-cs"/>
              </a:rPr>
              <a:t>External Script Editor</a:t>
            </a:r>
            <a:r>
              <a:rPr lang="en-US" sz="1200" b="0" i="0" kern="1200" dirty="0" smtClean="0">
                <a:solidFill>
                  <a:schemeClr val="tx1"/>
                </a:solidFill>
                <a:effectLst/>
                <a:latin typeface="+mn-lt"/>
                <a:ea typeface="+mn-ea"/>
                <a:cs typeface="+mn-cs"/>
              </a:rPr>
              <a:t> dropdown and select </a:t>
            </a:r>
            <a:r>
              <a:rPr lang="en-US" sz="1200" b="1" i="0" kern="1200" dirty="0" smtClean="0">
                <a:solidFill>
                  <a:schemeClr val="tx1"/>
                </a:solidFill>
                <a:effectLst/>
                <a:latin typeface="+mn-lt"/>
                <a:ea typeface="+mn-ea"/>
                <a:cs typeface="+mn-cs"/>
              </a:rPr>
              <a:t>Microsoft Visual Studio</a:t>
            </a:r>
            <a:r>
              <a:rPr lang="en-US" sz="1200" b="0" i="0" kern="1200" dirty="0" smtClean="0">
                <a:solidFill>
                  <a:schemeClr val="tx1"/>
                </a:solidFill>
                <a:effectLst/>
                <a:latin typeface="+mn-lt"/>
                <a:ea typeface="+mn-ea"/>
                <a:cs typeface="+mn-cs"/>
              </a:rPr>
              <a:t>. The appearance of this option changes depending on the version of Microsoft Visual Studio you have installed.</a:t>
            </a:r>
          </a:p>
          <a:p>
            <a:r>
              <a:rPr lang="en-US" sz="2000" dirty="0" smtClean="0"/>
              <a:t>External Tool </a:t>
            </a:r>
            <a:r>
              <a:rPr lang="en-US" sz="2000" dirty="0" err="1" smtClean="0"/>
              <a:t>Settings</a:t>
            </a:r>
            <a:r>
              <a:rPr lang="en-US" sz="1200" b="0" i="0" kern="1200" dirty="0" err="1"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The External Script Editor dropdown menu, which displays the name and version of the selected script editor.</a:t>
            </a:r>
          </a:p>
          <a:p>
            <a:r>
              <a:rPr lang="en-US" sz="1200" b="0" i="0" kern="1200" dirty="0" smtClean="0">
                <a:solidFill>
                  <a:schemeClr val="tx1"/>
                </a:solidFill>
                <a:effectLst/>
                <a:latin typeface="+mn-lt"/>
                <a:ea typeface="+mn-ea"/>
                <a:cs typeface="+mn-cs"/>
              </a:rPr>
              <a:t>B: The name and version of the Unity package that integrates with the selected script editor.</a:t>
            </a:r>
          </a:p>
          <a:p>
            <a:r>
              <a:rPr lang="en-US" sz="1200" b="0" i="0" kern="1200" dirty="0" smtClean="0">
                <a:solidFill>
                  <a:schemeClr val="tx1"/>
                </a:solidFill>
                <a:effectLst/>
                <a:latin typeface="+mn-lt"/>
                <a:ea typeface="+mn-ea"/>
                <a:cs typeface="+mn-cs"/>
              </a:rPr>
              <a:t>Unity uses Visual Studio’s C# compiler to compile scripts. When you use the Visual Studio Editor package with Visual Studio, both Unity and Visual Studio display details of any errors in your scripts.</a:t>
            </a:r>
          </a:p>
          <a:p>
            <a:r>
              <a:rPr lang="en-US" sz="1200" b="0" i="0" kern="1200" dirty="0" smtClean="0">
                <a:solidFill>
                  <a:schemeClr val="tx1"/>
                </a:solidFill>
                <a:effectLst/>
                <a:latin typeface="+mn-lt"/>
                <a:ea typeface="+mn-ea"/>
                <a:cs typeface="+mn-cs"/>
              </a:rPr>
              <a:t>Unity automatically creates and maintains a Visual Studio .</a:t>
            </a:r>
            <a:r>
              <a:rPr lang="en-US" sz="1200" b="0" i="0" kern="1200" dirty="0" err="1" smtClean="0">
                <a:solidFill>
                  <a:schemeClr val="tx1"/>
                </a:solidFill>
                <a:effectLst/>
                <a:latin typeface="+mn-lt"/>
                <a:ea typeface="+mn-ea"/>
                <a:cs typeface="+mn-cs"/>
              </a:rPr>
              <a:t>sln</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csproj</a:t>
            </a:r>
            <a:r>
              <a:rPr lang="en-US" sz="1200" b="0" i="0" kern="1200" dirty="0" smtClean="0">
                <a:solidFill>
                  <a:schemeClr val="tx1"/>
                </a:solidFill>
                <a:effectLst/>
                <a:latin typeface="+mn-lt"/>
                <a:ea typeface="+mn-ea"/>
                <a:cs typeface="+mn-cs"/>
              </a:rPr>
              <a:t> file. You can control whether Unity generates .</a:t>
            </a:r>
            <a:r>
              <a:rPr lang="en-US" sz="1200" b="0" i="0" kern="1200" dirty="0" err="1" smtClean="0">
                <a:solidFill>
                  <a:schemeClr val="tx1"/>
                </a:solidFill>
                <a:effectLst/>
                <a:latin typeface="+mn-lt"/>
                <a:ea typeface="+mn-ea"/>
                <a:cs typeface="+mn-cs"/>
              </a:rPr>
              <a:t>csproj</a:t>
            </a:r>
            <a:r>
              <a:rPr lang="en-US" sz="1200" b="0" i="0" kern="1200" dirty="0" smtClean="0">
                <a:solidFill>
                  <a:schemeClr val="tx1"/>
                </a:solidFill>
                <a:effectLst/>
                <a:latin typeface="+mn-lt"/>
                <a:ea typeface="+mn-ea"/>
                <a:cs typeface="+mn-cs"/>
              </a:rPr>
              <a:t> files for certain elements of your project in the </a:t>
            </a:r>
            <a:r>
              <a:rPr lang="en-US" sz="1200" b="1" i="0" kern="1200" dirty="0" smtClean="0">
                <a:solidFill>
                  <a:schemeClr val="tx1"/>
                </a:solidFill>
                <a:effectLst/>
                <a:latin typeface="+mn-lt"/>
                <a:ea typeface="+mn-ea"/>
                <a:cs typeface="+mn-cs"/>
              </a:rPr>
              <a:t>External Tools</a:t>
            </a:r>
            <a:r>
              <a:rPr lang="en-US" sz="1200" b="0" i="0" kern="1200" dirty="0" smtClean="0">
                <a:solidFill>
                  <a:schemeClr val="tx1"/>
                </a:solidFill>
                <a:effectLst/>
                <a:latin typeface="+mn-lt"/>
                <a:ea typeface="+mn-ea"/>
                <a:cs typeface="+mn-cs"/>
              </a:rPr>
              <a:t> menu in the </a:t>
            </a:r>
            <a:r>
              <a:rPr lang="en-US" sz="1200" b="1" i="0" kern="1200" dirty="0" smtClean="0">
                <a:solidFill>
                  <a:schemeClr val="tx1"/>
                </a:solidFill>
                <a:effectLst/>
                <a:latin typeface="+mn-lt"/>
                <a:ea typeface="+mn-ea"/>
                <a:cs typeface="+mn-cs"/>
              </a:rPr>
              <a:t>Preferences</a:t>
            </a:r>
            <a:r>
              <a:rPr lang="en-US" sz="1200" b="0" i="0" kern="1200" dirty="0" smtClean="0">
                <a:solidFill>
                  <a:schemeClr val="tx1"/>
                </a:solidFill>
                <a:effectLst/>
                <a:latin typeface="+mn-lt"/>
                <a:ea typeface="+mn-ea"/>
                <a:cs typeface="+mn-cs"/>
              </a:rPr>
              <a:t> window, as in the above screenshot. Enable or disable the checkboxes to toggle whether Unity generates .</a:t>
            </a:r>
            <a:r>
              <a:rPr lang="en-US" sz="1200" b="0" i="0" kern="1200" dirty="0" err="1" smtClean="0">
                <a:solidFill>
                  <a:schemeClr val="tx1"/>
                </a:solidFill>
                <a:effectLst/>
                <a:latin typeface="+mn-lt"/>
                <a:ea typeface="+mn-ea"/>
                <a:cs typeface="+mn-cs"/>
              </a:rPr>
              <a:t>csproj</a:t>
            </a:r>
            <a:r>
              <a:rPr lang="en-US" sz="1200" b="0" i="0" kern="1200" dirty="0" smtClean="0">
                <a:solidFill>
                  <a:schemeClr val="tx1"/>
                </a:solidFill>
                <a:effectLst/>
                <a:latin typeface="+mn-lt"/>
                <a:ea typeface="+mn-ea"/>
                <a:cs typeface="+mn-cs"/>
              </a:rPr>
              <a:t> files for a given option.</a:t>
            </a:r>
          </a:p>
          <a:p>
            <a:r>
              <a:rPr lang="en-US" sz="1200" b="0" i="0" kern="1200" dirty="0" smtClean="0">
                <a:solidFill>
                  <a:schemeClr val="tx1"/>
                </a:solidFill>
                <a:effectLst/>
                <a:latin typeface="+mn-lt"/>
                <a:ea typeface="+mn-ea"/>
                <a:cs typeface="+mn-cs"/>
              </a:rPr>
              <a:t>Unity regenerates the .</a:t>
            </a:r>
            <a:r>
              <a:rPr lang="en-US" sz="1200" b="0" i="0" kern="1200" dirty="0" err="1" smtClean="0">
                <a:solidFill>
                  <a:schemeClr val="tx1"/>
                </a:solidFill>
                <a:effectLst/>
                <a:latin typeface="+mn-lt"/>
                <a:ea typeface="+mn-ea"/>
                <a:cs typeface="+mn-cs"/>
              </a:rPr>
              <a:t>sln</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csproj</a:t>
            </a:r>
            <a:r>
              <a:rPr lang="en-US" sz="1200" b="0" i="0" kern="1200" dirty="0" smtClean="0">
                <a:solidFill>
                  <a:schemeClr val="tx1"/>
                </a:solidFill>
                <a:effectLst/>
                <a:latin typeface="+mn-lt"/>
                <a:ea typeface="+mn-ea"/>
                <a:cs typeface="+mn-cs"/>
              </a:rPr>
              <a:t> files in your project whenever a contributor makes changes to the state of a file, for example, editing an existing file or creating a new one. You can also add files to your solution from Visual Studio. Unity imports any new files, and the next time Unity creates the project files again, it creates them with the new files included.</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459837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085418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597368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B596FDA-7A2A-49E8-B60D-0B3C9054B08C}"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E6B9B89C-61DD-4E64-B5CC-EFEDBC5E04AA}"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F51F5990-8A72-48D0-BA63-3915E1CCC112}"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DB5BED76-17A6-4704-8E8A-01E0AF1BF37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26711B77-5951-4C08-9064-2DD161B254D1}"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BDADE497-C851-4CAE-A5E6-46B21ADDB6C3}"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F423A17D-6A30-4219-9AB4-F86555892737}"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296DFDF-541A-412E-8A51-F67A102E9703}"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2"/>
          </p:nvPr>
        </p:nvSpPr>
        <p:spPr/>
        <p:txBody>
          <a:bodyPr/>
          <a:lstStyle/>
          <a:p>
            <a:fld id="{8B8C2621-55A1-4D42-A0DB-7132646E971E}"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2"/>
          </p:nvPr>
        </p:nvSpPr>
        <p:spPr/>
        <p:txBody>
          <a:bodyPr/>
          <a:lstStyle/>
          <a:p>
            <a:fld id="{34DD9E22-F3C0-4400-A70A-C31D57D3AF32}"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D7E71186-3921-484F-BE90-7D08FB4F3A79}"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7A65131B-CFD0-4EEC-B851-F9A2AA040638}"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AA7CAF6D-DF00-40B6-802D-765F759AC02C}"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9D9C3C8E-8916-4F21-B485-E7ECF2B73007}"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CFC79B0-68DB-444F-8CB8-345DBA038223}"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2"/>
          </p:nvPr>
        </p:nvSpPr>
        <p:spPr/>
        <p:txBody>
          <a:bodyPr/>
          <a:lstStyle/>
          <a:p>
            <a:fld id="{DB948D07-6986-43F5-BC77-37EBFE74355B}"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2"/>
          </p:nvPr>
        </p:nvSpPr>
        <p:spPr/>
        <p:txBody>
          <a:bodyPr/>
          <a:lstStyle/>
          <a:p>
            <a:fld id="{AB5DE3C1-1AE1-49A7-ADDF-9243E1C3A6A6}"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B50AA461-306F-441E-89C3-FE3E6385AB14}"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66C0B007-0238-4A0A-9351-9691E96CB9FD}"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A7EEA773-4A70-4AB5-BC31-2BF3D338CCCC}"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AFFA599D-F980-4D64-AA68-D2359F4C8CD7}"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98ADDE0-B1DE-404E-BC81-911821368114}"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7018A82-3E28-4D7F-9A73-94C90F29276E}"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13D94B-491D-46B5-83D6-CF185268FF4E}"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8"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3" name="Picture 2"/>
          <p:cNvPicPr/>
          <p:nvPr/>
        </p:nvPicPr>
        <p:blipFill>
          <a:blip r:embed="rId15"/>
          <a:stretch/>
        </p:blipFill>
        <p:spPr>
          <a:xfrm>
            <a:off x="25560" y="30240"/>
            <a:ext cx="1572480" cy="63180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sldNum" idx="1"/>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12C4F2D4-FF57-4D51-8B35-E1A3A91DAC6B}"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44"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45"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46" name="Picture 45"/>
          <p:cNvPicPr/>
          <p:nvPr/>
        </p:nvPicPr>
        <p:blipFill>
          <a:blip r:embed="rId15"/>
          <a:stretch/>
        </p:blipFill>
        <p:spPr>
          <a:xfrm>
            <a:off x="25560" y="30240"/>
            <a:ext cx="1572480" cy="631800"/>
          </a:xfrm>
          <a:prstGeom prst="rect">
            <a:avLst/>
          </a:prstGeom>
          <a:ln w="0">
            <a:noFill/>
          </a:ln>
        </p:spPr>
      </p:pic>
      <p:sp>
        <p:nvSpPr>
          <p:cNvPr id="47" name="PlaceHolder 1"/>
          <p:cNvSpPr>
            <a:spLocks noGrp="1"/>
          </p:cNvSpPr>
          <p:nvPr>
            <p:ph type="sldNum" idx="2"/>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D28A3F3E-59CA-4B6B-9341-1A20D24E2E0F}"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48"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9"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23"/>
          <p:cNvSpPr/>
          <p:nvPr/>
        </p:nvSpPr>
        <p:spPr>
          <a:xfrm>
            <a:off x="1030680" y="1551600"/>
            <a:ext cx="10129320" cy="2378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4400" spc="-1" dirty="0">
                <a:solidFill>
                  <a:srgbClr val="000000"/>
                </a:solidFill>
                <a:ea typeface="PingFang SC"/>
              </a:rPr>
              <a:t>Introduction to C# Programming in Unity</a:t>
            </a:r>
            <a:endParaRPr lang="en-US" sz="4400" b="0" strike="noStrike" spc="-1" dirty="0">
              <a:solidFill>
                <a:srgbClr val="000000"/>
              </a:solidFill>
              <a:latin typeface="Arial"/>
            </a:endParaRPr>
          </a:p>
        </p:txBody>
      </p:sp>
      <p:pic>
        <p:nvPicPr>
          <p:cNvPr id="93" name="Picture 92"/>
          <p:cNvPicPr/>
          <p:nvPr/>
        </p:nvPicPr>
        <p:blipFill>
          <a:blip r:embed="rId2"/>
          <a:stretch/>
        </p:blipFill>
        <p:spPr>
          <a:xfrm>
            <a:off x="4156200" y="446400"/>
            <a:ext cx="3879360" cy="2127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Debug C# code in </a:t>
            </a:r>
            <a:r>
              <a:rPr lang="en-US" sz="2200" b="1" spc="-1" dirty="0" smtClean="0">
                <a:solidFill>
                  <a:srgbClr val="000000"/>
                </a:solidFill>
              </a:rPr>
              <a:t>Unity</a:t>
            </a:r>
          </a:p>
          <a:p>
            <a:pPr marL="342900" indent="-342900">
              <a:lnSpc>
                <a:spcPct val="115000"/>
              </a:lnSpc>
              <a:buFont typeface="Arial" panose="020B0604020202020204" pitchFamily="34" charset="0"/>
              <a:buChar char="•"/>
            </a:pPr>
            <a:r>
              <a:rPr lang="en-US" sz="2200" spc="-1" dirty="0" smtClean="0">
                <a:solidFill>
                  <a:srgbClr val="000000"/>
                </a:solidFill>
              </a:rPr>
              <a:t>After a </a:t>
            </a:r>
            <a:r>
              <a:rPr lang="en-US" sz="2200" spc="-1" dirty="0">
                <a:solidFill>
                  <a:srgbClr val="000000"/>
                </a:solidFill>
              </a:rPr>
              <a:t>code </a:t>
            </a:r>
            <a:r>
              <a:rPr lang="en-US" sz="2200" spc="-1" dirty="0" smtClean="0">
                <a:solidFill>
                  <a:srgbClr val="000000"/>
                </a:solidFill>
              </a:rPr>
              <a:t>editor is installed, </a:t>
            </a:r>
            <a:r>
              <a:rPr lang="en-US" sz="2200" spc="-1" dirty="0">
                <a:solidFill>
                  <a:srgbClr val="000000"/>
                </a:solidFill>
              </a:rPr>
              <a:t>open Unity, go to Preferences &gt; External Tools and set the External Script Editor to your code editor.</a:t>
            </a:r>
          </a:p>
        </p:txBody>
      </p:sp>
      <p:sp>
        <p:nvSpPr>
          <p:cNvPr id="2" name="PlaceHolder 1"/>
          <p:cNvSpPr>
            <a:spLocks noGrp="1"/>
          </p:cNvSpPr>
          <p:nvPr>
            <p:ph type="sldNum" idx="2"/>
          </p:nvPr>
        </p:nvSpPr>
        <p:spPr/>
        <p:txBody>
          <a:bodyPr/>
          <a:lstStyle/>
          <a:p>
            <a:fld id="{E662E0F8-AEBF-4F9D-AAEA-E42E01C18BE1}" type="slidenum">
              <a:t>10</a:t>
            </a:fld>
            <a:endParaRPr/>
          </a:p>
        </p:txBody>
      </p:sp>
      <p:pic>
        <p:nvPicPr>
          <p:cNvPr id="1026" name="Picture 2" descr="The External Tools sett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731" y="2815928"/>
            <a:ext cx="9850069" cy="3641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53781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Debug C# code in </a:t>
            </a:r>
            <a:r>
              <a:rPr lang="en-US" sz="2200" b="1" spc="-1" dirty="0" smtClean="0">
                <a:solidFill>
                  <a:srgbClr val="000000"/>
                </a:solidFill>
              </a:rPr>
              <a:t>Unity</a:t>
            </a:r>
          </a:p>
          <a:p>
            <a:pPr marL="342900" indent="-342900">
              <a:lnSpc>
                <a:spcPct val="115000"/>
              </a:lnSpc>
              <a:buFont typeface="Arial" panose="020B0604020202020204" pitchFamily="34" charset="0"/>
              <a:buChar char="•"/>
            </a:pPr>
            <a:r>
              <a:rPr lang="en-US" sz="2200" spc="-1" dirty="0" smtClean="0">
                <a:solidFill>
                  <a:srgbClr val="000000"/>
                </a:solidFill>
              </a:rPr>
              <a:t>More detail, refer: </a:t>
            </a:r>
            <a:r>
              <a:rPr lang="en-US" sz="2200" spc="-1" dirty="0">
                <a:solidFill>
                  <a:srgbClr val="000000"/>
                </a:solidFill>
              </a:rPr>
              <a:t>https://docs.unity3d.com/Manual/ManagedCodeDebugging.html.</a:t>
            </a:r>
          </a:p>
        </p:txBody>
      </p:sp>
      <p:sp>
        <p:nvSpPr>
          <p:cNvPr id="2" name="PlaceHolder 1"/>
          <p:cNvSpPr>
            <a:spLocks noGrp="1"/>
          </p:cNvSpPr>
          <p:nvPr>
            <p:ph type="sldNum" idx="2"/>
          </p:nvPr>
        </p:nvSpPr>
        <p:spPr/>
        <p:txBody>
          <a:bodyPr/>
          <a:lstStyle/>
          <a:p>
            <a:fld id="{E662E0F8-AEBF-4F9D-AAEA-E42E01C18BE1}" type="slidenum">
              <a:t>11</a:t>
            </a:fld>
            <a:endParaRPr/>
          </a:p>
        </p:txBody>
      </p:sp>
    </p:spTree>
    <p:extLst>
      <p:ext uri="{BB962C8B-B14F-4D97-AF65-F5344CB8AC3E}">
        <p14:creationId xmlns:p14="http://schemas.microsoft.com/office/powerpoint/2010/main" val="49106670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960" y="1434600"/>
            <a:ext cx="11810880" cy="487888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Configure the code </a:t>
            </a:r>
            <a:r>
              <a:rPr lang="en-US" sz="2200" b="1" spc="-1" dirty="0" smtClean="0">
                <a:solidFill>
                  <a:srgbClr val="000000"/>
                </a:solidFill>
              </a:rPr>
              <a:t>editor</a:t>
            </a:r>
          </a:p>
          <a:p>
            <a:pPr marL="342900" indent="-342900">
              <a:lnSpc>
                <a:spcPct val="115000"/>
              </a:lnSpc>
              <a:buFont typeface="Arial" panose="020B0604020202020204" pitchFamily="34" charset="0"/>
              <a:buChar char="•"/>
            </a:pPr>
            <a:r>
              <a:rPr lang="en-US" sz="2200" b="1" spc="-1" dirty="0">
                <a:solidFill>
                  <a:srgbClr val="000000"/>
                </a:solidFill>
              </a:rPr>
              <a:t>Visual Studio (Windows</a:t>
            </a:r>
            <a:r>
              <a:rPr lang="en-US" sz="2200" b="1" spc="-1" dirty="0" smtClean="0">
                <a:solidFill>
                  <a:srgbClr val="000000"/>
                </a:solidFill>
              </a:rPr>
              <a:t>)</a:t>
            </a:r>
            <a:r>
              <a:rPr lang="en-US" sz="2200" spc="-1" dirty="0" smtClean="0">
                <a:solidFill>
                  <a:srgbClr val="000000"/>
                </a:solidFill>
              </a:rPr>
              <a:t>:</a:t>
            </a:r>
            <a:endParaRPr lang="en-US" sz="2200" spc="-1" dirty="0">
              <a:solidFill>
                <a:srgbClr val="000000"/>
              </a:solidFill>
            </a:endParaRPr>
          </a:p>
          <a:p>
            <a:pPr>
              <a:lnSpc>
                <a:spcPct val="115000"/>
              </a:lnSpc>
            </a:pPr>
            <a:r>
              <a:rPr lang="en-US" sz="2200" spc="-1" dirty="0">
                <a:solidFill>
                  <a:srgbClr val="000000"/>
                </a:solidFill>
              </a:rPr>
              <a:t>The Unity Editor installer includes an option to install Visual Studio with the Visual Studio Tools for Unity </a:t>
            </a:r>
            <a:r>
              <a:rPr lang="en-US" sz="2200" spc="-1" dirty="0" smtClean="0">
                <a:solidFill>
                  <a:srgbClr val="000000"/>
                </a:solidFill>
              </a:rPr>
              <a:t>plug-in. </a:t>
            </a:r>
            <a:endParaRPr lang="en-US" sz="2200" spc="-1" dirty="0">
              <a:solidFill>
                <a:srgbClr val="000000"/>
              </a:solidFill>
            </a:endParaRPr>
          </a:p>
          <a:p>
            <a:pPr>
              <a:lnSpc>
                <a:spcPct val="115000"/>
              </a:lnSpc>
            </a:pPr>
            <a:r>
              <a:rPr lang="en-US" sz="2200" spc="-1" dirty="0">
                <a:solidFill>
                  <a:srgbClr val="000000"/>
                </a:solidFill>
              </a:rPr>
              <a:t>If Visual Studio is already installed on your computer, open it and go to Tools &gt; Get Tools and Features… to locate and install the Visual Studio Tools for Unity plug-in.</a:t>
            </a:r>
          </a:p>
          <a:p>
            <a:pPr marL="342900" indent="-342900">
              <a:lnSpc>
                <a:spcPct val="115000"/>
              </a:lnSpc>
              <a:buFont typeface="Arial" panose="020B0604020202020204" pitchFamily="34" charset="0"/>
              <a:buChar char="•"/>
            </a:pPr>
            <a:r>
              <a:rPr lang="en-US" sz="2200" b="1" spc="-1" dirty="0">
                <a:solidFill>
                  <a:srgbClr val="000000"/>
                </a:solidFill>
              </a:rPr>
              <a:t>Visual Studio for Mac</a:t>
            </a:r>
          </a:p>
          <a:p>
            <a:pPr>
              <a:lnSpc>
                <a:spcPct val="115000"/>
              </a:lnSpc>
            </a:pPr>
            <a:r>
              <a:rPr lang="en-US" sz="2200" spc="-1" dirty="0">
                <a:solidFill>
                  <a:srgbClr val="000000"/>
                </a:solidFill>
              </a:rPr>
              <a:t>The Unity Editor installer includes an option to install Visual Studio for Mac. </a:t>
            </a:r>
            <a:r>
              <a:rPr lang="en-US" sz="2200" spc="-1" dirty="0" smtClean="0">
                <a:solidFill>
                  <a:srgbClr val="000000"/>
                </a:solidFill>
              </a:rPr>
              <a:t>If </a:t>
            </a:r>
            <a:r>
              <a:rPr lang="en-US" sz="2200" spc="-1" dirty="0">
                <a:solidFill>
                  <a:srgbClr val="000000"/>
                </a:solidFill>
              </a:rPr>
              <a:t>Visual Studio for Mac is already installed on your computer, open it and go to Visual Studio &gt; Extensions &gt; Install from file… to locate and install the Visual Studio Tools for Unity plug-in</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b="1" spc="-1" dirty="0" err="1" smtClean="0">
                <a:solidFill>
                  <a:srgbClr val="000000"/>
                </a:solidFill>
              </a:rPr>
              <a:t>JetBrains</a:t>
            </a:r>
            <a:r>
              <a:rPr lang="en-US" sz="2200" b="1" spc="-1" dirty="0" smtClean="0">
                <a:solidFill>
                  <a:srgbClr val="000000"/>
                </a:solidFill>
              </a:rPr>
              <a:t> </a:t>
            </a:r>
            <a:r>
              <a:rPr lang="en-US" sz="2200" b="1" spc="-1" dirty="0">
                <a:solidFill>
                  <a:srgbClr val="000000"/>
                </a:solidFill>
              </a:rPr>
              <a:t>Rider</a:t>
            </a:r>
          </a:p>
          <a:p>
            <a:pPr>
              <a:lnSpc>
                <a:spcPct val="115000"/>
              </a:lnSpc>
            </a:pPr>
            <a:r>
              <a:rPr lang="en-US" sz="2200" spc="-1" dirty="0">
                <a:solidFill>
                  <a:srgbClr val="000000"/>
                </a:solidFill>
              </a:rPr>
              <a:t>You can use the default installation of </a:t>
            </a:r>
            <a:r>
              <a:rPr lang="en-US" sz="2200" spc="-1" dirty="0" err="1">
                <a:solidFill>
                  <a:srgbClr val="000000"/>
                </a:solidFill>
              </a:rPr>
              <a:t>JetBrains</a:t>
            </a:r>
            <a:r>
              <a:rPr lang="en-US" sz="2200" spc="-1" dirty="0">
                <a:solidFill>
                  <a:srgbClr val="000000"/>
                </a:solidFill>
              </a:rPr>
              <a:t> Rider to debug code in Unity on Windows or Mac</a:t>
            </a:r>
          </a:p>
        </p:txBody>
      </p:sp>
      <p:sp>
        <p:nvSpPr>
          <p:cNvPr id="2" name="PlaceHolder 1"/>
          <p:cNvSpPr>
            <a:spLocks noGrp="1"/>
          </p:cNvSpPr>
          <p:nvPr>
            <p:ph type="sldNum" idx="2"/>
          </p:nvPr>
        </p:nvSpPr>
        <p:spPr/>
        <p:txBody>
          <a:bodyPr/>
          <a:lstStyle/>
          <a:p>
            <a:fld id="{E662E0F8-AEBF-4F9D-AAEA-E42E01C18BE1}" type="slidenum">
              <a:t>12</a:t>
            </a:fld>
            <a:endParaRPr/>
          </a:p>
        </p:txBody>
      </p:sp>
    </p:spTree>
    <p:extLst>
      <p:ext uri="{BB962C8B-B14F-4D97-AF65-F5344CB8AC3E}">
        <p14:creationId xmlns:p14="http://schemas.microsoft.com/office/powerpoint/2010/main" val="172016748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960" y="1434600"/>
            <a:ext cx="11810880" cy="487888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Stack trace </a:t>
            </a:r>
            <a:r>
              <a:rPr lang="en-US" sz="2200" b="1" spc="-1" dirty="0" smtClean="0">
                <a:solidFill>
                  <a:srgbClr val="000000"/>
                </a:solidFill>
              </a:rPr>
              <a:t>logging</a:t>
            </a:r>
          </a:p>
          <a:p>
            <a:pPr>
              <a:lnSpc>
                <a:spcPct val="115000"/>
              </a:lnSpc>
            </a:pPr>
            <a:r>
              <a:rPr lang="en-US" sz="2200" spc="-1" dirty="0">
                <a:solidFill>
                  <a:srgbClr val="000000"/>
                </a:solidFill>
              </a:rPr>
              <a:t>Unity Console messages and log files can include detailed stack trace information. The console also links to the line of code that generated the message. This is useful when you want to identify the line, method, or sequence of function calls that caused the log entry to appear</a:t>
            </a:r>
            <a:r>
              <a:rPr lang="en-US" sz="2200" spc="-1" dirty="0" smtClean="0">
                <a:solidFill>
                  <a:srgbClr val="000000"/>
                </a:solidFill>
              </a:rPr>
              <a:t>.</a:t>
            </a:r>
          </a:p>
          <a:p>
            <a:pPr>
              <a:lnSpc>
                <a:spcPct val="115000"/>
              </a:lnSpc>
            </a:pPr>
            <a:r>
              <a:rPr lang="en-US" sz="2200" spc="-1" dirty="0" smtClean="0">
                <a:solidFill>
                  <a:srgbClr val="000000"/>
                </a:solidFill>
              </a:rPr>
              <a:t>More detail</a:t>
            </a:r>
            <a:r>
              <a:rPr lang="en-US" sz="2200" spc="-1" dirty="0">
                <a:solidFill>
                  <a:srgbClr val="000000"/>
                </a:solidFill>
              </a:rPr>
              <a:t>, refer: https://docs.unity3d.com/Manual/StackTrace.html</a:t>
            </a:r>
          </a:p>
        </p:txBody>
      </p:sp>
      <p:sp>
        <p:nvSpPr>
          <p:cNvPr id="2" name="PlaceHolder 1"/>
          <p:cNvSpPr>
            <a:spLocks noGrp="1"/>
          </p:cNvSpPr>
          <p:nvPr>
            <p:ph type="sldNum" idx="2"/>
          </p:nvPr>
        </p:nvSpPr>
        <p:spPr/>
        <p:txBody>
          <a:bodyPr/>
          <a:lstStyle/>
          <a:p>
            <a:fld id="{E662E0F8-AEBF-4F9D-AAEA-E42E01C18BE1}" type="slidenum">
              <a:t>13</a:t>
            </a:fld>
            <a:endParaRPr/>
          </a:p>
        </p:txBody>
      </p:sp>
    </p:spTree>
    <p:extLst>
      <p:ext uri="{BB962C8B-B14F-4D97-AF65-F5344CB8AC3E}">
        <p14:creationId xmlns:p14="http://schemas.microsoft.com/office/powerpoint/2010/main" val="106948958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Scripting</a:t>
            </a:r>
            <a:endParaRPr lang="en-US" sz="4400" b="0" strike="noStrike" spc="-1" dirty="0">
              <a:solidFill>
                <a:srgbClr val="000000"/>
              </a:solidFill>
              <a:latin typeface="Arial"/>
            </a:endParaRPr>
          </a:p>
        </p:txBody>
      </p:sp>
      <p:sp>
        <p:nvSpPr>
          <p:cNvPr id="99" name="Rectangle 98"/>
          <p:cNvSpPr/>
          <p:nvPr/>
        </p:nvSpPr>
        <p:spPr>
          <a:xfrm>
            <a:off x="228600" y="1600200"/>
            <a:ext cx="11425320" cy="359605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Scripting is crucial in games, from basic ones to complex ones. It's needed for player input responses, event sequencing, graphical effects, object behavior, and custom AI systems</a:t>
            </a:r>
          </a:p>
          <a:p>
            <a:pPr marL="342900" indent="-342900">
              <a:lnSpc>
                <a:spcPct val="115000"/>
              </a:lnSpc>
              <a:buFont typeface="Arial" panose="020B0604020202020204" pitchFamily="34" charset="0"/>
              <a:buChar char="•"/>
            </a:pPr>
            <a:r>
              <a:rPr lang="en-US" sz="2200" spc="-1" dirty="0">
                <a:solidFill>
                  <a:srgbClr val="000000"/>
                </a:solidFill>
              </a:rPr>
              <a:t>Scripting is a skill that takes some time and effort to learn</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b="1" spc="-1" dirty="0" err="1">
                <a:solidFill>
                  <a:srgbClr val="000000"/>
                </a:solidFill>
              </a:rPr>
              <a:t>GameObjects</a:t>
            </a:r>
            <a:r>
              <a:rPr lang="en-US" sz="2200" spc="-1" dirty="0">
                <a:solidFill>
                  <a:srgbClr val="000000"/>
                </a:solidFill>
              </a:rPr>
              <a:t>' behavior is dictated by attached Components in Unity. While Unity's built-in Components are versatile, creating custom Components using scripts becomes necessary for implementing unique gameplay features. These custom Components enable triggering events, modifying properties, and responding to user input as </a:t>
            </a:r>
            <a:r>
              <a:rPr lang="en-US" sz="2200" spc="-1" dirty="0" smtClean="0">
                <a:solidFill>
                  <a:srgbClr val="000000"/>
                </a:solidFill>
              </a:rPr>
              <a:t>needed.</a:t>
            </a:r>
            <a:endParaRPr lang="en-US" sz="2200" b="0" strike="noStrike" spc="-1" dirty="0">
              <a:solidFill>
                <a:srgbClr val="000000"/>
              </a:solidFill>
              <a:latin typeface="Arial"/>
            </a:endParaRPr>
          </a:p>
        </p:txBody>
      </p:sp>
      <p:sp>
        <p:nvSpPr>
          <p:cNvPr id="2" name="PlaceHolder 1"/>
          <p:cNvSpPr>
            <a:spLocks noGrp="1"/>
          </p:cNvSpPr>
          <p:nvPr>
            <p:ph type="sldNum" idx="2"/>
          </p:nvPr>
        </p:nvSpPr>
        <p:spPr/>
        <p:txBody>
          <a:bodyPr/>
          <a:lstStyle/>
          <a:p>
            <a:fld id="{E662E0F8-AEBF-4F9D-AAEA-E42E01C18BE1}" type="slidenum">
              <a:t>14</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Scripting</a:t>
            </a:r>
            <a:endParaRPr lang="en-US" sz="4400" b="0" strike="noStrike" spc="-1" dirty="0">
              <a:solidFill>
                <a:srgbClr val="000000"/>
              </a:solidFill>
              <a:latin typeface="Arial"/>
            </a:endParaRPr>
          </a:p>
        </p:txBody>
      </p:sp>
      <p:sp>
        <p:nvSpPr>
          <p:cNvPr id="99" name="Rectangle 98"/>
          <p:cNvSpPr/>
          <p:nvPr/>
        </p:nvSpPr>
        <p:spPr>
          <a:xfrm>
            <a:off x="228600" y="1600200"/>
            <a:ext cx="11425320" cy="359605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Unity supports the C# programming language natively. C# (pronounced C-sharp) is an industry-standard language similar to Java or C</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In addition to this, many other .NET languages can be used with Unity if they can compile a compatible DLL</a:t>
            </a:r>
            <a:endParaRPr lang="en-US" sz="2200" b="0" strike="noStrike" spc="-1" dirty="0">
              <a:solidFill>
                <a:srgbClr val="000000"/>
              </a:solidFill>
              <a:latin typeface="Arial"/>
            </a:endParaRPr>
          </a:p>
        </p:txBody>
      </p:sp>
      <p:sp>
        <p:nvSpPr>
          <p:cNvPr id="2" name="PlaceHolder 1"/>
          <p:cNvSpPr>
            <a:spLocks noGrp="1"/>
          </p:cNvSpPr>
          <p:nvPr>
            <p:ph type="sldNum" idx="2"/>
          </p:nvPr>
        </p:nvSpPr>
        <p:spPr/>
        <p:txBody>
          <a:bodyPr/>
          <a:lstStyle/>
          <a:p>
            <a:fld id="{E662E0F8-AEBF-4F9D-AAEA-E42E01C18BE1}" type="slidenum">
              <a:t>15</a:t>
            </a:fld>
            <a:endParaRPr/>
          </a:p>
        </p:txBody>
      </p:sp>
    </p:spTree>
    <p:extLst>
      <p:ext uri="{BB962C8B-B14F-4D97-AF65-F5344CB8AC3E}">
        <p14:creationId xmlns:p14="http://schemas.microsoft.com/office/powerpoint/2010/main" val="205820536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Scripting</a:t>
            </a:r>
            <a:endParaRPr lang="en-US" sz="4400" b="0" strike="noStrike" spc="-1" dirty="0">
              <a:solidFill>
                <a:srgbClr val="000000"/>
              </a:solidFill>
              <a:latin typeface="Arial"/>
            </a:endParaRPr>
          </a:p>
        </p:txBody>
      </p:sp>
      <p:sp>
        <p:nvSpPr>
          <p:cNvPr id="99" name="Rectangle 98"/>
          <p:cNvSpPr/>
          <p:nvPr/>
        </p:nvSpPr>
        <p:spPr>
          <a:xfrm>
            <a:off x="228600" y="1600200"/>
            <a:ext cx="11425320" cy="359605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Creating Scripts</a:t>
            </a:r>
          </a:p>
          <a:p>
            <a:pPr marL="342900" indent="-342900">
              <a:lnSpc>
                <a:spcPct val="115000"/>
              </a:lnSpc>
              <a:buFont typeface="Arial" panose="020B0604020202020204" pitchFamily="34" charset="0"/>
              <a:buChar char="•"/>
            </a:pPr>
            <a:r>
              <a:rPr lang="en-US" sz="2200" spc="-1" dirty="0">
                <a:solidFill>
                  <a:srgbClr val="000000"/>
                </a:solidFill>
              </a:rPr>
              <a:t>A</a:t>
            </a:r>
            <a:r>
              <a:rPr lang="en-US" sz="2200" spc="-1" dirty="0" smtClean="0">
                <a:solidFill>
                  <a:srgbClr val="000000"/>
                </a:solidFill>
              </a:rPr>
              <a:t> </a:t>
            </a:r>
            <a:r>
              <a:rPr lang="en-US" sz="2200" spc="-1" dirty="0">
                <a:solidFill>
                  <a:srgbClr val="000000"/>
                </a:solidFill>
              </a:rPr>
              <a:t>new </a:t>
            </a:r>
            <a:r>
              <a:rPr lang="en-US" sz="2200" spc="-1" dirty="0" smtClean="0">
                <a:solidFill>
                  <a:srgbClr val="000000"/>
                </a:solidFill>
              </a:rPr>
              <a:t>script can be created </a:t>
            </a:r>
            <a:r>
              <a:rPr lang="en-US" sz="2200" spc="-1" dirty="0">
                <a:solidFill>
                  <a:srgbClr val="000000"/>
                </a:solidFill>
              </a:rPr>
              <a:t>from the Create menu at the top left of the Project panel or by selecting Assets &gt; Create &gt; C# Script from the main menu</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The new script will be created in whichever folder </a:t>
            </a:r>
            <a:r>
              <a:rPr lang="en-US" sz="2200" spc="-1" dirty="0" smtClean="0">
                <a:solidFill>
                  <a:srgbClr val="000000"/>
                </a:solidFill>
              </a:rPr>
              <a:t>selected </a:t>
            </a:r>
            <a:r>
              <a:rPr lang="en-US" sz="2200" spc="-1" dirty="0">
                <a:solidFill>
                  <a:srgbClr val="000000"/>
                </a:solidFill>
              </a:rPr>
              <a:t>in the Project panel. The new script file’s name will be selected, prompting </a:t>
            </a:r>
            <a:r>
              <a:rPr lang="en-US" sz="2200" spc="-1" dirty="0" smtClean="0">
                <a:solidFill>
                  <a:srgbClr val="000000"/>
                </a:solidFill>
              </a:rPr>
              <a:t>user </a:t>
            </a:r>
            <a:r>
              <a:rPr lang="en-US" sz="2200" spc="-1" dirty="0">
                <a:solidFill>
                  <a:srgbClr val="000000"/>
                </a:solidFill>
              </a:rPr>
              <a:t>to enter a new name.</a:t>
            </a: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16</a:t>
            </a:fld>
            <a:endParaRPr/>
          </a:p>
        </p:txBody>
      </p:sp>
      <p:pic>
        <p:nvPicPr>
          <p:cNvPr id="2050" name="Picture 2" descr="https://docs.unity3d.com/uploads/Main/NewScrip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173" y="3757979"/>
            <a:ext cx="2904545" cy="218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23600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Scripting</a:t>
            </a:r>
            <a:endParaRPr lang="en-US" sz="4400" b="0" strike="noStrike" spc="-1" dirty="0">
              <a:solidFill>
                <a:srgbClr val="000000"/>
              </a:solidFill>
              <a:latin typeface="Arial"/>
            </a:endParaRPr>
          </a:p>
        </p:txBody>
      </p:sp>
      <p:sp>
        <p:nvSpPr>
          <p:cNvPr id="99" name="Rectangle 98"/>
          <p:cNvSpPr/>
          <p:nvPr/>
        </p:nvSpPr>
        <p:spPr>
          <a:xfrm>
            <a:off x="228960" y="1440289"/>
            <a:ext cx="11425320" cy="359605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Anatomy of a Script file</a:t>
            </a:r>
          </a:p>
          <a:p>
            <a:pPr>
              <a:lnSpc>
                <a:spcPct val="115000"/>
              </a:lnSpc>
            </a:pPr>
            <a:r>
              <a:rPr lang="en-US" sz="2200" spc="-1" dirty="0">
                <a:solidFill>
                  <a:srgbClr val="000000"/>
                </a:solidFill>
              </a:rPr>
              <a:t>When </a:t>
            </a:r>
            <a:r>
              <a:rPr lang="en-US" sz="2200" spc="-1" dirty="0" smtClean="0">
                <a:solidFill>
                  <a:srgbClr val="000000"/>
                </a:solidFill>
              </a:rPr>
              <a:t>double-click </a:t>
            </a:r>
            <a:r>
              <a:rPr lang="en-US" sz="2200" spc="-1" dirty="0">
                <a:solidFill>
                  <a:srgbClr val="000000"/>
                </a:solidFill>
              </a:rPr>
              <a:t>a script Asset in Unity, it will be opened in a text editor. By default, Unity will use Visual Studio, but </a:t>
            </a:r>
            <a:r>
              <a:rPr lang="en-US" sz="2200" spc="-1" dirty="0" smtClean="0">
                <a:solidFill>
                  <a:srgbClr val="000000"/>
                </a:solidFill>
              </a:rPr>
              <a:t>user </a:t>
            </a:r>
            <a:r>
              <a:rPr lang="en-US" sz="2200" spc="-1" dirty="0">
                <a:solidFill>
                  <a:srgbClr val="000000"/>
                </a:solidFill>
              </a:rPr>
              <a:t>can select any editor you like from the External Tools panel in Unity’s preferences (go to Unity &gt; Preferences</a:t>
            </a:r>
            <a:r>
              <a:rPr lang="en-US" sz="2200" spc="-1" dirty="0" smtClean="0">
                <a:solidFill>
                  <a:srgbClr val="000000"/>
                </a:solidFill>
              </a:rPr>
              <a:t>).</a:t>
            </a:r>
            <a:endParaRPr lang="en-US" sz="2200" spc="-1" dirty="0">
              <a:solidFill>
                <a:srgbClr val="000000"/>
              </a:solidFill>
            </a:endParaRPr>
          </a:p>
          <a:p>
            <a:pPr>
              <a:lnSpc>
                <a:spcPct val="115000"/>
              </a:lnSpc>
            </a:pPr>
            <a:r>
              <a:rPr lang="en-US" sz="2200" spc="-1" dirty="0">
                <a:solidFill>
                  <a:srgbClr val="000000"/>
                </a:solidFill>
              </a:rPr>
              <a:t>The initial contents of the file will look something like this:</a:t>
            </a:r>
          </a:p>
        </p:txBody>
      </p:sp>
      <p:sp>
        <p:nvSpPr>
          <p:cNvPr id="2" name="PlaceHolder 1"/>
          <p:cNvSpPr>
            <a:spLocks noGrp="1"/>
          </p:cNvSpPr>
          <p:nvPr>
            <p:ph type="sldNum" idx="2"/>
          </p:nvPr>
        </p:nvSpPr>
        <p:spPr/>
        <p:txBody>
          <a:bodyPr/>
          <a:lstStyle/>
          <a:p>
            <a:fld id="{E662E0F8-AEBF-4F9D-AAEA-E42E01C18BE1}" type="slidenum">
              <a:t>17</a:t>
            </a:fld>
            <a:endParaRPr/>
          </a:p>
        </p:txBody>
      </p:sp>
      <p:pic>
        <p:nvPicPr>
          <p:cNvPr id="3" name="Picture 2"/>
          <p:cNvPicPr>
            <a:picLocks noChangeAspect="1"/>
          </p:cNvPicPr>
          <p:nvPr/>
        </p:nvPicPr>
        <p:blipFill>
          <a:blip r:embed="rId3"/>
          <a:stretch>
            <a:fillRect/>
          </a:stretch>
        </p:blipFill>
        <p:spPr>
          <a:xfrm>
            <a:off x="4249272" y="3392565"/>
            <a:ext cx="3491102" cy="3044144"/>
          </a:xfrm>
          <a:prstGeom prst="rect">
            <a:avLst/>
          </a:prstGeom>
        </p:spPr>
      </p:pic>
    </p:spTree>
    <p:extLst>
      <p:ext uri="{BB962C8B-B14F-4D97-AF65-F5344CB8AC3E}">
        <p14:creationId xmlns:p14="http://schemas.microsoft.com/office/powerpoint/2010/main" val="292429025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Scripting</a:t>
            </a:r>
            <a:endParaRPr lang="en-US" sz="4400" b="0" strike="noStrike" spc="-1" dirty="0">
              <a:solidFill>
                <a:srgbClr val="000000"/>
              </a:solidFill>
              <a:latin typeface="Aria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Anatomy of a Script </a:t>
            </a:r>
            <a:r>
              <a:rPr lang="en-US" sz="2200" b="1" spc="-1" dirty="0" smtClean="0">
                <a:solidFill>
                  <a:srgbClr val="000000"/>
                </a:solidFill>
              </a:rPr>
              <a:t>file</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In Unity, a script connects with the engine by implementing a class derived from </a:t>
            </a:r>
            <a:r>
              <a:rPr lang="en-US" sz="2200" b="1" spc="-1" dirty="0" err="1">
                <a:solidFill>
                  <a:srgbClr val="000000"/>
                </a:solidFill>
              </a:rPr>
              <a:t>MonoBehaviour</a:t>
            </a:r>
            <a:r>
              <a:rPr lang="en-US" sz="2200" spc="-1" dirty="0">
                <a:solidFill>
                  <a:srgbClr val="000000"/>
                </a:solidFill>
              </a:rPr>
              <a:t>, serving as a blueprint for a new Component attached to </a:t>
            </a:r>
            <a:r>
              <a:rPr lang="en-US" sz="2200" spc="-1" dirty="0" err="1">
                <a:solidFill>
                  <a:srgbClr val="000000"/>
                </a:solidFill>
              </a:rPr>
              <a:t>GameObjects</a:t>
            </a:r>
            <a:r>
              <a:rPr lang="en-US" sz="2200" spc="-1" dirty="0">
                <a:solidFill>
                  <a:srgbClr val="000000"/>
                </a:solidFill>
              </a:rPr>
              <a:t>. </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The </a:t>
            </a:r>
            <a:r>
              <a:rPr lang="en-US" sz="2200" spc="-1" dirty="0">
                <a:solidFill>
                  <a:srgbClr val="000000"/>
                </a:solidFill>
              </a:rPr>
              <a:t>class name, derived from the file name, must match for attachment. </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Two </a:t>
            </a:r>
            <a:r>
              <a:rPr lang="en-US" sz="2200" spc="-1" dirty="0">
                <a:solidFill>
                  <a:srgbClr val="000000"/>
                </a:solidFill>
              </a:rPr>
              <a:t>key </a:t>
            </a:r>
            <a:r>
              <a:rPr lang="en-US" sz="2200" spc="-1" dirty="0" smtClean="0">
                <a:solidFill>
                  <a:srgbClr val="000000"/>
                </a:solidFill>
              </a:rPr>
              <a:t>functions: </a:t>
            </a:r>
          </a:p>
          <a:p>
            <a:pPr marL="800100" lvl="1" indent="-342900">
              <a:lnSpc>
                <a:spcPct val="115000"/>
              </a:lnSpc>
              <a:buFont typeface="Courier New" panose="02070309020205020404" pitchFamily="49" charset="0"/>
              <a:buChar char="o"/>
            </a:pPr>
            <a:r>
              <a:rPr lang="en-US" sz="2200" b="1" spc="-1" dirty="0" smtClean="0">
                <a:solidFill>
                  <a:srgbClr val="000000"/>
                </a:solidFill>
              </a:rPr>
              <a:t>Update</a:t>
            </a:r>
            <a:r>
              <a:rPr lang="en-US" sz="2200" spc="-1" dirty="0" smtClean="0">
                <a:solidFill>
                  <a:srgbClr val="000000"/>
                </a:solidFill>
              </a:rPr>
              <a:t>: </a:t>
            </a:r>
            <a:r>
              <a:rPr lang="en-US" sz="2200" spc="-1" dirty="0">
                <a:solidFill>
                  <a:srgbClr val="000000"/>
                </a:solidFill>
              </a:rPr>
              <a:t>handling frame updates for </a:t>
            </a:r>
            <a:r>
              <a:rPr lang="en-US" sz="2200" spc="-1" dirty="0" err="1">
                <a:solidFill>
                  <a:srgbClr val="000000"/>
                </a:solidFill>
              </a:rPr>
              <a:t>GameObject</a:t>
            </a:r>
            <a:r>
              <a:rPr lang="en-US" sz="2200" spc="-1" dirty="0">
                <a:solidFill>
                  <a:srgbClr val="000000"/>
                </a:solidFill>
              </a:rPr>
              <a:t> actions. This might include movement, triggering actions and responding to user input, basically anything that needs to be handled over time during gameplay</a:t>
            </a:r>
            <a:endParaRPr lang="en-US" sz="2200" spc="-1" dirty="0" smtClean="0">
              <a:solidFill>
                <a:srgbClr val="000000"/>
              </a:solidFill>
            </a:endParaRPr>
          </a:p>
          <a:p>
            <a:pPr marL="800100" lvl="1" indent="-342900">
              <a:lnSpc>
                <a:spcPct val="115000"/>
              </a:lnSpc>
              <a:buFont typeface="Courier New" panose="02070309020205020404" pitchFamily="49" charset="0"/>
              <a:buChar char="o"/>
            </a:pPr>
            <a:r>
              <a:rPr lang="en-US" sz="2200" b="1" spc="-1" dirty="0" smtClean="0">
                <a:solidFill>
                  <a:srgbClr val="000000"/>
                </a:solidFill>
              </a:rPr>
              <a:t>Start</a:t>
            </a:r>
            <a:r>
              <a:rPr lang="en-US" sz="2200" spc="-1" dirty="0" smtClean="0">
                <a:solidFill>
                  <a:srgbClr val="000000"/>
                </a:solidFill>
              </a:rPr>
              <a:t>: </a:t>
            </a:r>
            <a:r>
              <a:rPr lang="en-US" sz="2200" spc="-1" dirty="0">
                <a:solidFill>
                  <a:srgbClr val="000000"/>
                </a:solidFill>
              </a:rPr>
              <a:t>called before gameplay, ideal for initialization tasks.</a:t>
            </a:r>
          </a:p>
        </p:txBody>
      </p:sp>
      <p:sp>
        <p:nvSpPr>
          <p:cNvPr id="2" name="PlaceHolder 1"/>
          <p:cNvSpPr>
            <a:spLocks noGrp="1"/>
          </p:cNvSpPr>
          <p:nvPr>
            <p:ph type="sldNum" idx="2"/>
          </p:nvPr>
        </p:nvSpPr>
        <p:spPr/>
        <p:txBody>
          <a:bodyPr/>
          <a:lstStyle/>
          <a:p>
            <a:fld id="{E662E0F8-AEBF-4F9D-AAEA-E42E01C18BE1}" type="slidenum">
              <a:t>18</a:t>
            </a:fld>
            <a:endParaRPr/>
          </a:p>
        </p:txBody>
      </p:sp>
    </p:spTree>
    <p:extLst>
      <p:ext uri="{BB962C8B-B14F-4D97-AF65-F5344CB8AC3E}">
        <p14:creationId xmlns:p14="http://schemas.microsoft.com/office/powerpoint/2010/main" val="308285743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Scripting</a:t>
            </a:r>
            <a:endParaRPr lang="en-US" sz="4400" b="0" strike="noStrike" spc="-1" dirty="0">
              <a:solidFill>
                <a:srgbClr val="000000"/>
              </a:solidFill>
              <a:latin typeface="Aria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Controlling a </a:t>
            </a:r>
            <a:r>
              <a:rPr lang="en-US" sz="2200" b="1" spc="-1" dirty="0" err="1" smtClean="0">
                <a:solidFill>
                  <a:srgbClr val="000000"/>
                </a:solidFill>
              </a:rPr>
              <a:t>GameObject</a:t>
            </a:r>
            <a:endParaRPr lang="en-US" sz="2200" b="1" spc="-1" dirty="0" smtClean="0">
              <a:solidFill>
                <a:srgbClr val="000000"/>
              </a:solidFill>
            </a:endParaRPr>
          </a:p>
          <a:p>
            <a:pPr>
              <a:lnSpc>
                <a:spcPct val="115000"/>
              </a:lnSpc>
            </a:pPr>
            <a:r>
              <a:rPr lang="en-US" sz="2200" spc="-1" dirty="0">
                <a:solidFill>
                  <a:srgbClr val="000000"/>
                </a:solidFill>
              </a:rPr>
              <a:t>In Unity, a script serves as a blueprint for a Component, with its code activating only when attached to a </a:t>
            </a:r>
            <a:r>
              <a:rPr lang="en-US" sz="2200" spc="-1" dirty="0" err="1">
                <a:solidFill>
                  <a:srgbClr val="000000"/>
                </a:solidFill>
              </a:rPr>
              <a:t>GameObject</a:t>
            </a:r>
            <a:r>
              <a:rPr lang="en-US" sz="2200" spc="-1" dirty="0">
                <a:solidFill>
                  <a:srgbClr val="000000"/>
                </a:solidFill>
              </a:rPr>
              <a:t>. Attachment can be done by dragging the script asset to a </a:t>
            </a:r>
            <a:r>
              <a:rPr lang="en-US" sz="2200" spc="-1" dirty="0" err="1">
                <a:solidFill>
                  <a:srgbClr val="000000"/>
                </a:solidFill>
              </a:rPr>
              <a:t>GameObject</a:t>
            </a:r>
            <a:r>
              <a:rPr lang="en-US" sz="2200" spc="-1" dirty="0">
                <a:solidFill>
                  <a:srgbClr val="000000"/>
                </a:solidFill>
              </a:rPr>
              <a:t> in the hierarchy panel or the selected </a:t>
            </a:r>
            <a:r>
              <a:rPr lang="en-US" sz="2200" spc="-1" dirty="0" err="1">
                <a:solidFill>
                  <a:srgbClr val="000000"/>
                </a:solidFill>
              </a:rPr>
              <a:t>GameObject's</a:t>
            </a:r>
            <a:r>
              <a:rPr lang="en-US" sz="2200" spc="-1" dirty="0">
                <a:solidFill>
                  <a:srgbClr val="000000"/>
                </a:solidFill>
              </a:rPr>
              <a:t> inspector. The Component menu's Scripts submenu displays all available scripts, including user-created ones. The script instance looks much like any other Component in the Inspector</a:t>
            </a:r>
            <a:r>
              <a:rPr lang="en-US" sz="2200" spc="-1" dirty="0" smtClean="0">
                <a:solidFill>
                  <a:srgbClr val="000000"/>
                </a:solidFill>
              </a:rPr>
              <a:t>:</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19</a:t>
            </a:fld>
            <a:endParaRPr/>
          </a:p>
        </p:txBody>
      </p:sp>
      <p:pic>
        <p:nvPicPr>
          <p:cNvPr id="4098" name="Picture 2" descr="https://docs.unity3d.com/uploads/Main/ScriptInInspect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068" y="4115827"/>
            <a:ext cx="5138713" cy="75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22752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28600" y="681120"/>
            <a:ext cx="11810880" cy="7020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a:solidFill>
                  <a:srgbClr val="000000"/>
                </a:solidFill>
                <a:latin typeface="Arial"/>
              </a:rPr>
              <a:t>Learning Objectives</a:t>
            </a:r>
            <a:endParaRPr lang="en-US" sz="4400" b="0" strike="noStrike" spc="-1">
              <a:solidFill>
                <a:srgbClr val="000000"/>
              </a:solidFill>
              <a:latin typeface="Arial"/>
            </a:endParaRPr>
          </a:p>
        </p:txBody>
      </p:sp>
      <p:sp>
        <p:nvSpPr>
          <p:cNvPr id="95" name="Content Placeholder 2"/>
          <p:cNvSpPr/>
          <p:nvPr/>
        </p:nvSpPr>
        <p:spPr>
          <a:xfrm>
            <a:off x="609480" y="2009519"/>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200000"/>
              </a:lnSpc>
              <a:spcBef>
                <a:spcPts val="1001"/>
              </a:spcBef>
              <a:buClr>
                <a:srgbClr val="000000"/>
              </a:buClr>
              <a:buFont typeface="Arial"/>
              <a:buChar char="•"/>
            </a:pPr>
            <a:r>
              <a:rPr lang="en-US" sz="2400" spc="-1" dirty="0" smtClean="0">
                <a:solidFill>
                  <a:srgbClr val="000000"/>
                </a:solidFill>
                <a:latin typeface="Calibri"/>
              </a:rPr>
              <a:t>Learn how </a:t>
            </a:r>
            <a:r>
              <a:rPr lang="en-US" sz="2400" spc="-1" dirty="0">
                <a:solidFill>
                  <a:srgbClr val="000000"/>
                </a:solidFill>
                <a:latin typeface="Calibri"/>
              </a:rPr>
              <a:t>to </a:t>
            </a:r>
            <a:r>
              <a:rPr lang="en-US" sz="2400" spc="-1" dirty="0" smtClean="0">
                <a:solidFill>
                  <a:srgbClr val="000000"/>
                </a:solidFill>
                <a:latin typeface="Calibri"/>
              </a:rPr>
              <a:t>set up Development </a:t>
            </a:r>
            <a:r>
              <a:rPr lang="en-US" sz="2400" spc="-1" dirty="0" err="1" smtClean="0">
                <a:solidFill>
                  <a:srgbClr val="000000"/>
                </a:solidFill>
                <a:latin typeface="Calibri"/>
              </a:rPr>
              <a:t>Enviroment</a:t>
            </a:r>
            <a:r>
              <a:rPr lang="en-US" sz="2400" spc="-1" dirty="0" smtClean="0">
                <a:solidFill>
                  <a:srgbClr val="000000"/>
                </a:solidFill>
                <a:latin typeface="Calibri"/>
              </a:rPr>
              <a:t>.</a:t>
            </a:r>
          </a:p>
          <a:p>
            <a:pPr marL="228600" indent="-228600">
              <a:lnSpc>
                <a:spcPct val="200000"/>
              </a:lnSpc>
              <a:spcBef>
                <a:spcPts val="1001"/>
              </a:spcBef>
              <a:buClr>
                <a:srgbClr val="000000"/>
              </a:buClr>
              <a:buFont typeface="Arial"/>
              <a:buChar char="•"/>
            </a:pPr>
            <a:r>
              <a:rPr lang="en-US" sz="2400" spc="-1" dirty="0" smtClean="0">
                <a:solidFill>
                  <a:srgbClr val="000000"/>
                </a:solidFill>
                <a:latin typeface="Calibri"/>
              </a:rPr>
              <a:t>Introduction to Scripting</a:t>
            </a:r>
          </a:p>
          <a:p>
            <a:pPr marL="228600" indent="-228600">
              <a:lnSpc>
                <a:spcPct val="200000"/>
              </a:lnSpc>
              <a:spcBef>
                <a:spcPts val="1001"/>
              </a:spcBef>
              <a:buClr>
                <a:srgbClr val="000000"/>
              </a:buClr>
              <a:buFont typeface="Arial"/>
              <a:buChar char="•"/>
            </a:pPr>
            <a:r>
              <a:rPr lang="en-US" sz="2400" spc="-1" dirty="0">
                <a:solidFill>
                  <a:srgbClr val="000000"/>
                </a:solidFill>
                <a:latin typeface="Calibri"/>
              </a:rPr>
              <a:t>Introduction to C#.</a:t>
            </a:r>
            <a:endParaRPr lang="en-US" sz="2400" spc="-1" dirty="0">
              <a:solidFill>
                <a:srgbClr val="000000"/>
              </a:solidFill>
              <a:latin typeface="Calibri"/>
            </a:endParaRPr>
          </a:p>
          <a:p>
            <a:pPr marL="228600" indent="-228600">
              <a:lnSpc>
                <a:spcPct val="200000"/>
              </a:lnSpc>
              <a:spcBef>
                <a:spcPts val="1001"/>
              </a:spcBef>
              <a:buClr>
                <a:srgbClr val="000000"/>
              </a:buClr>
              <a:buFont typeface="Arial"/>
              <a:buChar char="•"/>
            </a:pPr>
            <a:r>
              <a:rPr lang="en-US" sz="2400" spc="-1" dirty="0">
                <a:solidFill>
                  <a:srgbClr val="000000"/>
                </a:solidFill>
                <a:latin typeface="Calibri"/>
              </a:rPr>
              <a:t> Basics of Unity Scripting in C#.</a:t>
            </a:r>
            <a:endParaRPr lang="en-US" sz="2400" spc="-1" dirty="0">
              <a:solidFill>
                <a:srgbClr val="000000"/>
              </a:solidFill>
              <a:latin typeface="Calibri"/>
            </a:endParaRPr>
          </a:p>
          <a:p>
            <a:pPr marL="228600" indent="-228600">
              <a:lnSpc>
                <a:spcPct val="200000"/>
              </a:lnSpc>
              <a:spcBef>
                <a:spcPts val="1001"/>
              </a:spcBef>
              <a:buClr>
                <a:srgbClr val="000000"/>
              </a:buClr>
              <a:buFont typeface="Arial"/>
              <a:buChar char="•"/>
            </a:pPr>
            <a:r>
              <a:rPr lang="en-US" sz="2400" spc="-1" dirty="0" smtClean="0">
                <a:solidFill>
                  <a:srgbClr val="000000"/>
                </a:solidFill>
                <a:latin typeface="Calibri"/>
              </a:rPr>
              <a:t>Gain </a:t>
            </a:r>
            <a:r>
              <a:rPr lang="en-US" sz="2400" spc="-1" dirty="0">
                <a:solidFill>
                  <a:srgbClr val="000000"/>
                </a:solidFill>
                <a:latin typeface="Calibri"/>
              </a:rPr>
              <a:t>hands-on experience through coding exercises.</a:t>
            </a:r>
          </a:p>
        </p:txBody>
      </p:sp>
      <p:sp>
        <p:nvSpPr>
          <p:cNvPr id="3" name="PlaceHolder 2"/>
          <p:cNvSpPr>
            <a:spLocks noGrp="1"/>
          </p:cNvSpPr>
          <p:nvPr>
            <p:ph type="sldNum" idx="2"/>
          </p:nvPr>
        </p:nvSpPr>
        <p:spPr/>
        <p:txBody>
          <a:bodyPr/>
          <a:lstStyle/>
          <a:p>
            <a:fld id="{40C3E2B2-977C-4116-AF90-2FBAF89554E4}"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Scripting</a:t>
            </a:r>
            <a:endParaRPr lang="en-US" sz="4400" b="0" strike="noStrike" spc="-1" dirty="0">
              <a:solidFill>
                <a:srgbClr val="000000"/>
              </a:solidFill>
              <a:latin typeface="Aria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Controlling a </a:t>
            </a:r>
            <a:r>
              <a:rPr lang="en-US" sz="2200" b="1" spc="-1" dirty="0" err="1" smtClean="0">
                <a:solidFill>
                  <a:srgbClr val="000000"/>
                </a:solidFill>
              </a:rPr>
              <a:t>GameObject</a:t>
            </a:r>
            <a:endParaRPr lang="en-US" sz="2200" b="1" spc="-1" dirty="0" smtClean="0">
              <a:solidFill>
                <a:srgbClr val="000000"/>
              </a:solidFill>
            </a:endParaRPr>
          </a:p>
          <a:p>
            <a:pPr>
              <a:lnSpc>
                <a:spcPct val="115000"/>
              </a:lnSpc>
            </a:pPr>
            <a:r>
              <a:rPr lang="en-US" sz="2200" spc="-1" dirty="0">
                <a:solidFill>
                  <a:srgbClr val="000000"/>
                </a:solidFill>
              </a:rPr>
              <a:t>Once attached, the script will start working when </a:t>
            </a:r>
            <a:r>
              <a:rPr lang="en-US" sz="2200" spc="-1" dirty="0" smtClean="0">
                <a:solidFill>
                  <a:srgbClr val="000000"/>
                </a:solidFill>
              </a:rPr>
              <a:t>user </a:t>
            </a:r>
            <a:r>
              <a:rPr lang="en-US" sz="2200" spc="-1" dirty="0">
                <a:solidFill>
                  <a:srgbClr val="000000"/>
                </a:solidFill>
              </a:rPr>
              <a:t>press Play and run the game. </a:t>
            </a:r>
            <a:r>
              <a:rPr lang="en-US" sz="2200" spc="-1" dirty="0" smtClean="0">
                <a:solidFill>
                  <a:srgbClr val="000000"/>
                </a:solidFill>
              </a:rPr>
              <a:t>It </a:t>
            </a:r>
            <a:r>
              <a:rPr lang="en-US" sz="2200" spc="-1" dirty="0">
                <a:solidFill>
                  <a:srgbClr val="000000"/>
                </a:solidFill>
              </a:rPr>
              <a:t>can </a:t>
            </a:r>
            <a:r>
              <a:rPr lang="en-US" sz="2200" spc="-1" dirty="0" smtClean="0">
                <a:solidFill>
                  <a:srgbClr val="000000"/>
                </a:solidFill>
              </a:rPr>
              <a:t>be checked by </a:t>
            </a:r>
            <a:r>
              <a:rPr lang="en-US" sz="2200" spc="-1" dirty="0">
                <a:solidFill>
                  <a:srgbClr val="000000"/>
                </a:solidFill>
              </a:rPr>
              <a:t>adding the following code in the Start function</a:t>
            </a:r>
            <a:r>
              <a:rPr lang="en-US" sz="2200" spc="-1" dirty="0" smtClean="0">
                <a:solidFill>
                  <a:srgbClr val="000000"/>
                </a:solidFill>
              </a:rPr>
              <a:t>:</a:t>
            </a: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r>
              <a:rPr lang="en-US" sz="2200" b="1" spc="-1" dirty="0" err="1" smtClean="0">
                <a:solidFill>
                  <a:srgbClr val="000000"/>
                </a:solidFill>
              </a:rPr>
              <a:t>Debug.Log</a:t>
            </a:r>
            <a:r>
              <a:rPr lang="en-US" sz="2200" spc="-1" dirty="0" smtClean="0">
                <a:solidFill>
                  <a:srgbClr val="000000"/>
                </a:solidFill>
              </a:rPr>
              <a:t> </a:t>
            </a:r>
            <a:r>
              <a:rPr lang="en-US" sz="2200" spc="-1" dirty="0">
                <a:solidFill>
                  <a:srgbClr val="000000"/>
                </a:solidFill>
              </a:rPr>
              <a:t>is a simple command that just prints a message to Unity’s console output. If </a:t>
            </a:r>
            <a:r>
              <a:rPr lang="en-US" sz="2200" spc="-1" dirty="0" smtClean="0">
                <a:solidFill>
                  <a:srgbClr val="000000"/>
                </a:solidFill>
              </a:rPr>
              <a:t>Play is pressed, the message should appear </a:t>
            </a:r>
            <a:r>
              <a:rPr lang="en-US" sz="2200" spc="-1" dirty="0">
                <a:solidFill>
                  <a:srgbClr val="000000"/>
                </a:solidFill>
              </a:rPr>
              <a:t>at the bottom of the main Unity editor window and in the Console window (menu: </a:t>
            </a:r>
            <a:r>
              <a:rPr lang="en-US" sz="2200" b="1" spc="-1" dirty="0">
                <a:solidFill>
                  <a:srgbClr val="000000"/>
                </a:solidFill>
              </a:rPr>
              <a:t>Window</a:t>
            </a:r>
            <a:r>
              <a:rPr lang="en-US" sz="2200" spc="-1" dirty="0">
                <a:solidFill>
                  <a:srgbClr val="000000"/>
                </a:solidFill>
              </a:rPr>
              <a:t> &gt; </a:t>
            </a:r>
            <a:r>
              <a:rPr lang="en-US" sz="2200" b="1" spc="-1" dirty="0">
                <a:solidFill>
                  <a:srgbClr val="000000"/>
                </a:solidFill>
              </a:rPr>
              <a:t>General</a:t>
            </a:r>
            <a:r>
              <a:rPr lang="en-US" sz="2200" spc="-1" dirty="0">
                <a:solidFill>
                  <a:srgbClr val="000000"/>
                </a:solidFill>
              </a:rPr>
              <a:t> &gt; </a:t>
            </a:r>
            <a:r>
              <a:rPr lang="en-US" sz="2200" b="1" spc="-1" dirty="0" smtClean="0">
                <a:solidFill>
                  <a:srgbClr val="000000"/>
                </a:solidFill>
              </a:rPr>
              <a:t>Console</a:t>
            </a:r>
            <a:r>
              <a:rPr lang="en-US" sz="2200" spc="-1" dirty="0" smtClean="0">
                <a:solidFill>
                  <a:srgbClr val="000000"/>
                </a:solidFill>
              </a:rPr>
              <a:t>)</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20</a:t>
            </a:fld>
            <a:endParaRPr/>
          </a:p>
        </p:txBody>
      </p:sp>
      <p:pic>
        <p:nvPicPr>
          <p:cNvPr id="3" name="Picture 2"/>
          <p:cNvPicPr>
            <a:picLocks noChangeAspect="1"/>
          </p:cNvPicPr>
          <p:nvPr/>
        </p:nvPicPr>
        <p:blipFill>
          <a:blip r:embed="rId3"/>
          <a:stretch>
            <a:fillRect/>
          </a:stretch>
        </p:blipFill>
        <p:spPr>
          <a:xfrm>
            <a:off x="4424662" y="2926977"/>
            <a:ext cx="3419475" cy="1676400"/>
          </a:xfrm>
          <a:prstGeom prst="rect">
            <a:avLst/>
          </a:prstGeom>
        </p:spPr>
      </p:pic>
    </p:spTree>
    <p:extLst>
      <p:ext uri="{BB962C8B-B14F-4D97-AF65-F5344CB8AC3E}">
        <p14:creationId xmlns:p14="http://schemas.microsoft.com/office/powerpoint/2010/main" val="296814265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C#</a:t>
            </a:r>
            <a:endParaRPr lang="en-US" sz="4400" b="0" strike="noStrike" spc="-1" dirty="0">
              <a:solidFill>
                <a:srgbClr val="000000"/>
              </a:solidFill>
              <a:latin typeface="Arial"/>
            </a:endParaRPr>
          </a:p>
        </p:txBody>
      </p:sp>
      <p:sp>
        <p:nvSpPr>
          <p:cNvPr id="99" name="Rectangle 98"/>
          <p:cNvSpPr/>
          <p:nvPr/>
        </p:nvSpPr>
        <p:spPr>
          <a:xfrm>
            <a:off x="228960" y="1434600"/>
            <a:ext cx="11425320" cy="504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smtClean="0">
                <a:solidFill>
                  <a:srgbClr val="000000"/>
                </a:solidFill>
              </a:rPr>
              <a:t>C# (pronounced C sharp) is a versatile, modern, and object-oriented programming language developed by Microsoft.</a:t>
            </a:r>
          </a:p>
          <a:p>
            <a:pPr marL="342900" indent="-342900">
              <a:lnSpc>
                <a:spcPct val="115000"/>
              </a:lnSpc>
              <a:buFont typeface="Arial" panose="020B0604020202020204" pitchFamily="34" charset="0"/>
              <a:buChar char="•"/>
            </a:pPr>
            <a:r>
              <a:rPr lang="en-US" sz="2200" spc="-1" dirty="0" smtClean="0">
                <a:solidFill>
                  <a:srgbClr val="000000"/>
                </a:solidFill>
              </a:rPr>
              <a:t>Key Characteristics:</a:t>
            </a:r>
          </a:p>
          <a:p>
            <a:pPr marL="800100" lvl="1" indent="-342900">
              <a:lnSpc>
                <a:spcPct val="115000"/>
              </a:lnSpc>
              <a:buFont typeface="Arial" panose="020B0604020202020204" pitchFamily="34" charset="0"/>
              <a:buChar char="•"/>
            </a:pPr>
            <a:r>
              <a:rPr lang="en-US" sz="2000" spc="-1" dirty="0" smtClean="0">
                <a:solidFill>
                  <a:srgbClr val="000000"/>
                </a:solidFill>
              </a:rPr>
              <a:t>Type-safe: Ensures data integrity and reduces errors.</a:t>
            </a:r>
          </a:p>
          <a:p>
            <a:pPr marL="800100" lvl="1" indent="-342900">
              <a:lnSpc>
                <a:spcPct val="115000"/>
              </a:lnSpc>
              <a:buFont typeface="Arial" panose="020B0604020202020204" pitchFamily="34" charset="0"/>
              <a:buChar char="•"/>
            </a:pPr>
            <a:r>
              <a:rPr lang="en-US" sz="2000" spc="-1" dirty="0" smtClean="0">
                <a:solidFill>
                  <a:srgbClr val="000000"/>
                </a:solidFill>
              </a:rPr>
              <a:t>Efficient: Provides high performance and memory management.</a:t>
            </a:r>
          </a:p>
          <a:p>
            <a:pPr marL="800100" lvl="1" indent="-342900">
              <a:lnSpc>
                <a:spcPct val="115000"/>
              </a:lnSpc>
              <a:buFont typeface="Arial" panose="020B0604020202020204" pitchFamily="34" charset="0"/>
              <a:buChar char="•"/>
            </a:pPr>
            <a:r>
              <a:rPr lang="en-US" sz="2000" spc="-1" dirty="0" smtClean="0">
                <a:solidFill>
                  <a:srgbClr val="000000"/>
                </a:solidFill>
              </a:rPr>
              <a:t>Object-oriented: Uses objects for modeling and structuring code.</a:t>
            </a:r>
          </a:p>
          <a:p>
            <a:pPr marL="342900" indent="-342900">
              <a:lnSpc>
                <a:spcPct val="115000"/>
              </a:lnSpc>
              <a:buFont typeface="Arial" panose="020B0604020202020204" pitchFamily="34" charset="0"/>
              <a:buChar char="•"/>
            </a:pPr>
            <a:r>
              <a:rPr lang="en-US" sz="2200" spc="-1" dirty="0" smtClean="0">
                <a:solidFill>
                  <a:srgbClr val="000000"/>
                </a:solidFill>
              </a:rPr>
              <a:t>Applications of C#:</a:t>
            </a:r>
            <a:endParaRPr lang="en-US" sz="2200" spc="-1" dirty="0">
              <a:solidFill>
                <a:srgbClr val="000000"/>
              </a:solidFill>
            </a:endParaRPr>
          </a:p>
          <a:p>
            <a:pPr marL="800100" lvl="1" indent="-342900">
              <a:lnSpc>
                <a:spcPct val="115000"/>
              </a:lnSpc>
              <a:buFont typeface="Arial" panose="020B0604020202020204" pitchFamily="34" charset="0"/>
              <a:buChar char="•"/>
            </a:pPr>
            <a:r>
              <a:rPr lang="en-US" sz="2000" spc="-1" dirty="0" smtClean="0">
                <a:solidFill>
                  <a:srgbClr val="000000"/>
                </a:solidFill>
              </a:rPr>
              <a:t>Versatility</a:t>
            </a:r>
            <a:r>
              <a:rPr lang="en-US" sz="2000" spc="-1" dirty="0">
                <a:solidFill>
                  <a:srgbClr val="000000"/>
                </a:solidFill>
              </a:rPr>
              <a:t>: Widely used for diverse applications, including desktop, web, mobile, and game development.</a:t>
            </a:r>
          </a:p>
          <a:p>
            <a:pPr marL="800100" lvl="1" indent="-342900">
              <a:lnSpc>
                <a:spcPct val="115000"/>
              </a:lnSpc>
              <a:buFont typeface="Arial" panose="020B0604020202020204" pitchFamily="34" charset="0"/>
              <a:buChar char="•"/>
            </a:pPr>
            <a:r>
              <a:rPr lang="en-US" sz="2000" spc="-1" dirty="0">
                <a:solidFill>
                  <a:srgbClr val="000000"/>
                </a:solidFill>
              </a:rPr>
              <a:t>Integration with Microsoft Technologies: Seamlessly integrates with the .NET framework and Visual Studio</a:t>
            </a:r>
            <a:r>
              <a:rPr lang="en-US" sz="2000" spc="-1" dirty="0" smtClean="0">
                <a:solidFill>
                  <a:srgbClr val="000000"/>
                </a:solidFill>
              </a:rPr>
              <a:t>.</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21</a:t>
            </a:fld>
            <a:endParaRPr/>
          </a:p>
        </p:txBody>
      </p:sp>
    </p:spTree>
    <p:extLst>
      <p:ext uri="{BB962C8B-B14F-4D97-AF65-F5344CB8AC3E}">
        <p14:creationId xmlns:p14="http://schemas.microsoft.com/office/powerpoint/2010/main" val="171775319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C#</a:t>
            </a:r>
            <a:endParaRPr lang="en-US" sz="4400" b="0" strike="noStrike" spc="-1" dirty="0">
              <a:solidFill>
                <a:srgbClr val="000000"/>
              </a:solidFill>
              <a:latin typeface="Arial"/>
            </a:endParaRPr>
          </a:p>
        </p:txBody>
      </p:sp>
      <p:sp>
        <p:nvSpPr>
          <p:cNvPr id="99" name="Rectangle 98"/>
          <p:cNvSpPr/>
          <p:nvPr/>
        </p:nvSpPr>
        <p:spPr>
          <a:xfrm>
            <a:off x="228960" y="1434600"/>
            <a:ext cx="11425320" cy="504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Why Choose C#?</a:t>
            </a:r>
          </a:p>
          <a:p>
            <a:pPr marL="800100" lvl="1" indent="-342900">
              <a:lnSpc>
                <a:spcPct val="115000"/>
              </a:lnSpc>
              <a:buFont typeface="Arial" panose="020B0604020202020204" pitchFamily="34" charset="0"/>
              <a:buChar char="•"/>
            </a:pPr>
            <a:r>
              <a:rPr lang="en-US" sz="2000" spc="-1" dirty="0" smtClean="0">
                <a:solidFill>
                  <a:srgbClr val="000000"/>
                </a:solidFill>
              </a:rPr>
              <a:t>Career </a:t>
            </a:r>
            <a:r>
              <a:rPr lang="en-US" sz="2000" spc="-1" dirty="0">
                <a:solidFill>
                  <a:srgbClr val="000000"/>
                </a:solidFill>
              </a:rPr>
              <a:t>Opportunities: High demand in the industry, especially for developers working on Microsoft platforms.</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22</a:t>
            </a:fld>
            <a:endParaRPr/>
          </a:p>
        </p:txBody>
      </p:sp>
    </p:spTree>
    <p:extLst>
      <p:ext uri="{BB962C8B-B14F-4D97-AF65-F5344CB8AC3E}">
        <p14:creationId xmlns:p14="http://schemas.microsoft.com/office/powerpoint/2010/main" val="380234133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C#</a:t>
            </a:r>
            <a:endParaRPr lang="en-US" sz="4400" b="1" spc="-1" dirty="0">
              <a:solidFill>
                <a:srgbClr val="000000"/>
              </a:solidFill>
            </a:endParaRPr>
          </a:p>
        </p:txBody>
      </p:sp>
      <p:sp>
        <p:nvSpPr>
          <p:cNvPr id="99" name="Rectangle 98"/>
          <p:cNvSpPr/>
          <p:nvPr/>
        </p:nvSpPr>
        <p:spPr>
          <a:xfrm>
            <a:off x="228960" y="1434600"/>
            <a:ext cx="11425320" cy="504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spc="-1" dirty="0">
                <a:solidFill>
                  <a:srgbClr val="000000"/>
                </a:solidFill>
              </a:rPr>
              <a:t>Absolutely, focusing on the fundamentals of C# is a solid approach when learning Unity game development. Here are some key areas and </a:t>
            </a:r>
            <a:r>
              <a:rPr lang="en-US" sz="2200" spc="-1" dirty="0" smtClean="0">
                <a:solidFill>
                  <a:srgbClr val="000000"/>
                </a:solidFill>
              </a:rPr>
              <a:t>concepts:</a:t>
            </a:r>
          </a:p>
          <a:p>
            <a:pPr marL="342900" indent="-342900">
              <a:lnSpc>
                <a:spcPct val="115000"/>
              </a:lnSpc>
              <a:buFont typeface="Arial" panose="020B0604020202020204" pitchFamily="34" charset="0"/>
              <a:buChar char="•"/>
            </a:pPr>
            <a:r>
              <a:rPr lang="en-US" sz="2000" spc="-1" dirty="0" smtClean="0">
                <a:solidFill>
                  <a:srgbClr val="000000"/>
                </a:solidFill>
              </a:rPr>
              <a:t>Basic Syntax</a:t>
            </a:r>
          </a:p>
          <a:p>
            <a:pPr marL="342900" indent="-342900">
              <a:lnSpc>
                <a:spcPct val="115000"/>
              </a:lnSpc>
              <a:buFont typeface="Arial" panose="020B0604020202020204" pitchFamily="34" charset="0"/>
              <a:buChar char="•"/>
            </a:pPr>
            <a:r>
              <a:rPr lang="en-US" sz="2000" spc="-1" dirty="0">
                <a:solidFill>
                  <a:srgbClr val="000000"/>
                </a:solidFill>
              </a:rPr>
              <a:t>Functions and </a:t>
            </a:r>
            <a:r>
              <a:rPr lang="en-US" sz="2000" spc="-1" dirty="0" smtClean="0">
                <a:solidFill>
                  <a:srgbClr val="000000"/>
                </a:solidFill>
              </a:rPr>
              <a:t>Methods</a:t>
            </a:r>
          </a:p>
          <a:p>
            <a:pPr marL="342900" indent="-342900">
              <a:lnSpc>
                <a:spcPct val="115000"/>
              </a:lnSpc>
              <a:buFont typeface="Arial" panose="020B0604020202020204" pitchFamily="34" charset="0"/>
              <a:buChar char="•"/>
            </a:pPr>
            <a:r>
              <a:rPr lang="en-US" sz="2000" spc="-1" dirty="0">
                <a:solidFill>
                  <a:srgbClr val="000000"/>
                </a:solidFill>
              </a:rPr>
              <a:t>Object-Oriented Programming (OOP</a:t>
            </a:r>
            <a:r>
              <a:rPr lang="en-US" sz="2000" spc="-1" dirty="0" smtClean="0">
                <a:solidFill>
                  <a:srgbClr val="000000"/>
                </a:solidFill>
              </a:rPr>
              <a:t>)</a:t>
            </a:r>
          </a:p>
          <a:p>
            <a:pPr marL="342900" indent="-342900">
              <a:lnSpc>
                <a:spcPct val="115000"/>
              </a:lnSpc>
              <a:buFont typeface="Arial" panose="020B0604020202020204" pitchFamily="34" charset="0"/>
              <a:buChar char="•"/>
            </a:pPr>
            <a:r>
              <a:rPr lang="en-US" sz="2000" spc="-1" dirty="0">
                <a:solidFill>
                  <a:srgbClr val="000000"/>
                </a:solidFill>
              </a:rPr>
              <a:t>Unity-Specific </a:t>
            </a:r>
            <a:r>
              <a:rPr lang="en-US" sz="2000" spc="-1" dirty="0" smtClean="0">
                <a:solidFill>
                  <a:srgbClr val="000000"/>
                </a:solidFill>
              </a:rPr>
              <a:t>Concepts</a:t>
            </a:r>
          </a:p>
          <a:p>
            <a:pPr marL="342900" indent="-342900">
              <a:lnSpc>
                <a:spcPct val="115000"/>
              </a:lnSpc>
              <a:buFont typeface="Arial" panose="020B0604020202020204" pitchFamily="34" charset="0"/>
              <a:buChar char="•"/>
            </a:pPr>
            <a:r>
              <a:rPr lang="en-US" sz="2000" spc="-1" dirty="0">
                <a:solidFill>
                  <a:srgbClr val="000000"/>
                </a:solidFill>
              </a:rPr>
              <a:t>Variables and Data </a:t>
            </a:r>
            <a:r>
              <a:rPr lang="en-US" sz="2000" spc="-1" dirty="0" smtClean="0">
                <a:solidFill>
                  <a:srgbClr val="000000"/>
                </a:solidFill>
              </a:rPr>
              <a:t>Structures</a:t>
            </a:r>
          </a:p>
          <a:p>
            <a:pPr marL="342900" indent="-342900">
              <a:lnSpc>
                <a:spcPct val="115000"/>
              </a:lnSpc>
              <a:buFont typeface="Arial" panose="020B0604020202020204" pitchFamily="34" charset="0"/>
              <a:buChar char="•"/>
            </a:pPr>
            <a:r>
              <a:rPr lang="en-US" sz="2000" spc="-1" dirty="0">
                <a:solidFill>
                  <a:srgbClr val="000000"/>
                </a:solidFill>
              </a:rPr>
              <a:t>Unity Events and </a:t>
            </a:r>
            <a:r>
              <a:rPr lang="en-US" sz="2000" spc="-1" dirty="0" smtClean="0">
                <a:solidFill>
                  <a:srgbClr val="000000"/>
                </a:solidFill>
              </a:rPr>
              <a:t>Delegates</a:t>
            </a:r>
          </a:p>
          <a:p>
            <a:pPr marL="342900" indent="-342900">
              <a:lnSpc>
                <a:spcPct val="115000"/>
              </a:lnSpc>
              <a:buFont typeface="Arial" panose="020B0604020202020204" pitchFamily="34" charset="0"/>
              <a:buChar char="•"/>
            </a:pPr>
            <a:r>
              <a:rPr lang="en-US" sz="2000" spc="-1" dirty="0" err="1" smtClean="0">
                <a:solidFill>
                  <a:srgbClr val="000000"/>
                </a:solidFill>
              </a:rPr>
              <a:t>Coroutines</a:t>
            </a:r>
            <a:endParaRPr lang="en-US" sz="2000" spc="-1" dirty="0" smtClean="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Understanding </a:t>
            </a:r>
            <a:r>
              <a:rPr lang="en-US" sz="2000" spc="-1" dirty="0" err="1">
                <a:solidFill>
                  <a:srgbClr val="000000"/>
                </a:solidFill>
              </a:rPr>
              <a:t>GameObjects</a:t>
            </a:r>
            <a:r>
              <a:rPr lang="en-US" sz="2000" spc="-1" dirty="0">
                <a:solidFill>
                  <a:srgbClr val="000000"/>
                </a:solidFill>
              </a:rPr>
              <a:t> and Components</a:t>
            </a:r>
            <a:endParaRPr lang="en-US" sz="2000" spc="-1" dirty="0" smtClean="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Error Handling and </a:t>
            </a:r>
            <a:r>
              <a:rPr lang="en-US" sz="2000" spc="-1" dirty="0" smtClean="0">
                <a:solidFill>
                  <a:srgbClr val="000000"/>
                </a:solidFill>
              </a:rPr>
              <a:t>Debugging</a:t>
            </a:r>
          </a:p>
          <a:p>
            <a:pPr marL="342900" indent="-342900">
              <a:lnSpc>
                <a:spcPct val="115000"/>
              </a:lnSpc>
              <a:buFont typeface="Arial" panose="020B0604020202020204" pitchFamily="34" charset="0"/>
              <a:buChar char="•"/>
            </a:pPr>
            <a:r>
              <a:rPr lang="en-US" sz="2000" spc="-1" dirty="0">
                <a:solidFill>
                  <a:srgbClr val="000000"/>
                </a:solidFill>
              </a:rPr>
              <a:t>Coding Best </a:t>
            </a:r>
            <a:r>
              <a:rPr lang="en-US" sz="2000" spc="-1" dirty="0" smtClean="0">
                <a:solidFill>
                  <a:srgbClr val="000000"/>
                </a:solidFill>
              </a:rPr>
              <a:t>Practices</a:t>
            </a:r>
          </a:p>
          <a:p>
            <a:pPr marL="342900" indent="-342900">
              <a:lnSpc>
                <a:spcPct val="115000"/>
              </a:lnSpc>
              <a:buFont typeface="Arial" panose="020B0604020202020204" pitchFamily="34" charset="0"/>
              <a:buChar char="•"/>
            </a:pPr>
            <a:r>
              <a:rPr lang="en-US" sz="2000" spc="-1" dirty="0">
                <a:solidFill>
                  <a:srgbClr val="000000"/>
                </a:solidFill>
              </a:rPr>
              <a:t>Unity </a:t>
            </a:r>
            <a:r>
              <a:rPr lang="en-US" sz="2000" spc="-1" dirty="0" smtClean="0">
                <a:solidFill>
                  <a:srgbClr val="000000"/>
                </a:solidFill>
              </a:rPr>
              <a:t>Documentation</a:t>
            </a:r>
          </a:p>
          <a:p>
            <a:pPr marL="342900" indent="-342900">
              <a:lnSpc>
                <a:spcPct val="115000"/>
              </a:lnSpc>
              <a:buFont typeface="Arial" panose="020B0604020202020204" pitchFamily="34" charset="0"/>
              <a:buChar char="•"/>
            </a:pPr>
            <a:r>
              <a:rPr lang="en-US" sz="2000" spc="-1" dirty="0">
                <a:solidFill>
                  <a:srgbClr val="000000"/>
                </a:solidFill>
              </a:rPr>
              <a:t>Practice with Simple Projects</a:t>
            </a:r>
          </a:p>
        </p:txBody>
      </p:sp>
      <p:sp>
        <p:nvSpPr>
          <p:cNvPr id="2" name="PlaceHolder 1"/>
          <p:cNvSpPr>
            <a:spLocks noGrp="1"/>
          </p:cNvSpPr>
          <p:nvPr>
            <p:ph type="sldNum" idx="2"/>
          </p:nvPr>
        </p:nvSpPr>
        <p:spPr/>
        <p:txBody>
          <a:bodyPr/>
          <a:lstStyle/>
          <a:p>
            <a:fld id="{E662E0F8-AEBF-4F9D-AAEA-E42E01C18BE1}" type="slidenum">
              <a:t>23</a:t>
            </a:fld>
            <a:endParaRPr/>
          </a:p>
        </p:txBody>
      </p:sp>
    </p:spTree>
    <p:extLst>
      <p:ext uri="{BB962C8B-B14F-4D97-AF65-F5344CB8AC3E}">
        <p14:creationId xmlns:p14="http://schemas.microsoft.com/office/powerpoint/2010/main" val="162950573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C#</a:t>
            </a:r>
            <a:endParaRPr lang="en-US" sz="4400" b="1" spc="-1" dirty="0">
              <a:solidFill>
                <a:srgbClr val="000000"/>
              </a:solidFil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spc="-1" dirty="0">
                <a:solidFill>
                  <a:srgbClr val="000000"/>
                </a:solidFill>
              </a:rPr>
              <a:t>C# programming plays a crucial role in Unity game development for several reasons</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000" spc="-1" dirty="0">
                <a:solidFill>
                  <a:srgbClr val="000000"/>
                </a:solidFill>
              </a:rPr>
              <a:t>Unity Scripting </a:t>
            </a:r>
            <a:r>
              <a:rPr lang="en-US" sz="2000" spc="-1" dirty="0" smtClean="0">
                <a:solidFill>
                  <a:srgbClr val="000000"/>
                </a:solidFill>
              </a:rPr>
              <a:t>Language</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First-Class </a:t>
            </a:r>
            <a:r>
              <a:rPr lang="en-US" sz="2000" spc="-1" dirty="0" smtClean="0">
                <a:solidFill>
                  <a:srgbClr val="000000"/>
                </a:solidFill>
              </a:rPr>
              <a:t>Support</a:t>
            </a:r>
          </a:p>
          <a:p>
            <a:pPr marL="342900" indent="-342900">
              <a:lnSpc>
                <a:spcPct val="115000"/>
              </a:lnSpc>
              <a:buFont typeface="Arial" panose="020B0604020202020204" pitchFamily="34" charset="0"/>
              <a:buChar char="•"/>
            </a:pPr>
            <a:r>
              <a:rPr lang="en-US" sz="2000" spc="-1" dirty="0" smtClean="0">
                <a:solidFill>
                  <a:srgbClr val="000000"/>
                </a:solidFill>
              </a:rPr>
              <a:t>Ease </a:t>
            </a:r>
            <a:r>
              <a:rPr lang="en-US" sz="2000" spc="-1" dirty="0">
                <a:solidFill>
                  <a:srgbClr val="000000"/>
                </a:solidFill>
              </a:rPr>
              <a:t>of </a:t>
            </a:r>
            <a:r>
              <a:rPr lang="en-US" sz="2000" spc="-1" dirty="0" smtClean="0">
                <a:solidFill>
                  <a:srgbClr val="000000"/>
                </a:solidFill>
              </a:rPr>
              <a:t>Learning</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smtClean="0">
                <a:solidFill>
                  <a:srgbClr val="000000"/>
                </a:solidFill>
              </a:rPr>
              <a:t>Powerful </a:t>
            </a:r>
            <a:r>
              <a:rPr lang="en-US" sz="2000" spc="-1" dirty="0">
                <a:solidFill>
                  <a:srgbClr val="000000"/>
                </a:solidFill>
              </a:rPr>
              <a:t>and </a:t>
            </a:r>
            <a:r>
              <a:rPr lang="en-US" sz="2000" spc="-1" dirty="0" smtClean="0">
                <a:solidFill>
                  <a:srgbClr val="000000"/>
                </a:solidFill>
              </a:rPr>
              <a:t>Versatile</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smtClean="0">
                <a:solidFill>
                  <a:srgbClr val="000000"/>
                </a:solidFill>
              </a:rPr>
              <a:t>Performance</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smtClean="0">
                <a:solidFill>
                  <a:srgbClr val="000000"/>
                </a:solidFill>
              </a:rPr>
              <a:t>Unity </a:t>
            </a:r>
            <a:r>
              <a:rPr lang="en-US" sz="2000" spc="-1" dirty="0">
                <a:solidFill>
                  <a:srgbClr val="000000"/>
                </a:solidFill>
              </a:rPr>
              <a:t>API </a:t>
            </a:r>
            <a:r>
              <a:rPr lang="en-US" sz="2000" spc="-1" dirty="0" smtClean="0">
                <a:solidFill>
                  <a:srgbClr val="000000"/>
                </a:solidFill>
              </a:rPr>
              <a:t>Integration</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smtClean="0">
                <a:solidFill>
                  <a:srgbClr val="000000"/>
                </a:solidFill>
              </a:rPr>
              <a:t>Community </a:t>
            </a:r>
            <a:r>
              <a:rPr lang="en-US" sz="2000" spc="-1" dirty="0">
                <a:solidFill>
                  <a:srgbClr val="000000"/>
                </a:solidFill>
              </a:rPr>
              <a:t>and </a:t>
            </a:r>
            <a:r>
              <a:rPr lang="en-US" sz="2000" spc="-1" dirty="0" smtClean="0">
                <a:solidFill>
                  <a:srgbClr val="000000"/>
                </a:solidFill>
              </a:rPr>
              <a:t>Resources</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Cross-Platform </a:t>
            </a:r>
            <a:r>
              <a:rPr lang="en-US" sz="2000" spc="-1" dirty="0" smtClean="0">
                <a:solidFill>
                  <a:srgbClr val="000000"/>
                </a:solidFill>
              </a:rPr>
              <a:t>Development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smtClean="0">
                <a:solidFill>
                  <a:srgbClr val="000000"/>
                </a:solidFill>
              </a:rPr>
              <a:t>Integrated </a:t>
            </a:r>
            <a:r>
              <a:rPr lang="en-US" sz="2000" spc="-1" dirty="0">
                <a:solidFill>
                  <a:srgbClr val="000000"/>
                </a:solidFill>
              </a:rPr>
              <a:t>Development Environment (IDE</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smtClean="0">
                <a:solidFill>
                  <a:srgbClr val="000000"/>
                </a:solidFill>
              </a:rPr>
              <a:t>Extensibility</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24</a:t>
            </a:fld>
            <a:endParaRPr/>
          </a:p>
        </p:txBody>
      </p:sp>
    </p:spTree>
    <p:extLst>
      <p:ext uri="{BB962C8B-B14F-4D97-AF65-F5344CB8AC3E}">
        <p14:creationId xmlns:p14="http://schemas.microsoft.com/office/powerpoint/2010/main" val="360266538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Basics </a:t>
            </a:r>
            <a:r>
              <a:rPr lang="en-US" sz="4400" b="1" spc="-1" dirty="0">
                <a:solidFill>
                  <a:srgbClr val="000000"/>
                </a:solidFill>
              </a:rPr>
              <a:t>of Unity Scripting in C#</a:t>
            </a:r>
            <a:endParaRPr lang="en-US" sz="4400" b="1" spc="-1" dirty="0">
              <a:solidFill>
                <a:srgbClr val="000000"/>
              </a:solidFil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000" spc="-1" dirty="0">
                <a:solidFill>
                  <a:srgbClr val="000000"/>
                </a:solidFill>
              </a:rPr>
              <a:t>Unity scripts are written in C# or </a:t>
            </a:r>
            <a:r>
              <a:rPr lang="en-US" sz="2000" spc="-1" dirty="0" err="1">
                <a:solidFill>
                  <a:srgbClr val="000000"/>
                </a:solidFill>
              </a:rPr>
              <a:t>UnityScript</a:t>
            </a:r>
            <a:r>
              <a:rPr lang="en-US" sz="2000" spc="-1" dirty="0">
                <a:solidFill>
                  <a:srgbClr val="000000"/>
                </a:solidFill>
              </a:rPr>
              <a:t> (JavaScript) and control the behavior of </a:t>
            </a:r>
            <a:r>
              <a:rPr lang="en-US" sz="2000" spc="-1" dirty="0" err="1">
                <a:solidFill>
                  <a:srgbClr val="000000"/>
                </a:solidFill>
              </a:rPr>
              <a:t>GameObjects</a:t>
            </a:r>
            <a:r>
              <a:rPr lang="en-US" sz="2000" spc="-1" dirty="0">
                <a:solidFill>
                  <a:srgbClr val="000000"/>
                </a:solidFill>
              </a:rPr>
              <a:t> in a Unity scene.</a:t>
            </a:r>
          </a:p>
          <a:p>
            <a:pPr marL="342900" indent="-342900">
              <a:lnSpc>
                <a:spcPct val="115000"/>
              </a:lnSpc>
              <a:buFont typeface="Arial" panose="020B0604020202020204" pitchFamily="34" charset="0"/>
              <a:buChar char="•"/>
            </a:pPr>
            <a:r>
              <a:rPr lang="en-US" sz="2000" spc="-1" dirty="0">
                <a:solidFill>
                  <a:srgbClr val="000000"/>
                </a:solidFill>
              </a:rPr>
              <a:t>All Unity scripts inherit from the </a:t>
            </a:r>
            <a:r>
              <a:rPr lang="en-US" sz="2000" b="1" spc="-1" dirty="0" err="1">
                <a:solidFill>
                  <a:srgbClr val="000000"/>
                </a:solidFill>
              </a:rPr>
              <a:t>MonoBehaviour</a:t>
            </a:r>
            <a:r>
              <a:rPr lang="en-US" sz="2000" spc="-1" dirty="0">
                <a:solidFill>
                  <a:srgbClr val="000000"/>
                </a:solidFill>
              </a:rPr>
              <a:t> class, which is the base class for scripts that interact with Unity </a:t>
            </a:r>
            <a:r>
              <a:rPr lang="en-US" sz="2000" spc="-1" dirty="0" err="1">
                <a:solidFill>
                  <a:srgbClr val="000000"/>
                </a:solidFill>
              </a:rPr>
              <a:t>GameObjects</a:t>
            </a:r>
            <a:r>
              <a:rPr lang="en-US" sz="2000" spc="-1" dirty="0">
                <a:solidFill>
                  <a:srgbClr val="000000"/>
                </a:solidFill>
              </a:rPr>
              <a:t>.</a:t>
            </a:r>
          </a:p>
          <a:p>
            <a:pPr marL="342900" indent="-342900">
              <a:lnSpc>
                <a:spcPct val="115000"/>
              </a:lnSpc>
              <a:buFont typeface="Arial" panose="020B0604020202020204" pitchFamily="34" charset="0"/>
              <a:buChar char="•"/>
            </a:pPr>
            <a:r>
              <a:rPr lang="en-US" sz="2000" spc="-1" dirty="0">
                <a:solidFill>
                  <a:srgbClr val="000000"/>
                </a:solidFill>
              </a:rPr>
              <a:t>Key methods such as </a:t>
            </a:r>
            <a:r>
              <a:rPr lang="en-US" sz="2000" b="1" spc="-1" dirty="0">
                <a:solidFill>
                  <a:srgbClr val="000000"/>
                </a:solidFill>
              </a:rPr>
              <a:t>Start</a:t>
            </a:r>
            <a:r>
              <a:rPr lang="en-US" sz="2000" spc="-1" dirty="0">
                <a:solidFill>
                  <a:srgbClr val="000000"/>
                </a:solidFill>
              </a:rPr>
              <a:t>(), </a:t>
            </a:r>
            <a:r>
              <a:rPr lang="en-US" sz="2000" b="1" spc="-1" dirty="0">
                <a:solidFill>
                  <a:srgbClr val="000000"/>
                </a:solidFill>
              </a:rPr>
              <a:t>Update</a:t>
            </a:r>
            <a:r>
              <a:rPr lang="en-US" sz="2000" spc="-1" dirty="0">
                <a:solidFill>
                  <a:srgbClr val="000000"/>
                </a:solidFill>
              </a:rPr>
              <a:t>(), and </a:t>
            </a:r>
            <a:r>
              <a:rPr lang="en-US" sz="2000" b="1" spc="-1" dirty="0" err="1">
                <a:solidFill>
                  <a:srgbClr val="000000"/>
                </a:solidFill>
              </a:rPr>
              <a:t>OnTriggerEnter</a:t>
            </a:r>
            <a:r>
              <a:rPr lang="en-US" sz="2000" spc="-1" dirty="0">
                <a:solidFill>
                  <a:srgbClr val="000000"/>
                </a:solidFill>
              </a:rPr>
              <a:t>() are part of </a:t>
            </a:r>
            <a:r>
              <a:rPr lang="en-US" sz="2000" b="1" spc="-1" dirty="0" err="1">
                <a:solidFill>
                  <a:srgbClr val="000000"/>
                </a:solidFill>
              </a:rPr>
              <a:t>MonoBehaviour</a:t>
            </a:r>
            <a:r>
              <a:rPr lang="en-US" sz="2000" spc="-1" dirty="0">
                <a:solidFill>
                  <a:srgbClr val="000000"/>
                </a:solidFill>
              </a:rPr>
              <a:t> and determine script behavior.</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25</a:t>
            </a:fld>
            <a:endParaRPr/>
          </a:p>
        </p:txBody>
      </p:sp>
    </p:spTree>
    <p:extLst>
      <p:ext uri="{BB962C8B-B14F-4D97-AF65-F5344CB8AC3E}">
        <p14:creationId xmlns:p14="http://schemas.microsoft.com/office/powerpoint/2010/main" val="34568614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Basics </a:t>
            </a:r>
            <a:r>
              <a:rPr lang="en-US" sz="4400" b="1" spc="-1" dirty="0">
                <a:solidFill>
                  <a:srgbClr val="000000"/>
                </a:solidFill>
              </a:rPr>
              <a:t>of Unity Scripting in C#</a:t>
            </a:r>
            <a:endParaRPr lang="en-US" sz="4400" b="1" spc="-1" dirty="0">
              <a:solidFill>
                <a:srgbClr val="000000"/>
              </a:solidFill>
            </a:endParaRPr>
          </a:p>
        </p:txBody>
      </p:sp>
      <p:sp>
        <p:nvSpPr>
          <p:cNvPr id="99" name="Rectangle 98"/>
          <p:cNvSpPr/>
          <p:nvPr/>
        </p:nvSpPr>
        <p:spPr>
          <a:xfrm>
            <a:off x="228960" y="1438860"/>
            <a:ext cx="5705115" cy="486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000" spc="-1" dirty="0">
                <a:solidFill>
                  <a:srgbClr val="000000"/>
                </a:solidFill>
              </a:rPr>
              <a:t>The script is a basic example that moves and rotates a game object.</a:t>
            </a:r>
          </a:p>
          <a:p>
            <a:pPr marL="342900" indent="-342900">
              <a:lnSpc>
                <a:spcPct val="115000"/>
              </a:lnSpc>
              <a:buFont typeface="Arial" panose="020B0604020202020204" pitchFamily="34" charset="0"/>
              <a:buChar char="•"/>
            </a:pPr>
            <a:r>
              <a:rPr lang="en-US" sz="2000" spc="-1" dirty="0">
                <a:solidFill>
                  <a:srgbClr val="000000"/>
                </a:solidFill>
              </a:rPr>
              <a:t>It utilizes the </a:t>
            </a:r>
            <a:r>
              <a:rPr lang="en-US" sz="2000" b="1" spc="-1" dirty="0">
                <a:solidFill>
                  <a:srgbClr val="000000"/>
                </a:solidFill>
              </a:rPr>
              <a:t>Update</a:t>
            </a:r>
            <a:r>
              <a:rPr lang="en-US" sz="2000" spc="-1" dirty="0">
                <a:solidFill>
                  <a:srgbClr val="000000"/>
                </a:solidFill>
              </a:rPr>
              <a:t> method, which is called every frame in Unity.</a:t>
            </a:r>
          </a:p>
          <a:p>
            <a:pPr marL="342900" indent="-342900">
              <a:lnSpc>
                <a:spcPct val="115000"/>
              </a:lnSpc>
              <a:buFont typeface="Arial" panose="020B0604020202020204" pitchFamily="34" charset="0"/>
              <a:buChar char="•"/>
            </a:pPr>
            <a:r>
              <a:rPr lang="en-US" sz="2000" spc="-1" dirty="0">
                <a:solidFill>
                  <a:srgbClr val="000000"/>
                </a:solidFill>
              </a:rPr>
              <a:t>The object is moved forward and rotated based on the specified speed and time.</a:t>
            </a:r>
            <a:endParaRPr lang="en-US" sz="2000" spc="-1" dirty="0" smtClean="0">
              <a:solidFill>
                <a:srgbClr val="000000"/>
              </a:solidFill>
            </a:endParaRPr>
          </a:p>
          <a:p>
            <a:pPr marL="342900" indent="-342900">
              <a:lnSpc>
                <a:spcPct val="115000"/>
              </a:lnSpc>
              <a:buFont typeface="Arial" panose="020B0604020202020204" pitchFamily="34" charset="0"/>
              <a:buChar char="•"/>
            </a:pPr>
            <a:endParaRPr lang="en-US" sz="2000" spc="-1" dirty="0">
              <a:solidFill>
                <a:srgbClr val="000000"/>
              </a:solidFill>
            </a:endParaRPr>
          </a:p>
          <a:p>
            <a:pPr marL="342900" indent="-342900">
              <a:lnSpc>
                <a:spcPct val="115000"/>
              </a:lnSpc>
              <a:buFont typeface="Arial" panose="020B0604020202020204" pitchFamily="34" charset="0"/>
              <a:buChar char="•"/>
            </a:pPr>
            <a:endParaRPr lang="en-US" sz="2000" spc="-1" dirty="0" smtClean="0">
              <a:solidFill>
                <a:srgbClr val="000000"/>
              </a:solidFill>
            </a:endParaRPr>
          </a:p>
          <a:p>
            <a:pPr marL="342900" indent="-342900">
              <a:lnSpc>
                <a:spcPct val="115000"/>
              </a:lnSpc>
              <a:buFont typeface="Arial" panose="020B0604020202020204" pitchFamily="34" charset="0"/>
              <a:buChar char="•"/>
            </a:pPr>
            <a:endParaRPr lang="en-US" sz="2000" spc="-1" dirty="0">
              <a:solidFill>
                <a:srgbClr val="000000"/>
              </a:solidFill>
            </a:endParaRPr>
          </a:p>
          <a:p>
            <a:pPr marL="342900" indent="-342900">
              <a:lnSpc>
                <a:spcPct val="115000"/>
              </a:lnSpc>
              <a:buFont typeface="Arial" panose="020B0604020202020204" pitchFamily="34" charset="0"/>
              <a:buChar char="•"/>
            </a:pPr>
            <a:endParaRPr lang="en-US" sz="2000" spc="-1" dirty="0" smtClean="0">
              <a:solidFill>
                <a:srgbClr val="000000"/>
              </a:solidFill>
            </a:endParaRPr>
          </a:p>
          <a:p>
            <a:pPr marL="342900" indent="-342900">
              <a:lnSpc>
                <a:spcPct val="115000"/>
              </a:lnSpc>
              <a:buFont typeface="Arial" panose="020B0604020202020204" pitchFamily="34" charset="0"/>
              <a:buChar char="•"/>
            </a:pPr>
            <a:endParaRPr lang="en-US" sz="2000" spc="-1" dirty="0">
              <a:solidFill>
                <a:srgbClr val="000000"/>
              </a:solidFill>
            </a:endParaRPr>
          </a:p>
          <a:p>
            <a:pPr marL="342900" indent="-342900">
              <a:lnSpc>
                <a:spcPct val="115000"/>
              </a:lnSpc>
              <a:buFont typeface="Arial" panose="020B0604020202020204" pitchFamily="34" charset="0"/>
              <a:buChar char="•"/>
            </a:pPr>
            <a:endParaRPr lang="en-US" sz="2000" spc="-1" dirty="0" smtClean="0">
              <a:solidFill>
                <a:srgbClr val="000000"/>
              </a:solidFill>
            </a:endParaRPr>
          </a:p>
          <a:p>
            <a:pPr marL="342900" indent="-342900">
              <a:lnSpc>
                <a:spcPct val="115000"/>
              </a:lnSpc>
              <a:buFont typeface="Arial" panose="020B0604020202020204" pitchFamily="34" charset="0"/>
              <a:buChar char="•"/>
            </a:pPr>
            <a:endParaRPr lang="en-US" sz="2000" spc="-1" dirty="0">
              <a:solidFill>
                <a:srgbClr val="000000"/>
              </a:solidFill>
            </a:endParaRPr>
          </a:p>
          <a:p>
            <a:pPr marL="342900" indent="-342900">
              <a:lnSpc>
                <a:spcPct val="115000"/>
              </a:lnSpc>
              <a:buFont typeface="Arial" panose="020B0604020202020204" pitchFamily="34" charset="0"/>
              <a:buChar char="•"/>
            </a:pPr>
            <a:endParaRPr lang="en-US" sz="2000" spc="-1" dirty="0" smtClean="0">
              <a:solidFill>
                <a:srgbClr val="000000"/>
              </a:solidFill>
            </a:endParaRPr>
          </a:p>
          <a:p>
            <a:pPr marL="342900" indent="-342900">
              <a:lnSpc>
                <a:spcPct val="115000"/>
              </a:lnSpc>
              <a:buFont typeface="Arial" panose="020B0604020202020204" pitchFamily="34" charset="0"/>
              <a:buChar char="•"/>
            </a:pPr>
            <a:endParaRPr lang="en-US" sz="2000" spc="-1" dirty="0">
              <a:solidFill>
                <a:srgbClr val="000000"/>
              </a:solidFill>
            </a:endParaRPr>
          </a:p>
          <a:p>
            <a:pPr marL="342900" indent="-342900">
              <a:lnSpc>
                <a:spcPct val="115000"/>
              </a:lnSpc>
              <a:buFont typeface="Arial" panose="020B0604020202020204" pitchFamily="34" charset="0"/>
              <a:buChar char="•"/>
            </a:pPr>
            <a:endParaRPr lang="en-US" sz="2000" spc="-1" dirty="0" smtClean="0">
              <a:solidFill>
                <a:srgbClr val="000000"/>
              </a:solidFill>
            </a:endParaRPr>
          </a:p>
          <a:p>
            <a:pPr marL="342900" indent="-342900">
              <a:lnSpc>
                <a:spcPct val="115000"/>
              </a:lnSpc>
              <a:buFont typeface="Arial" panose="020B0604020202020204" pitchFamily="34" charset="0"/>
              <a:buChar char="•"/>
            </a:pPr>
            <a:endParaRPr lang="en-US" sz="2000" spc="-1" dirty="0">
              <a:solidFill>
                <a:srgbClr val="000000"/>
              </a:solidFill>
            </a:endParaRPr>
          </a:p>
          <a:p>
            <a:pPr algn="ctr">
              <a:lnSpc>
                <a:spcPct val="115000"/>
              </a:lnSpc>
            </a:pPr>
            <a:endParaRPr lang="en-US" sz="2000" spc="-1" dirty="0" smtClean="0">
              <a:solidFill>
                <a:srgbClr val="000000"/>
              </a:solidFill>
            </a:endParaRPr>
          </a:p>
          <a:p>
            <a:pPr marL="342900" indent="-342900">
              <a:lnSpc>
                <a:spcPct val="115000"/>
              </a:lnSpc>
              <a:buFont typeface="Arial" panose="020B0604020202020204" pitchFamily="34" charset="0"/>
              <a:buChar char="•"/>
            </a:pP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26</a:t>
            </a:fld>
            <a:endParaRPr/>
          </a:p>
        </p:txBody>
      </p:sp>
      <p:pic>
        <p:nvPicPr>
          <p:cNvPr id="3" name="Picture 2"/>
          <p:cNvPicPr>
            <a:picLocks noChangeAspect="1"/>
          </p:cNvPicPr>
          <p:nvPr/>
        </p:nvPicPr>
        <p:blipFill>
          <a:blip r:embed="rId3"/>
          <a:stretch>
            <a:fillRect/>
          </a:stretch>
        </p:blipFill>
        <p:spPr>
          <a:xfrm>
            <a:off x="6134400" y="1554705"/>
            <a:ext cx="5848350" cy="4400550"/>
          </a:xfrm>
          <a:prstGeom prst="rect">
            <a:avLst/>
          </a:prstGeom>
        </p:spPr>
      </p:pic>
      <p:sp>
        <p:nvSpPr>
          <p:cNvPr id="4" name="TextBox 3"/>
          <p:cNvSpPr txBox="1"/>
          <p:nvPr/>
        </p:nvSpPr>
        <p:spPr>
          <a:xfrm>
            <a:off x="7286625" y="5991225"/>
            <a:ext cx="3571875" cy="369332"/>
          </a:xfrm>
          <a:prstGeom prst="rect">
            <a:avLst/>
          </a:prstGeom>
          <a:noFill/>
        </p:spPr>
        <p:txBody>
          <a:bodyPr wrap="square" rtlCol="0">
            <a:spAutoFit/>
          </a:bodyPr>
          <a:lstStyle/>
          <a:p>
            <a:pPr algn="ctr"/>
            <a:r>
              <a:rPr lang="en-US" spc="-1" dirty="0">
                <a:solidFill>
                  <a:srgbClr val="000000"/>
                </a:solidFill>
              </a:rPr>
              <a:t>Simple Unity C# </a:t>
            </a:r>
            <a:r>
              <a:rPr lang="en-US" spc="-1" dirty="0" smtClean="0">
                <a:solidFill>
                  <a:srgbClr val="000000"/>
                </a:solidFill>
              </a:rPr>
              <a:t>Script</a:t>
            </a:r>
            <a:endParaRPr lang="en-US" spc="-1" dirty="0">
              <a:solidFill>
                <a:srgbClr val="000000"/>
              </a:solidFill>
            </a:endParaRPr>
          </a:p>
        </p:txBody>
      </p:sp>
    </p:spTree>
    <p:extLst>
      <p:ext uri="{BB962C8B-B14F-4D97-AF65-F5344CB8AC3E}">
        <p14:creationId xmlns:p14="http://schemas.microsoft.com/office/powerpoint/2010/main" val="344941469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Basics </a:t>
            </a:r>
            <a:r>
              <a:rPr lang="en-US" sz="4400" b="1" spc="-1" dirty="0">
                <a:solidFill>
                  <a:srgbClr val="000000"/>
                </a:solidFill>
              </a:rPr>
              <a:t>of Unity Scripting in C#</a:t>
            </a:r>
            <a:endParaRPr lang="en-US" sz="4400" b="1" spc="-1" dirty="0">
              <a:solidFill>
                <a:srgbClr val="000000"/>
              </a:solidFil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Script Execution Lifecycle:</a:t>
            </a:r>
          </a:p>
          <a:p>
            <a:pPr marL="342900" indent="-342900">
              <a:lnSpc>
                <a:spcPct val="115000"/>
              </a:lnSpc>
              <a:buFont typeface="Arial" panose="020B0604020202020204" pitchFamily="34" charset="0"/>
              <a:buChar char="•"/>
            </a:pPr>
            <a:r>
              <a:rPr lang="en-US" sz="2000" spc="-1" dirty="0">
                <a:solidFill>
                  <a:srgbClr val="000000"/>
                </a:solidFill>
              </a:rPr>
              <a:t>Unity follows a specific lifecycle for executing scripts:</a:t>
            </a:r>
          </a:p>
          <a:p>
            <a:pPr marL="342900" indent="-342900">
              <a:lnSpc>
                <a:spcPct val="115000"/>
              </a:lnSpc>
              <a:buFont typeface="Arial" panose="020B0604020202020204" pitchFamily="34" charset="0"/>
              <a:buChar char="•"/>
            </a:pPr>
            <a:r>
              <a:rPr lang="en-US" sz="2000" spc="-1" dirty="0">
                <a:solidFill>
                  <a:srgbClr val="000000"/>
                </a:solidFill>
              </a:rPr>
              <a:t>Awake(): Called when the script instance is being loaded.</a:t>
            </a:r>
          </a:p>
          <a:p>
            <a:pPr marL="342900" indent="-342900">
              <a:lnSpc>
                <a:spcPct val="115000"/>
              </a:lnSpc>
              <a:buFont typeface="Arial" panose="020B0604020202020204" pitchFamily="34" charset="0"/>
              <a:buChar char="•"/>
            </a:pPr>
            <a:r>
              <a:rPr lang="en-US" sz="2000" spc="-1" dirty="0">
                <a:solidFill>
                  <a:srgbClr val="000000"/>
                </a:solidFill>
              </a:rPr>
              <a:t>Start(): Called on the frame when the script is enabled, useful for initialization.</a:t>
            </a:r>
          </a:p>
          <a:p>
            <a:pPr marL="342900" indent="-342900">
              <a:lnSpc>
                <a:spcPct val="115000"/>
              </a:lnSpc>
              <a:buFont typeface="Arial" panose="020B0604020202020204" pitchFamily="34" charset="0"/>
              <a:buChar char="•"/>
            </a:pPr>
            <a:r>
              <a:rPr lang="en-US" sz="2000" spc="-1" dirty="0">
                <a:solidFill>
                  <a:srgbClr val="000000"/>
                </a:solidFill>
              </a:rPr>
              <a:t>Update(): Called once per frame for game logic updates.</a:t>
            </a:r>
          </a:p>
          <a:p>
            <a:pPr marL="342900" indent="-342900">
              <a:lnSpc>
                <a:spcPct val="115000"/>
              </a:lnSpc>
              <a:buFont typeface="Arial" panose="020B0604020202020204" pitchFamily="34" charset="0"/>
              <a:buChar char="•"/>
            </a:pPr>
            <a:r>
              <a:rPr lang="en-US" sz="2000" spc="-1" dirty="0" err="1">
                <a:solidFill>
                  <a:srgbClr val="000000"/>
                </a:solidFill>
              </a:rPr>
              <a:t>FixedUpdate</a:t>
            </a:r>
            <a:r>
              <a:rPr lang="en-US" sz="2000" spc="-1" dirty="0">
                <a:solidFill>
                  <a:srgbClr val="000000"/>
                </a:solidFill>
              </a:rPr>
              <a:t>(): Called at a fixed interval for physics-related updates.</a:t>
            </a:r>
          </a:p>
          <a:p>
            <a:pPr marL="342900" indent="-342900">
              <a:lnSpc>
                <a:spcPct val="115000"/>
              </a:lnSpc>
              <a:buFont typeface="Arial" panose="020B0604020202020204" pitchFamily="34" charset="0"/>
              <a:buChar char="•"/>
            </a:pPr>
            <a:r>
              <a:rPr lang="en-US" sz="2000" spc="-1" dirty="0" err="1">
                <a:solidFill>
                  <a:srgbClr val="000000"/>
                </a:solidFill>
              </a:rPr>
              <a:t>LateUpdate</a:t>
            </a:r>
            <a:r>
              <a:rPr lang="en-US" sz="2000" spc="-1" dirty="0">
                <a:solidFill>
                  <a:srgbClr val="000000"/>
                </a:solidFill>
              </a:rPr>
              <a:t>(): Called once per frame after all Update() functions.</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27</a:t>
            </a:fld>
            <a:endParaRPr/>
          </a:p>
        </p:txBody>
      </p:sp>
    </p:spTree>
    <p:extLst>
      <p:ext uri="{BB962C8B-B14F-4D97-AF65-F5344CB8AC3E}">
        <p14:creationId xmlns:p14="http://schemas.microsoft.com/office/powerpoint/2010/main" val="221657918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Basics </a:t>
            </a:r>
            <a:r>
              <a:rPr lang="en-US" sz="4400" b="1" spc="-1" dirty="0">
                <a:solidFill>
                  <a:srgbClr val="000000"/>
                </a:solidFill>
              </a:rPr>
              <a:t>of Unity Scripting in C#</a:t>
            </a:r>
            <a:endParaRPr lang="en-US" sz="4400" b="1" spc="-1" dirty="0">
              <a:solidFill>
                <a:srgbClr val="000000"/>
              </a:solidFil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err="1">
                <a:solidFill>
                  <a:srgbClr val="000000"/>
                </a:solidFill>
              </a:rPr>
              <a:t>GameObjects</a:t>
            </a:r>
            <a:r>
              <a:rPr lang="en-US" sz="2200" b="1" spc="-1" dirty="0">
                <a:solidFill>
                  <a:srgbClr val="000000"/>
                </a:solidFill>
              </a:rPr>
              <a:t> and Components:</a:t>
            </a:r>
          </a:p>
          <a:p>
            <a:pPr marL="342900" indent="-342900">
              <a:lnSpc>
                <a:spcPct val="115000"/>
              </a:lnSpc>
              <a:buFont typeface="Arial" panose="020B0604020202020204" pitchFamily="34" charset="0"/>
              <a:buChar char="•"/>
            </a:pPr>
            <a:r>
              <a:rPr lang="en-US" sz="2000" spc="-1" dirty="0">
                <a:solidFill>
                  <a:srgbClr val="000000"/>
                </a:solidFill>
              </a:rPr>
              <a:t>Scripts are attached to </a:t>
            </a:r>
            <a:r>
              <a:rPr lang="en-US" sz="2000" spc="-1" dirty="0" err="1">
                <a:solidFill>
                  <a:srgbClr val="000000"/>
                </a:solidFill>
              </a:rPr>
              <a:t>GameObjects</a:t>
            </a:r>
            <a:r>
              <a:rPr lang="en-US" sz="2000" spc="-1" dirty="0">
                <a:solidFill>
                  <a:srgbClr val="000000"/>
                </a:solidFill>
              </a:rPr>
              <a:t> as components, allowing them to interact with the game world.</a:t>
            </a:r>
          </a:p>
          <a:p>
            <a:pPr marL="342900" indent="-342900">
              <a:lnSpc>
                <a:spcPct val="115000"/>
              </a:lnSpc>
              <a:buFont typeface="Arial" panose="020B0604020202020204" pitchFamily="34" charset="0"/>
              <a:buChar char="•"/>
            </a:pPr>
            <a:r>
              <a:rPr lang="en-US" sz="2000" spc="-1" dirty="0" err="1">
                <a:solidFill>
                  <a:srgbClr val="000000"/>
                </a:solidFill>
              </a:rPr>
              <a:t>GameObjects</a:t>
            </a:r>
            <a:r>
              <a:rPr lang="en-US" sz="2000" spc="-1" dirty="0">
                <a:solidFill>
                  <a:srgbClr val="000000"/>
                </a:solidFill>
              </a:rPr>
              <a:t> can have multiple scripts, each handling different aspects of behavior.</a:t>
            </a:r>
          </a:p>
          <a:p>
            <a:pPr marL="342900" indent="-342900">
              <a:lnSpc>
                <a:spcPct val="115000"/>
              </a:lnSpc>
              <a:buFont typeface="Arial" panose="020B0604020202020204" pitchFamily="34" charset="0"/>
              <a:buChar char="•"/>
            </a:pPr>
            <a:r>
              <a:rPr lang="en-US" sz="2000" spc="-1" dirty="0">
                <a:solidFill>
                  <a:srgbClr val="000000"/>
                </a:solidFill>
              </a:rPr>
              <a:t>Components such as Transform, </a:t>
            </a:r>
            <a:r>
              <a:rPr lang="en-US" sz="2000" spc="-1" dirty="0" err="1">
                <a:solidFill>
                  <a:srgbClr val="000000"/>
                </a:solidFill>
              </a:rPr>
              <a:t>Rigidbody</a:t>
            </a:r>
            <a:r>
              <a:rPr lang="en-US" sz="2000" spc="-1" dirty="0">
                <a:solidFill>
                  <a:srgbClr val="000000"/>
                </a:solidFill>
              </a:rPr>
              <a:t>, and Collider can be accessed and modified via scripts.</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28</a:t>
            </a:fld>
            <a:endParaRPr/>
          </a:p>
        </p:txBody>
      </p:sp>
    </p:spTree>
    <p:extLst>
      <p:ext uri="{BB962C8B-B14F-4D97-AF65-F5344CB8AC3E}">
        <p14:creationId xmlns:p14="http://schemas.microsoft.com/office/powerpoint/2010/main" val="401692371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Basics </a:t>
            </a:r>
            <a:r>
              <a:rPr lang="en-US" sz="4400" b="1" spc="-1" dirty="0">
                <a:solidFill>
                  <a:srgbClr val="000000"/>
                </a:solidFill>
              </a:rPr>
              <a:t>of Unity Scripting in C#</a:t>
            </a:r>
            <a:endParaRPr lang="en-US" sz="4400" b="1" spc="-1" dirty="0">
              <a:solidFill>
                <a:srgbClr val="000000"/>
              </a:solidFil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Variables and Data Types:</a:t>
            </a:r>
          </a:p>
          <a:p>
            <a:pPr marL="342900" indent="-342900">
              <a:lnSpc>
                <a:spcPct val="115000"/>
              </a:lnSpc>
              <a:buFont typeface="Arial" panose="020B0604020202020204" pitchFamily="34" charset="0"/>
              <a:buChar char="•"/>
            </a:pPr>
            <a:r>
              <a:rPr lang="en-US" sz="2000" spc="-1" dirty="0">
                <a:solidFill>
                  <a:srgbClr val="000000"/>
                </a:solidFill>
              </a:rPr>
              <a:t>Scripts use variables to store and manipulate data.</a:t>
            </a:r>
          </a:p>
          <a:p>
            <a:pPr marL="342900" indent="-342900">
              <a:lnSpc>
                <a:spcPct val="115000"/>
              </a:lnSpc>
              <a:buFont typeface="Arial" panose="020B0604020202020204" pitchFamily="34" charset="0"/>
              <a:buChar char="•"/>
            </a:pPr>
            <a:r>
              <a:rPr lang="en-US" sz="2000" spc="-1" dirty="0">
                <a:solidFill>
                  <a:srgbClr val="000000"/>
                </a:solidFill>
              </a:rPr>
              <a:t>Common data types include </a:t>
            </a:r>
            <a:r>
              <a:rPr lang="en-US" sz="2000" spc="-1" dirty="0" err="1">
                <a:solidFill>
                  <a:srgbClr val="000000"/>
                </a:solidFill>
              </a:rPr>
              <a:t>int</a:t>
            </a:r>
            <a:r>
              <a:rPr lang="en-US" sz="2000" spc="-1" dirty="0">
                <a:solidFill>
                  <a:srgbClr val="000000"/>
                </a:solidFill>
              </a:rPr>
              <a:t>, float, string, bool, and more.</a:t>
            </a:r>
          </a:p>
          <a:p>
            <a:pPr marL="342900" indent="-342900">
              <a:lnSpc>
                <a:spcPct val="115000"/>
              </a:lnSpc>
              <a:buFont typeface="Arial" panose="020B0604020202020204" pitchFamily="34" charset="0"/>
              <a:buChar char="•"/>
            </a:pPr>
            <a:r>
              <a:rPr lang="en-US" sz="2000" spc="-1" dirty="0">
                <a:solidFill>
                  <a:srgbClr val="000000"/>
                </a:solidFill>
              </a:rPr>
              <a:t>Variables can be made public to be accessed and modified in the Unity Editor</a:t>
            </a:r>
            <a:r>
              <a:rPr lang="en-US" sz="2200" spc="-1" dirty="0" smtClean="0">
                <a:solidFill>
                  <a:srgbClr val="000000"/>
                </a:solidFill>
              </a:rPr>
              <a:t>.</a:t>
            </a:r>
          </a:p>
          <a:p>
            <a:pPr>
              <a:lnSpc>
                <a:spcPct val="115000"/>
              </a:lnSpc>
            </a:pPr>
            <a:r>
              <a:rPr lang="en-US" sz="2200" b="1" spc="-1" dirty="0">
                <a:solidFill>
                  <a:srgbClr val="000000"/>
                </a:solidFill>
              </a:rPr>
              <a:t>Unity Events and Messages:</a:t>
            </a:r>
          </a:p>
          <a:p>
            <a:pPr marL="342900" indent="-342900">
              <a:lnSpc>
                <a:spcPct val="115000"/>
              </a:lnSpc>
              <a:buFont typeface="Arial" panose="020B0604020202020204" pitchFamily="34" charset="0"/>
              <a:buChar char="•"/>
            </a:pPr>
            <a:r>
              <a:rPr lang="en-US" sz="2000" spc="-1" dirty="0">
                <a:solidFill>
                  <a:srgbClr val="000000"/>
                </a:solidFill>
              </a:rPr>
              <a:t>Unity provides built-in events and messages that scripts can respond to:</a:t>
            </a:r>
          </a:p>
          <a:p>
            <a:pPr marL="342900" indent="-342900">
              <a:lnSpc>
                <a:spcPct val="115000"/>
              </a:lnSpc>
              <a:buFont typeface="Arial" panose="020B0604020202020204" pitchFamily="34" charset="0"/>
              <a:buChar char="•"/>
            </a:pPr>
            <a:r>
              <a:rPr lang="en-US" sz="2000" spc="-1" dirty="0" err="1">
                <a:solidFill>
                  <a:srgbClr val="000000"/>
                </a:solidFill>
              </a:rPr>
              <a:t>OnMouseDown</a:t>
            </a:r>
            <a:r>
              <a:rPr lang="en-US" sz="2000" spc="-1" dirty="0">
                <a:solidFill>
                  <a:srgbClr val="000000"/>
                </a:solidFill>
              </a:rPr>
              <a:t>(): Called when the user clicks on a </a:t>
            </a:r>
            <a:r>
              <a:rPr lang="en-US" sz="2000" spc="-1" dirty="0" err="1">
                <a:solidFill>
                  <a:srgbClr val="000000"/>
                </a:solidFill>
              </a:rPr>
              <a:t>GameObject</a:t>
            </a:r>
            <a:r>
              <a:rPr lang="en-US" sz="2000" spc="-1" dirty="0">
                <a:solidFill>
                  <a:srgbClr val="000000"/>
                </a:solidFill>
              </a:rPr>
              <a:t>.</a:t>
            </a:r>
          </a:p>
          <a:p>
            <a:pPr marL="342900" indent="-342900">
              <a:lnSpc>
                <a:spcPct val="115000"/>
              </a:lnSpc>
              <a:buFont typeface="Arial" panose="020B0604020202020204" pitchFamily="34" charset="0"/>
              <a:buChar char="•"/>
            </a:pPr>
            <a:r>
              <a:rPr lang="en-US" sz="2000" spc="-1" dirty="0" err="1">
                <a:solidFill>
                  <a:srgbClr val="000000"/>
                </a:solidFill>
              </a:rPr>
              <a:t>OnCollisionEnter</a:t>
            </a:r>
            <a:r>
              <a:rPr lang="en-US" sz="2000" spc="-1" dirty="0">
                <a:solidFill>
                  <a:srgbClr val="000000"/>
                </a:solidFill>
              </a:rPr>
              <a:t>(): Called when a collision occurs.</a:t>
            </a:r>
          </a:p>
          <a:p>
            <a:pPr marL="342900" indent="-342900">
              <a:lnSpc>
                <a:spcPct val="115000"/>
              </a:lnSpc>
              <a:buFont typeface="Arial" panose="020B0604020202020204" pitchFamily="34" charset="0"/>
              <a:buChar char="•"/>
            </a:pPr>
            <a:r>
              <a:rPr lang="en-US" sz="2000" spc="-1" dirty="0" err="1">
                <a:solidFill>
                  <a:srgbClr val="000000"/>
                </a:solidFill>
              </a:rPr>
              <a:t>OnTriggerEnter</a:t>
            </a:r>
            <a:r>
              <a:rPr lang="en-US" sz="2000" spc="-1" dirty="0">
                <a:solidFill>
                  <a:srgbClr val="000000"/>
                </a:solidFill>
              </a:rPr>
              <a:t>(): Called when a </a:t>
            </a:r>
            <a:r>
              <a:rPr lang="en-US" sz="2000" spc="-1" dirty="0" err="1">
                <a:solidFill>
                  <a:srgbClr val="000000"/>
                </a:solidFill>
              </a:rPr>
              <a:t>GameObject</a:t>
            </a:r>
            <a:r>
              <a:rPr lang="en-US" sz="2000" spc="-1" dirty="0">
                <a:solidFill>
                  <a:srgbClr val="000000"/>
                </a:solidFill>
              </a:rPr>
              <a:t> enters a trigger collider.</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29</a:t>
            </a:fld>
            <a:endParaRPr/>
          </a:p>
        </p:txBody>
      </p:sp>
    </p:spTree>
    <p:extLst>
      <p:ext uri="{BB962C8B-B14F-4D97-AF65-F5344CB8AC3E}">
        <p14:creationId xmlns:p14="http://schemas.microsoft.com/office/powerpoint/2010/main" val="77426378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246706"/>
            <a:ext cx="10972440" cy="1144800"/>
          </a:xfrm>
        </p:spPr>
        <p:txBody>
          <a:bodyPr/>
          <a:lstStyle/>
          <a:p>
            <a:endParaRPr lang="en-US" dirty="0"/>
          </a:p>
        </p:txBody>
      </p:sp>
      <p:sp>
        <p:nvSpPr>
          <p:cNvPr id="3" name="Subtitle 2"/>
          <p:cNvSpPr>
            <a:spLocks noGrp="1"/>
          </p:cNvSpPr>
          <p:nvPr>
            <p:ph type="subTitle"/>
          </p:nvPr>
        </p:nvSpPr>
        <p:spPr>
          <a:xfrm>
            <a:off x="609480" y="1604520"/>
            <a:ext cx="10972440" cy="3335126"/>
          </a:xfrm>
        </p:spPr>
        <p:txBody>
          <a:bodyPr/>
          <a:lstStyle/>
          <a:p>
            <a:r>
              <a:rPr lang="en-US" sz="2400" dirty="0" smtClean="0"/>
              <a:t>Setting </a:t>
            </a:r>
            <a:r>
              <a:rPr lang="en-US" sz="2400" dirty="0"/>
              <a:t>Up Development </a:t>
            </a:r>
            <a:r>
              <a:rPr lang="en-US" sz="2400" dirty="0" smtClean="0"/>
              <a:t>Environment</a:t>
            </a:r>
          </a:p>
          <a:p>
            <a:r>
              <a:rPr lang="en-US" sz="2400" dirty="0" smtClean="0"/>
              <a:t>Scripting</a:t>
            </a:r>
          </a:p>
          <a:p>
            <a:r>
              <a:rPr lang="en-US" sz="2400" dirty="0" smtClean="0"/>
              <a:t>C# </a:t>
            </a:r>
            <a:r>
              <a:rPr lang="en-US" sz="2400" dirty="0"/>
              <a:t>Basics: Syntax and </a:t>
            </a:r>
            <a:r>
              <a:rPr lang="en-US" sz="2400" dirty="0" smtClean="0"/>
              <a:t>Structure</a:t>
            </a:r>
          </a:p>
          <a:p>
            <a:r>
              <a:rPr lang="en-US" sz="2400" dirty="0"/>
              <a:t>Variables and Data </a:t>
            </a:r>
            <a:r>
              <a:rPr lang="en-US" sz="2400" dirty="0" smtClean="0"/>
              <a:t>Types</a:t>
            </a:r>
          </a:p>
          <a:p>
            <a:r>
              <a:rPr lang="en-US" sz="2400" dirty="0"/>
              <a:t>Operators and </a:t>
            </a:r>
            <a:r>
              <a:rPr lang="en-US" sz="2400" dirty="0" smtClean="0"/>
              <a:t>Expressions</a:t>
            </a:r>
          </a:p>
          <a:p>
            <a:r>
              <a:rPr lang="en-US" sz="2400" dirty="0"/>
              <a:t>Control Structures: </a:t>
            </a:r>
            <a:r>
              <a:rPr lang="en-US" sz="2400" dirty="0" smtClean="0"/>
              <a:t>Loops</a:t>
            </a:r>
          </a:p>
          <a:p>
            <a:r>
              <a:rPr lang="en-US" sz="2400" dirty="0"/>
              <a:t>Control Structures: Conditional </a:t>
            </a:r>
            <a:r>
              <a:rPr lang="en-US" sz="2400" dirty="0" smtClean="0"/>
              <a:t>Statements</a:t>
            </a:r>
          </a:p>
          <a:p>
            <a:r>
              <a:rPr lang="en-US" sz="2400" dirty="0"/>
              <a:t>Functions and </a:t>
            </a:r>
            <a:r>
              <a:rPr lang="en-US" sz="2400" dirty="0" smtClean="0"/>
              <a:t>Methods</a:t>
            </a:r>
          </a:p>
          <a:p>
            <a:r>
              <a:rPr lang="en-US" sz="2400" dirty="0"/>
              <a:t>Arrays and </a:t>
            </a:r>
            <a:r>
              <a:rPr lang="en-US" sz="2400" dirty="0" smtClean="0"/>
              <a:t>Collections</a:t>
            </a:r>
          </a:p>
          <a:p>
            <a:r>
              <a:rPr lang="en-US" sz="2400" dirty="0"/>
              <a:t>Conclusion</a:t>
            </a:r>
          </a:p>
        </p:txBody>
      </p:sp>
    </p:spTree>
    <p:extLst>
      <p:ext uri="{BB962C8B-B14F-4D97-AF65-F5344CB8AC3E}">
        <p14:creationId xmlns:p14="http://schemas.microsoft.com/office/powerpoint/2010/main" val="1383158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Basics </a:t>
            </a:r>
            <a:r>
              <a:rPr lang="en-US" sz="4400" b="1" spc="-1" dirty="0">
                <a:solidFill>
                  <a:srgbClr val="000000"/>
                </a:solidFill>
              </a:rPr>
              <a:t>of Unity Scripting in C#</a:t>
            </a:r>
            <a:endParaRPr lang="en-US" sz="4400" b="1" spc="-1" dirty="0">
              <a:solidFill>
                <a:srgbClr val="000000"/>
              </a:solidFil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Asset Serialization:</a:t>
            </a:r>
          </a:p>
          <a:p>
            <a:pPr marL="342900" indent="-342900">
              <a:lnSpc>
                <a:spcPct val="115000"/>
              </a:lnSpc>
              <a:buFont typeface="Arial" panose="020B0604020202020204" pitchFamily="34" charset="0"/>
              <a:buChar char="•"/>
            </a:pPr>
            <a:r>
              <a:rPr lang="en-US" sz="2000" spc="-1" dirty="0">
                <a:solidFill>
                  <a:srgbClr val="000000"/>
                </a:solidFill>
              </a:rPr>
              <a:t>Unity's serialization system allows script data to be saved with scenes and assets.</a:t>
            </a:r>
          </a:p>
          <a:p>
            <a:pPr marL="342900" indent="-342900">
              <a:lnSpc>
                <a:spcPct val="115000"/>
              </a:lnSpc>
              <a:buFont typeface="Arial" panose="020B0604020202020204" pitchFamily="34" charset="0"/>
              <a:buChar char="•"/>
            </a:pPr>
            <a:r>
              <a:rPr lang="en-US" sz="2000" spc="-1" dirty="0">
                <a:solidFill>
                  <a:srgbClr val="000000"/>
                </a:solidFill>
              </a:rPr>
              <a:t>Serialized fields in scripts can be edited in the Unity Editor.</a:t>
            </a:r>
          </a:p>
          <a:p>
            <a:pPr marL="342900" indent="-342900">
              <a:lnSpc>
                <a:spcPct val="115000"/>
              </a:lnSpc>
              <a:buFont typeface="Arial" panose="020B0604020202020204" pitchFamily="34" charset="0"/>
              <a:buChar char="•"/>
            </a:pPr>
            <a:r>
              <a:rPr lang="en-US" sz="2000" spc="-1" dirty="0">
                <a:solidFill>
                  <a:srgbClr val="000000"/>
                </a:solidFill>
              </a:rPr>
              <a:t>Enables the creation of prefab instances with predefined behavior.</a:t>
            </a:r>
          </a:p>
          <a:p>
            <a:pPr>
              <a:lnSpc>
                <a:spcPct val="115000"/>
              </a:lnSpc>
            </a:pPr>
            <a:r>
              <a:rPr lang="en-US" sz="2200" b="1" spc="-1" dirty="0" smtClean="0">
                <a:solidFill>
                  <a:srgbClr val="000000"/>
                </a:solidFill>
              </a:rPr>
              <a:t>Debugging </a:t>
            </a:r>
            <a:r>
              <a:rPr lang="en-US" sz="2200" b="1" spc="-1" dirty="0">
                <a:solidFill>
                  <a:srgbClr val="000000"/>
                </a:solidFill>
              </a:rPr>
              <a:t>and Logging:</a:t>
            </a:r>
          </a:p>
          <a:p>
            <a:pPr marL="342900" indent="-342900">
              <a:lnSpc>
                <a:spcPct val="115000"/>
              </a:lnSpc>
              <a:buFont typeface="Arial" panose="020B0604020202020204" pitchFamily="34" charset="0"/>
              <a:buChar char="•"/>
            </a:pPr>
            <a:r>
              <a:rPr lang="en-US" sz="2000" spc="-1" dirty="0">
                <a:solidFill>
                  <a:srgbClr val="000000"/>
                </a:solidFill>
              </a:rPr>
              <a:t>Unity provides tools for debugging scripts, including the use of </a:t>
            </a:r>
            <a:r>
              <a:rPr lang="en-US" sz="2000" spc="-1" dirty="0" err="1">
                <a:solidFill>
                  <a:srgbClr val="000000"/>
                </a:solidFill>
              </a:rPr>
              <a:t>Debug.Log</a:t>
            </a:r>
            <a:r>
              <a:rPr lang="en-US" sz="2000" spc="-1" dirty="0">
                <a:solidFill>
                  <a:srgbClr val="000000"/>
                </a:solidFill>
              </a:rPr>
              <a:t>() for logging messages to the console.</a:t>
            </a:r>
          </a:p>
          <a:p>
            <a:pPr marL="342900" indent="-342900">
              <a:lnSpc>
                <a:spcPct val="115000"/>
              </a:lnSpc>
              <a:buFont typeface="Arial" panose="020B0604020202020204" pitchFamily="34" charset="0"/>
              <a:buChar char="•"/>
            </a:pPr>
            <a:r>
              <a:rPr lang="en-US" sz="2000" spc="-1" dirty="0">
                <a:solidFill>
                  <a:srgbClr val="000000"/>
                </a:solidFill>
              </a:rPr>
              <a:t>Breakpoints and stepping through code are supported for more advanced debugging.</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30</a:t>
            </a:fld>
            <a:endParaRPr/>
          </a:p>
        </p:txBody>
      </p:sp>
    </p:spTree>
    <p:extLst>
      <p:ext uri="{BB962C8B-B14F-4D97-AF65-F5344CB8AC3E}">
        <p14:creationId xmlns:p14="http://schemas.microsoft.com/office/powerpoint/2010/main" val="134478553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Basics </a:t>
            </a:r>
            <a:r>
              <a:rPr lang="en-US" sz="4400" b="1" spc="-1" dirty="0">
                <a:solidFill>
                  <a:srgbClr val="000000"/>
                </a:solidFill>
              </a:rPr>
              <a:t>of Unity Scripting in C#</a:t>
            </a:r>
            <a:endParaRPr lang="en-US" sz="4400" b="1" spc="-1" dirty="0">
              <a:solidFill>
                <a:srgbClr val="000000"/>
              </a:solidFil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C# Scripting Best Practices:</a:t>
            </a:r>
          </a:p>
          <a:p>
            <a:pPr marL="342900" indent="-342900">
              <a:lnSpc>
                <a:spcPct val="115000"/>
              </a:lnSpc>
              <a:buFont typeface="Arial" panose="020B0604020202020204" pitchFamily="34" charset="0"/>
              <a:buChar char="•"/>
            </a:pPr>
            <a:r>
              <a:rPr lang="en-US" sz="2000" spc="-1" dirty="0">
                <a:solidFill>
                  <a:srgbClr val="000000"/>
                </a:solidFill>
              </a:rPr>
              <a:t>Use meaningful variable and method names for clarity.</a:t>
            </a:r>
          </a:p>
          <a:p>
            <a:pPr marL="342900" indent="-342900">
              <a:lnSpc>
                <a:spcPct val="115000"/>
              </a:lnSpc>
              <a:buFont typeface="Arial" panose="020B0604020202020204" pitchFamily="34" charset="0"/>
              <a:buChar char="•"/>
            </a:pPr>
            <a:r>
              <a:rPr lang="en-US" sz="2000" spc="-1" dirty="0">
                <a:solidFill>
                  <a:srgbClr val="000000"/>
                </a:solidFill>
              </a:rPr>
              <a:t>Organize code into functions to improve readability.</a:t>
            </a:r>
          </a:p>
          <a:p>
            <a:pPr marL="342900" indent="-342900">
              <a:lnSpc>
                <a:spcPct val="115000"/>
              </a:lnSpc>
              <a:buFont typeface="Arial" panose="020B0604020202020204" pitchFamily="34" charset="0"/>
              <a:buChar char="•"/>
            </a:pPr>
            <a:r>
              <a:rPr lang="en-US" sz="2000" spc="-1" dirty="0">
                <a:solidFill>
                  <a:srgbClr val="000000"/>
                </a:solidFill>
              </a:rPr>
              <a:t>Optimize performance by using the appropriate Unity API methods.</a:t>
            </a:r>
          </a:p>
          <a:p>
            <a:pPr marL="342900" indent="-342900">
              <a:lnSpc>
                <a:spcPct val="115000"/>
              </a:lnSpc>
              <a:buFont typeface="Arial" panose="020B0604020202020204" pitchFamily="34" charset="0"/>
              <a:buChar char="•"/>
            </a:pPr>
            <a:r>
              <a:rPr lang="en-US" sz="2000" spc="-1" dirty="0">
                <a:solidFill>
                  <a:srgbClr val="000000"/>
                </a:solidFill>
              </a:rPr>
              <a:t>Regularly check the Unity Documentation for updates and new features.</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31</a:t>
            </a:fld>
            <a:endParaRPr/>
          </a:p>
        </p:txBody>
      </p:sp>
    </p:spTree>
    <p:extLst>
      <p:ext uri="{BB962C8B-B14F-4D97-AF65-F5344CB8AC3E}">
        <p14:creationId xmlns:p14="http://schemas.microsoft.com/office/powerpoint/2010/main" val="133345888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spc="-1" dirty="0" smtClean="0">
                <a:solidFill>
                  <a:srgbClr val="000000"/>
                </a:solidFill>
              </a:rPr>
              <a:t>Unity </a:t>
            </a:r>
            <a:r>
              <a:rPr lang="en-US" sz="2200" spc="-1" dirty="0">
                <a:solidFill>
                  <a:srgbClr val="000000"/>
                </a:solidFill>
              </a:rPr>
              <a:t>supports the following IDEs</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b="1" spc="-1" dirty="0">
                <a:solidFill>
                  <a:srgbClr val="000000"/>
                </a:solidFill>
              </a:rPr>
              <a:t>Visual Studio</a:t>
            </a:r>
            <a:r>
              <a:rPr lang="en-US" sz="2200" spc="-1" dirty="0">
                <a:solidFill>
                  <a:srgbClr val="000000"/>
                </a:solidFill>
              </a:rPr>
              <a:t>: When you install Unity on Windows and </a:t>
            </a:r>
            <a:r>
              <a:rPr lang="en-US" sz="2200" spc="-1" dirty="0" err="1">
                <a:solidFill>
                  <a:srgbClr val="000000"/>
                </a:solidFill>
              </a:rPr>
              <a:t>macOS</a:t>
            </a:r>
            <a:r>
              <a:rPr lang="en-US" sz="2200" spc="-1" dirty="0">
                <a:solidFill>
                  <a:srgbClr val="000000"/>
                </a:solidFill>
              </a:rPr>
              <a:t>, by default Unity also installs Visual Studio or Visual Studio for Mac, respectively. By default, the External Script Editor (menu: Unity &gt; Preferences &gt; External Tools &gt; External Script Editor) is set to Visual Studio</a:t>
            </a:r>
          </a:p>
          <a:p>
            <a:pPr marL="342900" indent="-342900">
              <a:lnSpc>
                <a:spcPct val="115000"/>
              </a:lnSpc>
              <a:buFont typeface="Arial" panose="020B0604020202020204" pitchFamily="34" charset="0"/>
              <a:buChar char="•"/>
            </a:pPr>
            <a:r>
              <a:rPr lang="en-US" sz="2200" b="1" spc="-1" dirty="0">
                <a:solidFill>
                  <a:srgbClr val="000000"/>
                </a:solidFill>
              </a:rPr>
              <a:t>Visual Studio Code</a:t>
            </a:r>
            <a:r>
              <a:rPr lang="en-US" sz="2200" spc="-1" dirty="0">
                <a:solidFill>
                  <a:srgbClr val="000000"/>
                </a:solidFill>
              </a:rPr>
              <a:t>: Unity supports opening scripts in Visual Studio Code (VS Code). To open scripts in VS Code, go to Unity &gt; Preferences &gt; External Tools &gt; External Script Editor and select Visual Studio Code</a:t>
            </a:r>
          </a:p>
          <a:p>
            <a:pPr marL="342900" indent="-342900">
              <a:lnSpc>
                <a:spcPct val="115000"/>
              </a:lnSpc>
              <a:buFont typeface="Arial" panose="020B0604020202020204" pitchFamily="34" charset="0"/>
              <a:buChar char="•"/>
            </a:pPr>
            <a:r>
              <a:rPr lang="en-US" sz="2200" b="1" spc="-1" dirty="0" err="1">
                <a:solidFill>
                  <a:srgbClr val="000000"/>
                </a:solidFill>
              </a:rPr>
              <a:t>JetBrains</a:t>
            </a:r>
            <a:r>
              <a:rPr lang="en-US" sz="2200" b="1" spc="-1" dirty="0">
                <a:solidFill>
                  <a:srgbClr val="000000"/>
                </a:solidFill>
              </a:rPr>
              <a:t> </a:t>
            </a:r>
            <a:r>
              <a:rPr lang="en-US" sz="2200" b="1" spc="-1" dirty="0" smtClean="0">
                <a:solidFill>
                  <a:srgbClr val="000000"/>
                </a:solidFill>
              </a:rPr>
              <a:t>Rider</a:t>
            </a:r>
            <a:r>
              <a:rPr lang="en-US" sz="2200" spc="-1" dirty="0">
                <a:solidFill>
                  <a:srgbClr val="000000"/>
                </a:solidFill>
              </a:rPr>
              <a:t>: Unity supports opening scripts in </a:t>
            </a:r>
            <a:r>
              <a:rPr lang="en-US" sz="2200" spc="-1" dirty="0" err="1">
                <a:solidFill>
                  <a:srgbClr val="000000"/>
                </a:solidFill>
              </a:rPr>
              <a:t>JetBrains</a:t>
            </a:r>
            <a:r>
              <a:rPr lang="en-US" sz="2200" spc="-1" dirty="0">
                <a:solidFill>
                  <a:srgbClr val="000000"/>
                </a:solidFill>
              </a:rPr>
              <a:t> Rider. To open scripts in Rider, go to Unity &gt; Preferences &gt; External Tools &gt; External Script Editor and select Rider</a:t>
            </a:r>
            <a:r>
              <a:rPr lang="en-US" sz="2200" spc="-1" dirty="0" smtClean="0">
                <a:solidFill>
                  <a:srgbClr val="000000"/>
                </a:solidFill>
              </a:rPr>
              <a:t>.</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4</a:t>
            </a:fld>
            <a:endParaRPr/>
          </a:p>
        </p:txBody>
      </p:sp>
    </p:spTree>
    <p:extLst>
      <p:ext uri="{BB962C8B-B14F-4D97-AF65-F5344CB8AC3E}">
        <p14:creationId xmlns:p14="http://schemas.microsoft.com/office/powerpoint/2010/main" val="23200883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Debug C# code in </a:t>
            </a:r>
            <a:r>
              <a:rPr lang="en-US" sz="2200" b="1" spc="-1" dirty="0" smtClean="0">
                <a:solidFill>
                  <a:srgbClr val="000000"/>
                </a:solidFill>
              </a:rPr>
              <a:t>Unity</a:t>
            </a:r>
          </a:p>
          <a:p>
            <a:pPr marL="342900" indent="-342900">
              <a:lnSpc>
                <a:spcPct val="115000"/>
              </a:lnSpc>
              <a:buFont typeface="Arial" panose="020B0604020202020204" pitchFamily="34" charset="0"/>
              <a:buChar char="•"/>
            </a:pPr>
            <a:r>
              <a:rPr lang="en-US" sz="2200" spc="-1" dirty="0" smtClean="0">
                <a:solidFill>
                  <a:srgbClr val="000000"/>
                </a:solidFill>
              </a:rPr>
              <a:t>You </a:t>
            </a:r>
            <a:r>
              <a:rPr lang="en-US" sz="2200" spc="-1" dirty="0">
                <a:solidFill>
                  <a:srgbClr val="000000"/>
                </a:solidFill>
              </a:rPr>
              <a:t>can use a debugger to inspect your source code while your application is running. Unity supports the following code editors to debug C# code</a:t>
            </a:r>
            <a:r>
              <a:rPr lang="en-US" sz="2200" spc="-1" dirty="0" smtClean="0">
                <a:solidFill>
                  <a:srgbClr val="000000"/>
                </a:solidFill>
              </a:rPr>
              <a:t>:</a:t>
            </a:r>
            <a:endParaRPr lang="en-US" sz="2200" spc="-1" dirty="0">
              <a:solidFill>
                <a:srgbClr val="000000"/>
              </a:solidFill>
            </a:endParaRPr>
          </a:p>
          <a:p>
            <a:pPr marL="800100" lvl="1" indent="-342900">
              <a:lnSpc>
                <a:spcPct val="115000"/>
              </a:lnSpc>
              <a:buFont typeface="Courier New" panose="02070309020205020404" pitchFamily="49" charset="0"/>
              <a:buChar char="o"/>
            </a:pPr>
            <a:r>
              <a:rPr lang="en-US" sz="2200" spc="-1" dirty="0">
                <a:solidFill>
                  <a:srgbClr val="000000"/>
                </a:solidFill>
              </a:rPr>
              <a:t>Visual Studio (with the Visual Studio Tools for Unity plug-in)</a:t>
            </a:r>
          </a:p>
          <a:p>
            <a:pPr marL="800100" lvl="1" indent="-342900">
              <a:lnSpc>
                <a:spcPct val="115000"/>
              </a:lnSpc>
              <a:buFont typeface="Courier New" panose="02070309020205020404" pitchFamily="49" charset="0"/>
              <a:buChar char="o"/>
            </a:pPr>
            <a:r>
              <a:rPr lang="en-US" sz="2200" spc="-1" dirty="0">
                <a:solidFill>
                  <a:srgbClr val="000000"/>
                </a:solidFill>
              </a:rPr>
              <a:t>Visual Studio for Mac</a:t>
            </a:r>
          </a:p>
          <a:p>
            <a:pPr marL="800100" lvl="1" indent="-342900">
              <a:lnSpc>
                <a:spcPct val="115000"/>
              </a:lnSpc>
              <a:buFont typeface="Courier New" panose="02070309020205020404" pitchFamily="49" charset="0"/>
              <a:buChar char="o"/>
            </a:pPr>
            <a:r>
              <a:rPr lang="en-US" sz="2200" spc="-1" dirty="0" err="1">
                <a:solidFill>
                  <a:srgbClr val="000000"/>
                </a:solidFill>
              </a:rPr>
              <a:t>Jetbrains</a:t>
            </a:r>
            <a:r>
              <a:rPr lang="en-US" sz="2200" spc="-1" dirty="0">
                <a:solidFill>
                  <a:srgbClr val="000000"/>
                </a:solidFill>
              </a:rPr>
              <a:t> Rider</a:t>
            </a:r>
          </a:p>
          <a:p>
            <a:pPr marL="800100" lvl="1" indent="-342900">
              <a:lnSpc>
                <a:spcPct val="115000"/>
              </a:lnSpc>
              <a:buFont typeface="Courier New" panose="02070309020205020404" pitchFamily="49" charset="0"/>
              <a:buChar char="o"/>
            </a:pPr>
            <a:r>
              <a:rPr lang="en-US" sz="2200" spc="-1" dirty="0">
                <a:solidFill>
                  <a:srgbClr val="000000"/>
                </a:solidFill>
              </a:rPr>
              <a:t>Visual Studio Code (experimental)</a:t>
            </a:r>
          </a:p>
        </p:txBody>
      </p:sp>
      <p:sp>
        <p:nvSpPr>
          <p:cNvPr id="2" name="PlaceHolder 1"/>
          <p:cNvSpPr>
            <a:spLocks noGrp="1"/>
          </p:cNvSpPr>
          <p:nvPr>
            <p:ph type="sldNum" idx="2"/>
          </p:nvPr>
        </p:nvSpPr>
        <p:spPr/>
        <p:txBody>
          <a:bodyPr/>
          <a:lstStyle/>
          <a:p>
            <a:fld id="{E662E0F8-AEBF-4F9D-AAEA-E42E01C18BE1}" type="slidenum">
              <a:t>5</a:t>
            </a:fld>
            <a:endParaRPr/>
          </a:p>
        </p:txBody>
      </p:sp>
    </p:spTree>
    <p:extLst>
      <p:ext uri="{BB962C8B-B14F-4D97-AF65-F5344CB8AC3E}">
        <p14:creationId xmlns:p14="http://schemas.microsoft.com/office/powerpoint/2010/main" val="203722469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Visual Studio C# integration</a:t>
            </a:r>
            <a:endParaRPr lang="en-US" sz="2200" b="1" spc="-1" dirty="0" smtClean="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Unity integrates with Microsoft Visual Studio through the Code Editor Package for Visual Studio. This package is pre-installed when you install Unity. If Visual Studio is installed at the time you install Unity, then Unity uses Visual Studio to open and edit </a:t>
            </a:r>
            <a:r>
              <a:rPr lang="en-US" sz="2200" spc="-1" dirty="0" smtClean="0">
                <a:solidFill>
                  <a:srgbClr val="000000"/>
                </a:solidFill>
              </a:rPr>
              <a:t>scripts by </a:t>
            </a:r>
            <a:r>
              <a:rPr lang="en-US" sz="2200" spc="-1" dirty="0">
                <a:solidFill>
                  <a:srgbClr val="000000"/>
                </a:solidFill>
              </a:rPr>
              <a:t>default</a:t>
            </a:r>
            <a:r>
              <a:rPr lang="en-US" sz="2200" spc="-1" dirty="0" smtClean="0">
                <a:solidFill>
                  <a:srgbClr val="000000"/>
                </a:solidFill>
              </a:rPr>
              <a:t>.</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6</a:t>
            </a:fld>
            <a:endParaRPr/>
          </a:p>
        </p:txBody>
      </p:sp>
    </p:spTree>
    <p:extLst>
      <p:ext uri="{BB962C8B-B14F-4D97-AF65-F5344CB8AC3E}">
        <p14:creationId xmlns:p14="http://schemas.microsoft.com/office/powerpoint/2010/main" val="69834062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960" y="1442578"/>
            <a:ext cx="11425320" cy="50237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Visual Studio C# </a:t>
            </a:r>
            <a:r>
              <a:rPr lang="en-US" sz="2200" b="1" spc="-1" dirty="0" smtClean="0">
                <a:solidFill>
                  <a:srgbClr val="000000"/>
                </a:solidFill>
              </a:rPr>
              <a:t>integration</a:t>
            </a: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gn="ctr">
              <a:lnSpc>
                <a:spcPct val="115000"/>
              </a:lnSpc>
            </a:pPr>
            <a:r>
              <a:rPr lang="en-US" sz="1400" spc="-1" dirty="0">
                <a:solidFill>
                  <a:srgbClr val="000000"/>
                </a:solidFill>
              </a:rPr>
              <a:t>The Visual Studio Editor in the Package Manager Window</a:t>
            </a:r>
            <a:endParaRPr lang="en-US" sz="14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7</a:t>
            </a:fld>
            <a:endParaRPr/>
          </a:p>
        </p:txBody>
      </p:sp>
      <p:pic>
        <p:nvPicPr>
          <p:cNvPr id="3" name="Picture 2"/>
          <p:cNvPicPr>
            <a:picLocks noChangeAspect="1"/>
          </p:cNvPicPr>
          <p:nvPr/>
        </p:nvPicPr>
        <p:blipFill>
          <a:blip r:embed="rId3"/>
          <a:stretch>
            <a:fillRect/>
          </a:stretch>
        </p:blipFill>
        <p:spPr>
          <a:xfrm>
            <a:off x="3125652" y="1879770"/>
            <a:ext cx="5915912" cy="4200517"/>
          </a:xfrm>
          <a:prstGeom prst="rect">
            <a:avLst/>
          </a:prstGeom>
        </p:spPr>
      </p:pic>
    </p:spTree>
    <p:extLst>
      <p:ext uri="{BB962C8B-B14F-4D97-AF65-F5344CB8AC3E}">
        <p14:creationId xmlns:p14="http://schemas.microsoft.com/office/powerpoint/2010/main" val="380628191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960" y="1442578"/>
            <a:ext cx="11425320" cy="50237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Set Visual Studio as your default script editor</a:t>
            </a:r>
            <a:endParaRPr lang="en-US" sz="2200" b="1" spc="-1" dirty="0" smtClean="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Unity automatically uses Visual Studio as its default script editor if Visual Studio is installed when you install Unity, or if you install Visual Studio as part of the Unity installation </a:t>
            </a:r>
            <a:r>
              <a:rPr lang="en-US" sz="2200" spc="-1" dirty="0" smtClean="0">
                <a:solidFill>
                  <a:srgbClr val="000000"/>
                </a:solidFill>
              </a:rPr>
              <a:t>process.</a:t>
            </a:r>
          </a:p>
          <a:p>
            <a:pPr marL="342900" indent="-342900">
              <a:lnSpc>
                <a:spcPct val="115000"/>
              </a:lnSpc>
              <a:buFont typeface="Arial" panose="020B0604020202020204" pitchFamily="34" charset="0"/>
              <a:buChar char="•"/>
            </a:pPr>
            <a:r>
              <a:rPr lang="en-US" sz="2200" spc="-1" dirty="0">
                <a:solidFill>
                  <a:srgbClr val="000000"/>
                </a:solidFill>
              </a:rPr>
              <a:t>To set your default script editor manually</a:t>
            </a:r>
            <a:r>
              <a:rPr lang="en-US" sz="2200" spc="-1" dirty="0" smtClean="0">
                <a:solidFill>
                  <a:srgbClr val="000000"/>
                </a:solidFill>
              </a:rPr>
              <a:t>:</a:t>
            </a:r>
            <a:endParaRPr lang="en-US" sz="2200" spc="-1" dirty="0">
              <a:solidFill>
                <a:srgbClr val="000000"/>
              </a:solidFill>
            </a:endParaRPr>
          </a:p>
          <a:p>
            <a:pPr marL="800100" lvl="1" indent="-342900">
              <a:lnSpc>
                <a:spcPct val="115000"/>
              </a:lnSpc>
              <a:buFont typeface="Courier New" panose="02070309020205020404" pitchFamily="49" charset="0"/>
              <a:buChar char="o"/>
            </a:pPr>
            <a:r>
              <a:rPr lang="en-US" sz="2000" spc="-1" dirty="0">
                <a:solidFill>
                  <a:srgbClr val="000000"/>
                </a:solidFill>
              </a:rPr>
              <a:t>Go to </a:t>
            </a:r>
            <a:r>
              <a:rPr lang="en-US" sz="2000" b="1" spc="-1" dirty="0">
                <a:solidFill>
                  <a:srgbClr val="000000"/>
                </a:solidFill>
              </a:rPr>
              <a:t>Edit</a:t>
            </a:r>
            <a:r>
              <a:rPr lang="en-US" sz="2000" spc="-1" dirty="0">
                <a:solidFill>
                  <a:srgbClr val="000000"/>
                </a:solidFill>
              </a:rPr>
              <a:t> &gt; </a:t>
            </a:r>
            <a:r>
              <a:rPr lang="en-US" sz="2000" b="1" spc="-1" dirty="0">
                <a:solidFill>
                  <a:srgbClr val="000000"/>
                </a:solidFill>
              </a:rPr>
              <a:t>Preferences</a:t>
            </a:r>
            <a:r>
              <a:rPr lang="en-US" sz="2000" spc="-1" dirty="0">
                <a:solidFill>
                  <a:srgbClr val="000000"/>
                </a:solidFill>
              </a:rPr>
              <a:t> (</a:t>
            </a:r>
            <a:r>
              <a:rPr lang="en-US" sz="2000" spc="-1" dirty="0" err="1">
                <a:solidFill>
                  <a:srgbClr val="000000"/>
                </a:solidFill>
              </a:rPr>
              <a:t>macOS</a:t>
            </a:r>
            <a:r>
              <a:rPr lang="en-US" sz="2000" spc="-1" dirty="0">
                <a:solidFill>
                  <a:srgbClr val="000000"/>
                </a:solidFill>
              </a:rPr>
              <a:t>: </a:t>
            </a:r>
            <a:r>
              <a:rPr lang="en-US" sz="2000" b="1" spc="-1" dirty="0">
                <a:solidFill>
                  <a:srgbClr val="000000"/>
                </a:solidFill>
              </a:rPr>
              <a:t>Unity</a:t>
            </a:r>
            <a:r>
              <a:rPr lang="en-US" sz="2000" spc="-1" dirty="0">
                <a:solidFill>
                  <a:srgbClr val="000000"/>
                </a:solidFill>
              </a:rPr>
              <a:t> &gt; </a:t>
            </a:r>
            <a:r>
              <a:rPr lang="en-US" sz="2000" b="1" spc="-1" dirty="0">
                <a:solidFill>
                  <a:srgbClr val="000000"/>
                </a:solidFill>
              </a:rPr>
              <a:t>Settings</a:t>
            </a:r>
            <a:r>
              <a:rPr lang="en-US" sz="2000" spc="-1" dirty="0">
                <a:solidFill>
                  <a:srgbClr val="000000"/>
                </a:solidFill>
              </a:rPr>
              <a:t>) in the main menu to open </a:t>
            </a:r>
            <a:r>
              <a:rPr lang="en-US" sz="2000" spc="-1" dirty="0" smtClean="0">
                <a:solidFill>
                  <a:srgbClr val="000000"/>
                </a:solidFill>
              </a:rPr>
              <a:t>the </a:t>
            </a:r>
            <a:r>
              <a:rPr lang="en-US" sz="2000" b="1" spc="-1" dirty="0" smtClean="0">
                <a:solidFill>
                  <a:srgbClr val="000000"/>
                </a:solidFill>
              </a:rPr>
              <a:t>Preferences</a:t>
            </a:r>
            <a:r>
              <a:rPr lang="en-US" sz="2000" spc="-1" dirty="0" smtClean="0">
                <a:solidFill>
                  <a:srgbClr val="000000"/>
                </a:solidFill>
              </a:rPr>
              <a:t> </a:t>
            </a:r>
            <a:r>
              <a:rPr lang="en-US" sz="2000" spc="-1" dirty="0">
                <a:solidFill>
                  <a:srgbClr val="000000"/>
                </a:solidFill>
              </a:rPr>
              <a:t>window.</a:t>
            </a:r>
          </a:p>
          <a:p>
            <a:pPr marL="800100" lvl="1" indent="-342900">
              <a:lnSpc>
                <a:spcPct val="115000"/>
              </a:lnSpc>
              <a:buFont typeface="Courier New" panose="02070309020205020404" pitchFamily="49" charset="0"/>
              <a:buChar char="o"/>
            </a:pPr>
            <a:r>
              <a:rPr lang="en-US" sz="2000" spc="-1" dirty="0">
                <a:solidFill>
                  <a:srgbClr val="000000"/>
                </a:solidFill>
              </a:rPr>
              <a:t>Open the </a:t>
            </a:r>
            <a:r>
              <a:rPr lang="en-US" sz="2000" b="1" spc="-1" dirty="0">
                <a:solidFill>
                  <a:srgbClr val="000000"/>
                </a:solidFill>
              </a:rPr>
              <a:t>External Tools</a:t>
            </a:r>
            <a:r>
              <a:rPr lang="en-US" sz="2000" spc="-1" dirty="0">
                <a:solidFill>
                  <a:srgbClr val="000000"/>
                </a:solidFill>
              </a:rPr>
              <a:t> menu.</a:t>
            </a:r>
          </a:p>
          <a:p>
            <a:pPr marL="800100" lvl="1" indent="-342900">
              <a:lnSpc>
                <a:spcPct val="115000"/>
              </a:lnSpc>
              <a:buFont typeface="Courier New" panose="02070309020205020404" pitchFamily="49" charset="0"/>
              <a:buChar char="o"/>
            </a:pPr>
            <a:r>
              <a:rPr lang="en-US" sz="2000" spc="-1" dirty="0">
                <a:solidFill>
                  <a:srgbClr val="000000"/>
                </a:solidFill>
              </a:rPr>
              <a:t>Click on the </a:t>
            </a:r>
            <a:r>
              <a:rPr lang="en-US" sz="2000" b="1" spc="-1" dirty="0">
                <a:solidFill>
                  <a:srgbClr val="000000"/>
                </a:solidFill>
              </a:rPr>
              <a:t>External Script Editor</a:t>
            </a:r>
            <a:r>
              <a:rPr lang="en-US" sz="2000" spc="-1" dirty="0">
                <a:solidFill>
                  <a:srgbClr val="000000"/>
                </a:solidFill>
              </a:rPr>
              <a:t> dropdown and select </a:t>
            </a:r>
            <a:r>
              <a:rPr lang="en-US" sz="2000" b="1" spc="-1" dirty="0">
                <a:solidFill>
                  <a:srgbClr val="000000"/>
                </a:solidFill>
              </a:rPr>
              <a:t>Microsoft Visual Studio</a:t>
            </a:r>
            <a:r>
              <a:rPr lang="en-US" sz="2000" spc="-1" dirty="0">
                <a:solidFill>
                  <a:srgbClr val="000000"/>
                </a:solidFill>
              </a:rPr>
              <a:t>. The appearance of this option changes depending on the version of Microsoft Visual Studio you have installed.</a:t>
            </a:r>
          </a:p>
          <a:p>
            <a:pPr>
              <a:lnSpc>
                <a:spcPct val="115000"/>
              </a:lnSpc>
            </a:pPr>
            <a:endParaRPr lang="en-US" sz="2200"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8</a:t>
            </a:fld>
            <a:endParaRPr/>
          </a:p>
        </p:txBody>
      </p:sp>
    </p:spTree>
    <p:extLst>
      <p:ext uri="{BB962C8B-B14F-4D97-AF65-F5344CB8AC3E}">
        <p14:creationId xmlns:p14="http://schemas.microsoft.com/office/powerpoint/2010/main" val="250073171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960" y="1442578"/>
            <a:ext cx="11425320" cy="50237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Set Visual Studio as your default script editor</a:t>
            </a:r>
            <a:endParaRPr lang="en-US" sz="2200" b="1" spc="-1" dirty="0" smtClean="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gn="ctr">
              <a:lnSpc>
                <a:spcPct val="115000"/>
              </a:lnSpc>
            </a:pPr>
            <a:r>
              <a:rPr lang="en-US" sz="1400" spc="-1" dirty="0" smtClean="0">
                <a:solidFill>
                  <a:srgbClr val="000000"/>
                </a:solidFill>
              </a:rPr>
              <a:t>External </a:t>
            </a:r>
            <a:r>
              <a:rPr lang="en-US" sz="1400" spc="-1" dirty="0">
                <a:solidFill>
                  <a:srgbClr val="000000"/>
                </a:solidFill>
              </a:rPr>
              <a:t>Tool Settings</a:t>
            </a:r>
          </a:p>
          <a:p>
            <a:pPr>
              <a:lnSpc>
                <a:spcPct val="115000"/>
              </a:lnSpc>
            </a:pPr>
            <a:r>
              <a:rPr lang="en-US" sz="2000" b="1" spc="-1" dirty="0">
                <a:solidFill>
                  <a:srgbClr val="000000"/>
                </a:solidFill>
              </a:rPr>
              <a:t>A</a:t>
            </a:r>
            <a:r>
              <a:rPr lang="en-US" sz="2000" spc="-1" dirty="0">
                <a:solidFill>
                  <a:srgbClr val="000000"/>
                </a:solidFill>
              </a:rPr>
              <a:t>: The External Script Editor dropdown menu, which displays the name and version of the selected script editor</a:t>
            </a:r>
            <a:r>
              <a:rPr lang="en-US" sz="2000" spc="-1" dirty="0" smtClean="0">
                <a:solidFill>
                  <a:srgbClr val="000000"/>
                </a:solidFill>
              </a:rPr>
              <a:t>.</a:t>
            </a:r>
            <a:endParaRPr lang="en-US" sz="2000" spc="-1" dirty="0">
              <a:solidFill>
                <a:srgbClr val="000000"/>
              </a:solidFill>
            </a:endParaRPr>
          </a:p>
          <a:p>
            <a:pPr>
              <a:lnSpc>
                <a:spcPct val="115000"/>
              </a:lnSpc>
            </a:pPr>
            <a:r>
              <a:rPr lang="en-US" sz="2000" b="1" spc="-1" dirty="0">
                <a:solidFill>
                  <a:srgbClr val="000000"/>
                </a:solidFill>
              </a:rPr>
              <a:t>B</a:t>
            </a:r>
            <a:r>
              <a:rPr lang="en-US" sz="2000" spc="-1" dirty="0">
                <a:solidFill>
                  <a:srgbClr val="000000"/>
                </a:solidFill>
              </a:rPr>
              <a:t>: The name and version of the Unity package that integrates with the selected script editor</a:t>
            </a:r>
            <a:r>
              <a:rPr lang="en-US" sz="2200" spc="-1" dirty="0">
                <a:solidFill>
                  <a:srgbClr val="000000"/>
                </a:solidFill>
              </a:rPr>
              <a:t>.</a:t>
            </a:r>
          </a:p>
          <a:p>
            <a:pPr>
              <a:lnSpc>
                <a:spcPct val="115000"/>
              </a:lnSpc>
            </a:pPr>
            <a:endParaRPr lang="en-US" sz="2200" spc="-1" dirty="0" smtClean="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9</a:t>
            </a:fld>
            <a:endParaRPr/>
          </a:p>
        </p:txBody>
      </p:sp>
      <p:pic>
        <p:nvPicPr>
          <p:cNvPr id="1026" name="Picture 2" descr="External Tool Sett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812" y="1893938"/>
            <a:ext cx="70199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97471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3523</TotalTime>
  <Words>3761</Words>
  <Application>Microsoft Office PowerPoint</Application>
  <PresentationFormat>Widescreen</PresentationFormat>
  <Paragraphs>409</Paragraphs>
  <Slides>31</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Calibri</vt:lpstr>
      <vt:lpstr>Courier New</vt:lpstr>
      <vt:lpstr>DejaVu Sans</vt:lpstr>
      <vt:lpstr>PingFang SC</vt:lpstr>
      <vt:lpstr>Symbol</vt:lpstr>
      <vt:lpstr>Times New Roman</vt:lpstr>
      <vt:lpstr>Wingdings</vt:lpstr>
      <vt:lpstr>Office Theme</vt:lpstr>
      <vt:lpstr>Office Theme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Phạm Trọng Nghĩa</cp:lastModifiedBy>
  <cp:revision>259</cp:revision>
  <dcterms:created xsi:type="dcterms:W3CDTF">2023-12-04T12:44:34Z</dcterms:created>
  <dcterms:modified xsi:type="dcterms:W3CDTF">2024-01-15T08:25:16Z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