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6"/>
  </p:notesMasterIdLst>
  <p:sldIdLst>
    <p:sldId id="256" r:id="rId3"/>
    <p:sldId id="257" r:id="rId4"/>
    <p:sldId id="296"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52" r:id="rId19"/>
    <p:sldId id="353" r:id="rId20"/>
    <p:sldId id="354" r:id="rId21"/>
    <p:sldId id="355" r:id="rId22"/>
    <p:sldId id="356" r:id="rId23"/>
    <p:sldId id="357" r:id="rId24"/>
    <p:sldId id="358" r:id="rId25"/>
    <p:sldId id="359" r:id="rId26"/>
    <p:sldId id="360" r:id="rId27"/>
    <p:sldId id="361" r:id="rId28"/>
    <p:sldId id="362"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1" r:id="rId42"/>
    <p:sldId id="364" r:id="rId43"/>
    <p:sldId id="365" r:id="rId44"/>
    <p:sldId id="366" r:id="rId4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84687" autoAdjust="0"/>
  </p:normalViewPr>
  <p:slideViewPr>
    <p:cSldViewPr snapToGrid="0">
      <p:cViewPr varScale="1">
        <p:scale>
          <a:sx n="98" d="100"/>
          <a:sy n="98" d="100"/>
        </p:scale>
        <p:origin x="10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unity3d.com/ScriptReference/Vector2.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docs.unity3d.com/ScriptReference/Vector4.html" TargetMode="External"/><Relationship Id="rId4" Type="http://schemas.openxmlformats.org/officeDocument/2006/relationships/hyperlink" Target="https://docs.unity3d.com/ScriptReference/Vector3.html"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37714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42889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8283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3034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814113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205896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35135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06386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0205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57330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1998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2773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23821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151950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11872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22623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37990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03578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Vectors are a fundamental mathematical concept which allow you to describe a direction and magnitude. In games and apps, vectors are often used to describe some of the fundamental properties such as the position of a character, the speed something is moving, or the distance between two objects.</a:t>
            </a:r>
          </a:p>
          <a:p>
            <a:r>
              <a:rPr lang="en-US" sz="1200" b="0" i="0" kern="1200" dirty="0" smtClean="0">
                <a:solidFill>
                  <a:schemeClr val="tx1"/>
                </a:solidFill>
                <a:effectLst/>
                <a:latin typeface="+mn-lt"/>
                <a:ea typeface="+mn-ea"/>
                <a:cs typeface="+mn-cs"/>
              </a:rPr>
              <a:t>Vector arithmetic is fundamental to many aspects of computer programming such as graphics, physics and animation, and it is useful to understand it in depth to get the most out of Unity.</a:t>
            </a:r>
          </a:p>
          <a:p>
            <a:r>
              <a:rPr lang="en-US" sz="1200" b="0" i="0" kern="1200" dirty="0" smtClean="0">
                <a:solidFill>
                  <a:schemeClr val="tx1"/>
                </a:solidFill>
                <a:effectLst/>
                <a:latin typeface="+mn-lt"/>
                <a:ea typeface="+mn-ea"/>
                <a:cs typeface="+mn-cs"/>
              </a:rPr>
              <a:t>Vectors can be expressed in multiple dimensions, and Unity provides the Vector2, Vector3 and Vector4 classes for working with 2D, 3D, and 4D vectors. These three types of Vector classes all share many of the same functions, such as magnitude, so most of the information on this page applies to all three types of Vector unless otherwise specified.</a:t>
            </a:r>
          </a:p>
          <a:p>
            <a:r>
              <a:rPr lang="en-US" sz="1200" b="0" i="0" kern="1200" dirty="0" smtClean="0">
                <a:solidFill>
                  <a:schemeClr val="tx1"/>
                </a:solidFill>
                <a:effectLst/>
                <a:latin typeface="+mn-lt"/>
                <a:ea typeface="+mn-ea"/>
                <a:cs typeface="+mn-cs"/>
              </a:rPr>
              <a:t>This page provides an overview of the Vector classes and their common uses when scripting with them. For an exhaustive reference of every member of the vector classes, see the script reference pages for </a:t>
            </a:r>
            <a:r>
              <a:rPr lang="en-US" sz="1200" b="0" i="0" u="sng" kern="1200" dirty="0" smtClean="0">
                <a:solidFill>
                  <a:schemeClr val="tx1"/>
                </a:solidFill>
                <a:effectLst/>
                <a:latin typeface="+mn-lt"/>
                <a:ea typeface="+mn-ea"/>
                <a:cs typeface="+mn-cs"/>
                <a:hlinkClick r:id="rId3"/>
              </a:rPr>
              <a:t>Vector2</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4"/>
              </a:rPr>
              <a:t>Vector3</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5"/>
              </a:rPr>
              <a:t>Vector4</a:t>
            </a:r>
            <a:r>
              <a:rPr lang="en-US" sz="1200" b="0" i="0" kern="1200" dirty="0" smtClean="0">
                <a:solidFill>
                  <a:schemeClr val="tx1"/>
                </a:solidFill>
                <a:effectLst/>
                <a:latin typeface="+mn-lt"/>
                <a:ea typeface="+mn-ea"/>
                <a:cs typeface="+mn-cs"/>
              </a:rPr>
              <a:t>.</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50784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32115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9480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88294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95717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237380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41176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286689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3704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20489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85507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871494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67832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4786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72635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03342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23380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2358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7307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3752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08264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21705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412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unity3d.com/ScriptReference/GameObject.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unity3d.com/ScriptReference/MonoBehaviour.htm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s://docs.unity3d.com/ScriptReference/Transform.html" TargetMode="External"/><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docs.unity3d.com/ScriptReference/ScriptableObject.html" TargetMode="External"/><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hyperlink" Target="https://docs.unity3d.com/Manual/class-Mathf.html" TargetMode="External"/><Relationship Id="rId4" Type="http://schemas.openxmlformats.org/officeDocument/2006/relationships/hyperlink" Target="https://docs.unity3d.com/ScriptReference/Time.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docs.unity3d.com/Manual/class-Debug.html" TargetMode="External"/><Relationship Id="rId2" Type="http://schemas.openxmlformats.org/officeDocument/2006/relationships/notesSlide" Target="../notesSlides/notesSlide42.xml"/><Relationship Id="rId1" Type="http://schemas.openxmlformats.org/officeDocument/2006/relationships/slideLayout" Target="../slideLayouts/slideLayout13.xml"/><Relationship Id="rId5" Type="http://schemas.openxmlformats.org/officeDocument/2006/relationships/hyperlink" Target="https://docs.unity3d.com/ScriptReference/Handles.html" TargetMode="External"/><Relationship Id="rId4" Type="http://schemas.openxmlformats.org/officeDocument/2006/relationships/hyperlink" Target="https://docs.unity3d.com/ScriptReference/Gizmos.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dirty="0">
                <a:solidFill>
                  <a:srgbClr val="000000"/>
                </a:solidFill>
                <a:ea typeface="PingFang SC"/>
              </a:rPr>
              <a:t>Variables, Data Types, and Operators in C# </a:t>
            </a:r>
            <a:r>
              <a:rPr lang="en-US" sz="4400" spc="-1" dirty="0" smtClean="0">
                <a:solidFill>
                  <a:srgbClr val="000000"/>
                </a:solidFill>
                <a:ea typeface="PingFang SC"/>
              </a:rPr>
              <a:t>and Important classes in Unity</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How to store and process numbers that have a decimal part as well as a whole number part, e.g. -3.7, 0.00001, 5.0, and 483.256?</a:t>
            </a:r>
          </a:p>
          <a:p>
            <a:pPr marL="342900" indent="-342900">
              <a:lnSpc>
                <a:spcPct val="115000"/>
              </a:lnSpc>
              <a:buFont typeface="Arial" panose="020B0604020202020204" pitchFamily="34" charset="0"/>
              <a:buChar char="•"/>
            </a:pPr>
            <a:r>
              <a:rPr lang="en-US" sz="2200" spc="-1" dirty="0">
                <a:solidFill>
                  <a:srgbClr val="000000"/>
                </a:solidFill>
              </a:rPr>
              <a:t>Two different data types for floating point numbers: float and double</a:t>
            </a:r>
          </a:p>
          <a:p>
            <a:pPr marL="800100" lvl="1" indent="-342900">
              <a:lnSpc>
                <a:spcPct val="115000"/>
              </a:lnSpc>
              <a:buFont typeface="Arial" panose="020B0604020202020204" pitchFamily="34" charset="0"/>
              <a:buChar char="•"/>
            </a:pPr>
            <a:r>
              <a:rPr lang="en-US" sz="2000" spc="-1" dirty="0">
                <a:solidFill>
                  <a:srgbClr val="000000"/>
                </a:solidFill>
              </a:rPr>
              <a:t>A float variable or constant gets 32 bits of memory, and a double variable or constant gets 64 bits.</a:t>
            </a:r>
          </a:p>
          <a:p>
            <a:pPr marL="800100" lvl="1" indent="-342900">
              <a:lnSpc>
                <a:spcPct val="115000"/>
              </a:lnSpc>
              <a:buFont typeface="Arial" panose="020B0604020202020204" pitchFamily="34" charset="0"/>
              <a:buChar char="•"/>
            </a:pPr>
            <a:r>
              <a:rPr lang="en-US" sz="2000" spc="-1" dirty="0">
                <a:solidFill>
                  <a:srgbClr val="000000"/>
                </a:solidFill>
              </a:rPr>
              <a:t>Unity tends to favor float over double.</a:t>
            </a:r>
          </a:p>
          <a:p>
            <a:pPr marL="342900" indent="-342900">
              <a:lnSpc>
                <a:spcPct val="115000"/>
              </a:lnSpc>
              <a:buFont typeface="Arial" panose="020B0604020202020204" pitchFamily="34" charset="0"/>
              <a:buChar char="•"/>
            </a:pPr>
            <a:r>
              <a:rPr lang="en-US" sz="2200" spc="-1" dirty="0">
                <a:solidFill>
                  <a:srgbClr val="000000"/>
                </a:solidFill>
              </a:rPr>
              <a:t>The valid operations for floating point: +, -, *, and /</a:t>
            </a:r>
          </a:p>
          <a:p>
            <a:pPr marL="342900" indent="-342900">
              <a:lnSpc>
                <a:spcPct val="115000"/>
              </a:lnSpc>
              <a:buFont typeface="Arial" panose="020B0604020202020204" pitchFamily="34" charset="0"/>
              <a:buChar char="•"/>
            </a:pPr>
            <a:r>
              <a:rPr lang="en-US" sz="2200" spc="-1" dirty="0">
                <a:solidFill>
                  <a:srgbClr val="000000"/>
                </a:solidFill>
              </a:rPr>
              <a:t>How to store a floating point?</a:t>
            </a:r>
          </a:p>
          <a:p>
            <a:pPr marL="800100" lvl="1" indent="-342900">
              <a:lnSpc>
                <a:spcPct val="115000"/>
              </a:lnSpc>
              <a:buFont typeface="Arial" panose="020B0604020202020204" pitchFamily="34" charset="0"/>
              <a:buChar char="•"/>
            </a:pPr>
            <a:r>
              <a:rPr lang="en-US" sz="2000" spc="-1" dirty="0">
                <a:solidFill>
                  <a:srgbClr val="000000"/>
                </a:solidFill>
              </a:rPr>
              <a:t>Mantissa and exponent</a:t>
            </a:r>
          </a:p>
        </p:txBody>
      </p:sp>
      <p:sp>
        <p:nvSpPr>
          <p:cNvPr id="2" name="PlaceHolder 1"/>
          <p:cNvSpPr>
            <a:spLocks noGrp="1"/>
          </p:cNvSpPr>
          <p:nvPr>
            <p:ph type="sldNum" idx="2"/>
          </p:nvPr>
        </p:nvSpPr>
        <p:spPr/>
        <p:txBody>
          <a:bodyPr/>
          <a:lstStyle/>
          <a:p>
            <a:fld id="{E662E0F8-AEBF-4F9D-AAEA-E42E01C18BE1}" type="slidenum">
              <a:t>10</a:t>
            </a:fld>
            <a:endParaRPr/>
          </a:p>
        </p:txBody>
      </p:sp>
    </p:spTree>
    <p:extLst>
      <p:ext uri="{BB962C8B-B14F-4D97-AF65-F5344CB8AC3E}">
        <p14:creationId xmlns:p14="http://schemas.microsoft.com/office/powerpoint/2010/main" val="119489536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floating point data types could not handle all our real number needs.</a:t>
            </a:r>
          </a:p>
          <a:p>
            <a:pPr marL="342900" indent="-342900">
              <a:lnSpc>
                <a:spcPct val="115000"/>
              </a:lnSpc>
              <a:buFont typeface="Arial" panose="020B0604020202020204" pitchFamily="34" charset="0"/>
              <a:buChar char="•"/>
            </a:pPr>
            <a:r>
              <a:rPr lang="en-US" sz="2200" spc="-1" dirty="0">
                <a:solidFill>
                  <a:srgbClr val="000000"/>
                </a:solidFill>
              </a:rPr>
              <a:t>Because everything in a computer is stored using a limited number</a:t>
            </a:r>
            <a:br>
              <a:rPr lang="en-US" sz="2200" spc="-1" dirty="0">
                <a:solidFill>
                  <a:srgbClr val="000000"/>
                </a:solidFill>
              </a:rPr>
            </a:br>
            <a:r>
              <a:rPr lang="en-US" sz="2200" spc="-1" dirty="0">
                <a:solidFill>
                  <a:srgbClr val="000000"/>
                </a:solidFill>
              </a:rPr>
              <a:t>of bits, the computer works in the discrete domain.</a:t>
            </a:r>
          </a:p>
          <a:p>
            <a:pPr marL="342900" indent="-342900">
              <a:lnSpc>
                <a:spcPct val="115000"/>
              </a:lnSpc>
              <a:buFont typeface="Arial" panose="020B0604020202020204" pitchFamily="34" charset="0"/>
              <a:buChar char="•"/>
            </a:pPr>
            <a:r>
              <a:rPr lang="en-US" sz="2200" spc="-1" dirty="0">
                <a:solidFill>
                  <a:srgbClr val="000000"/>
                </a:solidFill>
              </a:rPr>
              <a:t>Let's talk about the double data type</a:t>
            </a:r>
          </a:p>
          <a:p>
            <a:pPr marL="800100" lvl="1" indent="-342900">
              <a:lnSpc>
                <a:spcPct val="115000"/>
              </a:lnSpc>
              <a:buFont typeface="Arial" panose="020B0604020202020204" pitchFamily="34" charset="0"/>
              <a:buChar char="•"/>
            </a:pPr>
            <a:r>
              <a:rPr lang="en-US" sz="2000" spc="-1" dirty="0" smtClean="0">
                <a:solidFill>
                  <a:srgbClr val="000000"/>
                </a:solidFill>
              </a:rPr>
              <a:t>A </a:t>
            </a:r>
            <a:r>
              <a:rPr lang="en-US" sz="2000" spc="-1" dirty="0">
                <a:solidFill>
                  <a:srgbClr val="000000"/>
                </a:solidFill>
              </a:rPr>
              <a:t>double is stored in 64 bits, so the total number of unique values that we can store in a double is 2^64, which is about 1.8 * 10^19  it's not infinite.</a:t>
            </a:r>
          </a:p>
          <a:p>
            <a:pPr marL="800100" lvl="1" indent="-342900">
              <a:lnSpc>
                <a:spcPct val="115000"/>
              </a:lnSpc>
              <a:buFont typeface="Arial" panose="020B0604020202020204" pitchFamily="34" charset="0"/>
              <a:buChar char="•"/>
            </a:pPr>
            <a:r>
              <a:rPr lang="en-US" sz="2000" spc="-1" dirty="0">
                <a:solidFill>
                  <a:srgbClr val="000000"/>
                </a:solidFill>
              </a:rPr>
              <a:t>That means that we have to approximate lots of those infinite numbers in the real world with a single sequence of bits in the computer, making them indistinguishable from each other.</a:t>
            </a:r>
          </a:p>
          <a:p>
            <a:pPr marL="800100" lvl="1" indent="-342900">
              <a:lnSpc>
                <a:spcPct val="115000"/>
              </a:lnSpc>
              <a:buFont typeface="Arial" panose="020B0604020202020204" pitchFamily="34" charset="0"/>
              <a:buChar char="•"/>
            </a:pPr>
            <a:r>
              <a:rPr lang="en-US" sz="2000" spc="-1" dirty="0">
                <a:solidFill>
                  <a:srgbClr val="000000"/>
                </a:solidFill>
              </a:rPr>
              <a:t>We can't get perfect precision with our floating point data types.</a:t>
            </a:r>
          </a:p>
        </p:txBody>
      </p:sp>
      <p:sp>
        <p:nvSpPr>
          <p:cNvPr id="2" name="PlaceHolder 1"/>
          <p:cNvSpPr>
            <a:spLocks noGrp="1"/>
          </p:cNvSpPr>
          <p:nvPr>
            <p:ph type="sldNum" idx="2"/>
          </p:nvPr>
        </p:nvSpPr>
        <p:spPr/>
        <p:txBody>
          <a:bodyPr/>
          <a:lstStyle/>
          <a:p>
            <a:fld id="{E662E0F8-AEBF-4F9D-AAEA-E42E01C18BE1}" type="slidenum">
              <a:t>11</a:t>
            </a:fld>
            <a:endParaRPr/>
          </a:p>
        </p:txBody>
      </p:sp>
    </p:spTree>
    <p:extLst>
      <p:ext uri="{BB962C8B-B14F-4D97-AF65-F5344CB8AC3E}">
        <p14:creationId xmlns:p14="http://schemas.microsoft.com/office/powerpoint/2010/main" val="211169091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Think about a program that runs a cash register. That program needs to be able to precisely store dollars and cents.</a:t>
            </a:r>
          </a:p>
          <a:p>
            <a:pPr marL="800100" lvl="1" indent="-342900">
              <a:lnSpc>
                <a:spcPct val="115000"/>
              </a:lnSpc>
              <a:buFont typeface="Arial" panose="020B0604020202020204" pitchFamily="34" charset="0"/>
              <a:buChar char="•"/>
            </a:pPr>
            <a:r>
              <a:rPr lang="en-US" sz="2000" spc="-1" dirty="0">
                <a:solidFill>
                  <a:srgbClr val="000000"/>
                </a:solidFill>
              </a:rPr>
              <a:t>Allowing imprecision in the variables we use won't be acceptable.</a:t>
            </a:r>
          </a:p>
          <a:p>
            <a:pPr marL="342900" indent="-342900">
              <a:lnSpc>
                <a:spcPct val="115000"/>
              </a:lnSpc>
              <a:buFont typeface="Arial" panose="020B0604020202020204" pitchFamily="34" charset="0"/>
              <a:buChar char="•"/>
            </a:pPr>
            <a:r>
              <a:rPr lang="en-US" sz="2200" spc="-1" dirty="0">
                <a:solidFill>
                  <a:srgbClr val="000000"/>
                </a:solidFill>
              </a:rPr>
              <a:t>The decimal type helps solve that problem.</a:t>
            </a:r>
          </a:p>
          <a:p>
            <a:pPr marL="342900" indent="-342900">
              <a:lnSpc>
                <a:spcPct val="115000"/>
              </a:lnSpc>
              <a:buFont typeface="Arial" panose="020B0604020202020204" pitchFamily="34" charset="0"/>
              <a:buChar char="•"/>
            </a:pPr>
            <a:r>
              <a:rPr lang="en-US" sz="2200" spc="-1" dirty="0">
                <a:solidFill>
                  <a:srgbClr val="000000"/>
                </a:solidFill>
              </a:rPr>
              <a:t>The 128 bits used for the decimal type can more precisely represent the possible values in its range</a:t>
            </a:r>
          </a:p>
          <a:p>
            <a:pPr marL="800100" lvl="1" indent="-342900">
              <a:lnSpc>
                <a:spcPct val="115000"/>
              </a:lnSpc>
              <a:buFont typeface="Arial" panose="020B0604020202020204" pitchFamily="34" charset="0"/>
              <a:buChar char="•"/>
            </a:pPr>
            <a:r>
              <a:rPr lang="en-US" sz="2000" spc="-1" dirty="0">
                <a:solidFill>
                  <a:srgbClr val="000000"/>
                </a:solidFill>
              </a:rPr>
              <a:t>range from -79,228,162,514,264,337,593,543,950,335 to 79,228,162,514,264,337,593,543,950,335.</a:t>
            </a:r>
          </a:p>
          <a:p>
            <a:pPr marL="800100" lvl="1" indent="-342900">
              <a:lnSpc>
                <a:spcPct val="115000"/>
              </a:lnSpc>
              <a:buFont typeface="Arial" panose="020B0604020202020204" pitchFamily="34" charset="0"/>
              <a:buChar char="•"/>
            </a:pPr>
            <a:r>
              <a:rPr lang="en-US" sz="2000" spc="-1" dirty="0">
                <a:solidFill>
                  <a:srgbClr val="000000"/>
                </a:solidFill>
              </a:rPr>
              <a:t>stores up to 28 decimal places.</a:t>
            </a:r>
          </a:p>
        </p:txBody>
      </p:sp>
      <p:sp>
        <p:nvSpPr>
          <p:cNvPr id="2" name="PlaceHolder 1"/>
          <p:cNvSpPr>
            <a:spLocks noGrp="1"/>
          </p:cNvSpPr>
          <p:nvPr>
            <p:ph type="sldNum" idx="2"/>
          </p:nvPr>
        </p:nvSpPr>
        <p:spPr/>
        <p:txBody>
          <a:bodyPr/>
          <a:lstStyle/>
          <a:p>
            <a:fld id="{E662E0F8-AEBF-4F9D-AAEA-E42E01C18BE1}" type="slidenum">
              <a:t>12</a:t>
            </a:fld>
            <a:endParaRPr/>
          </a:p>
        </p:txBody>
      </p:sp>
    </p:spTree>
    <p:extLst>
      <p:ext uri="{BB962C8B-B14F-4D97-AF65-F5344CB8AC3E}">
        <p14:creationId xmlns:p14="http://schemas.microsoft.com/office/powerpoint/2010/main" val="25320161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342900" indent="-342900">
              <a:lnSpc>
                <a:spcPct val="115000"/>
              </a:lnSpc>
              <a:buFont typeface="Arial" panose="020B0604020202020204" pitchFamily="34" charset="0"/>
              <a:buChar char="•"/>
            </a:pPr>
            <a:r>
              <a:rPr lang="en-US" sz="2200" spc="-1" dirty="0">
                <a:solidFill>
                  <a:srgbClr val="000000"/>
                </a:solidFill>
              </a:rPr>
              <a:t>The valid operations for decimal: +, -, *, and /</a:t>
            </a:r>
          </a:p>
          <a:p>
            <a:pPr marL="342900" indent="-342900">
              <a:lnSpc>
                <a:spcPct val="115000"/>
              </a:lnSpc>
              <a:buFont typeface="Arial" panose="020B0604020202020204" pitchFamily="34" charset="0"/>
              <a:buChar char="•"/>
            </a:pPr>
            <a:r>
              <a:rPr lang="en-US" sz="2200" spc="-1" dirty="0">
                <a:solidFill>
                  <a:srgbClr val="000000"/>
                </a:solidFill>
              </a:rPr>
              <a:t>The tradeoff we make between decimal and the floating point types is that decimal gives us more precise numbers in a smaller range.</a:t>
            </a:r>
          </a:p>
          <a:p>
            <a:pPr marL="342900" indent="-342900">
              <a:lnSpc>
                <a:spcPct val="115000"/>
              </a:lnSpc>
              <a:buFont typeface="Arial" panose="020B0604020202020204" pitchFamily="34" charset="0"/>
              <a:buChar char="•"/>
            </a:pPr>
            <a:r>
              <a:rPr lang="en-US" sz="2200" spc="-1" dirty="0">
                <a:solidFill>
                  <a:srgbClr val="000000"/>
                </a:solidFill>
              </a:rPr>
              <a:t>the best choice for some domains, like cash register software, but </a:t>
            </a:r>
          </a:p>
          <a:p>
            <a:pPr marL="342900" indent="-342900">
              <a:lnSpc>
                <a:spcPct val="115000"/>
              </a:lnSpc>
              <a:buFont typeface="Arial" panose="020B0604020202020204" pitchFamily="34" charset="0"/>
              <a:buChar char="•"/>
            </a:pPr>
            <a:r>
              <a:rPr lang="en-US" sz="2200" spc="-1" dirty="0">
                <a:solidFill>
                  <a:srgbClr val="000000"/>
                </a:solidFill>
              </a:rPr>
              <a:t>a worse choice for other domains, like quantum physics</a:t>
            </a:r>
          </a:p>
          <a:p>
            <a:pPr marL="342900" indent="-342900">
              <a:lnSpc>
                <a:spcPct val="115000"/>
              </a:lnSpc>
              <a:buFont typeface="Arial" panose="020B0604020202020204" pitchFamily="34" charset="0"/>
              <a:buChar char="•"/>
            </a:pPr>
            <a:r>
              <a:rPr lang="en-US" sz="2200" spc="-1" dirty="0">
                <a:solidFill>
                  <a:srgbClr val="000000"/>
                </a:solidFill>
              </a:rPr>
              <a:t>By considering what range of numbers your program needs to store and with what precision, you can make a reasoned choice about which data type to use.</a:t>
            </a:r>
          </a:p>
        </p:txBody>
      </p:sp>
      <p:sp>
        <p:nvSpPr>
          <p:cNvPr id="2" name="PlaceHolder 1"/>
          <p:cNvSpPr>
            <a:spLocks noGrp="1"/>
          </p:cNvSpPr>
          <p:nvPr>
            <p:ph type="sldNum" idx="2"/>
          </p:nvPr>
        </p:nvSpPr>
        <p:spPr/>
        <p:txBody>
          <a:bodyPr/>
          <a:lstStyle/>
          <a:p>
            <a:fld id="{E662E0F8-AEBF-4F9D-AAEA-E42E01C18BE1}" type="slidenum">
              <a:t>13</a:t>
            </a:fld>
            <a:endParaRPr/>
          </a:p>
        </p:txBody>
      </p:sp>
      <p:pic>
        <p:nvPicPr>
          <p:cNvPr id="7" name="Picture 6"/>
          <p:cNvPicPr>
            <a:picLocks noChangeAspect="1"/>
          </p:cNvPicPr>
          <p:nvPr/>
        </p:nvPicPr>
        <p:blipFill>
          <a:blip r:embed="rId3"/>
          <a:stretch>
            <a:fillRect/>
          </a:stretch>
        </p:blipFill>
        <p:spPr>
          <a:xfrm>
            <a:off x="1891665" y="1600199"/>
            <a:ext cx="3656914" cy="483235"/>
          </a:xfrm>
          <a:prstGeom prst="rect">
            <a:avLst/>
          </a:prstGeom>
        </p:spPr>
      </p:pic>
    </p:spTree>
    <p:extLst>
      <p:ext uri="{BB962C8B-B14F-4D97-AF65-F5344CB8AC3E}">
        <p14:creationId xmlns:p14="http://schemas.microsoft.com/office/powerpoint/2010/main" val="409993216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A variable or constant declared as a char (short for character) can hold a single 16-bit Unicode character.</a:t>
            </a:r>
          </a:p>
          <a:p>
            <a:pPr marL="342900" indent="-342900">
              <a:lnSpc>
                <a:spcPct val="115000"/>
              </a:lnSpc>
              <a:buFont typeface="Arial" panose="020B0604020202020204" pitchFamily="34" charset="0"/>
              <a:buChar char="•"/>
            </a:pPr>
            <a:r>
              <a:rPr lang="en-US" sz="2200" spc="-1" dirty="0">
                <a:solidFill>
                  <a:srgbClr val="000000"/>
                </a:solidFill>
              </a:rPr>
              <a:t>A character can be a letter, a digit, a space, a punctuation mark, or other characters.</a:t>
            </a:r>
          </a:p>
          <a:p>
            <a:pPr marL="342900" indent="-342900">
              <a:lnSpc>
                <a:spcPct val="115000"/>
              </a:lnSpc>
              <a:buFont typeface="Arial" panose="020B0604020202020204" pitchFamily="34" charset="0"/>
              <a:buChar char="•"/>
            </a:pPr>
            <a:r>
              <a:rPr lang="en-US" sz="2200" spc="-1" dirty="0">
                <a:solidFill>
                  <a:srgbClr val="000000"/>
                </a:solidFill>
              </a:rPr>
              <a:t>Example:</a:t>
            </a:r>
          </a:p>
        </p:txBody>
      </p:sp>
      <p:sp>
        <p:nvSpPr>
          <p:cNvPr id="2" name="PlaceHolder 1"/>
          <p:cNvSpPr>
            <a:spLocks noGrp="1"/>
          </p:cNvSpPr>
          <p:nvPr>
            <p:ph type="sldNum" idx="2"/>
          </p:nvPr>
        </p:nvSpPr>
        <p:spPr/>
        <p:txBody>
          <a:bodyPr/>
          <a:lstStyle/>
          <a:p>
            <a:fld id="{E662E0F8-AEBF-4F9D-AAEA-E42E01C18BE1}" type="slidenum">
              <a:t>14</a:t>
            </a:fld>
            <a:endParaRPr/>
          </a:p>
        </p:txBody>
      </p:sp>
      <p:pic>
        <p:nvPicPr>
          <p:cNvPr id="8" name="Picture 7"/>
          <p:cNvPicPr>
            <a:picLocks noChangeAspect="1"/>
          </p:cNvPicPr>
          <p:nvPr/>
        </p:nvPicPr>
        <p:blipFill>
          <a:blip r:embed="rId3"/>
          <a:stretch>
            <a:fillRect/>
          </a:stretch>
        </p:blipFill>
        <p:spPr>
          <a:xfrm>
            <a:off x="1914524" y="2908241"/>
            <a:ext cx="2905126" cy="654308"/>
          </a:xfrm>
          <a:prstGeom prst="rect">
            <a:avLst/>
          </a:prstGeom>
        </p:spPr>
      </p:pic>
    </p:spTree>
    <p:extLst>
      <p:ext uri="{BB962C8B-B14F-4D97-AF65-F5344CB8AC3E}">
        <p14:creationId xmlns:p14="http://schemas.microsoft.com/office/powerpoint/2010/main" val="106293025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A variable or constant declared as a char (short for character) can hold a single 16-bit Unicode character.</a:t>
            </a:r>
          </a:p>
          <a:p>
            <a:pPr marL="342900" indent="-342900">
              <a:lnSpc>
                <a:spcPct val="115000"/>
              </a:lnSpc>
              <a:buFont typeface="Arial" panose="020B0604020202020204" pitchFamily="34" charset="0"/>
              <a:buChar char="•"/>
            </a:pPr>
            <a:r>
              <a:rPr lang="en-US" sz="2200" spc="-1" dirty="0">
                <a:solidFill>
                  <a:srgbClr val="000000"/>
                </a:solidFill>
              </a:rPr>
              <a:t>A character can be a letter, a digit, a space, a punctuation mark, or other characters.</a:t>
            </a:r>
          </a:p>
          <a:p>
            <a:pPr marL="342900" indent="-342900">
              <a:lnSpc>
                <a:spcPct val="115000"/>
              </a:lnSpc>
              <a:buFont typeface="Arial" panose="020B0604020202020204" pitchFamily="34" charset="0"/>
              <a:buChar char="•"/>
            </a:pPr>
            <a:r>
              <a:rPr lang="en-US" sz="2200" spc="-1" dirty="0">
                <a:solidFill>
                  <a:srgbClr val="000000"/>
                </a:solidFill>
              </a:rPr>
              <a:t>Example:</a:t>
            </a:r>
          </a:p>
        </p:txBody>
      </p:sp>
      <p:sp>
        <p:nvSpPr>
          <p:cNvPr id="2" name="PlaceHolder 1"/>
          <p:cNvSpPr>
            <a:spLocks noGrp="1"/>
          </p:cNvSpPr>
          <p:nvPr>
            <p:ph type="sldNum" idx="2"/>
          </p:nvPr>
        </p:nvSpPr>
        <p:spPr/>
        <p:txBody>
          <a:bodyPr/>
          <a:lstStyle/>
          <a:p>
            <a:fld id="{E662E0F8-AEBF-4F9D-AAEA-E42E01C18BE1}" type="slidenum">
              <a:t>15</a:t>
            </a:fld>
            <a:endParaRPr/>
          </a:p>
        </p:txBody>
      </p:sp>
    </p:spTree>
    <p:extLst>
      <p:ext uri="{BB962C8B-B14F-4D97-AF65-F5344CB8AC3E}">
        <p14:creationId xmlns:p14="http://schemas.microsoft.com/office/powerpoint/2010/main" val="68539034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Unity-Specific Data Types</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Unity provides specialized data types for game development.</a:t>
            </a:r>
          </a:p>
          <a:p>
            <a:pPr marL="342900" indent="-342900">
              <a:lnSpc>
                <a:spcPct val="115000"/>
              </a:lnSpc>
              <a:buFont typeface="Arial" panose="020B0604020202020204" pitchFamily="34" charset="0"/>
              <a:buChar char="•"/>
            </a:pPr>
            <a:r>
              <a:rPr lang="en-US" sz="2200" spc="-1" dirty="0">
                <a:solidFill>
                  <a:srgbClr val="000000"/>
                </a:solidFill>
              </a:rPr>
              <a:t>Understanding these types is crucial for effective scripting</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smtClean="0">
                <a:solidFill>
                  <a:srgbClr val="000000"/>
                </a:solidFill>
              </a:rPr>
              <a:t>Some </a:t>
            </a:r>
            <a:r>
              <a:rPr lang="en-US" sz="2200" spc="-1" dirty="0">
                <a:solidFill>
                  <a:srgbClr val="000000"/>
                </a:solidFill>
              </a:rPr>
              <a:t>of the key Unity-specific data </a:t>
            </a:r>
            <a:r>
              <a:rPr lang="en-US" sz="2200" spc="-1" dirty="0" smtClean="0">
                <a:solidFill>
                  <a:srgbClr val="000000"/>
                </a:solidFill>
              </a:rPr>
              <a:t>types:</a:t>
            </a:r>
          </a:p>
          <a:p>
            <a:pPr marL="800100" lvl="1" indent="-342900">
              <a:lnSpc>
                <a:spcPct val="115000"/>
              </a:lnSpc>
              <a:buFont typeface="Arial" panose="020B0604020202020204" pitchFamily="34" charset="0"/>
              <a:buChar char="•"/>
            </a:pPr>
            <a:r>
              <a:rPr lang="en-US" sz="2000" spc="-1" dirty="0" smtClean="0">
                <a:solidFill>
                  <a:srgbClr val="000000"/>
                </a:solidFill>
              </a:rPr>
              <a:t>Vectors: Vector2, Vector3, Vector4</a:t>
            </a:r>
          </a:p>
          <a:p>
            <a:pPr marL="800100" lvl="1" indent="-342900">
              <a:lnSpc>
                <a:spcPct val="115000"/>
              </a:lnSpc>
              <a:buFont typeface="Arial" panose="020B0604020202020204" pitchFamily="34" charset="0"/>
              <a:buChar char="•"/>
            </a:pPr>
            <a:r>
              <a:rPr lang="en-US" sz="2000" spc="-1" dirty="0" smtClean="0">
                <a:solidFill>
                  <a:srgbClr val="000000"/>
                </a:solidFill>
              </a:rPr>
              <a:t>Quaternion</a:t>
            </a:r>
          </a:p>
          <a:p>
            <a:pPr marL="800100" lvl="1" indent="-342900">
              <a:lnSpc>
                <a:spcPct val="115000"/>
              </a:lnSpc>
              <a:buFont typeface="Arial" panose="020B0604020202020204" pitchFamily="34" charset="0"/>
              <a:buChar char="•"/>
            </a:pPr>
            <a:r>
              <a:rPr lang="en-US" sz="2000" spc="-1" dirty="0" err="1" smtClean="0">
                <a:solidFill>
                  <a:srgbClr val="000000"/>
                </a:solidFill>
              </a:rPr>
              <a:t>GameObject</a:t>
            </a:r>
            <a:endParaRPr lang="en-US" sz="2000" spc="-1" dirty="0" smtClean="0">
              <a:solidFill>
                <a:srgbClr val="000000"/>
              </a:solidFill>
            </a:endParaRPr>
          </a:p>
          <a:p>
            <a:pPr marL="800100" lvl="1" indent="-342900">
              <a:lnSpc>
                <a:spcPct val="115000"/>
              </a:lnSpc>
              <a:buFont typeface="Arial" panose="020B0604020202020204" pitchFamily="34" charset="0"/>
              <a:buChar char="•"/>
            </a:pPr>
            <a:r>
              <a:rPr lang="en-US" sz="2000" spc="-1" dirty="0" err="1">
                <a:solidFill>
                  <a:srgbClr val="000000"/>
                </a:solidFill>
              </a:rPr>
              <a:t>MonoBehaviour</a:t>
            </a:r>
            <a:endParaRPr lang="en-US" sz="2000" spc="-1" dirty="0" smtClean="0">
              <a:solidFill>
                <a:srgbClr val="000000"/>
              </a:solidFill>
            </a:endParaRPr>
          </a:p>
          <a:p>
            <a:pPr marL="800100" lvl="1" indent="-342900">
              <a:lnSpc>
                <a:spcPct val="115000"/>
              </a:lnSpc>
              <a:buFont typeface="Arial" panose="020B0604020202020204" pitchFamily="34" charset="0"/>
              <a:buChar char="•"/>
            </a:pPr>
            <a:r>
              <a:rPr lang="en-US" sz="2000" spc="-1" dirty="0" smtClean="0">
                <a:solidFill>
                  <a:srgbClr val="000000"/>
                </a:solidFill>
              </a:rPr>
              <a:t>Transform</a:t>
            </a:r>
          </a:p>
          <a:p>
            <a:pPr marL="800100" lvl="1" indent="-342900">
              <a:lnSpc>
                <a:spcPct val="115000"/>
              </a:lnSpc>
              <a:buFont typeface="Arial" panose="020B0604020202020204" pitchFamily="34" charset="0"/>
              <a:buChar char="•"/>
            </a:pPr>
            <a:r>
              <a:rPr lang="en-US" sz="2000" spc="-1" dirty="0" smtClean="0">
                <a:solidFill>
                  <a:srgbClr val="000000"/>
                </a:solidFill>
              </a:rPr>
              <a:t>Color</a:t>
            </a:r>
          </a:p>
          <a:p>
            <a:pPr marL="800100" lvl="1" indent="-342900">
              <a:lnSpc>
                <a:spcPct val="115000"/>
              </a:lnSpc>
              <a:buFont typeface="Arial" panose="020B0604020202020204" pitchFamily="34" charset="0"/>
              <a:buChar char="•"/>
            </a:pPr>
            <a:r>
              <a:rPr lang="en-US" sz="2000" spc="-1" dirty="0" smtClean="0">
                <a:solidFill>
                  <a:srgbClr val="000000"/>
                </a:solidFill>
              </a:rPr>
              <a:t>Material</a:t>
            </a:r>
          </a:p>
          <a:p>
            <a:pPr marL="800100" lvl="1" indent="-342900">
              <a:lnSpc>
                <a:spcPct val="115000"/>
              </a:lnSpc>
              <a:buFont typeface="Arial" panose="020B0604020202020204" pitchFamily="34" charset="0"/>
              <a:buChar char="•"/>
            </a:pPr>
            <a:r>
              <a:rPr lang="en-US" sz="2000" spc="-1" dirty="0" err="1" smtClean="0">
                <a:solidFill>
                  <a:srgbClr val="000000"/>
                </a:solidFill>
              </a:rPr>
              <a:t>Rigidbody</a:t>
            </a:r>
            <a:endParaRPr lang="en-US" sz="2000" spc="-1" dirty="0" smtClean="0">
              <a:solidFill>
                <a:srgbClr val="000000"/>
              </a:solidFill>
            </a:endParaRPr>
          </a:p>
          <a:p>
            <a:pPr marL="800100" lvl="1" indent="-342900">
              <a:lnSpc>
                <a:spcPct val="115000"/>
              </a:lnSpc>
              <a:buFont typeface="Arial" panose="020B0604020202020204" pitchFamily="34" charset="0"/>
              <a:buChar char="•"/>
            </a:pPr>
            <a:r>
              <a:rPr lang="en-US" sz="2000" spc="-1" dirty="0">
                <a:solidFill>
                  <a:srgbClr val="000000"/>
                </a:solidFill>
              </a:rPr>
              <a:t>Collider</a:t>
            </a:r>
          </a:p>
        </p:txBody>
      </p:sp>
      <p:sp>
        <p:nvSpPr>
          <p:cNvPr id="2" name="PlaceHolder 1"/>
          <p:cNvSpPr>
            <a:spLocks noGrp="1"/>
          </p:cNvSpPr>
          <p:nvPr>
            <p:ph type="sldNum" idx="2"/>
          </p:nvPr>
        </p:nvSpPr>
        <p:spPr/>
        <p:txBody>
          <a:bodyPr/>
          <a:lstStyle/>
          <a:p>
            <a:fld id="{E662E0F8-AEBF-4F9D-AAEA-E42E01C18BE1}" type="slidenum">
              <a:t>16</a:t>
            </a:fld>
            <a:endParaRPr/>
          </a:p>
        </p:txBody>
      </p:sp>
    </p:spTree>
    <p:extLst>
      <p:ext uri="{BB962C8B-B14F-4D97-AF65-F5344CB8AC3E}">
        <p14:creationId xmlns:p14="http://schemas.microsoft.com/office/powerpoint/2010/main" val="375689790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Game Object</a:t>
            </a:r>
            <a:endParaRPr lang="en-US" sz="4400" spc="-1" dirty="0">
              <a:solidFill>
                <a:srgbClr val="000000"/>
              </a:solidFill>
            </a:endParaRPr>
          </a:p>
        </p:txBody>
      </p:sp>
      <p:sp>
        <p:nvSpPr>
          <p:cNvPr id="99" name="Rectangle 98"/>
          <p:cNvSpPr/>
          <p:nvPr/>
        </p:nvSpPr>
        <p:spPr>
          <a:xfrm>
            <a:off x="228600" y="1473735"/>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Unity’s </a:t>
            </a:r>
            <a:r>
              <a:rPr lang="en-US" sz="2200" spc="-1" dirty="0" err="1">
                <a:solidFill>
                  <a:srgbClr val="000000"/>
                </a:solidFill>
              </a:rPr>
              <a:t>GameObject</a:t>
            </a:r>
            <a:r>
              <a:rPr lang="en-US" sz="2200" spc="-1" dirty="0">
                <a:solidFill>
                  <a:srgbClr val="000000"/>
                </a:solidFill>
              </a:rPr>
              <a:t> class represents anything which can exist in a </a:t>
            </a:r>
            <a:r>
              <a:rPr lang="en-US" sz="2200" spc="-1" dirty="0" smtClean="0">
                <a:solidFill>
                  <a:srgbClr val="000000"/>
                </a:solidFill>
              </a:rPr>
              <a:t>Scene.</a:t>
            </a:r>
          </a:p>
          <a:p>
            <a:pPr marL="342900" indent="-342900">
              <a:lnSpc>
                <a:spcPct val="115000"/>
              </a:lnSpc>
              <a:buFont typeface="Arial" panose="020B0604020202020204" pitchFamily="34" charset="0"/>
              <a:buChar char="•"/>
            </a:pPr>
            <a:r>
              <a:rPr lang="en-US" sz="2200" spc="-1" dirty="0" smtClean="0">
                <a:solidFill>
                  <a:srgbClr val="000000"/>
                </a:solidFill>
              </a:rPr>
              <a:t>Base </a:t>
            </a:r>
            <a:r>
              <a:rPr lang="en-US" sz="2200" spc="-1" dirty="0">
                <a:solidFill>
                  <a:srgbClr val="000000"/>
                </a:solidFill>
              </a:rPr>
              <a:t>class for all entities in Unity Scenes</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err="1">
                <a:solidFill>
                  <a:srgbClr val="000000"/>
                </a:solidFill>
              </a:rPr>
              <a:t>GameObjects</a:t>
            </a:r>
            <a:r>
              <a:rPr lang="en-US" sz="2200" spc="-1" dirty="0">
                <a:solidFill>
                  <a:srgbClr val="000000"/>
                </a:solidFill>
              </a:rPr>
              <a:t> are the building blocks for scenes in Unity, and act as a container for functional components which determine how the </a:t>
            </a:r>
            <a:r>
              <a:rPr lang="en-US" sz="2200" spc="-1" dirty="0" err="1">
                <a:solidFill>
                  <a:srgbClr val="000000"/>
                </a:solidFill>
              </a:rPr>
              <a:t>GameObject</a:t>
            </a:r>
            <a:r>
              <a:rPr lang="en-US" sz="2200" spc="-1" dirty="0">
                <a:solidFill>
                  <a:srgbClr val="000000"/>
                </a:solidFill>
              </a:rPr>
              <a:t> looks, and what the </a:t>
            </a:r>
            <a:r>
              <a:rPr lang="en-US" sz="2200" spc="-1" dirty="0" err="1">
                <a:solidFill>
                  <a:srgbClr val="000000"/>
                </a:solidFill>
              </a:rPr>
              <a:t>GameObject</a:t>
            </a:r>
            <a:r>
              <a:rPr lang="en-US" sz="2200" spc="-1" dirty="0">
                <a:solidFill>
                  <a:srgbClr val="000000"/>
                </a:solidFill>
              </a:rPr>
              <a:t> does</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In scripting, the </a:t>
            </a:r>
            <a:r>
              <a:rPr lang="en-US" sz="2200" spc="-1" dirty="0" err="1">
                <a:solidFill>
                  <a:srgbClr val="000000"/>
                </a:solidFill>
              </a:rPr>
              <a:t>GameObject</a:t>
            </a:r>
            <a:r>
              <a:rPr lang="en-US" sz="2200" spc="-1" dirty="0">
                <a:solidFill>
                  <a:srgbClr val="000000"/>
                </a:solidFill>
              </a:rPr>
              <a:t> class provides a collection of methods which allow you to work with them in your code, including finding, making connections and sending messages between </a:t>
            </a:r>
            <a:r>
              <a:rPr lang="en-US" sz="2200" spc="-1" dirty="0" err="1">
                <a:solidFill>
                  <a:srgbClr val="000000"/>
                </a:solidFill>
              </a:rPr>
              <a:t>GameObjects</a:t>
            </a:r>
            <a:r>
              <a:rPr lang="en-US" sz="2200" spc="-1" dirty="0">
                <a:solidFill>
                  <a:srgbClr val="000000"/>
                </a:solidFill>
              </a:rPr>
              <a:t>, and adding or removing components attached to the </a:t>
            </a:r>
            <a:r>
              <a:rPr lang="en-US" sz="2200" spc="-1" dirty="0" err="1">
                <a:solidFill>
                  <a:srgbClr val="000000"/>
                </a:solidFill>
              </a:rPr>
              <a:t>GameObject</a:t>
            </a:r>
            <a:r>
              <a:rPr lang="en-US" sz="2200" spc="-1" dirty="0">
                <a:solidFill>
                  <a:srgbClr val="000000"/>
                </a:solidFill>
              </a:rPr>
              <a:t>, and setting values relating to their status within the scene.</a:t>
            </a:r>
          </a:p>
          <a:p>
            <a:pPr marL="342900" indent="-342900">
              <a:lnSpc>
                <a:spcPct val="115000"/>
              </a:lnSpc>
              <a:buFont typeface="Arial" panose="020B0604020202020204" pitchFamily="34" charset="0"/>
              <a:buChar char="•"/>
            </a:pPr>
            <a:r>
              <a:rPr lang="en-US" sz="2200" spc="-1" dirty="0" smtClean="0">
                <a:solidFill>
                  <a:srgbClr val="000000"/>
                </a:solidFill>
              </a:rPr>
              <a:t>Properties and methods: Refer </a:t>
            </a:r>
            <a:r>
              <a:rPr lang="en-US" sz="2200" spc="-1" dirty="0">
                <a:solidFill>
                  <a:srgbClr val="000000"/>
                </a:solidFill>
              </a:rPr>
              <a:t>to </a:t>
            </a:r>
            <a:r>
              <a:rPr lang="en-US" sz="2200" spc="-1" dirty="0">
                <a:solidFill>
                  <a:srgbClr val="000000"/>
                </a:solidFill>
                <a:hlinkClick r:id="rId3"/>
              </a:rPr>
              <a:t>https://</a:t>
            </a:r>
            <a:r>
              <a:rPr lang="en-US" sz="2200" spc="-1" dirty="0" smtClean="0">
                <a:solidFill>
                  <a:srgbClr val="000000"/>
                </a:solidFill>
                <a:hlinkClick r:id="rId3"/>
              </a:rPr>
              <a:t>docs.unity3d.com/ScriptReference/GameObject.html</a:t>
            </a:r>
            <a:r>
              <a:rPr lang="en-US" sz="2200" spc="-1" dirty="0" smtClean="0">
                <a:solidFill>
                  <a:srgbClr val="000000"/>
                </a:solidFill>
              </a:rPr>
              <a:t> </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17</a:t>
            </a:fld>
            <a:endParaRPr/>
          </a:p>
        </p:txBody>
      </p:sp>
    </p:spTree>
    <p:extLst>
      <p:ext uri="{BB962C8B-B14F-4D97-AF65-F5344CB8AC3E}">
        <p14:creationId xmlns:p14="http://schemas.microsoft.com/office/powerpoint/2010/main" val="351042906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MonoBehaviour</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err="1">
                <a:solidFill>
                  <a:srgbClr val="000000"/>
                </a:solidFill>
              </a:rPr>
              <a:t>MonoBehaviour</a:t>
            </a:r>
            <a:r>
              <a:rPr lang="en-US" sz="2200" spc="-1" dirty="0">
                <a:solidFill>
                  <a:srgbClr val="000000"/>
                </a:solidFill>
              </a:rPr>
              <a:t> is a base class that many Unity scripts derive from</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err="1">
                <a:solidFill>
                  <a:srgbClr val="000000"/>
                </a:solidFill>
              </a:rPr>
              <a:t>MonoBehaviour</a:t>
            </a:r>
            <a:r>
              <a:rPr lang="en-US" sz="2200" spc="-1" dirty="0">
                <a:solidFill>
                  <a:srgbClr val="000000"/>
                </a:solidFill>
              </a:rPr>
              <a:t> offers life cycle functions that make it easier to develop with Unity</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err="1">
                <a:solidFill>
                  <a:srgbClr val="000000"/>
                </a:solidFill>
              </a:rPr>
              <a:t>MonoBehaviours</a:t>
            </a:r>
            <a:r>
              <a:rPr lang="en-US" sz="2200" spc="-1" dirty="0">
                <a:solidFill>
                  <a:srgbClr val="000000"/>
                </a:solidFill>
              </a:rPr>
              <a:t> always exist as a Component of a </a:t>
            </a:r>
            <a:r>
              <a:rPr lang="en-US" sz="2200" spc="-1" dirty="0" err="1">
                <a:solidFill>
                  <a:srgbClr val="000000"/>
                </a:solidFill>
              </a:rPr>
              <a:t>GameObject</a:t>
            </a:r>
            <a:r>
              <a:rPr lang="en-US" sz="2200" spc="-1" dirty="0">
                <a:solidFill>
                  <a:srgbClr val="000000"/>
                </a:solidFill>
              </a:rPr>
              <a:t>, and can be instantiated with </a:t>
            </a:r>
            <a:r>
              <a:rPr lang="en-US" sz="2200" spc="-1" dirty="0" err="1">
                <a:solidFill>
                  <a:srgbClr val="000000"/>
                </a:solidFill>
              </a:rPr>
              <a:t>GameObject.AddComponent</a:t>
            </a:r>
            <a:r>
              <a:rPr lang="en-US" sz="2200" spc="-1" dirty="0">
                <a:solidFill>
                  <a:srgbClr val="000000"/>
                </a:solidFill>
              </a:rPr>
              <a:t>. Objects that need to exist independently of a </a:t>
            </a:r>
            <a:r>
              <a:rPr lang="en-US" sz="2200" spc="-1" dirty="0" err="1">
                <a:solidFill>
                  <a:srgbClr val="000000"/>
                </a:solidFill>
              </a:rPr>
              <a:t>GameObject</a:t>
            </a:r>
            <a:r>
              <a:rPr lang="en-US" sz="2200" spc="-1" dirty="0">
                <a:solidFill>
                  <a:srgbClr val="000000"/>
                </a:solidFill>
              </a:rPr>
              <a:t> should derive from </a:t>
            </a:r>
            <a:r>
              <a:rPr lang="en-US" sz="2200" spc="-1" dirty="0" err="1">
                <a:solidFill>
                  <a:srgbClr val="000000"/>
                </a:solidFill>
              </a:rPr>
              <a:t>ScriptableObject</a:t>
            </a:r>
            <a:r>
              <a:rPr lang="en-US" sz="2200" spc="-1" dirty="0">
                <a:solidFill>
                  <a:srgbClr val="000000"/>
                </a:solidFill>
              </a:rPr>
              <a:t> instead</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A </a:t>
            </a:r>
            <a:r>
              <a:rPr lang="en-US" sz="2200" spc="-1" dirty="0" err="1">
                <a:solidFill>
                  <a:srgbClr val="000000"/>
                </a:solidFill>
              </a:rPr>
              <a:t>MonoBehaviour</a:t>
            </a:r>
            <a:r>
              <a:rPr lang="en-US" sz="2200" spc="-1" dirty="0">
                <a:solidFill>
                  <a:srgbClr val="000000"/>
                </a:solidFill>
              </a:rPr>
              <a:t> can be deleted with </a:t>
            </a:r>
            <a:r>
              <a:rPr lang="en-US" sz="2200" spc="-1" dirty="0" err="1">
                <a:solidFill>
                  <a:srgbClr val="000000"/>
                </a:solidFill>
              </a:rPr>
              <a:t>Object.Destroy</a:t>
            </a:r>
            <a:r>
              <a:rPr lang="en-US" sz="2200" spc="-1" dirty="0">
                <a:solidFill>
                  <a:srgbClr val="000000"/>
                </a:solidFill>
              </a:rPr>
              <a:t> or </a:t>
            </a:r>
            <a:r>
              <a:rPr lang="en-US" sz="2200" spc="-1" dirty="0" err="1">
                <a:solidFill>
                  <a:srgbClr val="000000"/>
                </a:solidFill>
              </a:rPr>
              <a:t>Object.DestroyImmediate</a:t>
            </a:r>
            <a:r>
              <a:rPr lang="en-US" sz="2200" spc="-1" dirty="0">
                <a:solidFill>
                  <a:srgbClr val="000000"/>
                </a:solidFill>
              </a:rPr>
              <a:t>. When the parent </a:t>
            </a:r>
            <a:r>
              <a:rPr lang="en-US" sz="2200" spc="-1" dirty="0" err="1">
                <a:solidFill>
                  <a:srgbClr val="000000"/>
                </a:solidFill>
              </a:rPr>
              <a:t>GameObject</a:t>
            </a:r>
            <a:r>
              <a:rPr lang="en-US" sz="2200" spc="-1" dirty="0">
                <a:solidFill>
                  <a:srgbClr val="000000"/>
                </a:solidFill>
              </a:rPr>
              <a:t> is destroyed all components are automatically deleted, including </a:t>
            </a:r>
            <a:r>
              <a:rPr lang="en-US" sz="2200" spc="-1" dirty="0" err="1">
                <a:solidFill>
                  <a:srgbClr val="000000"/>
                </a:solidFill>
              </a:rPr>
              <a:t>MonoBehaviours</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After the underlying component is destroyed, the C# object for the </a:t>
            </a:r>
            <a:r>
              <a:rPr lang="en-US" sz="2200" spc="-1" dirty="0" err="1">
                <a:solidFill>
                  <a:srgbClr val="000000"/>
                </a:solidFill>
              </a:rPr>
              <a:t>MonoBehaviour</a:t>
            </a:r>
            <a:r>
              <a:rPr lang="en-US" sz="2200" spc="-1" dirty="0">
                <a:solidFill>
                  <a:srgbClr val="000000"/>
                </a:solidFill>
              </a:rPr>
              <a:t> remains in memory until garbage is collected. A </a:t>
            </a:r>
            <a:r>
              <a:rPr lang="en-US" sz="2200" spc="-1" dirty="0" err="1">
                <a:solidFill>
                  <a:srgbClr val="000000"/>
                </a:solidFill>
              </a:rPr>
              <a:t>MonoBehaviour</a:t>
            </a:r>
            <a:r>
              <a:rPr lang="en-US" sz="2200" spc="-1" dirty="0">
                <a:solidFill>
                  <a:srgbClr val="000000"/>
                </a:solidFill>
              </a:rPr>
              <a:t> in this state acts as if it is null. For example, it returns true for a "</a:t>
            </a:r>
            <a:r>
              <a:rPr lang="en-US" sz="2200" spc="-1" dirty="0" err="1">
                <a:solidFill>
                  <a:srgbClr val="000000"/>
                </a:solidFill>
              </a:rPr>
              <a:t>obj</a:t>
            </a:r>
            <a:r>
              <a:rPr lang="en-US" sz="2200" spc="-1" dirty="0">
                <a:solidFill>
                  <a:srgbClr val="000000"/>
                </a:solidFill>
              </a:rPr>
              <a:t> == null" check. However, this class doesn't support the null-conditional operator (?.) and the null-coalescing </a:t>
            </a:r>
            <a:r>
              <a:rPr lang="en-US" sz="2200" spc="-1" dirty="0" smtClean="0">
                <a:solidFill>
                  <a:srgbClr val="000000"/>
                </a:solidFill>
              </a:rPr>
              <a:t>operator </a:t>
            </a:r>
            <a:r>
              <a:rPr lang="en-US" dirty="0" smtClean="0"/>
              <a:t>(</a:t>
            </a:r>
            <a:r>
              <a:rPr lang="en-US" b="1" dirty="0" smtClean="0"/>
              <a:t>??</a:t>
            </a:r>
            <a:r>
              <a:rPr lang="en-US" dirty="0" smtClean="0"/>
              <a:t>).</a:t>
            </a:r>
            <a:r>
              <a:rPr lang="en-US" sz="2200" spc="-1" dirty="0" smtClean="0">
                <a:solidFill>
                  <a:srgbClr val="000000"/>
                </a:solidFill>
              </a:rPr>
              <a:t> </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18</a:t>
            </a:fld>
            <a:endParaRPr/>
          </a:p>
        </p:txBody>
      </p:sp>
    </p:spTree>
    <p:extLst>
      <p:ext uri="{BB962C8B-B14F-4D97-AF65-F5344CB8AC3E}">
        <p14:creationId xmlns:p14="http://schemas.microsoft.com/office/powerpoint/2010/main" val="23095380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MonoBehaviour</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When a </a:t>
            </a:r>
            <a:r>
              <a:rPr lang="en-US" sz="2200" spc="-1" dirty="0" err="1">
                <a:solidFill>
                  <a:srgbClr val="000000"/>
                </a:solidFill>
              </a:rPr>
              <a:t>MonoBehaviour</a:t>
            </a:r>
            <a:r>
              <a:rPr lang="en-US" sz="2200" spc="-1" dirty="0">
                <a:solidFill>
                  <a:srgbClr val="000000"/>
                </a:solidFill>
              </a:rPr>
              <a:t> is serialized, the value of C# fields are included according to Unity's Serialization rules. See Script Serialization for details. The serialized data also includes internal properties, such as the reference to the </a:t>
            </a:r>
            <a:r>
              <a:rPr lang="en-US" sz="2200" spc="-1" dirty="0" err="1">
                <a:solidFill>
                  <a:srgbClr val="000000"/>
                </a:solidFill>
              </a:rPr>
              <a:t>MonoScript</a:t>
            </a:r>
            <a:r>
              <a:rPr lang="en-US" sz="2200" spc="-1" dirty="0">
                <a:solidFill>
                  <a:srgbClr val="000000"/>
                </a:solidFill>
              </a:rPr>
              <a:t> that tracks the implementation class for the object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smtClean="0">
                <a:solidFill>
                  <a:srgbClr val="000000"/>
                </a:solidFill>
              </a:rPr>
              <a:t>Properties and methods: Refer </a:t>
            </a:r>
            <a:r>
              <a:rPr lang="en-US" sz="2200" spc="-1" dirty="0">
                <a:solidFill>
                  <a:srgbClr val="000000"/>
                </a:solidFill>
              </a:rPr>
              <a:t>to </a:t>
            </a:r>
            <a:r>
              <a:rPr lang="en-US" sz="2200" spc="-1" dirty="0">
                <a:solidFill>
                  <a:srgbClr val="000000"/>
                </a:solidFill>
                <a:hlinkClick r:id="rId3"/>
              </a:rPr>
              <a:t>https://</a:t>
            </a:r>
            <a:r>
              <a:rPr lang="en-US" sz="2200" spc="-1" dirty="0" smtClean="0">
                <a:solidFill>
                  <a:srgbClr val="000000"/>
                </a:solidFill>
                <a:hlinkClick r:id="rId3"/>
              </a:rPr>
              <a:t>docs.unity3d.com/ScriptReference/MonoBehaviour.html</a:t>
            </a:r>
            <a:r>
              <a:rPr lang="en-US" sz="2200" spc="-1" dirty="0" smtClean="0">
                <a:solidFill>
                  <a:srgbClr val="000000"/>
                </a:solidFill>
              </a:rPr>
              <a:t> </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19</a:t>
            </a:fld>
            <a:endParaRPr/>
          </a:p>
        </p:txBody>
      </p:sp>
    </p:spTree>
    <p:extLst>
      <p:ext uri="{BB962C8B-B14F-4D97-AF65-F5344CB8AC3E}">
        <p14:creationId xmlns:p14="http://schemas.microsoft.com/office/powerpoint/2010/main" val="27956689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200000"/>
              </a:lnSpc>
              <a:spcBef>
                <a:spcPts val="1001"/>
              </a:spcBef>
              <a:buClr>
                <a:srgbClr val="000000"/>
              </a:buClr>
              <a:buFont typeface="Arial"/>
              <a:buChar char="•"/>
            </a:pPr>
            <a:r>
              <a:rPr lang="en-US" sz="2400" spc="-1" dirty="0">
                <a:solidFill>
                  <a:srgbClr val="000000"/>
                </a:solidFill>
                <a:latin typeface="Calibri"/>
              </a:rPr>
              <a:t>Understand the role of variables in C</a:t>
            </a:r>
            <a:r>
              <a:rPr lang="en-US" sz="2400" spc="-1" dirty="0" smtClean="0">
                <a:solidFill>
                  <a:srgbClr val="000000"/>
                </a:solidFill>
                <a:latin typeface="Calibri"/>
              </a:rPr>
              <a:t>#.</a:t>
            </a:r>
          </a:p>
          <a:p>
            <a:pPr marL="228600" indent="-228600">
              <a:lnSpc>
                <a:spcPct val="200000"/>
              </a:lnSpc>
              <a:spcBef>
                <a:spcPts val="1001"/>
              </a:spcBef>
              <a:buClr>
                <a:srgbClr val="000000"/>
              </a:buClr>
              <a:buFont typeface="Arial"/>
              <a:buChar char="•"/>
            </a:pPr>
            <a:r>
              <a:rPr lang="en-US" sz="2400" spc="-1" dirty="0" smtClean="0">
                <a:solidFill>
                  <a:srgbClr val="000000"/>
                </a:solidFill>
                <a:latin typeface="Calibri"/>
              </a:rPr>
              <a:t>Learn </a:t>
            </a:r>
            <a:r>
              <a:rPr lang="en-US" sz="2400" spc="-1" dirty="0">
                <a:solidFill>
                  <a:srgbClr val="000000"/>
                </a:solidFill>
                <a:latin typeface="Calibri"/>
              </a:rPr>
              <a:t>about different data types and their usage.</a:t>
            </a:r>
          </a:p>
          <a:p>
            <a:pPr marL="228600" indent="-228600">
              <a:lnSpc>
                <a:spcPct val="200000"/>
              </a:lnSpc>
              <a:spcBef>
                <a:spcPts val="1001"/>
              </a:spcBef>
              <a:buClr>
                <a:srgbClr val="000000"/>
              </a:buClr>
              <a:buFont typeface="Arial"/>
              <a:buChar char="•"/>
            </a:pPr>
            <a:r>
              <a:rPr lang="en-US" sz="2400" spc="-1" dirty="0" smtClean="0">
                <a:solidFill>
                  <a:srgbClr val="000000"/>
                </a:solidFill>
                <a:latin typeface="Calibri"/>
              </a:rPr>
              <a:t>Gain </a:t>
            </a:r>
            <a:r>
              <a:rPr lang="en-US" sz="2400" spc="-1" dirty="0">
                <a:solidFill>
                  <a:srgbClr val="000000"/>
                </a:solidFill>
                <a:latin typeface="Calibri"/>
              </a:rPr>
              <a:t>proficiency in using operators for various operations</a:t>
            </a:r>
            <a:r>
              <a:rPr lang="en-US" sz="2400" spc="-1" dirty="0" smtClean="0">
                <a:solidFill>
                  <a:srgbClr val="000000"/>
                </a:solidFill>
                <a:latin typeface="Calibri"/>
              </a:rPr>
              <a:t>.</a:t>
            </a:r>
          </a:p>
          <a:p>
            <a:pPr marL="228600" indent="-228600">
              <a:lnSpc>
                <a:spcPct val="200000"/>
              </a:lnSpc>
              <a:spcBef>
                <a:spcPts val="1001"/>
              </a:spcBef>
              <a:buClr>
                <a:srgbClr val="000000"/>
              </a:buClr>
              <a:buFont typeface="Arial"/>
              <a:buChar char="•"/>
            </a:pPr>
            <a:r>
              <a:rPr lang="en-US" sz="2400" spc="-1" dirty="0">
                <a:solidFill>
                  <a:srgbClr val="000000"/>
                </a:solidFill>
                <a:latin typeface="Calibri"/>
              </a:rPr>
              <a:t>Learn about </a:t>
            </a:r>
            <a:r>
              <a:rPr lang="en-US" sz="2400" spc="-1" dirty="0" smtClean="0">
                <a:solidFill>
                  <a:srgbClr val="000000"/>
                </a:solidFill>
                <a:latin typeface="Calibri"/>
              </a:rPr>
              <a:t>important classes of Unity</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MonoBehaviour</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When a </a:t>
            </a:r>
            <a:r>
              <a:rPr lang="en-US" sz="2200" spc="-1" dirty="0" err="1">
                <a:solidFill>
                  <a:srgbClr val="000000"/>
                </a:solidFill>
              </a:rPr>
              <a:t>MonoBehaviour</a:t>
            </a:r>
            <a:r>
              <a:rPr lang="en-US" sz="2200" spc="-1" dirty="0">
                <a:solidFill>
                  <a:srgbClr val="000000"/>
                </a:solidFill>
              </a:rPr>
              <a:t> is serialized, the value of C# fields are included according to Unity's Serialization rules. See Script Serialization for details. The serialized data also includes internal properties, such as the reference to the </a:t>
            </a:r>
            <a:r>
              <a:rPr lang="en-US" sz="2200" spc="-1" dirty="0" err="1">
                <a:solidFill>
                  <a:srgbClr val="000000"/>
                </a:solidFill>
              </a:rPr>
              <a:t>MonoScript</a:t>
            </a:r>
            <a:r>
              <a:rPr lang="en-US" sz="2200" spc="-1" dirty="0">
                <a:solidFill>
                  <a:srgbClr val="000000"/>
                </a:solidFill>
              </a:rPr>
              <a:t> that tracks the implementation class for the object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smtClean="0">
                <a:solidFill>
                  <a:srgbClr val="000000"/>
                </a:solidFill>
              </a:rPr>
              <a:t>Properties and methods: Refer </a:t>
            </a:r>
            <a:r>
              <a:rPr lang="en-US" sz="2200" spc="-1" dirty="0">
                <a:solidFill>
                  <a:srgbClr val="000000"/>
                </a:solidFill>
              </a:rPr>
              <a:t>to https://docs.unity3d.com/ScriptReference/MonoBehaviour.html</a:t>
            </a:r>
          </a:p>
        </p:txBody>
      </p:sp>
      <p:sp>
        <p:nvSpPr>
          <p:cNvPr id="2" name="PlaceHolder 1"/>
          <p:cNvSpPr>
            <a:spLocks noGrp="1"/>
          </p:cNvSpPr>
          <p:nvPr>
            <p:ph type="sldNum" idx="2"/>
          </p:nvPr>
        </p:nvSpPr>
        <p:spPr/>
        <p:txBody>
          <a:bodyPr/>
          <a:lstStyle/>
          <a:p>
            <a:fld id="{E662E0F8-AEBF-4F9D-AAEA-E42E01C18BE1}" type="slidenum">
              <a:t>20</a:t>
            </a:fld>
            <a:endParaRPr/>
          </a:p>
        </p:txBody>
      </p:sp>
    </p:spTree>
    <p:extLst>
      <p:ext uri="{BB962C8B-B14F-4D97-AF65-F5344CB8AC3E}">
        <p14:creationId xmlns:p14="http://schemas.microsoft.com/office/powerpoint/2010/main" val="79050618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MonoBehaviour</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When you create a script in the Editor, Unity automatically provides a template script which inherits from the </a:t>
            </a:r>
            <a:r>
              <a:rPr lang="en-US" sz="2200" spc="-1" dirty="0" err="1">
                <a:solidFill>
                  <a:srgbClr val="000000"/>
                </a:solidFill>
              </a:rPr>
              <a:t>MonoBehaviour</a:t>
            </a:r>
            <a:r>
              <a:rPr lang="en-US" sz="2200" spc="-1" dirty="0">
                <a:solidFill>
                  <a:srgbClr val="000000"/>
                </a:solidFill>
              </a:rPr>
              <a:t> class. Inheriting from the </a:t>
            </a:r>
            <a:r>
              <a:rPr lang="en-US" sz="2200" spc="-1" dirty="0" err="1">
                <a:solidFill>
                  <a:srgbClr val="000000"/>
                </a:solidFill>
              </a:rPr>
              <a:t>MonoBehaviour</a:t>
            </a:r>
            <a:r>
              <a:rPr lang="en-US" sz="2200" spc="-1" dirty="0">
                <a:solidFill>
                  <a:srgbClr val="000000"/>
                </a:solidFill>
              </a:rPr>
              <a:t> class means your script can behave like a type of component, and you can attach it to </a:t>
            </a:r>
            <a:r>
              <a:rPr lang="en-US" sz="2200" spc="-1" dirty="0" err="1" smtClean="0">
                <a:solidFill>
                  <a:srgbClr val="000000"/>
                </a:solidFill>
              </a:rPr>
              <a:t>GameObjects</a:t>
            </a:r>
            <a:r>
              <a:rPr lang="en-US" sz="2200" spc="-1" dirty="0" smtClean="0">
                <a:solidFill>
                  <a:srgbClr val="000000"/>
                </a:solidFill>
              </a:rPr>
              <a:t> like </a:t>
            </a:r>
            <a:r>
              <a:rPr lang="en-US" sz="2200" spc="-1" dirty="0">
                <a:solidFill>
                  <a:srgbClr val="000000"/>
                </a:solidFill>
              </a:rPr>
              <a:t>any other component</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When your script inherits from </a:t>
            </a:r>
            <a:r>
              <a:rPr lang="en-US" sz="2200" spc="-1" dirty="0" err="1">
                <a:solidFill>
                  <a:srgbClr val="000000"/>
                </a:solidFill>
              </a:rPr>
              <a:t>MonoBehaviour</a:t>
            </a:r>
            <a:r>
              <a:rPr lang="en-US" sz="2200" spc="-1" dirty="0">
                <a:solidFill>
                  <a:srgbClr val="000000"/>
                </a:solidFill>
              </a:rPr>
              <a:t>, you can include properties and values in your script which you can then edit from the Editor </a:t>
            </a:r>
            <a:r>
              <a:rPr lang="en-US" sz="2200" spc="-1" dirty="0" smtClean="0">
                <a:solidFill>
                  <a:srgbClr val="000000"/>
                </a:solidFill>
              </a:rPr>
              <a:t>Inspector, </a:t>
            </a:r>
            <a:r>
              <a:rPr lang="en-US" sz="2200" spc="-1" dirty="0">
                <a:solidFill>
                  <a:srgbClr val="000000"/>
                </a:solidFill>
              </a:rPr>
              <a:t>like you can with any other component.</a:t>
            </a:r>
          </a:p>
        </p:txBody>
      </p:sp>
      <p:sp>
        <p:nvSpPr>
          <p:cNvPr id="2" name="PlaceHolder 1"/>
          <p:cNvSpPr>
            <a:spLocks noGrp="1"/>
          </p:cNvSpPr>
          <p:nvPr>
            <p:ph type="sldNum" idx="2"/>
          </p:nvPr>
        </p:nvSpPr>
        <p:spPr/>
        <p:txBody>
          <a:bodyPr/>
          <a:lstStyle/>
          <a:p>
            <a:fld id="{E662E0F8-AEBF-4F9D-AAEA-E42E01C18BE1}" type="slidenum">
              <a:t>21</a:t>
            </a:fld>
            <a:endParaRPr/>
          </a:p>
        </p:txBody>
      </p:sp>
    </p:spTree>
    <p:extLst>
      <p:ext uri="{BB962C8B-B14F-4D97-AF65-F5344CB8AC3E}">
        <p14:creationId xmlns:p14="http://schemas.microsoft.com/office/powerpoint/2010/main" val="227112057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MonoBehaviour</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example code below declares a public variable called </a:t>
            </a:r>
            <a:r>
              <a:rPr lang="en-US" sz="2200" spc="-1" dirty="0" err="1">
                <a:solidFill>
                  <a:srgbClr val="000000"/>
                </a:solidFill>
              </a:rPr>
              <a:t>myName</a:t>
            </a:r>
            <a:r>
              <a:rPr lang="en-US" sz="2200" spc="-1" dirty="0">
                <a:solidFill>
                  <a:srgbClr val="000000"/>
                </a:solidFill>
              </a:rPr>
              <a:t>. When you place this script on a </a:t>
            </a:r>
            <a:r>
              <a:rPr lang="en-US" sz="2200" spc="-1" dirty="0" err="1">
                <a:solidFill>
                  <a:srgbClr val="000000"/>
                </a:solidFill>
              </a:rPr>
              <a:t>GameObject</a:t>
            </a:r>
            <a:r>
              <a:rPr lang="en-US" sz="2200" spc="-1" dirty="0">
                <a:solidFill>
                  <a:srgbClr val="000000"/>
                </a:solidFill>
              </a:rPr>
              <a:t> in your </a:t>
            </a:r>
            <a:r>
              <a:rPr lang="en-US" sz="2200" spc="-1" dirty="0" smtClean="0">
                <a:solidFill>
                  <a:srgbClr val="000000"/>
                </a:solidFill>
              </a:rPr>
              <a:t>scene, </a:t>
            </a:r>
            <a:r>
              <a:rPr lang="en-US" sz="2200" spc="-1" dirty="0">
                <a:solidFill>
                  <a:srgbClr val="000000"/>
                </a:solidFill>
              </a:rPr>
              <a:t>the variable becomes visible in the Inspector as a field labelled “My Name”. The default value of “none” declared in the script becomes the default value in the field in the Inspector, which you can then change by typing into the field.</a:t>
            </a:r>
          </a:p>
        </p:txBody>
      </p:sp>
      <p:sp>
        <p:nvSpPr>
          <p:cNvPr id="2" name="PlaceHolder 1"/>
          <p:cNvSpPr>
            <a:spLocks noGrp="1"/>
          </p:cNvSpPr>
          <p:nvPr>
            <p:ph type="sldNum" idx="2"/>
          </p:nvPr>
        </p:nvSpPr>
        <p:spPr/>
        <p:txBody>
          <a:bodyPr/>
          <a:lstStyle/>
          <a:p>
            <a:fld id="{E662E0F8-AEBF-4F9D-AAEA-E42E01C18BE1}" type="slidenum">
              <a:t>22</a:t>
            </a:fld>
            <a:endParaRPr/>
          </a:p>
        </p:txBody>
      </p:sp>
    </p:spTree>
    <p:extLst>
      <p:ext uri="{BB962C8B-B14F-4D97-AF65-F5344CB8AC3E}">
        <p14:creationId xmlns:p14="http://schemas.microsoft.com/office/powerpoint/2010/main" val="184911818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MonoBehaviour</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23</a:t>
            </a:fld>
            <a:endParaRPr/>
          </a:p>
        </p:txBody>
      </p:sp>
      <p:pic>
        <p:nvPicPr>
          <p:cNvPr id="3" name="Picture 2"/>
          <p:cNvPicPr>
            <a:picLocks noChangeAspect="1"/>
          </p:cNvPicPr>
          <p:nvPr/>
        </p:nvPicPr>
        <p:blipFill>
          <a:blip r:embed="rId3"/>
          <a:stretch>
            <a:fillRect/>
          </a:stretch>
        </p:blipFill>
        <p:spPr>
          <a:xfrm>
            <a:off x="3005437" y="1609553"/>
            <a:ext cx="6257925" cy="4000500"/>
          </a:xfrm>
          <a:prstGeom prst="rect">
            <a:avLst/>
          </a:prstGeom>
        </p:spPr>
      </p:pic>
    </p:spTree>
    <p:extLst>
      <p:ext uri="{BB962C8B-B14F-4D97-AF65-F5344CB8AC3E}">
        <p14:creationId xmlns:p14="http://schemas.microsoft.com/office/powerpoint/2010/main" val="229266859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MonoBehaviour</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Each </a:t>
            </a:r>
            <a:r>
              <a:rPr lang="en-US" sz="2200" spc="-1" dirty="0" err="1">
                <a:solidFill>
                  <a:srgbClr val="000000"/>
                </a:solidFill>
              </a:rPr>
              <a:t>GameObject</a:t>
            </a:r>
            <a:r>
              <a:rPr lang="en-US" sz="2200" spc="-1" dirty="0">
                <a:solidFill>
                  <a:srgbClr val="000000"/>
                </a:solidFill>
              </a:rPr>
              <a:t> that you place your script component on can have its own unique value for the field</a:t>
            </a:r>
            <a:r>
              <a:rPr lang="en-US" sz="2200" spc="-1" dirty="0" smtClean="0">
                <a:solidFill>
                  <a:srgbClr val="000000"/>
                </a:solidFill>
              </a:rPr>
              <a:t>.</a:t>
            </a: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algn="ctr">
              <a:lnSpc>
                <a:spcPct val="115000"/>
              </a:lnSpc>
            </a:pPr>
            <a:r>
              <a:rPr lang="en-US" sz="1600" spc="-1" dirty="0">
                <a:solidFill>
                  <a:srgbClr val="000000"/>
                </a:solidFill>
              </a:rPr>
              <a:t>A public string field editable in the inspector window.</a:t>
            </a:r>
          </a:p>
        </p:txBody>
      </p:sp>
      <p:sp>
        <p:nvSpPr>
          <p:cNvPr id="2" name="PlaceHolder 1"/>
          <p:cNvSpPr>
            <a:spLocks noGrp="1"/>
          </p:cNvSpPr>
          <p:nvPr>
            <p:ph type="sldNum" idx="2"/>
          </p:nvPr>
        </p:nvSpPr>
        <p:spPr/>
        <p:txBody>
          <a:bodyPr/>
          <a:lstStyle/>
          <a:p>
            <a:fld id="{E662E0F8-AEBF-4F9D-AAEA-E42E01C18BE1}" type="slidenum">
              <a:t>24</a:t>
            </a:fld>
            <a:endParaRPr/>
          </a:p>
        </p:txBody>
      </p:sp>
      <p:pic>
        <p:nvPicPr>
          <p:cNvPr id="2050" name="Picture 2" descr="A public string field editable in the inspector win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467" y="2518957"/>
            <a:ext cx="3400425"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08063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MonoBehaviour</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smtClean="0">
                <a:solidFill>
                  <a:srgbClr val="000000"/>
                </a:solidFill>
              </a:rPr>
              <a:t>To </a:t>
            </a:r>
            <a:r>
              <a:rPr lang="en-US" sz="2200" spc="-1" dirty="0">
                <a:solidFill>
                  <a:srgbClr val="000000"/>
                </a:solidFill>
              </a:rPr>
              <a:t>create the Inspector label, Unity inserts a space between lowercase and uppercase characters in the variable name, and applies several other rules (</a:t>
            </a:r>
            <a:r>
              <a:rPr lang="en-US" sz="2200" spc="-1" dirty="0" smtClean="0">
                <a:solidFill>
                  <a:srgbClr val="000000"/>
                </a:solidFill>
              </a:rPr>
              <a:t>see the slide of </a:t>
            </a:r>
            <a:r>
              <a:rPr lang="en-US" sz="2200" spc="-1" dirty="0">
                <a:solidFill>
                  <a:srgbClr val="000000"/>
                </a:solidFill>
              </a:rPr>
              <a:t>Variable name to label conversion). However, these changes are purely for display purposes. You should always use the variable name within your code</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In the Inspector, if you edit the My Name value and press Play, the console message should now include the text that you entered.</a:t>
            </a:r>
            <a:endParaRPr lang="en-US" sz="16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25</a:t>
            </a:fld>
            <a:endParaRPr/>
          </a:p>
        </p:txBody>
      </p:sp>
      <p:pic>
        <p:nvPicPr>
          <p:cNvPr id="3" name="Picture 2"/>
          <p:cNvPicPr>
            <a:picLocks noChangeAspect="1"/>
          </p:cNvPicPr>
          <p:nvPr/>
        </p:nvPicPr>
        <p:blipFill>
          <a:blip r:embed="rId3"/>
          <a:stretch>
            <a:fillRect/>
          </a:stretch>
        </p:blipFill>
        <p:spPr>
          <a:xfrm>
            <a:off x="3510262" y="4099701"/>
            <a:ext cx="5248275" cy="1323975"/>
          </a:xfrm>
          <a:prstGeom prst="rect">
            <a:avLst/>
          </a:prstGeom>
        </p:spPr>
      </p:pic>
    </p:spTree>
    <p:extLst>
      <p:ext uri="{BB962C8B-B14F-4D97-AF65-F5344CB8AC3E}">
        <p14:creationId xmlns:p14="http://schemas.microsoft.com/office/powerpoint/2010/main" val="163876548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MonoBehaviour</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In C#, the simplest way to make a variable editable in the Inspector is to declare it as public. If you want to make a private field editable in the inspector, you can use the </a:t>
            </a:r>
            <a:r>
              <a:rPr lang="en-US" sz="2200" b="1" spc="-1" dirty="0" err="1">
                <a:solidFill>
                  <a:srgbClr val="000000"/>
                </a:solidFill>
              </a:rPr>
              <a:t>SerializeField</a:t>
            </a:r>
            <a:r>
              <a:rPr lang="en-US" sz="2200" spc="-1" dirty="0">
                <a:solidFill>
                  <a:srgbClr val="000000"/>
                </a:solidFill>
              </a:rPr>
              <a:t> attribute. Conversely, you can use the [</a:t>
            </a:r>
            <a:r>
              <a:rPr lang="en-US" sz="2200" b="1" spc="-1" dirty="0" err="1">
                <a:solidFill>
                  <a:srgbClr val="000000"/>
                </a:solidFill>
              </a:rPr>
              <a:t>HideInInspector</a:t>
            </a:r>
            <a:r>
              <a:rPr lang="en-US" sz="2200" spc="-1" dirty="0">
                <a:solidFill>
                  <a:srgbClr val="000000"/>
                </a:solidFill>
              </a:rPr>
              <a:t>] </a:t>
            </a:r>
            <a:r>
              <a:rPr lang="en-US" sz="2200" spc="-1" dirty="0" smtClean="0">
                <a:solidFill>
                  <a:srgbClr val="000000"/>
                </a:solidFill>
              </a:rPr>
              <a:t>attribute </a:t>
            </a:r>
            <a:r>
              <a:rPr lang="en-US" sz="2200" spc="-1" dirty="0">
                <a:solidFill>
                  <a:srgbClr val="000000"/>
                </a:solidFill>
              </a:rPr>
              <a:t>to prevent a public variable from being displayed in the Inspector</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b="1" spc="-1" dirty="0">
                <a:solidFill>
                  <a:srgbClr val="000000"/>
                </a:solidFill>
              </a:rPr>
              <a:t>Note</a:t>
            </a:r>
            <a:r>
              <a:rPr lang="en-US" sz="2200" spc="-1" dirty="0">
                <a:solidFill>
                  <a:srgbClr val="000000"/>
                </a:solidFill>
              </a:rPr>
              <a:t>: You can change the value of a script’s variables in the Editor while running in play mode. This is very useful for seeing the effects of changes directly without having to stop and restart. However, when you stop play mode, the values of the variables reset to whatever they were before you entered play mode (as is the case for all scripts and components).</a:t>
            </a:r>
            <a:endParaRPr lang="en-US" sz="16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26</a:t>
            </a:fld>
            <a:endParaRPr/>
          </a:p>
        </p:txBody>
      </p:sp>
    </p:spTree>
    <p:extLst>
      <p:ext uri="{BB962C8B-B14F-4D97-AF65-F5344CB8AC3E}">
        <p14:creationId xmlns:p14="http://schemas.microsoft.com/office/powerpoint/2010/main" val="268986490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Variable name to label conversion</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Inspector applies several rules when it converts your variable name to a label in the Inspector. For example, the variable names in the examples above have been converted from </a:t>
            </a:r>
            <a:r>
              <a:rPr lang="en-US" sz="2200" spc="-1" dirty="0" err="1">
                <a:solidFill>
                  <a:srgbClr val="000000"/>
                </a:solidFill>
              </a:rPr>
              <a:t>myName</a:t>
            </a:r>
            <a:r>
              <a:rPr lang="en-US" sz="2200" spc="-1" dirty="0">
                <a:solidFill>
                  <a:srgbClr val="000000"/>
                </a:solidFill>
              </a:rPr>
              <a:t> to “My Name”, and from </a:t>
            </a:r>
            <a:r>
              <a:rPr lang="en-US" sz="2200" spc="-1" dirty="0" err="1">
                <a:solidFill>
                  <a:srgbClr val="000000"/>
                </a:solidFill>
              </a:rPr>
              <a:t>objectToFollow</a:t>
            </a:r>
            <a:r>
              <a:rPr lang="en-US" sz="2200" spc="-1" dirty="0">
                <a:solidFill>
                  <a:srgbClr val="000000"/>
                </a:solidFill>
              </a:rPr>
              <a:t> to “Object To Follow”. The rules are as follows</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000" spc="-1" dirty="0">
                <a:solidFill>
                  <a:srgbClr val="000000"/>
                </a:solidFill>
              </a:rPr>
              <a:t>Capitalize the first letter</a:t>
            </a:r>
          </a:p>
          <a:p>
            <a:pPr marL="800100" lvl="1" indent="-342900">
              <a:lnSpc>
                <a:spcPct val="115000"/>
              </a:lnSpc>
              <a:buFont typeface="Arial" panose="020B0604020202020204" pitchFamily="34" charset="0"/>
              <a:buChar char="•"/>
            </a:pPr>
            <a:r>
              <a:rPr lang="en-US" sz="2000" spc="-1" dirty="0">
                <a:solidFill>
                  <a:srgbClr val="000000"/>
                </a:solidFill>
              </a:rPr>
              <a:t>Add a space between lowercase and uppercase characters</a:t>
            </a:r>
          </a:p>
          <a:p>
            <a:pPr marL="800100" lvl="1" indent="-342900">
              <a:lnSpc>
                <a:spcPct val="115000"/>
              </a:lnSpc>
              <a:buFont typeface="Arial" panose="020B0604020202020204" pitchFamily="34" charset="0"/>
              <a:buChar char="•"/>
            </a:pPr>
            <a:r>
              <a:rPr lang="en-US" sz="2000" spc="-1" dirty="0">
                <a:solidFill>
                  <a:srgbClr val="000000"/>
                </a:solidFill>
              </a:rPr>
              <a:t>Add a space between an acronym and an uppercase character at the beginning of the next word</a:t>
            </a:r>
          </a:p>
          <a:p>
            <a:pPr marL="800100" lvl="1" indent="-342900">
              <a:lnSpc>
                <a:spcPct val="115000"/>
              </a:lnSpc>
              <a:buFont typeface="Arial" panose="020B0604020202020204" pitchFamily="34" charset="0"/>
              <a:buChar char="•"/>
            </a:pPr>
            <a:r>
              <a:rPr lang="en-US" sz="2000" spc="-1" dirty="0">
                <a:solidFill>
                  <a:srgbClr val="000000"/>
                </a:solidFill>
              </a:rPr>
              <a:t>Remove “m_” from the beginning</a:t>
            </a:r>
          </a:p>
          <a:p>
            <a:pPr marL="800100" lvl="1" indent="-342900">
              <a:lnSpc>
                <a:spcPct val="115000"/>
              </a:lnSpc>
              <a:buFont typeface="Arial" panose="020B0604020202020204" pitchFamily="34" charset="0"/>
              <a:buChar char="•"/>
            </a:pPr>
            <a:r>
              <a:rPr lang="en-US" sz="2000" spc="-1" dirty="0">
                <a:solidFill>
                  <a:srgbClr val="000000"/>
                </a:solidFill>
              </a:rPr>
              <a:t>Remove “k” from the beginning</a:t>
            </a:r>
          </a:p>
          <a:p>
            <a:pPr marL="800100" lvl="1" indent="-342900">
              <a:lnSpc>
                <a:spcPct val="115000"/>
              </a:lnSpc>
              <a:buFont typeface="Arial" panose="020B0604020202020204" pitchFamily="34" charset="0"/>
              <a:buChar char="•"/>
            </a:pPr>
            <a:r>
              <a:rPr lang="en-US" sz="2000" spc="-1" dirty="0">
                <a:solidFill>
                  <a:srgbClr val="000000"/>
                </a:solidFill>
              </a:rPr>
              <a:t>Remove “_” from the beginning</a:t>
            </a:r>
          </a:p>
          <a:p>
            <a:pPr marL="342900" indent="-342900">
              <a:lnSpc>
                <a:spcPct val="115000"/>
              </a:lnSpc>
              <a:buFont typeface="Arial" panose="020B0604020202020204" pitchFamily="34" charset="0"/>
              <a:buChar char="•"/>
            </a:pPr>
            <a:r>
              <a:rPr lang="en-US" sz="2200" spc="-1" dirty="0">
                <a:solidFill>
                  <a:srgbClr val="000000"/>
                </a:solidFill>
              </a:rPr>
              <a:t>There are some special cases, such as “iPad” or “x64”, where these rules are not applied.</a:t>
            </a:r>
            <a:endParaRPr lang="en-US" sz="16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27</a:t>
            </a:fld>
            <a:endParaRPr/>
          </a:p>
        </p:txBody>
      </p:sp>
    </p:spTree>
    <p:extLst>
      <p:ext uri="{BB962C8B-B14F-4D97-AF65-F5344CB8AC3E}">
        <p14:creationId xmlns:p14="http://schemas.microsoft.com/office/powerpoint/2010/main" val="311882590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Vectors</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Vectors are a fundamental mathematical concept used in games and apps to represent direction and magnitude.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In </a:t>
            </a:r>
            <a:r>
              <a:rPr lang="en-US" sz="2200" spc="-1" dirty="0">
                <a:solidFill>
                  <a:srgbClr val="000000"/>
                </a:solidFill>
              </a:rPr>
              <a:t>programming, especially in graphics, physics, and animation, vector arithmetic is crucial.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Unity </a:t>
            </a:r>
            <a:r>
              <a:rPr lang="en-US" sz="2200" spc="-1" dirty="0">
                <a:solidFill>
                  <a:srgbClr val="000000"/>
                </a:solidFill>
              </a:rPr>
              <a:t>provides Vector2, Vector3, and Vector4 classes for working with 2D, 3D, and 4D vectors. These classes share many functions like magnitude.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Understanding </a:t>
            </a:r>
            <a:r>
              <a:rPr lang="en-US" sz="2200" spc="-1" dirty="0">
                <a:solidFill>
                  <a:srgbClr val="000000"/>
                </a:solidFill>
              </a:rPr>
              <a:t>vectors is essential for maximizing Unity's capabilities.</a:t>
            </a:r>
          </a:p>
        </p:txBody>
      </p:sp>
      <p:sp>
        <p:nvSpPr>
          <p:cNvPr id="2" name="PlaceHolder 1"/>
          <p:cNvSpPr>
            <a:spLocks noGrp="1"/>
          </p:cNvSpPr>
          <p:nvPr>
            <p:ph type="sldNum" idx="2"/>
          </p:nvPr>
        </p:nvSpPr>
        <p:spPr/>
        <p:txBody>
          <a:bodyPr/>
          <a:lstStyle/>
          <a:p>
            <a:fld id="{E662E0F8-AEBF-4F9D-AAEA-E42E01C18BE1}" type="slidenum">
              <a:t>28</a:t>
            </a:fld>
            <a:endParaRPr/>
          </a:p>
        </p:txBody>
      </p:sp>
    </p:spTree>
    <p:extLst>
      <p:ext uri="{BB962C8B-B14F-4D97-AF65-F5344CB8AC3E}">
        <p14:creationId xmlns:p14="http://schemas.microsoft.com/office/powerpoint/2010/main" val="238888220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Vector Arithmetic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a:solidFill>
                  <a:srgbClr val="000000"/>
                </a:solidFill>
              </a:rPr>
              <a:t>Addition</a:t>
            </a:r>
            <a:r>
              <a:rPr lang="en-US" sz="2200" spc="-1" dirty="0">
                <a:solidFill>
                  <a:srgbClr val="000000"/>
                </a:solidFill>
              </a:rPr>
              <a:t>: When two vectors are added together, the result is equivalent to taking the original vectors as “steps”, one after the other. Note that the order of the two parameters doesn’t matter, since the result is the same either way</a:t>
            </a:r>
            <a:r>
              <a:rPr lang="en-US" sz="2200" spc="-1" dirty="0" smtClean="0">
                <a:solidFill>
                  <a:srgbClr val="000000"/>
                </a:solidFill>
              </a:rPr>
              <a:t>.</a:t>
            </a: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29</a:t>
            </a:fld>
            <a:endParaRPr/>
          </a:p>
        </p:txBody>
      </p:sp>
      <p:pic>
        <p:nvPicPr>
          <p:cNvPr id="1026" name="Picture 2" descr="https://docs.unity3d.com/uploads/Main/VectorA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830" y="2881988"/>
            <a:ext cx="29337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95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Variables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a:solidFill>
                  <a:srgbClr val="000000"/>
                </a:solidFill>
              </a:rPr>
              <a:t>To store something (such as a name, the value of Pi, or a </a:t>
            </a:r>
            <a:r>
              <a:rPr lang="en-US" sz="2200" spc="-1" dirty="0" err="1">
                <a:solidFill>
                  <a:srgbClr val="000000"/>
                </a:solidFill>
              </a:rPr>
              <a:t>GameObject</a:t>
            </a:r>
            <a:r>
              <a:rPr lang="en-US" sz="2200" spc="-1" dirty="0">
                <a:solidFill>
                  <a:srgbClr val="000000"/>
                </a:solidFill>
              </a:rPr>
              <a:t>) in our program, we need to declare a variable or a constant.</a:t>
            </a:r>
          </a:p>
        </p:txBody>
      </p:sp>
      <p:sp>
        <p:nvSpPr>
          <p:cNvPr id="2" name="PlaceHolder 1"/>
          <p:cNvSpPr>
            <a:spLocks noGrp="1"/>
          </p:cNvSpPr>
          <p:nvPr>
            <p:ph type="sldNum" idx="2"/>
          </p:nvPr>
        </p:nvSpPr>
        <p:spPr/>
        <p:txBody>
          <a:bodyPr/>
          <a:lstStyle/>
          <a:p>
            <a:fld id="{E662E0F8-AEBF-4F9D-AAEA-E42E01C18BE1}" type="slidenum">
              <a:t>3</a:t>
            </a:fld>
            <a:endParaRPr/>
          </a:p>
        </p:txBody>
      </p:sp>
      <p:pic>
        <p:nvPicPr>
          <p:cNvPr id="7" name="Picture 6"/>
          <p:cNvPicPr>
            <a:picLocks noChangeAspect="1"/>
          </p:cNvPicPr>
          <p:nvPr/>
        </p:nvPicPr>
        <p:blipFill>
          <a:blip r:embed="rId3"/>
          <a:stretch>
            <a:fillRect/>
          </a:stretch>
        </p:blipFill>
        <p:spPr>
          <a:xfrm>
            <a:off x="228600" y="2476163"/>
            <a:ext cx="7074247" cy="3884295"/>
          </a:xfrm>
          <a:prstGeom prst="rect">
            <a:avLst/>
          </a:prstGeom>
        </p:spPr>
      </p:pic>
    </p:spTree>
    <p:extLst>
      <p:ext uri="{BB962C8B-B14F-4D97-AF65-F5344CB8AC3E}">
        <p14:creationId xmlns:p14="http://schemas.microsoft.com/office/powerpoint/2010/main" val="23200883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Vector Arithmetic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a:solidFill>
                  <a:srgbClr val="000000"/>
                </a:solidFill>
              </a:rPr>
              <a:t>Subtraction</a:t>
            </a:r>
            <a:r>
              <a:rPr lang="en-US" sz="2200" spc="-1" dirty="0">
                <a:solidFill>
                  <a:srgbClr val="000000"/>
                </a:solidFill>
              </a:rPr>
              <a:t>: Vector subtraction is most often used to get the direction and distance from one object to another. Note that the order of the two parameters does matter with subtraction</a:t>
            </a: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30</a:t>
            </a:fld>
            <a:endParaRPr/>
          </a:p>
        </p:txBody>
      </p:sp>
      <p:pic>
        <p:nvPicPr>
          <p:cNvPr id="2050" name="Picture 2" descr="https://docs.unity3d.com/uploads/Main/VectorSubtra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017" y="2820379"/>
            <a:ext cx="2219325"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6937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Vector Arithmetic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a:solidFill>
                  <a:srgbClr val="000000"/>
                </a:solidFill>
              </a:rPr>
              <a:t>Direction and Distance from One Object to Another</a:t>
            </a:r>
            <a:r>
              <a:rPr lang="en-US" sz="2200" spc="-1" dirty="0">
                <a:solidFill>
                  <a:srgbClr val="000000"/>
                </a:solidFill>
              </a:rPr>
              <a:t>: If one point in space is subtracted from another, then the result is a vector that “points” from one object to the </a:t>
            </a:r>
            <a:r>
              <a:rPr lang="en-US" sz="2200" spc="-1" dirty="0" smtClean="0">
                <a:solidFill>
                  <a:srgbClr val="000000"/>
                </a:solidFill>
              </a:rPr>
              <a:t>other:</a:t>
            </a: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As well as pointing in the direction of the target object, this vector’s magnitude is equal to the distance between the two positions. You may need a “normalized” vector giving the direction to the target, but with a fixed distance (say for directing a projectile). You can normalize a vector by dividing it by its own magnitude:</a:t>
            </a: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31</a:t>
            </a:fld>
            <a:endParaRPr/>
          </a:p>
        </p:txBody>
      </p:sp>
      <p:pic>
        <p:nvPicPr>
          <p:cNvPr id="3" name="Picture 2"/>
          <p:cNvPicPr>
            <a:picLocks noChangeAspect="1"/>
          </p:cNvPicPr>
          <p:nvPr/>
        </p:nvPicPr>
        <p:blipFill>
          <a:blip r:embed="rId3"/>
          <a:stretch>
            <a:fillRect/>
          </a:stretch>
        </p:blipFill>
        <p:spPr>
          <a:xfrm>
            <a:off x="2205037" y="2780180"/>
            <a:ext cx="7781925" cy="733425"/>
          </a:xfrm>
          <a:prstGeom prst="rect">
            <a:avLst/>
          </a:prstGeom>
        </p:spPr>
      </p:pic>
      <p:pic>
        <p:nvPicPr>
          <p:cNvPr id="4" name="Picture 3"/>
          <p:cNvPicPr>
            <a:picLocks noChangeAspect="1"/>
          </p:cNvPicPr>
          <p:nvPr/>
        </p:nvPicPr>
        <p:blipFill>
          <a:blip r:embed="rId4"/>
          <a:stretch>
            <a:fillRect/>
          </a:stretch>
        </p:blipFill>
        <p:spPr>
          <a:xfrm>
            <a:off x="2205037" y="5264925"/>
            <a:ext cx="8239125" cy="704850"/>
          </a:xfrm>
          <a:prstGeom prst="rect">
            <a:avLst/>
          </a:prstGeom>
        </p:spPr>
      </p:pic>
    </p:spTree>
    <p:extLst>
      <p:ext uri="{BB962C8B-B14F-4D97-AF65-F5344CB8AC3E}">
        <p14:creationId xmlns:p14="http://schemas.microsoft.com/office/powerpoint/2010/main" val="152137013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Vector Arithmetic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a:solidFill>
                  <a:srgbClr val="000000"/>
                </a:solidFill>
              </a:rPr>
              <a:t>Dot Product: </a:t>
            </a:r>
            <a:r>
              <a:rPr lang="en-US" sz="2200" spc="-1" dirty="0">
                <a:solidFill>
                  <a:srgbClr val="000000"/>
                </a:solidFill>
              </a:rPr>
              <a:t>The dot product takes two vectors and returns a scalar. This scalar is equal to the magnitudes of the two vectors multiplied together and the result multiplied by the cosine of the angle between the vectors. When both vectors are normalized, the cosine essentially states how far the first vector extends in the second’s direction (or vice-versa - the order of the parameters doesn’t matter</a:t>
            </a:r>
            <a:r>
              <a:rPr lang="en-US" sz="2200" spc="-1" dirty="0" smtClean="0">
                <a:solidFill>
                  <a:srgbClr val="000000"/>
                </a:solidFill>
              </a:rPr>
              <a:t>).</a:t>
            </a: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The </a:t>
            </a:r>
            <a:r>
              <a:rPr lang="en-US" sz="2200" spc="-1" dirty="0">
                <a:solidFill>
                  <a:srgbClr val="000000"/>
                </a:solidFill>
              </a:rPr>
              <a:t>dot product is useful if you want to calculate the amount of one vector’s magnitude that lies in the direction of another vector.</a:t>
            </a: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32</a:t>
            </a:fld>
            <a:endParaRPr/>
          </a:p>
        </p:txBody>
      </p:sp>
      <p:pic>
        <p:nvPicPr>
          <p:cNvPr id="3074" name="Picture 2" descr="https://docs.unity3d.com/uploads/Main/Dot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322" y="3543466"/>
            <a:ext cx="2047875"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60144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Vector Arithmetic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a:solidFill>
                  <a:srgbClr val="000000"/>
                </a:solidFill>
              </a:rPr>
              <a:t>Dot Product</a:t>
            </a:r>
            <a:r>
              <a:rPr lang="en-US" sz="2200" b="1"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For example, a car’s speedometer typically works by measuring the rotational speed of the wheels. The car may not be moving directly forward (it may be skidding sideways, for example) in which case part of the motion will not be in the direction the car is facing - and so won’t be measured by the speedometer. The magnitude of an object’s </a:t>
            </a:r>
            <a:r>
              <a:rPr lang="en-US" sz="2200" b="1" spc="-1" dirty="0" err="1" smtClean="0">
                <a:solidFill>
                  <a:srgbClr val="000000"/>
                </a:solidFill>
              </a:rPr>
              <a:t>rigidbody.</a:t>
            </a:r>
            <a:r>
              <a:rPr lang="en-US" sz="2200" spc="-1" dirty="0" err="1" smtClean="0">
                <a:solidFill>
                  <a:srgbClr val="000000"/>
                </a:solidFill>
              </a:rPr>
              <a:t>velocity</a:t>
            </a:r>
            <a:r>
              <a:rPr lang="en-US" sz="2200" spc="-1" dirty="0" smtClean="0">
                <a:solidFill>
                  <a:srgbClr val="000000"/>
                </a:solidFill>
              </a:rPr>
              <a:t> </a:t>
            </a:r>
            <a:r>
              <a:rPr lang="en-US" sz="2200" spc="-1" dirty="0">
                <a:solidFill>
                  <a:srgbClr val="000000"/>
                </a:solidFill>
              </a:rPr>
              <a:t>vector will give the speed in its direction of overall motion but to isolate the speed in the forward direction, you should use the dot product:</a:t>
            </a: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33</a:t>
            </a:fld>
            <a:endParaRPr/>
          </a:p>
        </p:txBody>
      </p:sp>
      <p:pic>
        <p:nvPicPr>
          <p:cNvPr id="3" name="Picture 2"/>
          <p:cNvPicPr>
            <a:picLocks noChangeAspect="1"/>
          </p:cNvPicPr>
          <p:nvPr/>
        </p:nvPicPr>
        <p:blipFill>
          <a:blip r:embed="rId3"/>
          <a:stretch>
            <a:fillRect/>
          </a:stretch>
        </p:blipFill>
        <p:spPr>
          <a:xfrm>
            <a:off x="2567287" y="4810226"/>
            <a:ext cx="7134225" cy="447675"/>
          </a:xfrm>
          <a:prstGeom prst="rect">
            <a:avLst/>
          </a:prstGeom>
        </p:spPr>
      </p:pic>
    </p:spTree>
    <p:extLst>
      <p:ext uri="{BB962C8B-B14F-4D97-AF65-F5344CB8AC3E}">
        <p14:creationId xmlns:p14="http://schemas.microsoft.com/office/powerpoint/2010/main" val="118889190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Vector Arithmetic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smtClean="0">
                <a:solidFill>
                  <a:srgbClr val="000000"/>
                </a:solidFill>
              </a:rPr>
              <a:t>Cross </a:t>
            </a:r>
            <a:r>
              <a:rPr lang="en-US" sz="2200" b="1" spc="-1" dirty="0">
                <a:solidFill>
                  <a:srgbClr val="000000"/>
                </a:solidFill>
              </a:rPr>
              <a:t>Product: </a:t>
            </a:r>
            <a:r>
              <a:rPr lang="en-US" sz="2200" spc="-1" dirty="0">
                <a:solidFill>
                  <a:srgbClr val="000000"/>
                </a:solidFill>
              </a:rPr>
              <a:t>The cross product is only meaningful for 3D vectors. It takes two 3D vectors as input and returns another 3D vector as its result</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The result vector is perpendicular to the two input vectors. You can use the “right hand screw rule” to remember the direction of the output vector from the ordering of the input vectors. If you can curl your fingers in the order of the input vectors, your thumb points in the direction of the output vector. If the order of the parameters is reversed then the resulting vector will point in the exact opposite direction but will have the same magnitude</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The magnitude of the result is equal to the magnitudes of the input vectors multiplied together and then that value multiplied by the sine of the angle between them.</a:t>
            </a: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34</a:t>
            </a:fld>
            <a:endParaRPr/>
          </a:p>
        </p:txBody>
      </p:sp>
    </p:spTree>
    <p:extLst>
      <p:ext uri="{BB962C8B-B14F-4D97-AF65-F5344CB8AC3E}">
        <p14:creationId xmlns:p14="http://schemas.microsoft.com/office/powerpoint/2010/main" val="307803103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Vector Arithmetic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a:solidFill>
                  <a:srgbClr val="000000"/>
                </a:solidFill>
              </a:rPr>
              <a:t>Computing a Normal/Perpendicular vector: </a:t>
            </a:r>
            <a:r>
              <a:rPr lang="en-US" sz="2200" spc="-1" dirty="0">
                <a:solidFill>
                  <a:srgbClr val="000000"/>
                </a:solidFill>
              </a:rPr>
              <a:t>A “normal” vector (</a:t>
            </a:r>
            <a:r>
              <a:rPr lang="en-US" sz="2200" spc="-1" dirty="0" err="1">
                <a:solidFill>
                  <a:srgbClr val="000000"/>
                </a:solidFill>
              </a:rPr>
              <a:t>ie</a:t>
            </a:r>
            <a:r>
              <a:rPr lang="en-US" sz="2200" spc="-1" dirty="0">
                <a:solidFill>
                  <a:srgbClr val="000000"/>
                </a:solidFill>
              </a:rPr>
              <a:t>. a vector perpendicular to a plane) is required frequently during </a:t>
            </a:r>
            <a:r>
              <a:rPr lang="en-US" sz="2200" spc="-1" dirty="0" smtClean="0">
                <a:solidFill>
                  <a:srgbClr val="000000"/>
                </a:solidFill>
              </a:rPr>
              <a:t>mesh generation </a:t>
            </a:r>
            <a:r>
              <a:rPr lang="en-US" sz="2200" spc="-1" dirty="0">
                <a:solidFill>
                  <a:srgbClr val="000000"/>
                </a:solidFill>
              </a:rPr>
              <a:t>and is also useful in path following and other situations. Given three points in the plane, say the corner points of a mesh triangle, you can find the normal as follows: </a:t>
            </a:r>
            <a:endParaRPr lang="en-US" sz="2200" spc="-1" dirty="0" smtClean="0">
              <a:solidFill>
                <a:srgbClr val="000000"/>
              </a:solidFill>
            </a:endParaRPr>
          </a:p>
          <a:p>
            <a:pPr>
              <a:lnSpc>
                <a:spcPct val="115000"/>
              </a:lnSpc>
            </a:pPr>
            <a:r>
              <a:rPr lang="en-US" sz="2200" spc="-1" dirty="0">
                <a:solidFill>
                  <a:srgbClr val="000000"/>
                </a:solidFill>
              </a:rPr>
              <a:t>	</a:t>
            </a:r>
            <a:r>
              <a:rPr lang="en-US" sz="2000" spc="-1" dirty="0" smtClean="0">
                <a:solidFill>
                  <a:srgbClr val="000000"/>
                </a:solidFill>
              </a:rPr>
              <a:t>- </a:t>
            </a:r>
            <a:r>
              <a:rPr lang="en-US" sz="2000" spc="-1" dirty="0">
                <a:solidFill>
                  <a:srgbClr val="000000"/>
                </a:solidFill>
              </a:rPr>
              <a:t>Pick one of the three points </a:t>
            </a:r>
            <a:endParaRPr lang="en-US" sz="2000" spc="-1" dirty="0" smtClean="0">
              <a:solidFill>
                <a:srgbClr val="000000"/>
              </a:solidFill>
            </a:endParaRPr>
          </a:p>
          <a:p>
            <a:pPr>
              <a:lnSpc>
                <a:spcPct val="115000"/>
              </a:lnSpc>
            </a:pPr>
            <a:r>
              <a:rPr lang="en-US" sz="2000" spc="-1" dirty="0">
                <a:solidFill>
                  <a:srgbClr val="000000"/>
                </a:solidFill>
              </a:rPr>
              <a:t>	</a:t>
            </a:r>
            <a:r>
              <a:rPr lang="en-US" sz="2000" spc="-1" dirty="0" smtClean="0">
                <a:solidFill>
                  <a:srgbClr val="000000"/>
                </a:solidFill>
              </a:rPr>
              <a:t>- </a:t>
            </a:r>
            <a:r>
              <a:rPr lang="en-US" sz="2000" spc="-1" dirty="0">
                <a:solidFill>
                  <a:srgbClr val="000000"/>
                </a:solidFill>
              </a:rPr>
              <a:t>Subtract it from each of the two other points separately (resulting in two new </a:t>
            </a:r>
            <a:r>
              <a:rPr lang="en-US" sz="2000" spc="-1" dirty="0" smtClean="0">
                <a:solidFill>
                  <a:srgbClr val="000000"/>
                </a:solidFill>
              </a:rPr>
              <a:t>vectors</a:t>
            </a:r>
            <a:r>
              <a:rPr lang="en-US" sz="2000" spc="-1" dirty="0">
                <a:solidFill>
                  <a:srgbClr val="000000"/>
                </a:solidFill>
              </a:rPr>
              <a:t>, “Side </a:t>
            </a:r>
            <a:r>
              <a:rPr lang="en-US" sz="2000" spc="-1" dirty="0" smtClean="0">
                <a:solidFill>
                  <a:srgbClr val="000000"/>
                </a:solidFill>
              </a:rPr>
              <a:t>	1</a:t>
            </a:r>
            <a:r>
              <a:rPr lang="en-US" sz="2000" spc="-1" dirty="0">
                <a:solidFill>
                  <a:srgbClr val="000000"/>
                </a:solidFill>
              </a:rPr>
              <a:t>” and “Side 2</a:t>
            </a:r>
            <a:r>
              <a:rPr lang="en-US" sz="2000" spc="-1" dirty="0" smtClean="0">
                <a:solidFill>
                  <a:srgbClr val="000000"/>
                </a:solidFill>
              </a:rPr>
              <a:t>”).</a:t>
            </a:r>
          </a:p>
          <a:p>
            <a:pPr>
              <a:lnSpc>
                <a:spcPct val="115000"/>
              </a:lnSpc>
            </a:pPr>
            <a:r>
              <a:rPr lang="en-US" sz="2000" spc="-1" dirty="0">
                <a:solidFill>
                  <a:srgbClr val="000000"/>
                </a:solidFill>
              </a:rPr>
              <a:t>	</a:t>
            </a:r>
            <a:r>
              <a:rPr lang="en-US" sz="2000" spc="-1" dirty="0" smtClean="0">
                <a:solidFill>
                  <a:srgbClr val="000000"/>
                </a:solidFill>
              </a:rPr>
              <a:t>- </a:t>
            </a:r>
            <a:r>
              <a:rPr lang="en-US" sz="2000" spc="-1" dirty="0">
                <a:solidFill>
                  <a:srgbClr val="000000"/>
                </a:solidFill>
              </a:rPr>
              <a:t>Calculate the cross product of the vectors “Side 1” and “Side 2</a:t>
            </a:r>
            <a:r>
              <a:rPr lang="en-US" sz="2000" spc="-1" dirty="0" smtClean="0">
                <a:solidFill>
                  <a:srgbClr val="000000"/>
                </a:solidFill>
              </a:rPr>
              <a:t>”.</a:t>
            </a:r>
          </a:p>
          <a:p>
            <a:pPr>
              <a:lnSpc>
                <a:spcPct val="115000"/>
              </a:lnSpc>
            </a:pPr>
            <a:r>
              <a:rPr lang="en-US" sz="2000" spc="-1" dirty="0">
                <a:solidFill>
                  <a:srgbClr val="000000"/>
                </a:solidFill>
              </a:rPr>
              <a:t>	</a:t>
            </a:r>
            <a:r>
              <a:rPr lang="en-US" sz="2000" spc="-1" dirty="0" smtClean="0">
                <a:solidFill>
                  <a:srgbClr val="000000"/>
                </a:solidFill>
              </a:rPr>
              <a:t>- </a:t>
            </a:r>
            <a:r>
              <a:rPr lang="en-US" sz="2000" spc="-1" dirty="0">
                <a:solidFill>
                  <a:srgbClr val="000000"/>
                </a:solidFill>
              </a:rPr>
              <a:t>The result of the cross product is a new vector that is perpendicular to the </a:t>
            </a:r>
            <a:r>
              <a:rPr lang="en-US" sz="2000" spc="-1" dirty="0" smtClean="0">
                <a:solidFill>
                  <a:srgbClr val="000000"/>
                </a:solidFill>
              </a:rPr>
              <a:t>plane the </a:t>
            </a:r>
            <a:r>
              <a:rPr lang="en-US" sz="2000" spc="-1" dirty="0">
                <a:solidFill>
                  <a:srgbClr val="000000"/>
                </a:solidFill>
              </a:rPr>
              <a:t>three </a:t>
            </a:r>
            <a:r>
              <a:rPr lang="en-US" sz="2000" spc="-1" dirty="0" smtClean="0">
                <a:solidFill>
                  <a:srgbClr val="000000"/>
                </a:solidFill>
              </a:rPr>
              <a:t>	original </a:t>
            </a:r>
            <a:r>
              <a:rPr lang="en-US" sz="2000" spc="-1" dirty="0">
                <a:solidFill>
                  <a:srgbClr val="000000"/>
                </a:solidFill>
              </a:rPr>
              <a:t>points lie on - the “normal”.</a:t>
            </a: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35</a:t>
            </a:fld>
            <a:endParaRPr/>
          </a:p>
        </p:txBody>
      </p:sp>
    </p:spTree>
    <p:extLst>
      <p:ext uri="{BB962C8B-B14F-4D97-AF65-F5344CB8AC3E}">
        <p14:creationId xmlns:p14="http://schemas.microsoft.com/office/powerpoint/2010/main" val="348137492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Vector Arithmetic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a:solidFill>
                  <a:srgbClr val="000000"/>
                </a:solidFill>
              </a:rPr>
              <a:t>Computing a Normal/Perpendicular vector: </a:t>
            </a:r>
            <a:r>
              <a:rPr lang="en-US" sz="2200" spc="-1" dirty="0">
                <a:solidFill>
                  <a:srgbClr val="000000"/>
                </a:solidFill>
              </a:rPr>
              <a:t>A “normal” vector (</a:t>
            </a:r>
            <a:r>
              <a:rPr lang="en-US" sz="2200" spc="-1" dirty="0" err="1">
                <a:solidFill>
                  <a:srgbClr val="000000"/>
                </a:solidFill>
              </a:rPr>
              <a:t>ie</a:t>
            </a:r>
            <a:r>
              <a:rPr lang="en-US" sz="2200" spc="-1" dirty="0">
                <a:solidFill>
                  <a:srgbClr val="000000"/>
                </a:solidFill>
              </a:rPr>
              <a:t>. a vector perpendicular to a plane) is required frequently during </a:t>
            </a:r>
            <a:r>
              <a:rPr lang="en-US" sz="2200" spc="-1" dirty="0" smtClean="0">
                <a:solidFill>
                  <a:srgbClr val="000000"/>
                </a:solidFill>
              </a:rPr>
              <a:t>mesh generation </a:t>
            </a:r>
            <a:r>
              <a:rPr lang="en-US" sz="2200" spc="-1" dirty="0">
                <a:solidFill>
                  <a:srgbClr val="000000"/>
                </a:solidFill>
              </a:rPr>
              <a:t>and is also useful in path following and other situations. Given three points in the plane, say the corner points of a mesh triangle, you can find the normal as follows: </a:t>
            </a:r>
            <a:endParaRPr lang="en-US" sz="2200" spc="-1" dirty="0" smtClean="0">
              <a:solidFill>
                <a:srgbClr val="000000"/>
              </a:solidFill>
            </a:endParaRPr>
          </a:p>
          <a:p>
            <a:pPr>
              <a:lnSpc>
                <a:spcPct val="115000"/>
              </a:lnSpc>
            </a:pPr>
            <a:r>
              <a:rPr lang="en-US" sz="2200" spc="-1" dirty="0">
                <a:solidFill>
                  <a:srgbClr val="000000"/>
                </a:solidFill>
              </a:rPr>
              <a:t>	</a:t>
            </a:r>
            <a:r>
              <a:rPr lang="en-US" sz="2000" spc="-1" dirty="0" smtClean="0">
                <a:solidFill>
                  <a:srgbClr val="000000"/>
                </a:solidFill>
              </a:rPr>
              <a:t>- </a:t>
            </a:r>
            <a:r>
              <a:rPr lang="en-US" sz="2000" spc="-1" dirty="0">
                <a:solidFill>
                  <a:srgbClr val="000000"/>
                </a:solidFill>
              </a:rPr>
              <a:t>Pick one of the three points </a:t>
            </a:r>
            <a:endParaRPr lang="en-US" sz="2000" spc="-1" dirty="0" smtClean="0">
              <a:solidFill>
                <a:srgbClr val="000000"/>
              </a:solidFill>
            </a:endParaRPr>
          </a:p>
          <a:p>
            <a:pPr>
              <a:lnSpc>
                <a:spcPct val="115000"/>
              </a:lnSpc>
            </a:pPr>
            <a:r>
              <a:rPr lang="en-US" sz="2000" spc="-1" dirty="0">
                <a:solidFill>
                  <a:srgbClr val="000000"/>
                </a:solidFill>
              </a:rPr>
              <a:t>	</a:t>
            </a:r>
            <a:r>
              <a:rPr lang="en-US" sz="2000" spc="-1" dirty="0" smtClean="0">
                <a:solidFill>
                  <a:srgbClr val="000000"/>
                </a:solidFill>
              </a:rPr>
              <a:t>- </a:t>
            </a:r>
            <a:r>
              <a:rPr lang="en-US" sz="2000" spc="-1" dirty="0">
                <a:solidFill>
                  <a:srgbClr val="000000"/>
                </a:solidFill>
              </a:rPr>
              <a:t>Subtract it from each of the two other points separately (resulting in two new </a:t>
            </a:r>
            <a:r>
              <a:rPr lang="en-US" sz="2000" spc="-1" dirty="0" smtClean="0">
                <a:solidFill>
                  <a:srgbClr val="000000"/>
                </a:solidFill>
              </a:rPr>
              <a:t>vectors</a:t>
            </a:r>
            <a:r>
              <a:rPr lang="en-US" sz="2000" spc="-1" dirty="0">
                <a:solidFill>
                  <a:srgbClr val="000000"/>
                </a:solidFill>
              </a:rPr>
              <a:t>, “Side </a:t>
            </a:r>
            <a:r>
              <a:rPr lang="en-US" sz="2000" spc="-1" dirty="0" smtClean="0">
                <a:solidFill>
                  <a:srgbClr val="000000"/>
                </a:solidFill>
              </a:rPr>
              <a:t>	1</a:t>
            </a:r>
            <a:r>
              <a:rPr lang="en-US" sz="2000" spc="-1" dirty="0">
                <a:solidFill>
                  <a:srgbClr val="000000"/>
                </a:solidFill>
              </a:rPr>
              <a:t>” and “Side 2</a:t>
            </a:r>
            <a:r>
              <a:rPr lang="en-US" sz="2000" spc="-1" dirty="0" smtClean="0">
                <a:solidFill>
                  <a:srgbClr val="000000"/>
                </a:solidFill>
              </a:rPr>
              <a:t>”).</a:t>
            </a:r>
          </a:p>
          <a:p>
            <a:pPr>
              <a:lnSpc>
                <a:spcPct val="115000"/>
              </a:lnSpc>
            </a:pPr>
            <a:r>
              <a:rPr lang="en-US" sz="2000" spc="-1" dirty="0">
                <a:solidFill>
                  <a:srgbClr val="000000"/>
                </a:solidFill>
              </a:rPr>
              <a:t>	</a:t>
            </a:r>
            <a:r>
              <a:rPr lang="en-US" sz="2000" spc="-1" dirty="0" smtClean="0">
                <a:solidFill>
                  <a:srgbClr val="000000"/>
                </a:solidFill>
              </a:rPr>
              <a:t>- </a:t>
            </a:r>
            <a:r>
              <a:rPr lang="en-US" sz="2000" spc="-1" dirty="0">
                <a:solidFill>
                  <a:srgbClr val="000000"/>
                </a:solidFill>
              </a:rPr>
              <a:t>Calculate the cross product of the vectors “Side 1” and “Side 2</a:t>
            </a:r>
            <a:r>
              <a:rPr lang="en-US" sz="2000" spc="-1" dirty="0" smtClean="0">
                <a:solidFill>
                  <a:srgbClr val="000000"/>
                </a:solidFill>
              </a:rPr>
              <a:t>”.The </a:t>
            </a:r>
            <a:r>
              <a:rPr lang="en-US" sz="2000" spc="-1" dirty="0">
                <a:solidFill>
                  <a:srgbClr val="000000"/>
                </a:solidFill>
              </a:rPr>
              <a:t>result of the cross </a:t>
            </a:r>
            <a:r>
              <a:rPr lang="en-US" sz="2000" spc="-1" dirty="0" smtClean="0">
                <a:solidFill>
                  <a:srgbClr val="000000"/>
                </a:solidFill>
              </a:rPr>
              <a:t>	product </a:t>
            </a:r>
            <a:r>
              <a:rPr lang="en-US" sz="2000" spc="-1" dirty="0">
                <a:solidFill>
                  <a:srgbClr val="000000"/>
                </a:solidFill>
              </a:rPr>
              <a:t>is a new vector that is perpendicular to the </a:t>
            </a:r>
            <a:r>
              <a:rPr lang="en-US" sz="2000" spc="-1" dirty="0" smtClean="0">
                <a:solidFill>
                  <a:srgbClr val="000000"/>
                </a:solidFill>
              </a:rPr>
              <a:t>plane the </a:t>
            </a:r>
            <a:r>
              <a:rPr lang="en-US" sz="2000" spc="-1" dirty="0">
                <a:solidFill>
                  <a:srgbClr val="000000"/>
                </a:solidFill>
              </a:rPr>
              <a:t>three </a:t>
            </a:r>
            <a:r>
              <a:rPr lang="en-US" sz="2000" spc="-1" dirty="0" smtClean="0">
                <a:solidFill>
                  <a:srgbClr val="000000"/>
                </a:solidFill>
              </a:rPr>
              <a:t>original </a:t>
            </a:r>
            <a:r>
              <a:rPr lang="en-US" sz="2000" spc="-1" dirty="0">
                <a:solidFill>
                  <a:srgbClr val="000000"/>
                </a:solidFill>
              </a:rPr>
              <a:t>points lie </a:t>
            </a:r>
            <a:r>
              <a:rPr lang="en-US" sz="2000" spc="-1" dirty="0" smtClean="0">
                <a:solidFill>
                  <a:srgbClr val="000000"/>
                </a:solidFill>
              </a:rPr>
              <a:t>	on </a:t>
            </a:r>
            <a:r>
              <a:rPr lang="en-US" sz="2000" spc="-1" dirty="0">
                <a:solidFill>
                  <a:srgbClr val="000000"/>
                </a:solidFill>
              </a:rPr>
              <a:t>- the “normal”.</a:t>
            </a: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36</a:t>
            </a:fld>
            <a:endParaRPr/>
          </a:p>
        </p:txBody>
      </p:sp>
    </p:spTree>
    <p:extLst>
      <p:ext uri="{BB962C8B-B14F-4D97-AF65-F5344CB8AC3E}">
        <p14:creationId xmlns:p14="http://schemas.microsoft.com/office/powerpoint/2010/main" val="1119583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Vector Arithmetic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a:solidFill>
                  <a:srgbClr val="000000"/>
                </a:solidFill>
              </a:rPr>
              <a:t>Computing a Normal/Perpendicular vector</a:t>
            </a:r>
            <a:r>
              <a:rPr lang="en-US" sz="2200" b="1" spc="-1" dirty="0" smtClean="0">
                <a:solidFill>
                  <a:srgbClr val="000000"/>
                </a:solidFill>
              </a:rPr>
              <a:t>:</a:t>
            </a: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37</a:t>
            </a:fld>
            <a:endParaRPr/>
          </a:p>
        </p:txBody>
      </p:sp>
      <p:pic>
        <p:nvPicPr>
          <p:cNvPr id="1026" name="Picture 2" descr="https://docs.unity3d.com/uploads/Main/CalculateNorm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830" y="2219039"/>
            <a:ext cx="21717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3450472" y="3869149"/>
            <a:ext cx="4981575" cy="2552700"/>
          </a:xfrm>
          <a:prstGeom prst="rect">
            <a:avLst/>
          </a:prstGeom>
        </p:spPr>
      </p:pic>
    </p:spTree>
    <p:extLst>
      <p:ext uri="{BB962C8B-B14F-4D97-AF65-F5344CB8AC3E}">
        <p14:creationId xmlns:p14="http://schemas.microsoft.com/office/powerpoint/2010/main" val="222943542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Vector2</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Representation of 2D vectors and </a:t>
            </a:r>
            <a:r>
              <a:rPr lang="en-US" sz="2200" spc="-1" dirty="0" smtClean="0">
                <a:solidFill>
                  <a:srgbClr val="000000"/>
                </a:solidFill>
              </a:rPr>
              <a:t>points. This </a:t>
            </a:r>
            <a:r>
              <a:rPr lang="en-US" sz="2200" spc="-1" dirty="0">
                <a:solidFill>
                  <a:srgbClr val="000000"/>
                </a:solidFill>
              </a:rPr>
              <a:t>structure is used in some places to represent 2D positions and vectors (e.g. texture coordinates in a Mesh or texture offsets in Material</a:t>
            </a:r>
            <a:r>
              <a:rPr lang="en-US" sz="2200" spc="-1" dirty="0" smtClean="0">
                <a:solidFill>
                  <a:srgbClr val="000000"/>
                </a:solidFill>
              </a:rPr>
              <a:t>).</a:t>
            </a: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38</a:t>
            </a:fld>
            <a:endParaRPr/>
          </a:p>
        </p:txBody>
      </p:sp>
      <p:pic>
        <p:nvPicPr>
          <p:cNvPr id="4" name="Picture 3"/>
          <p:cNvPicPr>
            <a:picLocks noChangeAspect="1"/>
          </p:cNvPicPr>
          <p:nvPr/>
        </p:nvPicPr>
        <p:blipFill>
          <a:blip r:embed="rId3"/>
          <a:stretch>
            <a:fillRect/>
          </a:stretch>
        </p:blipFill>
        <p:spPr>
          <a:xfrm>
            <a:off x="670940" y="2791480"/>
            <a:ext cx="10735200" cy="3679009"/>
          </a:xfrm>
          <a:prstGeom prst="rect">
            <a:avLst/>
          </a:prstGeom>
        </p:spPr>
      </p:pic>
    </p:spTree>
    <p:extLst>
      <p:ext uri="{BB962C8B-B14F-4D97-AF65-F5344CB8AC3E}">
        <p14:creationId xmlns:p14="http://schemas.microsoft.com/office/powerpoint/2010/main" val="261888302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Vector2</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Methods: refer to https://</a:t>
            </a:r>
            <a:r>
              <a:rPr lang="en-US" sz="2200" spc="-1" dirty="0" smtClean="0">
                <a:solidFill>
                  <a:srgbClr val="000000"/>
                </a:solidFill>
              </a:rPr>
              <a:t>docs.unity3d.com/ScriptReference/Vector2.html</a:t>
            </a: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39</a:t>
            </a:fld>
            <a:endParaRPr/>
          </a:p>
        </p:txBody>
      </p:sp>
      <p:pic>
        <p:nvPicPr>
          <p:cNvPr id="3" name="Picture 2"/>
          <p:cNvPicPr>
            <a:picLocks noChangeAspect="1"/>
          </p:cNvPicPr>
          <p:nvPr/>
        </p:nvPicPr>
        <p:blipFill>
          <a:blip r:embed="rId3"/>
          <a:stretch>
            <a:fillRect/>
          </a:stretch>
        </p:blipFill>
        <p:spPr>
          <a:xfrm>
            <a:off x="587104" y="1694328"/>
            <a:ext cx="10913385" cy="3986625"/>
          </a:xfrm>
          <a:prstGeom prst="rect">
            <a:avLst/>
          </a:prstGeom>
        </p:spPr>
      </p:pic>
    </p:spTree>
    <p:extLst>
      <p:ext uri="{BB962C8B-B14F-4D97-AF65-F5344CB8AC3E}">
        <p14:creationId xmlns:p14="http://schemas.microsoft.com/office/powerpoint/2010/main" val="50893643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Variables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For variable names, we use something called Camel case, </a:t>
            </a:r>
            <a:r>
              <a:rPr lang="en-US" sz="2200" spc="-1" dirty="0" err="1">
                <a:solidFill>
                  <a:srgbClr val="000000"/>
                </a:solidFill>
              </a:rPr>
              <a:t>eg</a:t>
            </a:r>
            <a:r>
              <a:rPr lang="en-US" sz="2200" spc="-1" dirty="0">
                <a:solidFill>
                  <a:srgbClr val="000000"/>
                </a:solidFill>
              </a:rPr>
              <a:t>. </a:t>
            </a:r>
            <a:r>
              <a:rPr lang="en-US" sz="2200" spc="-1" dirty="0" err="1">
                <a:solidFill>
                  <a:srgbClr val="000000"/>
                </a:solidFill>
              </a:rPr>
              <a:t>variableName</a:t>
            </a:r>
            <a:r>
              <a:rPr lang="en-US" sz="2200" spc="-1" dirty="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For constant names, we use something called Pascal case, </a:t>
            </a:r>
            <a:r>
              <a:rPr lang="en-US" sz="2200" spc="-1" dirty="0" err="1">
                <a:solidFill>
                  <a:srgbClr val="000000"/>
                </a:solidFill>
              </a:rPr>
              <a:t>eg</a:t>
            </a:r>
            <a:r>
              <a:rPr lang="en-US" sz="2200" spc="-1" dirty="0">
                <a:solidFill>
                  <a:srgbClr val="000000"/>
                </a:solidFill>
              </a:rPr>
              <a:t>. </a:t>
            </a:r>
            <a:r>
              <a:rPr lang="en-US" sz="2200" spc="-1" dirty="0" err="1">
                <a:solidFill>
                  <a:srgbClr val="000000"/>
                </a:solidFill>
              </a:rPr>
              <a:t>ConstantName</a:t>
            </a:r>
            <a:r>
              <a:rPr lang="en-US" sz="2200" spc="-1" dirty="0">
                <a:solidFill>
                  <a:srgbClr val="000000"/>
                </a:solidFill>
              </a:rPr>
              <a:t>.</a:t>
            </a:r>
          </a:p>
        </p:txBody>
      </p:sp>
      <p:sp>
        <p:nvSpPr>
          <p:cNvPr id="2" name="PlaceHolder 1"/>
          <p:cNvSpPr>
            <a:spLocks noGrp="1"/>
          </p:cNvSpPr>
          <p:nvPr>
            <p:ph type="sldNum" idx="2"/>
          </p:nvPr>
        </p:nvSpPr>
        <p:spPr/>
        <p:txBody>
          <a:bodyPr/>
          <a:lstStyle/>
          <a:p>
            <a:fld id="{E662E0F8-AEBF-4F9D-AAEA-E42E01C18BE1}" type="slidenum">
              <a:t>4</a:t>
            </a:fld>
            <a:endParaRPr/>
          </a:p>
        </p:txBody>
      </p:sp>
      <p:pic>
        <p:nvPicPr>
          <p:cNvPr id="9" name="Picture 8"/>
          <p:cNvPicPr>
            <a:picLocks noChangeAspect="1"/>
          </p:cNvPicPr>
          <p:nvPr/>
        </p:nvPicPr>
        <p:blipFill>
          <a:blip r:embed="rId3"/>
          <a:stretch>
            <a:fillRect/>
          </a:stretch>
        </p:blipFill>
        <p:spPr>
          <a:xfrm>
            <a:off x="228600" y="1847849"/>
            <a:ext cx="4483326" cy="2000408"/>
          </a:xfrm>
          <a:prstGeom prst="rect">
            <a:avLst/>
          </a:prstGeom>
        </p:spPr>
      </p:pic>
    </p:spTree>
    <p:extLst>
      <p:ext uri="{BB962C8B-B14F-4D97-AF65-F5344CB8AC3E}">
        <p14:creationId xmlns:p14="http://schemas.microsoft.com/office/powerpoint/2010/main" val="8901417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Quaternion</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Quaternions are used to represent rotations</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They are compact, don't suffer from gimbal lock and can easily be interpolated. Unity internally uses Quaternions to represent all rotations</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They are based on complex numbers and are not easy to understand intuitively. You almost never access or modify individual Quaternion components (</a:t>
            </a:r>
            <a:r>
              <a:rPr lang="en-US" sz="2200" spc="-1" dirty="0" err="1">
                <a:solidFill>
                  <a:srgbClr val="000000"/>
                </a:solidFill>
              </a:rPr>
              <a:t>x,y,z,w</a:t>
            </a:r>
            <a:r>
              <a:rPr lang="en-US" sz="2200" spc="-1" dirty="0">
                <a:solidFill>
                  <a:srgbClr val="000000"/>
                </a:solidFill>
              </a:rPr>
              <a:t>); most often you would just take existing rotations (e.g. from the Transform) and use them to construct new rotations (e.g. to smoothly interpolate between two rotations). The Quaternion functions that you use 99% of the time are: </a:t>
            </a:r>
            <a:r>
              <a:rPr lang="en-US" sz="2200" b="1" spc="-1" dirty="0" err="1">
                <a:solidFill>
                  <a:srgbClr val="000000"/>
                </a:solidFill>
              </a:rPr>
              <a:t>Quaternion</a:t>
            </a:r>
            <a:r>
              <a:rPr lang="en-US" sz="2200" spc="-1" dirty="0" err="1">
                <a:solidFill>
                  <a:srgbClr val="000000"/>
                </a:solidFill>
              </a:rPr>
              <a:t>.LookRotation</a:t>
            </a:r>
            <a:r>
              <a:rPr lang="en-US" sz="2200" spc="-1" dirty="0">
                <a:solidFill>
                  <a:srgbClr val="000000"/>
                </a:solidFill>
              </a:rPr>
              <a:t>, </a:t>
            </a:r>
            <a:r>
              <a:rPr lang="en-US" sz="2200" b="1" spc="-1" dirty="0" err="1">
                <a:solidFill>
                  <a:srgbClr val="000000"/>
                </a:solidFill>
              </a:rPr>
              <a:t>Quaternion</a:t>
            </a:r>
            <a:r>
              <a:rPr lang="en-US" sz="2200" spc="-1" dirty="0" err="1">
                <a:solidFill>
                  <a:srgbClr val="000000"/>
                </a:solidFill>
              </a:rPr>
              <a:t>.Angle</a:t>
            </a:r>
            <a:r>
              <a:rPr lang="en-US" sz="2200" spc="-1" dirty="0">
                <a:solidFill>
                  <a:srgbClr val="000000"/>
                </a:solidFill>
              </a:rPr>
              <a:t>, </a:t>
            </a:r>
            <a:r>
              <a:rPr lang="en-US" sz="2200" b="1" spc="-1" dirty="0" err="1">
                <a:solidFill>
                  <a:srgbClr val="000000"/>
                </a:solidFill>
              </a:rPr>
              <a:t>Quaternion</a:t>
            </a:r>
            <a:r>
              <a:rPr lang="en-US" sz="2200" spc="-1" dirty="0" err="1">
                <a:solidFill>
                  <a:srgbClr val="000000"/>
                </a:solidFill>
              </a:rPr>
              <a:t>.Euler</a:t>
            </a:r>
            <a:r>
              <a:rPr lang="en-US" sz="2200" spc="-1" dirty="0">
                <a:solidFill>
                  <a:srgbClr val="000000"/>
                </a:solidFill>
              </a:rPr>
              <a:t>, </a:t>
            </a:r>
            <a:r>
              <a:rPr lang="en-US" sz="2200" b="1" spc="-1" dirty="0" err="1">
                <a:solidFill>
                  <a:srgbClr val="000000"/>
                </a:solidFill>
              </a:rPr>
              <a:t>Quaternion</a:t>
            </a:r>
            <a:r>
              <a:rPr lang="en-US" sz="2200" spc="-1" dirty="0" err="1">
                <a:solidFill>
                  <a:srgbClr val="000000"/>
                </a:solidFill>
              </a:rPr>
              <a:t>.Slerp</a:t>
            </a:r>
            <a:r>
              <a:rPr lang="en-US" sz="2200" spc="-1" dirty="0">
                <a:solidFill>
                  <a:srgbClr val="000000"/>
                </a:solidFill>
              </a:rPr>
              <a:t>, </a:t>
            </a:r>
            <a:r>
              <a:rPr lang="en-US" sz="2200" b="1" spc="-1" dirty="0" err="1">
                <a:solidFill>
                  <a:srgbClr val="000000"/>
                </a:solidFill>
              </a:rPr>
              <a:t>Quaternion</a:t>
            </a:r>
            <a:r>
              <a:rPr lang="en-US" sz="2200" spc="-1" dirty="0" err="1">
                <a:solidFill>
                  <a:srgbClr val="000000"/>
                </a:solidFill>
              </a:rPr>
              <a:t>.FromToRotation</a:t>
            </a:r>
            <a:r>
              <a:rPr lang="en-US" sz="2200" spc="-1" dirty="0">
                <a:solidFill>
                  <a:srgbClr val="000000"/>
                </a:solidFill>
              </a:rPr>
              <a:t>, and </a:t>
            </a:r>
            <a:r>
              <a:rPr lang="en-US" sz="2200" b="1" spc="-1" dirty="0" err="1">
                <a:solidFill>
                  <a:srgbClr val="000000"/>
                </a:solidFill>
              </a:rPr>
              <a:t>Quaternion</a:t>
            </a:r>
            <a:r>
              <a:rPr lang="en-US" sz="2200" spc="-1" dirty="0" err="1">
                <a:solidFill>
                  <a:srgbClr val="000000"/>
                </a:solidFill>
              </a:rPr>
              <a:t>.identity</a:t>
            </a:r>
            <a:r>
              <a:rPr lang="en-US" sz="2200" spc="-1" dirty="0">
                <a:solidFill>
                  <a:srgbClr val="000000"/>
                </a:solidFill>
              </a:rPr>
              <a:t>. (The other functions are only for exotic uses</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Refer to https://docs.unity3d.com/ScriptReference/Quaternion.html</a:t>
            </a:r>
          </a:p>
        </p:txBody>
      </p:sp>
      <p:sp>
        <p:nvSpPr>
          <p:cNvPr id="2" name="PlaceHolder 1"/>
          <p:cNvSpPr>
            <a:spLocks noGrp="1"/>
          </p:cNvSpPr>
          <p:nvPr>
            <p:ph type="sldNum" idx="2"/>
          </p:nvPr>
        </p:nvSpPr>
        <p:spPr/>
        <p:txBody>
          <a:bodyPr/>
          <a:lstStyle/>
          <a:p>
            <a:fld id="{E662E0F8-AEBF-4F9D-AAEA-E42E01C18BE1}" type="slidenum">
              <a:t>40</a:t>
            </a:fld>
            <a:endParaRPr/>
          </a:p>
        </p:txBody>
      </p:sp>
    </p:spTree>
    <p:extLst>
      <p:ext uri="{BB962C8B-B14F-4D97-AF65-F5344CB8AC3E}">
        <p14:creationId xmlns:p14="http://schemas.microsoft.com/office/powerpoint/2010/main" val="405672787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Transform</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Position, rotation and scale of an object</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Every object in a Scene has a Transform. It's used to store and manipulate the position, rotation and scale of the object. Every Transform can have a parent, which allows you to apply position, rotation and scale hierarchically. This is the hierarchy seen in the Hierarchy pane</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smtClean="0">
                <a:solidFill>
                  <a:srgbClr val="000000"/>
                </a:solidFill>
              </a:rPr>
              <a:t>Properties </a:t>
            </a:r>
            <a:r>
              <a:rPr lang="en-US" sz="2200" spc="-1" dirty="0">
                <a:solidFill>
                  <a:srgbClr val="000000"/>
                </a:solidFill>
              </a:rPr>
              <a:t>and Methods: Refer to </a:t>
            </a:r>
            <a:r>
              <a:rPr lang="en-US" sz="2200" spc="-1" dirty="0">
                <a:solidFill>
                  <a:srgbClr val="000000"/>
                </a:solidFill>
                <a:hlinkClick r:id="rId3"/>
              </a:rPr>
              <a:t>https://</a:t>
            </a:r>
            <a:r>
              <a:rPr lang="en-US" sz="2200" spc="-1" dirty="0" smtClean="0">
                <a:solidFill>
                  <a:srgbClr val="000000"/>
                </a:solidFill>
                <a:hlinkClick r:id="rId3"/>
              </a:rPr>
              <a:t>docs.unity3d.com/ScriptReference/Transform.html</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b="1" spc="-1" dirty="0" smtClean="0">
                <a:solidFill>
                  <a:srgbClr val="000000"/>
                </a:solidFill>
              </a:rPr>
              <a:t>Note</a:t>
            </a:r>
            <a:r>
              <a:rPr lang="en-US" sz="2200" spc="-1" dirty="0">
                <a:solidFill>
                  <a:srgbClr val="000000"/>
                </a:solidFill>
              </a:rPr>
              <a:t>: A </a:t>
            </a:r>
            <a:r>
              <a:rPr lang="en-US" sz="2200" spc="-1" dirty="0" err="1">
                <a:solidFill>
                  <a:srgbClr val="000000"/>
                </a:solidFill>
              </a:rPr>
              <a:t>GameObject</a:t>
            </a:r>
            <a:r>
              <a:rPr lang="en-US" sz="2200" spc="-1" dirty="0">
                <a:solidFill>
                  <a:srgbClr val="000000"/>
                </a:solidFill>
              </a:rPr>
              <a:t> always has a Transform component attached: you can’t remove a Transform or create a </a:t>
            </a:r>
            <a:r>
              <a:rPr lang="en-US" sz="2200" spc="-1" dirty="0" err="1">
                <a:solidFill>
                  <a:srgbClr val="000000"/>
                </a:solidFill>
              </a:rPr>
              <a:t>GameObject</a:t>
            </a:r>
            <a:r>
              <a:rPr lang="en-US" sz="2200" spc="-1" dirty="0">
                <a:solidFill>
                  <a:srgbClr val="000000"/>
                </a:solidFill>
              </a:rPr>
              <a:t> without a Transform component.</a:t>
            </a:r>
            <a:endParaRPr lang="en-US" sz="16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41</a:t>
            </a:fld>
            <a:endParaRPr/>
          </a:p>
        </p:txBody>
      </p:sp>
    </p:spTree>
    <p:extLst>
      <p:ext uri="{BB962C8B-B14F-4D97-AF65-F5344CB8AC3E}">
        <p14:creationId xmlns:p14="http://schemas.microsoft.com/office/powerpoint/2010/main" val="249651213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spc="-1" dirty="0" smtClean="0">
                <a:solidFill>
                  <a:srgbClr val="000000"/>
                </a:solidFill>
              </a:rPr>
              <a:t>Other important classes</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err="1" smtClean="0">
                <a:solidFill>
                  <a:srgbClr val="000000"/>
                </a:solidFill>
              </a:rPr>
              <a:t>ScriptableObject</a:t>
            </a:r>
            <a:r>
              <a:rPr lang="en-US" sz="2200" spc="-1" dirty="0">
                <a:solidFill>
                  <a:srgbClr val="000000"/>
                </a:solidFill>
              </a:rPr>
              <a:t>: A data container that you can use to save large amounts of data</a:t>
            </a:r>
            <a:r>
              <a:rPr lang="en-US" sz="2200" spc="-1" dirty="0" smtClean="0">
                <a:solidFill>
                  <a:srgbClr val="000000"/>
                </a:solidFill>
              </a:rPr>
              <a:t>. </a:t>
            </a:r>
            <a:r>
              <a:rPr lang="en-US" sz="2200" spc="-1" dirty="0">
                <a:solidFill>
                  <a:srgbClr val="000000"/>
                </a:solidFill>
              </a:rPr>
              <a:t>Refer to </a:t>
            </a:r>
            <a:r>
              <a:rPr lang="en-US" sz="2200" spc="-1" dirty="0">
                <a:solidFill>
                  <a:srgbClr val="000000"/>
                </a:solidFill>
                <a:hlinkClick r:id="rId3"/>
              </a:rPr>
              <a:t>https://</a:t>
            </a:r>
            <a:r>
              <a:rPr lang="en-US" sz="2200" spc="-1" dirty="0" smtClean="0">
                <a:solidFill>
                  <a:srgbClr val="000000"/>
                </a:solidFill>
                <a:hlinkClick r:id="rId3"/>
              </a:rPr>
              <a:t>docs.unity3d.com/ScriptReference/ScriptableObject.html</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b="1" spc="-1" dirty="0">
                <a:solidFill>
                  <a:srgbClr val="000000"/>
                </a:solidFill>
              </a:rPr>
              <a:t>Time</a:t>
            </a:r>
            <a:r>
              <a:rPr lang="en-US" sz="2200" spc="-1" dirty="0">
                <a:solidFill>
                  <a:srgbClr val="000000"/>
                </a:solidFill>
              </a:rPr>
              <a:t> (and framerate management): The Time class allows you to measure and control time, and manage the framerate of your project</a:t>
            </a:r>
            <a:r>
              <a:rPr lang="en-US" sz="2200" spc="-1" dirty="0" smtClean="0">
                <a:solidFill>
                  <a:srgbClr val="000000"/>
                </a:solidFill>
              </a:rPr>
              <a:t>. </a:t>
            </a:r>
            <a:r>
              <a:rPr lang="en-US" sz="2200" spc="-1" dirty="0">
                <a:solidFill>
                  <a:srgbClr val="000000"/>
                </a:solidFill>
              </a:rPr>
              <a:t>Refer to </a:t>
            </a:r>
            <a:r>
              <a:rPr lang="en-US" sz="2200" spc="-1" dirty="0">
                <a:solidFill>
                  <a:srgbClr val="000000"/>
                </a:solidFill>
                <a:hlinkClick r:id="rId4"/>
              </a:rPr>
              <a:t>https://</a:t>
            </a:r>
            <a:r>
              <a:rPr lang="en-US" sz="2200" spc="-1" dirty="0" smtClean="0">
                <a:solidFill>
                  <a:srgbClr val="000000"/>
                </a:solidFill>
                <a:hlinkClick r:id="rId4"/>
              </a:rPr>
              <a:t>docs.unity3d.com/ScriptReference/Time.html</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b="1" spc="-1" dirty="0" err="1">
                <a:solidFill>
                  <a:srgbClr val="000000"/>
                </a:solidFill>
              </a:rPr>
              <a:t>Mathf</a:t>
            </a:r>
            <a:r>
              <a:rPr lang="en-US" sz="2200" spc="-1" dirty="0">
                <a:solidFill>
                  <a:srgbClr val="000000"/>
                </a:solidFill>
              </a:rPr>
              <a:t>: A collection of common math functions, including trigonometric, logarithmic, and other functions commonly required in games and app development</a:t>
            </a:r>
            <a:r>
              <a:rPr lang="en-US" sz="2200" spc="-1" dirty="0" smtClean="0">
                <a:solidFill>
                  <a:srgbClr val="000000"/>
                </a:solidFill>
              </a:rPr>
              <a:t>. </a:t>
            </a:r>
            <a:r>
              <a:rPr lang="en-US" sz="2200" spc="-1" dirty="0">
                <a:solidFill>
                  <a:srgbClr val="000000"/>
                </a:solidFill>
              </a:rPr>
              <a:t>Refer to </a:t>
            </a:r>
            <a:r>
              <a:rPr lang="en-US" sz="2200" spc="-1" dirty="0">
                <a:solidFill>
                  <a:srgbClr val="000000"/>
                </a:solidFill>
                <a:hlinkClick r:id="rId5"/>
              </a:rPr>
              <a:t>https://</a:t>
            </a:r>
            <a:r>
              <a:rPr lang="en-US" sz="2200" spc="-1" dirty="0" smtClean="0">
                <a:solidFill>
                  <a:srgbClr val="000000"/>
                </a:solidFill>
                <a:hlinkClick r:id="rId5"/>
              </a:rPr>
              <a:t>docs.unity3d.com/Manual/class-Mathf.html</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b="1" spc="-1" dirty="0">
                <a:solidFill>
                  <a:srgbClr val="000000"/>
                </a:solidFill>
              </a:rPr>
              <a:t>Random</a:t>
            </a:r>
            <a:r>
              <a:rPr lang="en-US" sz="2200" spc="-1" dirty="0">
                <a:solidFill>
                  <a:srgbClr val="000000"/>
                </a:solidFill>
              </a:rPr>
              <a:t>: Provides you with easy ways of generating various commonly required types of random values</a:t>
            </a:r>
            <a:r>
              <a:rPr lang="en-US" sz="2200" spc="-1" dirty="0" smtClean="0">
                <a:solidFill>
                  <a:srgbClr val="000000"/>
                </a:solidFill>
              </a:rPr>
              <a:t>. Refer </a:t>
            </a:r>
            <a:r>
              <a:rPr lang="en-US" sz="2200" spc="-1" dirty="0">
                <a:solidFill>
                  <a:srgbClr val="000000"/>
                </a:solidFill>
              </a:rPr>
              <a:t>to https://docs.unity3d.com/ScriptReference/Random.html</a:t>
            </a:r>
          </a:p>
        </p:txBody>
      </p:sp>
      <p:sp>
        <p:nvSpPr>
          <p:cNvPr id="2" name="PlaceHolder 1"/>
          <p:cNvSpPr>
            <a:spLocks noGrp="1"/>
          </p:cNvSpPr>
          <p:nvPr>
            <p:ph type="sldNum" idx="2"/>
          </p:nvPr>
        </p:nvSpPr>
        <p:spPr/>
        <p:txBody>
          <a:bodyPr/>
          <a:lstStyle/>
          <a:p>
            <a:fld id="{E662E0F8-AEBF-4F9D-AAEA-E42E01C18BE1}" type="slidenum">
              <a:t>42</a:t>
            </a:fld>
            <a:endParaRPr/>
          </a:p>
        </p:txBody>
      </p:sp>
    </p:spTree>
    <p:extLst>
      <p:ext uri="{BB962C8B-B14F-4D97-AF65-F5344CB8AC3E}">
        <p14:creationId xmlns:p14="http://schemas.microsoft.com/office/powerpoint/2010/main" val="365750415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spc="-1" dirty="0" smtClean="0">
                <a:solidFill>
                  <a:srgbClr val="000000"/>
                </a:solidFill>
              </a:rPr>
              <a:t>Other important classes</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smtClean="0">
                <a:solidFill>
                  <a:srgbClr val="000000"/>
                </a:solidFill>
              </a:rPr>
              <a:t>Debug</a:t>
            </a:r>
            <a:r>
              <a:rPr lang="en-US" sz="2200" spc="-1" dirty="0">
                <a:solidFill>
                  <a:srgbClr val="000000"/>
                </a:solidFill>
              </a:rPr>
              <a:t>: Allows you to </a:t>
            </a:r>
            <a:r>
              <a:rPr lang="en-US" sz="2200" spc="-1" dirty="0" err="1">
                <a:solidFill>
                  <a:srgbClr val="000000"/>
                </a:solidFill>
              </a:rPr>
              <a:t>visualise</a:t>
            </a:r>
            <a:r>
              <a:rPr lang="en-US" sz="2200" spc="-1" dirty="0">
                <a:solidFill>
                  <a:srgbClr val="000000"/>
                </a:solidFill>
              </a:rPr>
              <a:t> information in the Editor that may help you understand or investigate what is going on in your project while it is running</a:t>
            </a:r>
            <a:r>
              <a:rPr lang="en-US" sz="2200" spc="-1" dirty="0" smtClean="0">
                <a:solidFill>
                  <a:srgbClr val="000000"/>
                </a:solidFill>
              </a:rPr>
              <a:t>. </a:t>
            </a:r>
            <a:r>
              <a:rPr lang="en-US" sz="2200" spc="-1" dirty="0">
                <a:solidFill>
                  <a:srgbClr val="000000"/>
                </a:solidFill>
              </a:rPr>
              <a:t>Refer to </a:t>
            </a:r>
            <a:r>
              <a:rPr lang="en-US" sz="2200" spc="-1" dirty="0">
                <a:solidFill>
                  <a:srgbClr val="000000"/>
                </a:solidFill>
                <a:hlinkClick r:id="rId3"/>
              </a:rPr>
              <a:t>https://</a:t>
            </a:r>
            <a:r>
              <a:rPr lang="en-US" sz="2200" spc="-1" dirty="0" smtClean="0">
                <a:solidFill>
                  <a:srgbClr val="000000"/>
                </a:solidFill>
                <a:hlinkClick r:id="rId3"/>
              </a:rPr>
              <a:t>docs.unity3d.com/Manual/class-Debug.html</a:t>
            </a:r>
            <a:r>
              <a:rPr lang="en-US" sz="2200" spc="-1" dirty="0" smtClean="0">
                <a:solidFill>
                  <a:srgbClr val="000000"/>
                </a:solidFill>
              </a:rPr>
              <a:t> </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b="1" spc="-1" dirty="0">
                <a:solidFill>
                  <a:srgbClr val="000000"/>
                </a:solidFill>
              </a:rPr>
              <a:t>Gizmos and Handles</a:t>
            </a:r>
            <a:r>
              <a:rPr lang="en-US" sz="2200" spc="-1" dirty="0">
                <a:solidFill>
                  <a:srgbClr val="000000"/>
                </a:solidFill>
              </a:rPr>
              <a:t>: allows you to draw lines and shapes in the Scene view</a:t>
            </a:r>
          </a:p>
          <a:p>
            <a:pPr marL="342900" indent="-342900">
              <a:lnSpc>
                <a:spcPct val="115000"/>
              </a:lnSpc>
              <a:buFont typeface="Arial" panose="020B0604020202020204" pitchFamily="34" charset="0"/>
              <a:buChar char="•"/>
            </a:pPr>
            <a:r>
              <a:rPr lang="en-US" sz="2200" spc="-1" dirty="0">
                <a:solidFill>
                  <a:srgbClr val="000000"/>
                </a:solidFill>
              </a:rPr>
              <a:t> and Game view, as well as interactive handles and controls</a:t>
            </a:r>
            <a:r>
              <a:rPr lang="en-US" sz="2200" spc="-1" dirty="0" smtClean="0">
                <a:solidFill>
                  <a:srgbClr val="000000"/>
                </a:solidFill>
              </a:rPr>
              <a:t>. </a:t>
            </a:r>
            <a:r>
              <a:rPr lang="en-US" sz="2200" spc="-1" dirty="0">
                <a:solidFill>
                  <a:srgbClr val="000000"/>
                </a:solidFill>
              </a:rPr>
              <a:t>Refer to </a:t>
            </a:r>
            <a:r>
              <a:rPr lang="en-US" sz="2200" spc="-1" dirty="0">
                <a:solidFill>
                  <a:srgbClr val="000000"/>
                </a:solidFill>
                <a:hlinkClick r:id="rId4"/>
              </a:rPr>
              <a:t>https://</a:t>
            </a:r>
            <a:r>
              <a:rPr lang="en-US" sz="2200" spc="-1" dirty="0" smtClean="0">
                <a:solidFill>
                  <a:srgbClr val="000000"/>
                </a:solidFill>
                <a:hlinkClick r:id="rId4"/>
              </a:rPr>
              <a:t>docs.unity3d.com/ScriptReference/Gizmos.html</a:t>
            </a:r>
            <a:r>
              <a:rPr lang="en-US" sz="2200" spc="-1" dirty="0">
                <a:solidFill>
                  <a:srgbClr val="000000"/>
                </a:solidFill>
              </a:rPr>
              <a:t> and </a:t>
            </a:r>
            <a:r>
              <a:rPr lang="en-US" sz="2200" spc="-1" dirty="0">
                <a:solidFill>
                  <a:srgbClr val="000000"/>
                </a:solidFill>
                <a:hlinkClick r:id="rId5"/>
              </a:rPr>
              <a:t>https://</a:t>
            </a:r>
            <a:r>
              <a:rPr lang="en-US" sz="2200" spc="-1" dirty="0" smtClean="0">
                <a:solidFill>
                  <a:srgbClr val="000000"/>
                </a:solidFill>
                <a:hlinkClick r:id="rId5"/>
              </a:rPr>
              <a:t>docs.unity3d.com/ScriptReference/Handles.html</a:t>
            </a:r>
            <a:r>
              <a:rPr lang="en-US" sz="2200" spc="-1" dirty="0" smtClean="0">
                <a:solidFill>
                  <a:srgbClr val="000000"/>
                </a:solidFill>
              </a:rPr>
              <a:t> </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43</a:t>
            </a:fld>
            <a:endParaRPr/>
          </a:p>
        </p:txBody>
      </p:sp>
    </p:spTree>
    <p:extLst>
      <p:ext uri="{BB962C8B-B14F-4D97-AF65-F5344CB8AC3E}">
        <p14:creationId xmlns:p14="http://schemas.microsoft.com/office/powerpoint/2010/main" val="177991715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Data types </a:t>
            </a:r>
            <a:r>
              <a:rPr lang="en-US" sz="4400" b="1" spc="-1" dirty="0">
                <a:solidFill>
                  <a:srgbClr val="000000"/>
                </a:solidFill>
              </a:rPr>
              <a:t>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Data in C# fall into two categories: </a:t>
            </a:r>
            <a:r>
              <a:rPr lang="en-US" sz="2200" b="1" spc="-1" dirty="0">
                <a:solidFill>
                  <a:srgbClr val="000000"/>
                </a:solidFill>
              </a:rPr>
              <a:t>value</a:t>
            </a:r>
            <a:r>
              <a:rPr lang="en-US" sz="2200" spc="-1" dirty="0">
                <a:solidFill>
                  <a:srgbClr val="000000"/>
                </a:solidFill>
              </a:rPr>
              <a:t> types and </a:t>
            </a:r>
            <a:r>
              <a:rPr lang="en-US" sz="2200" b="1" spc="-1" dirty="0">
                <a:solidFill>
                  <a:srgbClr val="000000"/>
                </a:solidFill>
              </a:rPr>
              <a:t>reference</a:t>
            </a:r>
            <a:r>
              <a:rPr lang="en-US" sz="2200" spc="-1" dirty="0">
                <a:solidFill>
                  <a:srgbClr val="000000"/>
                </a:solidFill>
              </a:rPr>
              <a:t> types.</a:t>
            </a:r>
          </a:p>
          <a:p>
            <a:pPr marL="342900" indent="-342900">
              <a:lnSpc>
                <a:spcPct val="115000"/>
              </a:lnSpc>
              <a:buFont typeface="Arial" panose="020B0604020202020204" pitchFamily="34" charset="0"/>
              <a:buChar char="•"/>
            </a:pPr>
            <a:r>
              <a:rPr lang="en-US" sz="2200" spc="-1" dirty="0">
                <a:solidFill>
                  <a:srgbClr val="000000"/>
                </a:solidFill>
              </a:rPr>
              <a:t>A variable of a value type contains an instance of the type.</a:t>
            </a:r>
          </a:p>
          <a:p>
            <a:pPr marL="800100" lvl="1" indent="-342900">
              <a:lnSpc>
                <a:spcPct val="115000"/>
              </a:lnSpc>
              <a:buFont typeface="Arial" panose="020B0604020202020204" pitchFamily="34" charset="0"/>
              <a:buChar char="•"/>
            </a:pPr>
            <a:r>
              <a:rPr lang="en-US" sz="2000" spc="-1" dirty="0">
                <a:solidFill>
                  <a:srgbClr val="000000"/>
                </a:solidFill>
              </a:rPr>
              <a:t>On assignment, the corresponding type instances are copied.</a:t>
            </a:r>
          </a:p>
          <a:p>
            <a:pPr marL="342900" indent="-342900">
              <a:lnSpc>
                <a:spcPct val="115000"/>
              </a:lnSpc>
              <a:buFont typeface="Arial" panose="020B0604020202020204" pitchFamily="34" charset="0"/>
              <a:buChar char="•"/>
            </a:pPr>
            <a:r>
              <a:rPr lang="en-US" sz="2200" spc="-1" dirty="0">
                <a:solidFill>
                  <a:srgbClr val="000000"/>
                </a:solidFill>
              </a:rPr>
              <a:t>A variable of a reference type contains a reference to an instance of the type.</a:t>
            </a:r>
          </a:p>
          <a:p>
            <a:pPr marL="800100" lvl="1" indent="-342900">
              <a:lnSpc>
                <a:spcPct val="115000"/>
              </a:lnSpc>
              <a:buFont typeface="Arial" panose="020B0604020202020204" pitchFamily="34" charset="0"/>
              <a:buChar char="•"/>
            </a:pPr>
            <a:r>
              <a:rPr lang="en-US" sz="2000" spc="-1" dirty="0">
                <a:solidFill>
                  <a:srgbClr val="000000"/>
                </a:solidFill>
              </a:rPr>
              <a:t>On assignment, only the reference to the instance of the reference type is copied.</a:t>
            </a:r>
          </a:p>
        </p:txBody>
      </p:sp>
      <p:sp>
        <p:nvSpPr>
          <p:cNvPr id="2" name="PlaceHolder 1"/>
          <p:cNvSpPr>
            <a:spLocks noGrp="1"/>
          </p:cNvSpPr>
          <p:nvPr>
            <p:ph type="sldNum" idx="2"/>
          </p:nvPr>
        </p:nvSpPr>
        <p:spPr/>
        <p:txBody>
          <a:bodyPr/>
          <a:lstStyle/>
          <a:p>
            <a:fld id="{E662E0F8-AEBF-4F9D-AAEA-E42E01C18BE1}" type="slidenum">
              <a:t>5</a:t>
            </a:fld>
            <a:endParaRPr/>
          </a:p>
        </p:txBody>
      </p:sp>
    </p:spTree>
    <p:extLst>
      <p:ext uri="{BB962C8B-B14F-4D97-AF65-F5344CB8AC3E}">
        <p14:creationId xmlns:p14="http://schemas.microsoft.com/office/powerpoint/2010/main" val="154155698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Value types are the most basic data types there are in C#, and their values are stored directly into memory locations.</a:t>
            </a:r>
          </a:p>
          <a:p>
            <a:pPr marL="342900" indent="-342900">
              <a:lnSpc>
                <a:spcPct val="115000"/>
              </a:lnSpc>
              <a:buFont typeface="Arial" panose="020B0604020202020204" pitchFamily="34" charset="0"/>
              <a:buChar char="•"/>
            </a:pPr>
            <a:r>
              <a:rPr lang="en-US" sz="2200" spc="-1" dirty="0">
                <a:solidFill>
                  <a:srgbClr val="000000"/>
                </a:solidFill>
              </a:rPr>
              <a:t>For a variable, the contents of the location are called the value of the variable – and we can change what's in that location as many times as we want as the program executes.</a:t>
            </a:r>
          </a:p>
          <a:p>
            <a:pPr marL="342900" indent="-342900">
              <a:lnSpc>
                <a:spcPct val="115000"/>
              </a:lnSpc>
              <a:buFont typeface="Arial" panose="020B0604020202020204" pitchFamily="34" charset="0"/>
              <a:buChar char="•"/>
            </a:pPr>
            <a:r>
              <a:rPr lang="en-US" sz="2200" spc="-1" dirty="0">
                <a:solidFill>
                  <a:srgbClr val="000000"/>
                </a:solidFill>
              </a:rPr>
              <a:t>For a constant, the memory location contains whatever we said the constant's value would be, and we're never allowed to change it as the program </a:t>
            </a:r>
            <a:r>
              <a:rPr lang="en-US" sz="2200" spc="-1" dirty="0" smtClean="0">
                <a:solidFill>
                  <a:srgbClr val="000000"/>
                </a:solidFill>
              </a:rPr>
              <a:t>executes.</a:t>
            </a:r>
          </a:p>
        </p:txBody>
      </p:sp>
      <p:sp>
        <p:nvSpPr>
          <p:cNvPr id="2" name="PlaceHolder 1"/>
          <p:cNvSpPr>
            <a:spLocks noGrp="1"/>
          </p:cNvSpPr>
          <p:nvPr>
            <p:ph type="sldNum" idx="2"/>
          </p:nvPr>
        </p:nvSpPr>
        <p:spPr/>
        <p:txBody>
          <a:bodyPr/>
          <a:lstStyle/>
          <a:p>
            <a:fld id="{E662E0F8-AEBF-4F9D-AAEA-E42E01C18BE1}" type="slidenum">
              <a:t>6</a:t>
            </a:fld>
            <a:endParaRPr/>
          </a:p>
        </p:txBody>
      </p:sp>
    </p:spTree>
    <p:extLst>
      <p:ext uri="{BB962C8B-B14F-4D97-AF65-F5344CB8AC3E}">
        <p14:creationId xmlns:p14="http://schemas.microsoft.com/office/powerpoint/2010/main" val="295215816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data type for a variable or constant tells us two things:</a:t>
            </a:r>
          </a:p>
          <a:p>
            <a:pPr marL="800100" lvl="1" indent="-342900">
              <a:lnSpc>
                <a:spcPct val="115000"/>
              </a:lnSpc>
              <a:buFont typeface="Arial" panose="020B0604020202020204" pitchFamily="34" charset="0"/>
              <a:buChar char="•"/>
            </a:pPr>
            <a:r>
              <a:rPr lang="en-US" sz="2000" spc="-1" dirty="0">
                <a:solidFill>
                  <a:srgbClr val="000000"/>
                </a:solidFill>
              </a:rPr>
              <a:t>What values the variable or constant can have, and</a:t>
            </a:r>
          </a:p>
          <a:p>
            <a:pPr marL="800100" lvl="1" indent="-342900">
              <a:lnSpc>
                <a:spcPct val="115000"/>
              </a:lnSpc>
              <a:buFont typeface="Arial" panose="020B0604020202020204" pitchFamily="34" charset="0"/>
              <a:buChar char="•"/>
            </a:pPr>
            <a:r>
              <a:rPr lang="en-US" sz="2000" spc="-1" dirty="0">
                <a:solidFill>
                  <a:srgbClr val="000000"/>
                </a:solidFill>
              </a:rPr>
              <a:t>What operations are valid for the variable or constant</a:t>
            </a:r>
          </a:p>
          <a:p>
            <a:pPr marL="342900" indent="-342900">
              <a:lnSpc>
                <a:spcPct val="115000"/>
              </a:lnSpc>
              <a:buFont typeface="Arial" panose="020B0604020202020204" pitchFamily="34" charset="0"/>
              <a:buChar char="•"/>
            </a:pPr>
            <a:r>
              <a:rPr lang="en-US" sz="2200" spc="-1" dirty="0">
                <a:solidFill>
                  <a:srgbClr val="000000"/>
                </a:solidFill>
              </a:rPr>
              <a:t>Example:</a:t>
            </a:r>
          </a:p>
          <a:p>
            <a:pPr marL="342900" indent="-342900">
              <a:lnSpc>
                <a:spcPct val="115000"/>
              </a:lnSpc>
              <a:buFont typeface="Arial" panose="020B0604020202020204" pitchFamily="34" charset="0"/>
              <a:buChar char="•"/>
            </a:pPr>
            <a:endParaRPr lang="en-US" sz="2200" spc="-1" dirty="0">
              <a:solidFill>
                <a:srgbClr val="000000"/>
              </a:solidFill>
            </a:endParaRPr>
          </a:p>
          <a:p>
            <a:pPr>
              <a:lnSpc>
                <a:spcPct val="115000"/>
              </a:lnSpc>
            </a:pPr>
            <a:r>
              <a:rPr lang="en-US" sz="2200" spc="-1" dirty="0" smtClean="0">
                <a:solidFill>
                  <a:srgbClr val="000000"/>
                </a:solidFill>
              </a:rPr>
              <a:t>	tells </a:t>
            </a:r>
            <a:r>
              <a:rPr lang="en-US" sz="2200" spc="-1" dirty="0">
                <a:solidFill>
                  <a:srgbClr val="000000"/>
                </a:solidFill>
              </a:rPr>
              <a:t>us that the only values this variable can have are floating point</a:t>
            </a:r>
            <a:br>
              <a:rPr lang="en-US" sz="2200" spc="-1" dirty="0">
                <a:solidFill>
                  <a:srgbClr val="000000"/>
                </a:solidFill>
              </a:rPr>
            </a:br>
            <a:r>
              <a:rPr lang="en-US" sz="2200" spc="-1" dirty="0" smtClean="0">
                <a:solidFill>
                  <a:srgbClr val="000000"/>
                </a:solidFill>
              </a:rPr>
              <a:t>	numbers </a:t>
            </a:r>
            <a:r>
              <a:rPr lang="en-US" sz="2200" spc="-1" dirty="0">
                <a:solidFill>
                  <a:srgbClr val="000000"/>
                </a:solidFill>
              </a:rPr>
              <a:t>and also know which operations (+, -, *, / etc.) are valid for this variable </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7</a:t>
            </a:fld>
            <a:endParaRPr/>
          </a:p>
        </p:txBody>
      </p:sp>
      <p:pic>
        <p:nvPicPr>
          <p:cNvPr id="7" name="Picture 6"/>
          <p:cNvPicPr>
            <a:picLocks noChangeAspect="1"/>
          </p:cNvPicPr>
          <p:nvPr/>
        </p:nvPicPr>
        <p:blipFill>
          <a:blip r:embed="rId3"/>
          <a:stretch>
            <a:fillRect/>
          </a:stretch>
        </p:blipFill>
        <p:spPr>
          <a:xfrm>
            <a:off x="1182052" y="3108189"/>
            <a:ext cx="2140268" cy="454359"/>
          </a:xfrm>
          <a:prstGeom prst="rect">
            <a:avLst/>
          </a:prstGeom>
        </p:spPr>
      </p:pic>
    </p:spTree>
    <p:extLst>
      <p:ext uri="{BB962C8B-B14F-4D97-AF65-F5344CB8AC3E}">
        <p14:creationId xmlns:p14="http://schemas.microsoft.com/office/powerpoint/2010/main" val="223609517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We might use an integer variable to </a:t>
            </a:r>
          </a:p>
          <a:p>
            <a:pPr marL="800100" lvl="1" indent="-342900">
              <a:lnSpc>
                <a:spcPct val="115000"/>
              </a:lnSpc>
              <a:buFont typeface="Arial" panose="020B0604020202020204" pitchFamily="34" charset="0"/>
              <a:buChar char="•"/>
            </a:pPr>
            <a:r>
              <a:rPr lang="en-US" sz="2000" spc="-1" dirty="0">
                <a:solidFill>
                  <a:srgbClr val="000000"/>
                </a:solidFill>
              </a:rPr>
              <a:t>Count things</a:t>
            </a:r>
          </a:p>
          <a:p>
            <a:pPr marL="800100" lvl="1" indent="-342900">
              <a:lnSpc>
                <a:spcPct val="115000"/>
              </a:lnSpc>
              <a:buFont typeface="Arial" panose="020B0604020202020204" pitchFamily="34" charset="0"/>
              <a:buChar char="•"/>
            </a:pPr>
            <a:r>
              <a:rPr lang="en-US" sz="2000" spc="-1" dirty="0">
                <a:solidFill>
                  <a:srgbClr val="000000"/>
                </a:solidFill>
              </a:rPr>
              <a:t>Store the number of points a student gets on a test</a:t>
            </a:r>
          </a:p>
          <a:p>
            <a:pPr marL="800100" lvl="1" indent="-342900">
              <a:lnSpc>
                <a:spcPct val="115000"/>
              </a:lnSpc>
              <a:buFont typeface="Arial" panose="020B0604020202020204" pitchFamily="34" charset="0"/>
              <a:buChar char="•"/>
            </a:pPr>
            <a:r>
              <a:rPr lang="en-US" sz="2000" spc="-1" dirty="0">
                <a:solidFill>
                  <a:srgbClr val="000000"/>
                </a:solidFill>
              </a:rPr>
              <a:t>Keep track of the current pixel location of a game object</a:t>
            </a:r>
          </a:p>
          <a:p>
            <a:pPr marL="800100" lvl="1" indent="-342900">
              <a:lnSpc>
                <a:spcPct val="115000"/>
              </a:lnSpc>
              <a:buFont typeface="Arial" panose="020B0604020202020204" pitchFamily="34" charset="0"/>
              <a:buChar char="•"/>
            </a:pPr>
            <a:r>
              <a:rPr lang="en-US" sz="2000" spc="-1" dirty="0">
                <a:solidFill>
                  <a:srgbClr val="000000"/>
                </a:solidFill>
              </a:rPr>
              <a:t>Indicate the amount of damage a particular weapon inflicts</a:t>
            </a:r>
          </a:p>
          <a:p>
            <a:pPr marL="800100" lvl="1" indent="-342900">
              <a:lnSpc>
                <a:spcPct val="115000"/>
              </a:lnSpc>
              <a:buFont typeface="Arial" panose="020B0604020202020204" pitchFamily="34" charset="0"/>
              <a:buChar char="•"/>
            </a:pPr>
            <a:r>
              <a:rPr lang="en-US" sz="2000" spc="-1" dirty="0">
                <a:solidFill>
                  <a:srgbClr val="000000"/>
                </a:solidFill>
              </a:rPr>
              <a:t>etc.</a:t>
            </a:r>
          </a:p>
          <a:p>
            <a:pPr marL="342900" indent="-342900">
              <a:lnSpc>
                <a:spcPct val="115000"/>
              </a:lnSpc>
              <a:buFont typeface="Arial" panose="020B0604020202020204" pitchFamily="34" charset="0"/>
              <a:buChar char="•"/>
            </a:pPr>
            <a:r>
              <a:rPr lang="en-US" sz="2200" spc="-1" dirty="0">
                <a:solidFill>
                  <a:srgbClr val="000000"/>
                </a:solidFill>
              </a:rPr>
              <a:t>Example declarations:</a:t>
            </a:r>
          </a:p>
        </p:txBody>
      </p:sp>
      <p:sp>
        <p:nvSpPr>
          <p:cNvPr id="2" name="PlaceHolder 1"/>
          <p:cNvSpPr>
            <a:spLocks noGrp="1"/>
          </p:cNvSpPr>
          <p:nvPr>
            <p:ph type="sldNum" idx="2"/>
          </p:nvPr>
        </p:nvSpPr>
        <p:spPr/>
        <p:txBody>
          <a:bodyPr/>
          <a:lstStyle/>
          <a:p>
            <a:fld id="{E662E0F8-AEBF-4F9D-AAEA-E42E01C18BE1}" type="slidenum">
              <a:t>8</a:t>
            </a:fld>
            <a:endParaRPr/>
          </a:p>
        </p:txBody>
      </p:sp>
      <p:pic>
        <p:nvPicPr>
          <p:cNvPr id="8" name="Picture 7"/>
          <p:cNvPicPr>
            <a:picLocks noChangeAspect="1"/>
          </p:cNvPicPr>
          <p:nvPr/>
        </p:nvPicPr>
        <p:blipFill>
          <a:blip r:embed="rId3"/>
          <a:stretch>
            <a:fillRect/>
          </a:stretch>
        </p:blipFill>
        <p:spPr>
          <a:xfrm>
            <a:off x="1824037" y="4157662"/>
            <a:ext cx="2003108" cy="762473"/>
          </a:xfrm>
          <a:prstGeom prst="rect">
            <a:avLst/>
          </a:prstGeom>
        </p:spPr>
      </p:pic>
    </p:spTree>
    <p:extLst>
      <p:ext uri="{BB962C8B-B14F-4D97-AF65-F5344CB8AC3E}">
        <p14:creationId xmlns:p14="http://schemas.microsoft.com/office/powerpoint/2010/main" val="344748513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Data types in C#</a:t>
            </a:r>
            <a:endParaRPr lang="en-US" sz="4400" spc="-1" dirty="0">
              <a:solidFill>
                <a:srgbClr val="000000"/>
              </a:solidFil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valid operations for integers: +, -, *, /, %, ++, --</a:t>
            </a:r>
          </a:p>
          <a:p>
            <a:pPr marL="342900" indent="-342900">
              <a:lnSpc>
                <a:spcPct val="115000"/>
              </a:lnSpc>
              <a:buFont typeface="Arial" panose="020B0604020202020204" pitchFamily="34" charset="0"/>
              <a:buChar char="•"/>
            </a:pPr>
            <a:r>
              <a:rPr lang="en-US" sz="2200" spc="-1" dirty="0">
                <a:solidFill>
                  <a:srgbClr val="000000"/>
                </a:solidFill>
              </a:rPr>
              <a:t>Four different data types: byte, short, </a:t>
            </a:r>
            <a:r>
              <a:rPr lang="en-US" sz="2200" spc="-1" dirty="0" err="1">
                <a:solidFill>
                  <a:srgbClr val="000000"/>
                </a:solidFill>
              </a:rPr>
              <a:t>int</a:t>
            </a:r>
            <a:r>
              <a:rPr lang="en-US" sz="2200" spc="-1" dirty="0">
                <a:solidFill>
                  <a:srgbClr val="000000"/>
                </a:solidFill>
              </a:rPr>
              <a:t>, and long</a:t>
            </a:r>
          </a:p>
          <a:p>
            <a:pPr marL="800100" lvl="1" indent="-342900">
              <a:lnSpc>
                <a:spcPct val="115000"/>
              </a:lnSpc>
              <a:buFont typeface="Arial" panose="020B0604020202020204" pitchFamily="34" charset="0"/>
              <a:buChar char="•"/>
            </a:pPr>
            <a:r>
              <a:rPr lang="en-US" sz="2000" spc="-1" dirty="0">
                <a:solidFill>
                  <a:srgbClr val="000000"/>
                </a:solidFill>
              </a:rPr>
              <a:t>What is size of each integer type?</a:t>
            </a:r>
          </a:p>
          <a:p>
            <a:pPr marL="800100" lvl="1" indent="-342900">
              <a:lnSpc>
                <a:spcPct val="115000"/>
              </a:lnSpc>
              <a:buFont typeface="Arial" panose="020B0604020202020204" pitchFamily="34" charset="0"/>
              <a:buChar char="•"/>
            </a:pPr>
            <a:r>
              <a:rPr lang="en-US" sz="2000" spc="-1" dirty="0">
                <a:solidFill>
                  <a:srgbClr val="000000"/>
                </a:solidFill>
              </a:rPr>
              <a:t>What are minimum and maximum value of them?</a:t>
            </a:r>
          </a:p>
          <a:p>
            <a:pPr marL="800100" lvl="1" indent="-342900">
              <a:lnSpc>
                <a:spcPct val="115000"/>
              </a:lnSpc>
              <a:buFont typeface="Arial" panose="020B0604020202020204" pitchFamily="34" charset="0"/>
              <a:buChar char="•"/>
            </a:pPr>
            <a:r>
              <a:rPr lang="en-US" sz="2000" spc="-1" dirty="0">
                <a:solidFill>
                  <a:srgbClr val="000000"/>
                </a:solidFill>
              </a:rPr>
              <a:t>Why do people care about these?</a:t>
            </a:r>
          </a:p>
        </p:txBody>
      </p:sp>
      <p:sp>
        <p:nvSpPr>
          <p:cNvPr id="2" name="PlaceHolder 1"/>
          <p:cNvSpPr>
            <a:spLocks noGrp="1"/>
          </p:cNvSpPr>
          <p:nvPr>
            <p:ph type="sldNum" idx="2"/>
          </p:nvPr>
        </p:nvSpPr>
        <p:spPr/>
        <p:txBody>
          <a:bodyPr/>
          <a:lstStyle/>
          <a:p>
            <a:fld id="{E662E0F8-AEBF-4F9D-AAEA-E42E01C18BE1}" type="slidenum">
              <a:t>9</a:t>
            </a:fld>
            <a:endParaRPr/>
          </a:p>
        </p:txBody>
      </p:sp>
    </p:spTree>
    <p:extLst>
      <p:ext uri="{BB962C8B-B14F-4D97-AF65-F5344CB8AC3E}">
        <p14:creationId xmlns:p14="http://schemas.microsoft.com/office/powerpoint/2010/main" val="25015128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4150</TotalTime>
  <Words>3395</Words>
  <Application>Microsoft Office PowerPoint</Application>
  <PresentationFormat>Widescreen</PresentationFormat>
  <Paragraphs>340</Paragraphs>
  <Slides>43</Slides>
  <Notes>42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vt:lpstr>
      <vt:lpstr>Calibri</vt:lpstr>
      <vt:lpstr>DejaVu Sans</vt:lpstr>
      <vt:lpstr>PingFang SC</vt:lpstr>
      <vt:lpstr>Symbol</vt:lpstr>
      <vt:lpstr>Times New Roman</vt:lpstr>
      <vt:lpstr>Wingdings</vt:lpstr>
      <vt:lpstr>Office Theme</vt:lpstr>
      <vt:lpstr>Office Theme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304</cp:revision>
  <dcterms:created xsi:type="dcterms:W3CDTF">2023-12-04T12:44:34Z</dcterms:created>
  <dcterms:modified xsi:type="dcterms:W3CDTF">2024-01-23T01:15:11Z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