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367" r:id="rId5"/>
    <p:sldId id="369" r:id="rId6"/>
    <p:sldId id="296" r:id="rId7"/>
    <p:sldId id="370" r:id="rId8"/>
    <p:sldId id="368" r:id="rId9"/>
    <p:sldId id="371" r:id="rId10"/>
    <p:sldId id="372" r:id="rId11"/>
    <p:sldId id="326" r:id="rId12"/>
    <p:sldId id="373" r:id="rId13"/>
    <p:sldId id="374" r:id="rId14"/>
    <p:sldId id="375" r:id="rId15"/>
    <p:sldId id="376" r:id="rId16"/>
    <p:sldId id="327"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846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7626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1404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67622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1383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7263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150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0109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90412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80276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8325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508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96365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3158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25249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64630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36879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8603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84250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5628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87859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First of all, we make a floating point variable named </a:t>
            </a:r>
            <a:r>
              <a:rPr lang="en-US" sz="1200" b="1" i="0"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(for horizontal), and its value is given by the </a:t>
            </a:r>
            <a:r>
              <a:rPr lang="en-US" sz="1200" b="1" i="0" kern="1200" dirty="0" err="1" smtClean="0">
                <a:solidFill>
                  <a:schemeClr val="tx1"/>
                </a:solidFill>
                <a:effectLst/>
                <a:latin typeface="+mn-lt"/>
                <a:ea typeface="+mn-ea"/>
                <a:cs typeface="+mn-cs"/>
              </a:rPr>
              <a:t>Input.GetAxisRaw</a:t>
            </a:r>
            <a:r>
              <a:rPr lang="en-US" sz="1200" b="0" i="0" kern="1200" dirty="0" smtClean="0">
                <a:solidFill>
                  <a:schemeClr val="tx1"/>
                </a:solidFill>
                <a:effectLst/>
                <a:latin typeface="+mn-lt"/>
                <a:ea typeface="+mn-ea"/>
                <a:cs typeface="+mn-cs"/>
              </a:rPr>
              <a:t> method. This method returns -1, 0 or 1 depending on which key the player has pressed on the up/down/left/right arrows.</a:t>
            </a:r>
          </a:p>
          <a:p>
            <a:r>
              <a:rPr lang="en-US" sz="1200" b="0" i="0" kern="1200" dirty="0" smtClean="0">
                <a:solidFill>
                  <a:schemeClr val="tx1"/>
                </a:solidFill>
                <a:effectLst/>
                <a:latin typeface="+mn-lt"/>
                <a:ea typeface="+mn-ea"/>
                <a:cs typeface="+mn-cs"/>
              </a:rPr>
              <a:t>The Input class is responsible for getting input from the user in the form of key presses, mouse input, controller input, and so on. The </a:t>
            </a:r>
            <a:r>
              <a:rPr lang="en-US" sz="1200" b="0" i="0" kern="1200" dirty="0" err="1" smtClean="0">
                <a:solidFill>
                  <a:schemeClr val="tx1"/>
                </a:solidFill>
                <a:effectLst/>
                <a:latin typeface="+mn-lt"/>
                <a:ea typeface="+mn-ea"/>
                <a:cs typeface="+mn-cs"/>
              </a:rPr>
              <a:t>GetAxisRaw</a:t>
            </a:r>
            <a:r>
              <a:rPr lang="en-US" sz="1200" b="0" i="0" kern="1200" dirty="0" smtClean="0">
                <a:solidFill>
                  <a:schemeClr val="tx1"/>
                </a:solidFill>
                <a:effectLst/>
                <a:latin typeface="+mn-lt"/>
                <a:ea typeface="+mn-ea"/>
                <a:cs typeface="+mn-cs"/>
              </a:rPr>
              <a:t> method is slightly harder to understand, so we’ll get back to that later.</a:t>
            </a:r>
          </a:p>
          <a:p>
            <a:r>
              <a:rPr lang="en-US" sz="1200" b="0" i="0" kern="1200" dirty="0" smtClean="0">
                <a:solidFill>
                  <a:schemeClr val="tx1"/>
                </a:solidFill>
                <a:effectLst/>
                <a:latin typeface="+mn-lt"/>
                <a:ea typeface="+mn-ea"/>
                <a:cs typeface="+mn-cs"/>
              </a:rPr>
              <a:t>Next, we are </a:t>
            </a:r>
            <a:r>
              <a:rPr lang="en-US" sz="1200" b="1" i="0" kern="1200" dirty="0" smtClean="0">
                <a:solidFill>
                  <a:schemeClr val="tx1"/>
                </a:solidFill>
                <a:effectLst/>
                <a:latin typeface="+mn-lt"/>
                <a:ea typeface="+mn-ea"/>
                <a:cs typeface="+mn-cs"/>
              </a:rPr>
              <a:t>updating</a:t>
            </a:r>
            <a:r>
              <a:rPr lang="en-US" sz="1200" b="0" i="0" kern="1200" dirty="0" smtClean="0">
                <a:solidFill>
                  <a:schemeClr val="tx1"/>
                </a:solidFill>
                <a:effectLst/>
                <a:latin typeface="+mn-lt"/>
                <a:ea typeface="+mn-ea"/>
                <a:cs typeface="+mn-cs"/>
              </a:rPr>
              <a:t> the position of our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to a new position defined by creating a new </a:t>
            </a:r>
            <a:r>
              <a:rPr lang="en-US" sz="1200" b="1" i="0" kern="1200" dirty="0" smtClean="0">
                <a:solidFill>
                  <a:schemeClr val="tx1"/>
                </a:solidFill>
                <a:effectLst/>
                <a:latin typeface="+mn-lt"/>
                <a:ea typeface="+mn-ea"/>
                <a:cs typeface="+mn-cs"/>
              </a:rPr>
              <a:t>Vector2</a:t>
            </a:r>
            <a:r>
              <a:rPr lang="en-US" sz="1200" b="0" i="0" kern="1200" dirty="0" smtClean="0">
                <a:solidFill>
                  <a:schemeClr val="tx1"/>
                </a:solidFill>
                <a:effectLst/>
                <a:latin typeface="+mn-lt"/>
                <a:ea typeface="+mn-ea"/>
                <a:cs typeface="+mn-cs"/>
              </a:rPr>
              <a:t>. The Vector2 takes 2 parameters, which are its </a:t>
            </a:r>
            <a:r>
              <a:rPr lang="en-US" sz="1200" b="1" i="0" kern="1200" dirty="0" smtClean="0">
                <a:solidFill>
                  <a:schemeClr val="tx1"/>
                </a:solidFill>
                <a:effectLst/>
                <a:latin typeface="+mn-lt"/>
                <a:ea typeface="+mn-ea"/>
                <a:cs typeface="+mn-cs"/>
              </a:rPr>
              <a:t>x and y</a:t>
            </a:r>
            <a:r>
              <a:rPr lang="en-US" sz="1200" b="0" i="0" kern="1200" dirty="0" smtClean="0">
                <a:solidFill>
                  <a:schemeClr val="tx1"/>
                </a:solidFill>
                <a:effectLst/>
                <a:latin typeface="+mn-lt"/>
                <a:ea typeface="+mn-ea"/>
                <a:cs typeface="+mn-cs"/>
              </a:rPr>
              <a:t> values respectively. For the x value, we provide the sum of the object’s </a:t>
            </a:r>
            <a:r>
              <a:rPr lang="en-US" sz="1200" b="1" i="0" kern="1200" dirty="0" smtClean="0">
                <a:solidFill>
                  <a:schemeClr val="tx1"/>
                </a:solidFill>
                <a:effectLst/>
                <a:latin typeface="+mn-lt"/>
                <a:ea typeface="+mn-ea"/>
                <a:cs typeface="+mn-cs"/>
              </a:rPr>
              <a:t>current</a:t>
            </a:r>
            <a:r>
              <a:rPr lang="en-US" sz="1200" b="0" i="0" kern="1200" dirty="0" smtClean="0">
                <a:solidFill>
                  <a:schemeClr val="tx1"/>
                </a:solidFill>
                <a:effectLst/>
                <a:latin typeface="+mn-lt"/>
                <a:ea typeface="+mn-ea"/>
                <a:cs typeface="+mn-cs"/>
              </a:rPr>
              <a:t> position and its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effectively adding some amount every frame the key is pressed to its position.</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172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4844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Save this script and head back to Unity. Unity will automatically update all scripts once it compiles successfully, so you don’t have to reattach the script again and again.</a:t>
            </a:r>
          </a:p>
          <a:p>
            <a:r>
              <a:rPr lang="en-US" sz="1200" b="0" i="0" kern="1200" dirty="0" smtClean="0">
                <a:solidFill>
                  <a:schemeClr val="tx1"/>
                </a:solidFill>
                <a:effectLst/>
                <a:latin typeface="+mn-lt"/>
                <a:ea typeface="+mn-ea"/>
                <a:cs typeface="+mn-cs"/>
              </a:rPr>
              <a:t>Now that you are done, change the value of the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properties to say 0.8. This is important because a higher value will make the player move too fast.</a:t>
            </a:r>
            <a:endParaRPr lang="en-US" sz="2000" b="0" i="0" strike="noStrike" kern="1200" spc="-1" dirty="0">
              <a:solidFill>
                <a:srgbClr val="000000"/>
              </a:solidFill>
              <a:effectLst/>
              <a:latin typeface="Arial"/>
              <a:ea typeface="+mn-ea"/>
              <a:cs typeface="+mn-cs"/>
            </a:endParaRP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8071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Save this script and head back to Unity. Unity will automatically update all scripts once it compiles successfully, so you don’t have to reattach the script again and again.</a:t>
            </a:r>
          </a:p>
          <a:p>
            <a:r>
              <a:rPr lang="en-US" sz="1200" b="0" i="0" kern="1200" dirty="0" smtClean="0">
                <a:solidFill>
                  <a:schemeClr val="tx1"/>
                </a:solidFill>
                <a:effectLst/>
                <a:latin typeface="+mn-lt"/>
                <a:ea typeface="+mn-ea"/>
                <a:cs typeface="+mn-cs"/>
              </a:rPr>
              <a:t>Now that you are done, change the value of the </a:t>
            </a:r>
            <a:r>
              <a:rPr lang="en-US" sz="1200" b="1" i="0" kern="1200" dirty="0" smtClean="0">
                <a:solidFill>
                  <a:schemeClr val="tx1"/>
                </a:solidFill>
                <a:effectLst/>
                <a:latin typeface="+mn-lt"/>
                <a:ea typeface="+mn-ea"/>
                <a:cs typeface="+mn-cs"/>
              </a:rPr>
              <a:t>speed</a:t>
            </a:r>
            <a:r>
              <a:rPr lang="en-US" sz="1200" b="0" i="0" kern="1200" dirty="0" smtClean="0">
                <a:solidFill>
                  <a:schemeClr val="tx1"/>
                </a:solidFill>
                <a:effectLst/>
                <a:latin typeface="+mn-lt"/>
                <a:ea typeface="+mn-ea"/>
                <a:cs typeface="+mn-cs"/>
              </a:rPr>
              <a:t> in the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properties to say 0.8. This is important because a higher value will make the player move too fast.</a:t>
            </a:r>
          </a:p>
          <a:p>
            <a:r>
              <a:rPr lang="en-US" sz="1200" spc="-1" dirty="0" smtClean="0">
                <a:solidFill>
                  <a:srgbClr val="000000"/>
                </a:solidFill>
              </a:rPr>
              <a:t>Click Play and see your first small game in action.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pressing the arrow keys and moving around. To stop the game, simply press Play again. You can even adjust the speed in real-time so you do not have to stop and start it all the time.</a:t>
            </a:r>
            <a:endParaRPr lang="en-US" sz="2000" b="0" i="0" strike="noStrike" kern="1200" spc="-1" dirty="0">
              <a:solidFill>
                <a:srgbClr val="000000"/>
              </a:solidFill>
              <a:effectLst/>
              <a:latin typeface="Arial"/>
              <a:ea typeface="+mn-ea"/>
              <a:cs typeface="+mn-cs"/>
            </a:endParaRP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9229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1998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7186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2206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6000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107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829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Control Structures - Loops and Conditional Statements in C# for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8" name="Picture 7"/>
          <p:cNvPicPr>
            <a:picLocks noChangeAspect="1"/>
          </p:cNvPicPr>
          <p:nvPr/>
        </p:nvPicPr>
        <p:blipFill>
          <a:blip r:embed="rId3"/>
          <a:stretch>
            <a:fillRect/>
          </a:stretch>
        </p:blipFill>
        <p:spPr>
          <a:xfrm>
            <a:off x="687236" y="2002320"/>
            <a:ext cx="7541163" cy="2581275"/>
          </a:xfrm>
          <a:prstGeom prst="rect">
            <a:avLst/>
          </a:prstGeom>
        </p:spPr>
      </p:pic>
    </p:spTree>
    <p:extLst>
      <p:ext uri="{BB962C8B-B14F-4D97-AF65-F5344CB8AC3E}">
        <p14:creationId xmlns:p14="http://schemas.microsoft.com/office/powerpoint/2010/main" val="8901417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A number of relational operators in C# that let us compare two things:</a:t>
            </a:r>
          </a:p>
          <a:p>
            <a:pPr marL="342900" indent="-342900">
              <a:lnSpc>
                <a:spcPct val="115000"/>
              </a:lnSpc>
              <a:buFont typeface="Arial" panose="020B0604020202020204" pitchFamily="34" charset="0"/>
              <a:buChar char="•"/>
            </a:pPr>
            <a:r>
              <a:rPr lang="en-US" sz="2200" spc="-1" dirty="0">
                <a:solidFill>
                  <a:srgbClr val="000000"/>
                </a:solidFill>
              </a:rPr>
              <a:t>==, equal to</a:t>
            </a:r>
            <a:br>
              <a:rPr lang="en-US" sz="2200" spc="-1" dirty="0">
                <a:solidFill>
                  <a:srgbClr val="000000"/>
                </a:solidFill>
              </a:rPr>
            </a:br>
            <a:r>
              <a:rPr lang="en-US" sz="2200" spc="-1" dirty="0">
                <a:solidFill>
                  <a:srgbClr val="000000"/>
                </a:solidFill>
              </a:rPr>
              <a:t>!=, not equal to</a:t>
            </a:r>
            <a:br>
              <a:rPr lang="en-US" sz="2200" spc="-1" dirty="0">
                <a:solidFill>
                  <a:srgbClr val="000000"/>
                </a:solidFill>
              </a:rPr>
            </a:br>
            <a:r>
              <a:rPr lang="en-US" sz="2200" spc="-1" dirty="0">
                <a:solidFill>
                  <a:srgbClr val="000000"/>
                </a:solidFill>
              </a:rPr>
              <a:t>&lt;, less than</a:t>
            </a:r>
            <a:br>
              <a:rPr lang="en-US" sz="2200" spc="-1" dirty="0">
                <a:solidFill>
                  <a:srgbClr val="000000"/>
                </a:solidFill>
              </a:rPr>
            </a:br>
            <a:r>
              <a:rPr lang="en-US" sz="2200" spc="-1" dirty="0">
                <a:solidFill>
                  <a:srgbClr val="000000"/>
                </a:solidFill>
              </a:rPr>
              <a:t>&lt;=, less than or equal to </a:t>
            </a:r>
            <a:br>
              <a:rPr lang="en-US" sz="2200" spc="-1" dirty="0">
                <a:solidFill>
                  <a:srgbClr val="000000"/>
                </a:solidFill>
              </a:rPr>
            </a:br>
            <a:r>
              <a:rPr lang="en-US" sz="2200" spc="-1" dirty="0">
                <a:solidFill>
                  <a:srgbClr val="000000"/>
                </a:solidFill>
              </a:rPr>
              <a:t>&gt;, greater than</a:t>
            </a:r>
            <a:br>
              <a:rPr lang="en-US" sz="2200" spc="-1" dirty="0">
                <a:solidFill>
                  <a:srgbClr val="000000"/>
                </a:solidFill>
              </a:rPr>
            </a:br>
            <a:r>
              <a:rPr lang="en-US" sz="2200" spc="-1" dirty="0">
                <a:solidFill>
                  <a:srgbClr val="000000"/>
                </a:solidFill>
              </a:rPr>
              <a:t>&gt;=, greater than or equal to</a:t>
            </a: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20169398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12</a:t>
            </a:fld>
            <a:endParaRPr/>
          </a:p>
        </p:txBody>
      </p:sp>
      <p:pic>
        <p:nvPicPr>
          <p:cNvPr id="7" name="Picture 6"/>
          <p:cNvPicPr>
            <a:picLocks noChangeAspect="1"/>
          </p:cNvPicPr>
          <p:nvPr/>
        </p:nvPicPr>
        <p:blipFill>
          <a:blip r:embed="rId3"/>
          <a:stretch>
            <a:fillRect/>
          </a:stretch>
        </p:blipFill>
        <p:spPr>
          <a:xfrm>
            <a:off x="457560" y="1797692"/>
            <a:ext cx="6686550" cy="3200400"/>
          </a:xfrm>
          <a:prstGeom prst="rect">
            <a:avLst/>
          </a:prstGeom>
        </p:spPr>
      </p:pic>
    </p:spTree>
    <p:extLst>
      <p:ext uri="{BB962C8B-B14F-4D97-AF65-F5344CB8AC3E}">
        <p14:creationId xmlns:p14="http://schemas.microsoft.com/office/powerpoint/2010/main" val="12626765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Conditional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13</a:t>
            </a:fld>
            <a:endParaRPr/>
          </a:p>
        </p:txBody>
      </p:sp>
      <p:pic>
        <p:nvPicPr>
          <p:cNvPr id="8" name="Picture 7"/>
          <p:cNvPicPr>
            <a:picLocks noChangeAspect="1"/>
          </p:cNvPicPr>
          <p:nvPr/>
        </p:nvPicPr>
        <p:blipFill>
          <a:blip r:embed="rId3"/>
          <a:stretch>
            <a:fillRect/>
          </a:stretch>
        </p:blipFill>
        <p:spPr>
          <a:xfrm>
            <a:off x="680429" y="1383480"/>
            <a:ext cx="6677025" cy="5010150"/>
          </a:xfrm>
          <a:prstGeom prst="rect">
            <a:avLst/>
          </a:prstGeom>
        </p:spPr>
      </p:pic>
    </p:spTree>
    <p:extLst>
      <p:ext uri="{BB962C8B-B14F-4D97-AF65-F5344CB8AC3E}">
        <p14:creationId xmlns:p14="http://schemas.microsoft.com/office/powerpoint/2010/main" val="113117385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Switch Statements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14</a:t>
            </a:fld>
            <a:endParaRPr/>
          </a:p>
        </p:txBody>
      </p:sp>
      <p:pic>
        <p:nvPicPr>
          <p:cNvPr id="9" name="Picture 8"/>
          <p:cNvPicPr>
            <a:picLocks noChangeAspect="1"/>
          </p:cNvPicPr>
          <p:nvPr/>
        </p:nvPicPr>
        <p:blipFill>
          <a:blip r:embed="rId3"/>
          <a:stretch>
            <a:fillRect/>
          </a:stretch>
        </p:blipFill>
        <p:spPr>
          <a:xfrm>
            <a:off x="660974" y="1600199"/>
            <a:ext cx="5762625" cy="4514850"/>
          </a:xfrm>
          <a:prstGeom prst="rect">
            <a:avLst/>
          </a:prstGeom>
        </p:spPr>
      </p:pic>
    </p:spTree>
    <p:extLst>
      <p:ext uri="{BB962C8B-B14F-4D97-AF65-F5344CB8AC3E}">
        <p14:creationId xmlns:p14="http://schemas.microsoft.com/office/powerpoint/2010/main" val="122086121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Sprites are simple 2D objects that have graphical images (called textures) on them. Unity uses sprites by default when the engine is in 2D mode. When viewed in 3D space, sprites will appear to be paper-thin, because they have no Z-width</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Sprites always face the camera at a perpendicular angle unless rotated in 3D space.</a:t>
            </a:r>
            <a:endParaRPr lang="en-US" sz="2200" spc="-1" dirty="0" smtClean="0">
              <a:solidFill>
                <a:srgbClr val="000000"/>
              </a:solidFill>
            </a:endParaRP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15</a:t>
            </a:fld>
            <a:endParaRPr/>
          </a:p>
        </p:txBody>
      </p:sp>
      <p:pic>
        <p:nvPicPr>
          <p:cNvPr id="3" name="Picture 2"/>
          <p:cNvPicPr>
            <a:picLocks noChangeAspect="1"/>
          </p:cNvPicPr>
          <p:nvPr/>
        </p:nvPicPr>
        <p:blipFill>
          <a:blip r:embed="rId3"/>
          <a:stretch>
            <a:fillRect/>
          </a:stretch>
        </p:blipFill>
        <p:spPr>
          <a:xfrm>
            <a:off x="2612062" y="3202777"/>
            <a:ext cx="6658396" cy="3219072"/>
          </a:xfrm>
          <a:prstGeom prst="rect">
            <a:avLst/>
          </a:prstGeom>
        </p:spPr>
      </p:pic>
    </p:spTree>
    <p:extLst>
      <p:ext uri="{BB962C8B-B14F-4D97-AF65-F5344CB8AC3E}">
        <p14:creationId xmlns:p14="http://schemas.microsoft.com/office/powerpoint/2010/main" val="15415569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400" b="1" spc="-1" dirty="0">
                <a:solidFill>
                  <a:srgbClr val="000000"/>
                </a:solidFill>
              </a:rPr>
              <a:t>Set up </a:t>
            </a:r>
            <a:r>
              <a:rPr lang="en-US" sz="2400" b="1" spc="-1" dirty="0" smtClean="0">
                <a:solidFill>
                  <a:srgbClr val="000000"/>
                </a:solidFill>
              </a:rPr>
              <a:t>sprites:</a:t>
            </a:r>
          </a:p>
          <a:p>
            <a:pPr>
              <a:lnSpc>
                <a:spcPct val="115000"/>
              </a:lnSpc>
            </a:pPr>
            <a:r>
              <a:rPr lang="en-US" sz="2200" spc="-1" dirty="0" smtClean="0">
                <a:solidFill>
                  <a:srgbClr val="000000"/>
                </a:solidFill>
              </a:rPr>
              <a:t>1. Import </a:t>
            </a:r>
            <a:r>
              <a:rPr lang="en-US" sz="2200" spc="-1" dirty="0">
                <a:solidFill>
                  <a:srgbClr val="000000"/>
                </a:solidFill>
              </a:rPr>
              <a:t>your image</a:t>
            </a:r>
          </a:p>
          <a:p>
            <a:pPr marL="342900" indent="-342900">
              <a:lnSpc>
                <a:spcPct val="115000"/>
              </a:lnSpc>
              <a:buFont typeface="Arial" panose="020B0604020202020204" pitchFamily="34" charset="0"/>
              <a:buChar char="•"/>
            </a:pPr>
            <a:r>
              <a:rPr lang="en-US" sz="2000" spc="-1" dirty="0">
                <a:solidFill>
                  <a:srgbClr val="000000"/>
                </a:solidFill>
              </a:rPr>
              <a:t>I</a:t>
            </a:r>
            <a:r>
              <a:rPr lang="en-US" sz="2000" spc="-1" dirty="0" smtClean="0">
                <a:solidFill>
                  <a:srgbClr val="000000"/>
                </a:solidFill>
              </a:rPr>
              <a:t>mport </a:t>
            </a:r>
            <a:r>
              <a:rPr lang="en-US" sz="2000" spc="-1" dirty="0">
                <a:solidFill>
                  <a:srgbClr val="000000"/>
                </a:solidFill>
              </a:rPr>
              <a:t>sprites into </a:t>
            </a:r>
            <a:r>
              <a:rPr lang="en-US" sz="2000" spc="-1" dirty="0" smtClean="0">
                <a:solidFill>
                  <a:srgbClr val="000000"/>
                </a:solidFill>
              </a:rPr>
              <a:t>project </a:t>
            </a:r>
            <a:r>
              <a:rPr lang="en-US" sz="2000" spc="-1" dirty="0">
                <a:solidFill>
                  <a:srgbClr val="000000"/>
                </a:solidFill>
              </a:rPr>
              <a:t>through one of the following methods</a:t>
            </a:r>
            <a:r>
              <a:rPr lang="en-US" sz="2000" spc="-1" dirty="0" smtClean="0">
                <a:solidFill>
                  <a:srgbClr val="000000"/>
                </a:solidFill>
              </a:rPr>
              <a:t>:</a:t>
            </a:r>
            <a:endParaRPr lang="en-US" sz="2000"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In your computer’s File Explorer (</a:t>
            </a:r>
            <a:r>
              <a:rPr lang="en-US" spc="-1" dirty="0" err="1">
                <a:solidFill>
                  <a:srgbClr val="000000"/>
                </a:solidFill>
              </a:rPr>
              <a:t>macOS</a:t>
            </a:r>
            <a:r>
              <a:rPr lang="en-US" spc="-1" dirty="0">
                <a:solidFill>
                  <a:srgbClr val="000000"/>
                </a:solidFill>
              </a:rPr>
              <a:t>: Finder), place your image directly into your Unity project’s Assets folder. Unity detects this and displays it in the Project view.</a:t>
            </a:r>
          </a:p>
          <a:p>
            <a:pPr marL="800100" lvl="1" indent="-342900">
              <a:lnSpc>
                <a:spcPct val="115000"/>
              </a:lnSpc>
              <a:buFont typeface="Arial" panose="020B0604020202020204" pitchFamily="34" charset="0"/>
              <a:buChar char="•"/>
            </a:pPr>
            <a:r>
              <a:rPr lang="en-US" spc="-1" dirty="0">
                <a:solidFill>
                  <a:srgbClr val="000000"/>
                </a:solidFill>
              </a:rPr>
              <a:t>In Unity, go to Assets &gt; Import New Asset. From the File Explorer (</a:t>
            </a:r>
            <a:r>
              <a:rPr lang="en-US" spc="-1" dirty="0" err="1">
                <a:solidFill>
                  <a:srgbClr val="000000"/>
                </a:solidFill>
              </a:rPr>
              <a:t>macOS</a:t>
            </a:r>
            <a:r>
              <a:rPr lang="en-US" spc="-1" dirty="0">
                <a:solidFill>
                  <a:srgbClr val="000000"/>
                </a:solidFill>
              </a:rPr>
              <a:t>: Finder) window that opens, select your chosen image. Unity displays your chosen image in the Project view</a:t>
            </a:r>
            <a:r>
              <a:rPr lang="en-US" spc="-1" dirty="0" smtClean="0">
                <a:solidFill>
                  <a:srgbClr val="000000"/>
                </a:solidFill>
              </a:rPr>
              <a:t>.</a:t>
            </a:r>
          </a:p>
          <a:p>
            <a:pPr>
              <a:lnSpc>
                <a:spcPct val="115000"/>
              </a:lnSpc>
            </a:pPr>
            <a:r>
              <a:rPr lang="en-US" sz="2200" spc="-1" dirty="0" smtClean="0">
                <a:solidFill>
                  <a:srgbClr val="000000"/>
                </a:solidFill>
              </a:rPr>
              <a:t>2. Set imported </a:t>
            </a:r>
            <a:r>
              <a:rPr lang="en-US" sz="2200" spc="-1" dirty="0">
                <a:solidFill>
                  <a:srgbClr val="000000"/>
                </a:solidFill>
              </a:rPr>
              <a:t>image as a sprite</a:t>
            </a:r>
          </a:p>
          <a:p>
            <a:pPr marL="342900" indent="-342900">
              <a:lnSpc>
                <a:spcPct val="115000"/>
              </a:lnSpc>
              <a:buFont typeface="Arial" panose="020B0604020202020204" pitchFamily="34" charset="0"/>
              <a:buChar char="•"/>
            </a:pPr>
            <a:r>
              <a:rPr lang="en-US" sz="2000" spc="-1" dirty="0">
                <a:solidFill>
                  <a:srgbClr val="000000"/>
                </a:solidFill>
              </a:rPr>
              <a:t>If you set your project to 2D, Unity automatically sets the image you import as a sprite. Unity will also automatically create sprites based on the Automatic Slicing behavior in Sprite Editor window. If you set your project to 3D instead, Unity imports your image as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To change the asset’s Texture Type</a:t>
            </a:r>
            <a:r>
              <a:rPr lang="en-US" sz="2000" spc="-1" dirty="0" smtClean="0">
                <a:solidFill>
                  <a:srgbClr val="000000"/>
                </a:solidFill>
              </a:rPr>
              <a:t>:</a:t>
            </a:r>
            <a:endParaRPr lang="en-US" sz="2000"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Select the asset to access its Import </a:t>
            </a:r>
            <a:r>
              <a:rPr lang="en-US" spc="-1" dirty="0" smtClean="0">
                <a:solidFill>
                  <a:srgbClr val="000000"/>
                </a:solidFill>
              </a:rPr>
              <a:t>Inspector</a:t>
            </a:r>
            <a:endParaRPr lang="en-US" spc="-1" dirty="0">
              <a:solidFill>
                <a:srgbClr val="000000"/>
              </a:solidFill>
            </a:endParaRPr>
          </a:p>
          <a:p>
            <a:pPr marL="800100" lvl="1" indent="-342900">
              <a:lnSpc>
                <a:spcPct val="115000"/>
              </a:lnSpc>
              <a:buFont typeface="Arial" panose="020B0604020202020204" pitchFamily="34" charset="0"/>
              <a:buChar char="•"/>
            </a:pPr>
            <a:r>
              <a:rPr lang="en-US" spc="-1" dirty="0">
                <a:solidFill>
                  <a:srgbClr val="000000"/>
                </a:solidFill>
              </a:rPr>
              <a:t>Set the Texture Type to Sprite (2D and UI).</a:t>
            </a:r>
            <a:endParaRPr lang="en-US" spc="-1" dirty="0" smtClean="0">
              <a:solidFill>
                <a:srgbClr val="000000"/>
              </a:solidFill>
            </a:endParaRPr>
          </a:p>
          <a:p>
            <a:pPr>
              <a:lnSpc>
                <a:spcPct val="115000"/>
              </a:lnSpc>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spTree>
    <p:extLst>
      <p:ext uri="{BB962C8B-B14F-4D97-AF65-F5344CB8AC3E}">
        <p14:creationId xmlns:p14="http://schemas.microsoft.com/office/powerpoint/2010/main" val="12067905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Whenever Unity makes a new sprite, it uses a texture. This texture is then applied on a fresh </a:t>
            </a:r>
            <a:r>
              <a:rPr lang="en-US" sz="2000" b="1" spc="-1" dirty="0" err="1">
                <a:solidFill>
                  <a:srgbClr val="000000"/>
                </a:solidFill>
              </a:rPr>
              <a:t>GameObject</a:t>
            </a:r>
            <a:r>
              <a:rPr lang="en-US" sz="2000" spc="-1" dirty="0">
                <a:solidFill>
                  <a:srgbClr val="000000"/>
                </a:solidFill>
              </a:rPr>
              <a:t>, and a Sprite Renderer component is attached to it. This makes our </a:t>
            </a:r>
            <a:r>
              <a:rPr lang="en-US" sz="2000" b="1" spc="-1" dirty="0" err="1" smtClean="0">
                <a:solidFill>
                  <a:srgbClr val="000000"/>
                </a:solidFill>
              </a:rPr>
              <a:t>GameObject</a:t>
            </a:r>
            <a:r>
              <a:rPr lang="en-US" sz="2000" spc="-1" dirty="0" smtClean="0">
                <a:solidFill>
                  <a:srgbClr val="000000"/>
                </a:solidFill>
              </a:rPr>
              <a:t> </a:t>
            </a:r>
            <a:r>
              <a:rPr lang="en-US" sz="2000" spc="-1" dirty="0">
                <a:solidFill>
                  <a:srgbClr val="000000"/>
                </a:solidFill>
              </a:rPr>
              <a:t>visible with our texture, as well as gives it properties related to how it looks on-screen.</a:t>
            </a: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2050" name="Picture 2" descr="Sprite Rende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333" y="2757360"/>
            <a:ext cx="4608133" cy="366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04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To create a sprite in Unity, we must supply the engine with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Let us create our texture first. Get a standard image file such as a PNG or JPG that you want to use, save it, and then drag the image into the Assets region of Unity.</a:t>
            </a:r>
          </a:p>
        </p:txBody>
      </p:sp>
      <p:sp>
        <p:nvSpPr>
          <p:cNvPr id="2" name="PlaceHolder 1"/>
          <p:cNvSpPr>
            <a:spLocks noGrp="1"/>
          </p:cNvSpPr>
          <p:nvPr>
            <p:ph type="sldNum" idx="2"/>
          </p:nvPr>
        </p:nvSpPr>
        <p:spPr/>
        <p:txBody>
          <a:bodyPr/>
          <a:lstStyle/>
          <a:p>
            <a:fld id="{E662E0F8-AEBF-4F9D-AAEA-E42E01C18BE1}" type="slidenum">
              <a:t>18</a:t>
            </a:fld>
            <a:endParaRPr/>
          </a:p>
        </p:txBody>
      </p:sp>
      <p:pic>
        <p:nvPicPr>
          <p:cNvPr id="4098" name="Picture 2" descr="creating Tex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60" y="287909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538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Next, drag the image from the Assets into the Scene Hierarchy. You will notice that as soon as you let go of the mouse button, a new </a:t>
            </a:r>
            <a:r>
              <a:rPr lang="en-US" sz="2000" spc="-1" dirty="0" err="1">
                <a:solidFill>
                  <a:srgbClr val="000000"/>
                </a:solidFill>
              </a:rPr>
              <a:t>GameObject</a:t>
            </a:r>
            <a:r>
              <a:rPr lang="en-US" sz="2000" spc="-1" dirty="0">
                <a:solidFill>
                  <a:srgbClr val="000000"/>
                </a:solidFill>
              </a:rPr>
              <a:t> with your texture’s name shows up in the list. You will also see the image now in the middle of the screen in the Scene View.</a:t>
            </a: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5122" name="Picture 2" descr="Scene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678" y="2708108"/>
            <a:ext cx="5318004" cy="371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697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the role of control structures in programming.</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use loops for repetitive tasks.</a:t>
            </a:r>
          </a:p>
          <a:p>
            <a:pPr marL="228600" indent="-228600">
              <a:buClr>
                <a:srgbClr val="000000"/>
              </a:buClr>
              <a:buFont typeface="Arial"/>
              <a:buChar char="•"/>
            </a:pPr>
            <a:r>
              <a:rPr lang="en-US" sz="2400" spc="-1" dirty="0">
                <a:solidFill>
                  <a:srgbClr val="000000"/>
                </a:solidFill>
                <a:latin typeface="Calibri"/>
              </a:rPr>
              <a:t>Learn how to </a:t>
            </a:r>
            <a:r>
              <a:rPr lang="en-US" sz="2400" spc="-1" dirty="0" smtClean="0">
                <a:solidFill>
                  <a:srgbClr val="000000"/>
                </a:solidFill>
                <a:latin typeface="Calibri"/>
              </a:rPr>
              <a:t>use selection and conditional </a:t>
            </a:r>
            <a:r>
              <a:rPr lang="en-US" sz="2400" spc="-1" dirty="0">
                <a:solidFill>
                  <a:srgbClr val="000000"/>
                </a:solidFill>
                <a:latin typeface="Calibri"/>
              </a:rPr>
              <a:t>statements for </a:t>
            </a:r>
            <a:r>
              <a:rPr lang="en-US" sz="2400" spc="-1" dirty="0" smtClean="0">
                <a:solidFill>
                  <a:srgbClr val="000000"/>
                </a:solidFill>
                <a:latin typeface="Calibri"/>
              </a:rPr>
              <a:t>decision-making</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set up your sprites and manage them with different </a:t>
            </a:r>
            <a:r>
              <a:rPr lang="en-US" sz="2400" spc="-1" dirty="0" smtClean="0">
                <a:solidFill>
                  <a:srgbClr val="000000"/>
                </a:solidFill>
                <a:latin typeface="Calibri"/>
              </a:rPr>
              <a:t>components</a:t>
            </a:r>
          </a:p>
          <a:p>
            <a:pPr marL="228600" indent="-228600">
              <a:buClr>
                <a:srgbClr val="000000"/>
              </a:buClr>
              <a:buFont typeface="Arial"/>
              <a:buChar char="•"/>
            </a:pPr>
            <a:r>
              <a:rPr lang="en-US" sz="2400" spc="-1" dirty="0" smtClean="0">
                <a:solidFill>
                  <a:srgbClr val="000000"/>
                </a:solidFill>
                <a:latin typeface="Calibri"/>
              </a:rPr>
              <a:t>Understand Prefabs</a:t>
            </a:r>
          </a:p>
          <a:p>
            <a:pPr marL="228600" indent="-228600">
              <a:buClr>
                <a:srgbClr val="000000"/>
              </a:buClr>
              <a:buFont typeface="Arial"/>
              <a:buChar char="•"/>
            </a:pPr>
            <a:r>
              <a:rPr lang="en-US" sz="2400" spc="-1" dirty="0" smtClean="0">
                <a:solidFill>
                  <a:srgbClr val="000000"/>
                </a:solidFill>
                <a:latin typeface="Calibri"/>
              </a:rPr>
              <a:t>Learn how to create basic movement</a:t>
            </a:r>
          </a:p>
          <a:p>
            <a:pPr marL="228600" indent="-228600">
              <a:buClr>
                <a:srgbClr val="000000"/>
              </a:buClr>
              <a:buFont typeface="Arial"/>
              <a:buChar char="•"/>
            </a:pPr>
            <a:endParaRPr lang="en-US" sz="2400" spc="-1" dirty="0" smtClean="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Work with sprites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Let us consider the following points while creating a </a:t>
            </a:r>
            <a:r>
              <a:rPr lang="en-US" sz="2200" spc="-1" dirty="0" smtClean="0">
                <a:solidFill>
                  <a:srgbClr val="000000"/>
                </a:solidFill>
              </a:rPr>
              <a:t>sprite:</a:t>
            </a:r>
            <a:endParaRPr lang="en-US" sz="22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By dragging from an external source into Unity, we are adding an Asset</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This Asset is an image, so it becomes a texture</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By dragging this texture into the scene hierarchy, we are creating a new </a:t>
            </a:r>
            <a:r>
              <a:rPr lang="en-US" sz="2000" spc="-1" dirty="0" err="1">
                <a:solidFill>
                  <a:srgbClr val="000000"/>
                </a:solidFill>
              </a:rPr>
              <a:t>GameObject</a:t>
            </a:r>
            <a:r>
              <a:rPr lang="en-US" sz="2000" spc="-1" dirty="0">
                <a:solidFill>
                  <a:srgbClr val="000000"/>
                </a:solidFill>
              </a:rPr>
              <a:t> with the same name as our texture, with a Sprite Renderer attached</a:t>
            </a:r>
            <a:r>
              <a:rPr lang="en-US" sz="2000" spc="-1" dirty="0" smtClean="0">
                <a:solidFill>
                  <a:srgbClr val="000000"/>
                </a:solidFill>
              </a:rPr>
              <a:t>.</a:t>
            </a:r>
            <a:endParaRPr lang="en-US" sz="2000" spc="-1" dirty="0">
              <a:solidFill>
                <a:srgbClr val="000000"/>
              </a:solidFill>
            </a:endParaRPr>
          </a:p>
          <a:p>
            <a:pPr marL="342900" indent="-342900">
              <a:lnSpc>
                <a:spcPct val="115000"/>
              </a:lnSpc>
              <a:buFont typeface="Arial" panose="020B0604020202020204" pitchFamily="34" charset="0"/>
              <a:buChar char="•"/>
            </a:pPr>
            <a:r>
              <a:rPr lang="en-US" sz="2000" spc="-1" dirty="0">
                <a:solidFill>
                  <a:srgbClr val="000000"/>
                </a:solidFill>
              </a:rPr>
              <a:t>This sprite renderer uses that texture to draw the image in the game.</a:t>
            </a:r>
          </a:p>
        </p:txBody>
      </p:sp>
      <p:sp>
        <p:nvSpPr>
          <p:cNvPr id="2" name="PlaceHolder 1"/>
          <p:cNvSpPr>
            <a:spLocks noGrp="1"/>
          </p:cNvSpPr>
          <p:nvPr>
            <p:ph type="sldNum" idx="2"/>
          </p:nvPr>
        </p:nvSpPr>
        <p:spPr/>
        <p:txBody>
          <a:bodyPr/>
          <a:lstStyle/>
          <a:p>
            <a:fld id="{E662E0F8-AEBF-4F9D-AAEA-E42E01C18BE1}" type="slidenum">
              <a:t>20</a:t>
            </a:fld>
            <a:endParaRPr/>
          </a:p>
        </p:txBody>
      </p:sp>
    </p:spTree>
    <p:extLst>
      <p:ext uri="{BB962C8B-B14F-4D97-AF65-F5344CB8AC3E}">
        <p14:creationId xmlns:p14="http://schemas.microsoft.com/office/powerpoint/2010/main" val="38269546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Instantiating and destroying objects is considered very important during gameplay. Instantiating simply means bringing into existence. Items appear or “spawn” in the game, enemies die, GUI elements vanish and scenes are loaded all the time in-game. Knowing how to properly get rid of unneeded objects and how to bring in those you do then becomes even more essential</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000" b="1" spc="-1" dirty="0">
                <a:solidFill>
                  <a:srgbClr val="000000"/>
                </a:solidFill>
              </a:rPr>
              <a:t>Prefabs</a:t>
            </a:r>
            <a:r>
              <a:rPr lang="en-US" sz="2000" spc="-1" dirty="0">
                <a:solidFill>
                  <a:srgbClr val="000000"/>
                </a:solidFill>
              </a:rPr>
              <a:t> are like blueprints of a </a:t>
            </a:r>
            <a:r>
              <a:rPr lang="en-US" sz="2000" b="1" spc="-1" dirty="0" err="1">
                <a:solidFill>
                  <a:srgbClr val="000000"/>
                </a:solidFill>
              </a:rPr>
              <a:t>GameObject</a:t>
            </a:r>
            <a:r>
              <a:rPr lang="en-US" sz="2000" spc="-1" dirty="0">
                <a:solidFill>
                  <a:srgbClr val="000000"/>
                </a:solidFill>
              </a:rPr>
              <a:t>. </a:t>
            </a:r>
            <a:r>
              <a:rPr lang="en-US" sz="2000" b="1" spc="-1" dirty="0">
                <a:solidFill>
                  <a:srgbClr val="000000"/>
                </a:solidFill>
              </a:rPr>
              <a:t>Prefabs</a:t>
            </a:r>
            <a:r>
              <a:rPr lang="en-US" sz="2000" spc="-1" dirty="0">
                <a:solidFill>
                  <a:srgbClr val="000000"/>
                </a:solidFill>
              </a:rPr>
              <a:t> are, in a way, a copy of a </a:t>
            </a:r>
            <a:r>
              <a:rPr lang="en-US" sz="2000" b="1" spc="-1" dirty="0" err="1">
                <a:solidFill>
                  <a:srgbClr val="000000"/>
                </a:solidFill>
              </a:rPr>
              <a:t>GameObject</a:t>
            </a:r>
            <a:r>
              <a:rPr lang="en-US" sz="2000" spc="-1" dirty="0">
                <a:solidFill>
                  <a:srgbClr val="000000"/>
                </a:solidFill>
              </a:rPr>
              <a:t> that can be duplicated and put into a scene, even if it did not exist when the scene was being made; in other words, prefabs can be used to dynamically generate </a:t>
            </a:r>
            <a:r>
              <a:rPr lang="en-US" sz="2000" b="1" spc="-1" dirty="0" err="1" smtClean="0">
                <a:solidFill>
                  <a:srgbClr val="000000"/>
                </a:solidFill>
              </a:rPr>
              <a:t>GameObjects</a:t>
            </a:r>
            <a:r>
              <a:rPr lang="en-US" sz="2000" b="1" spc="-1" dirty="0" smtClean="0">
                <a:solidFill>
                  <a:srgbClr val="000000"/>
                </a:solidFill>
              </a:rPr>
              <a:t>.</a:t>
            </a:r>
          </a:p>
          <a:p>
            <a:pPr marL="342900" indent="-342900">
              <a:lnSpc>
                <a:spcPct val="115000"/>
              </a:lnSpc>
              <a:buFont typeface="Arial" panose="020B0604020202020204" pitchFamily="34" charset="0"/>
              <a:buChar char="•"/>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262398973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To create a prefab, you simply have to drag the desired </a:t>
            </a:r>
            <a:r>
              <a:rPr lang="en-US" sz="2200" spc="-1" dirty="0" err="1">
                <a:solidFill>
                  <a:srgbClr val="000000"/>
                </a:solidFill>
              </a:rPr>
              <a:t>GameObject</a:t>
            </a:r>
            <a:r>
              <a:rPr lang="en-US" sz="2200" spc="-1" dirty="0">
                <a:solidFill>
                  <a:srgbClr val="000000"/>
                </a:solidFill>
              </a:rPr>
              <a:t> from your scene hierarchy into the project Assets.</a:t>
            </a: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22</a:t>
            </a:fld>
            <a:endParaRPr/>
          </a:p>
        </p:txBody>
      </p:sp>
      <p:pic>
        <p:nvPicPr>
          <p:cNvPr id="6146" name="Picture 2" descr="Prefabs Cre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180" y="2523003"/>
            <a:ext cx="57150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820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To </a:t>
            </a:r>
            <a:r>
              <a:rPr lang="en-US" sz="2200" spc="-1" dirty="0">
                <a:solidFill>
                  <a:srgbClr val="000000"/>
                </a:solidFill>
              </a:rPr>
              <a:t>instantiate a </a:t>
            </a:r>
            <a:r>
              <a:rPr lang="en-US" sz="2200" b="1" spc="-1" dirty="0" err="1">
                <a:solidFill>
                  <a:srgbClr val="000000"/>
                </a:solidFill>
              </a:rPr>
              <a:t>GameObject</a:t>
            </a:r>
            <a:r>
              <a:rPr lang="en-US" sz="2200" spc="-1" dirty="0">
                <a:solidFill>
                  <a:srgbClr val="000000"/>
                </a:solidFill>
              </a:rPr>
              <a:t>, we call the </a:t>
            </a:r>
            <a:r>
              <a:rPr lang="en-US" sz="2200" b="1" spc="-1" dirty="0">
                <a:solidFill>
                  <a:srgbClr val="000000"/>
                </a:solidFill>
              </a:rPr>
              <a:t>Instantiate</a:t>
            </a:r>
            <a:r>
              <a:rPr lang="en-US" sz="2200" spc="-1" dirty="0">
                <a:solidFill>
                  <a:srgbClr val="000000"/>
                </a:solidFill>
              </a:rPr>
              <a:t>() method in our script. This method, defined in </a:t>
            </a:r>
            <a:r>
              <a:rPr lang="en-US" sz="2200" b="1" spc="-1" dirty="0" err="1">
                <a:solidFill>
                  <a:srgbClr val="000000"/>
                </a:solidFill>
              </a:rPr>
              <a:t>MonoBehaviour</a:t>
            </a:r>
            <a:r>
              <a:rPr lang="en-US" sz="2200" spc="-1" dirty="0">
                <a:solidFill>
                  <a:srgbClr val="000000"/>
                </a:solidFill>
              </a:rPr>
              <a:t>, takes in a </a:t>
            </a:r>
            <a:r>
              <a:rPr lang="en-US" sz="2200" b="1" spc="-1" dirty="0" err="1">
                <a:solidFill>
                  <a:srgbClr val="000000"/>
                </a:solidFill>
              </a:rPr>
              <a:t>GameObject</a:t>
            </a:r>
            <a:r>
              <a:rPr lang="en-US" sz="2200" spc="-1" dirty="0">
                <a:solidFill>
                  <a:srgbClr val="000000"/>
                </a:solidFill>
              </a:rPr>
              <a:t> as a parameter, so it knows which </a:t>
            </a:r>
            <a:r>
              <a:rPr lang="en-US" sz="2200" b="1" spc="-1" dirty="0" err="1">
                <a:solidFill>
                  <a:srgbClr val="000000"/>
                </a:solidFill>
              </a:rPr>
              <a:t>GameObject</a:t>
            </a:r>
            <a:r>
              <a:rPr lang="en-US" sz="2200" spc="-1" dirty="0">
                <a:solidFill>
                  <a:srgbClr val="000000"/>
                </a:solidFill>
              </a:rPr>
              <a:t> to create/duplicate. It also has various overrides for changing the newly instantiated object’s transform, as well as parenting</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smtClean="0">
                <a:solidFill>
                  <a:srgbClr val="000000"/>
                </a:solidFill>
              </a:rPr>
              <a:t>Example</a:t>
            </a:r>
            <a:r>
              <a:rPr lang="en-US" sz="2200" spc="-1" dirty="0" smtClean="0">
                <a:solidFill>
                  <a:srgbClr val="000000"/>
                </a:solidFill>
              </a:rPr>
              <a:t>: Let </a:t>
            </a:r>
            <a:r>
              <a:rPr lang="en-US" sz="2200" spc="-1" dirty="0">
                <a:solidFill>
                  <a:srgbClr val="000000"/>
                </a:solidFill>
              </a:rPr>
              <a:t>us try instantiating a new hexagon whenever the Space key is pressed</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Create a new script called </a:t>
            </a:r>
            <a:r>
              <a:rPr lang="en-US" sz="2200" b="1" spc="-1" dirty="0" err="1">
                <a:solidFill>
                  <a:srgbClr val="000000"/>
                </a:solidFill>
              </a:rPr>
              <a:t>Instantiator</a:t>
            </a:r>
            <a:r>
              <a:rPr lang="en-US" sz="2200" spc="-1" dirty="0">
                <a:solidFill>
                  <a:srgbClr val="000000"/>
                </a:solidFill>
              </a:rPr>
              <a:t> and open it up. In the </a:t>
            </a:r>
            <a:r>
              <a:rPr lang="en-US" sz="2200" b="1" spc="-1" dirty="0">
                <a:solidFill>
                  <a:srgbClr val="000000"/>
                </a:solidFill>
              </a:rPr>
              <a:t>Update</a:t>
            </a:r>
            <a:r>
              <a:rPr lang="en-US" sz="2200" spc="-1" dirty="0">
                <a:solidFill>
                  <a:srgbClr val="000000"/>
                </a:solidFill>
              </a:rPr>
              <a:t> method, type in the code given below.</a:t>
            </a:r>
          </a:p>
        </p:txBody>
      </p:sp>
      <p:sp>
        <p:nvSpPr>
          <p:cNvPr id="2" name="PlaceHolder 1"/>
          <p:cNvSpPr>
            <a:spLocks noGrp="1"/>
          </p:cNvSpPr>
          <p:nvPr>
            <p:ph type="sldNum" idx="2"/>
          </p:nvPr>
        </p:nvSpPr>
        <p:spPr/>
        <p:txBody>
          <a:bodyPr/>
          <a:lstStyle/>
          <a:p>
            <a:fld id="{E662E0F8-AEBF-4F9D-AAEA-E42E01C18BE1}" type="slidenum">
              <a:t>23</a:t>
            </a:fld>
            <a:endParaRPr/>
          </a:p>
        </p:txBody>
      </p:sp>
      <p:pic>
        <p:nvPicPr>
          <p:cNvPr id="3" name="Picture 2"/>
          <p:cNvPicPr>
            <a:picLocks noChangeAspect="1"/>
          </p:cNvPicPr>
          <p:nvPr/>
        </p:nvPicPr>
        <p:blipFill>
          <a:blip r:embed="rId3"/>
          <a:stretch>
            <a:fillRect/>
          </a:stretch>
        </p:blipFill>
        <p:spPr>
          <a:xfrm>
            <a:off x="4005060" y="4306672"/>
            <a:ext cx="3872400" cy="2115177"/>
          </a:xfrm>
          <a:prstGeom prst="rect">
            <a:avLst/>
          </a:prstGeom>
        </p:spPr>
      </p:pic>
    </p:spTree>
    <p:extLst>
      <p:ext uri="{BB962C8B-B14F-4D97-AF65-F5344CB8AC3E}">
        <p14:creationId xmlns:p14="http://schemas.microsoft.com/office/powerpoint/2010/main" val="21784462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Save the script, and let it compile. Once it is done, create a new, empty </a:t>
            </a:r>
            <a:r>
              <a:rPr lang="en-US" sz="2200" spc="-1" dirty="0" err="1">
                <a:solidFill>
                  <a:srgbClr val="000000"/>
                </a:solidFill>
              </a:rPr>
              <a:t>GameObject</a:t>
            </a:r>
            <a:r>
              <a:rPr lang="en-US" sz="2200" spc="-1" dirty="0">
                <a:solidFill>
                  <a:srgbClr val="000000"/>
                </a:solidFill>
              </a:rPr>
              <a:t> by going to your object hierarchy right-click menu, and selecting Create Empty.</a:t>
            </a:r>
          </a:p>
        </p:txBody>
      </p:sp>
      <p:sp>
        <p:nvSpPr>
          <p:cNvPr id="2" name="PlaceHolder 1"/>
          <p:cNvSpPr>
            <a:spLocks noGrp="1"/>
          </p:cNvSpPr>
          <p:nvPr>
            <p:ph type="sldNum" idx="2"/>
          </p:nvPr>
        </p:nvSpPr>
        <p:spPr/>
        <p:txBody>
          <a:bodyPr/>
          <a:lstStyle/>
          <a:p>
            <a:fld id="{E662E0F8-AEBF-4F9D-AAEA-E42E01C18BE1}" type="slidenum">
              <a:t>24</a:t>
            </a:fld>
            <a:endParaRPr/>
          </a:p>
        </p:txBody>
      </p:sp>
      <p:pic>
        <p:nvPicPr>
          <p:cNvPr id="9218" name="Picture 2" descr="Create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347" y="2570627"/>
            <a:ext cx="240982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340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Name this Object something recognizable such as </a:t>
            </a:r>
            <a:r>
              <a:rPr lang="en-US" sz="2200" spc="-1" dirty="0" err="1">
                <a:solidFill>
                  <a:srgbClr val="000000"/>
                </a:solidFill>
              </a:rPr>
              <a:t>Instatiator</a:t>
            </a:r>
            <a:r>
              <a:rPr lang="en-US" sz="2200" spc="-1" dirty="0">
                <a:solidFill>
                  <a:srgbClr val="000000"/>
                </a:solidFill>
              </a:rPr>
              <a:t> Object and attach our newly created script to it. In the slot that shows up for the </a:t>
            </a:r>
            <a:r>
              <a:rPr lang="en-US" sz="2200" spc="-1" dirty="0" err="1">
                <a:solidFill>
                  <a:srgbClr val="000000"/>
                </a:solidFill>
              </a:rPr>
              <a:t>GameObject</a:t>
            </a:r>
            <a:r>
              <a:rPr lang="en-US" sz="2200" spc="-1" dirty="0">
                <a:solidFill>
                  <a:srgbClr val="000000"/>
                </a:solidFill>
              </a:rPr>
              <a:t>, drag in the prefab we created</a:t>
            </a:r>
            <a:r>
              <a:rPr lang="en-US" sz="2200" spc="-1" dirty="0" smtClean="0">
                <a:solidFill>
                  <a:srgbClr val="000000"/>
                </a:solidFill>
              </a:rPr>
              <a:t>.</a:t>
            </a:r>
          </a:p>
          <a:p>
            <a:pPr marL="342900"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25</a:t>
            </a:fld>
            <a:endParaRPr/>
          </a:p>
        </p:txBody>
      </p:sp>
      <p:pic>
        <p:nvPicPr>
          <p:cNvPr id="11266" name="Picture 2" descr="Instatiator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22" y="2982779"/>
            <a:ext cx="562927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0196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Understanding Prefabs and Instantiation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If we run the game now, pressing the Spacebar will create a new Hexagon object identical to the one we used to create the prefab. You can see each hexagon being created in the object hierarchy. The reason you cannot see them show up in the game is because for the time being, they are all being created exactly one over the other.</a:t>
            </a:r>
          </a:p>
        </p:txBody>
      </p:sp>
      <p:sp>
        <p:nvSpPr>
          <p:cNvPr id="2" name="PlaceHolder 1"/>
          <p:cNvSpPr>
            <a:spLocks noGrp="1"/>
          </p:cNvSpPr>
          <p:nvPr>
            <p:ph type="sldNum" idx="2"/>
          </p:nvPr>
        </p:nvSpPr>
        <p:spPr/>
        <p:txBody>
          <a:bodyPr/>
          <a:lstStyle/>
          <a:p>
            <a:fld id="{E662E0F8-AEBF-4F9D-AAEA-E42E01C18BE1}" type="slidenum">
              <a:t>26</a:t>
            </a:fld>
            <a:endParaRPr/>
          </a:p>
        </p:txBody>
      </p:sp>
      <p:pic>
        <p:nvPicPr>
          <p:cNvPr id="12290" name="Picture 2" descr="Hexag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900" y="3367864"/>
            <a:ext cx="57150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54801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smtClean="0">
                <a:solidFill>
                  <a:srgbClr val="000000"/>
                </a:solidFill>
              </a:rPr>
              <a:t>Every </a:t>
            </a:r>
            <a:r>
              <a:rPr lang="en-US" sz="2200" spc="-1" dirty="0" err="1">
                <a:solidFill>
                  <a:srgbClr val="000000"/>
                </a:solidFill>
              </a:rPr>
              <a:t>GameObject</a:t>
            </a:r>
            <a:r>
              <a:rPr lang="en-US" sz="2200" spc="-1" dirty="0">
                <a:solidFill>
                  <a:srgbClr val="000000"/>
                </a:solidFill>
              </a:rPr>
              <a:t> has at least one component − </a:t>
            </a:r>
            <a:r>
              <a:rPr lang="en-US" sz="2200" b="1" spc="-1" dirty="0">
                <a:solidFill>
                  <a:srgbClr val="000000"/>
                </a:solidFill>
              </a:rPr>
              <a:t>Transform</a:t>
            </a:r>
            <a:r>
              <a:rPr lang="en-US" sz="2200" spc="-1" dirty="0">
                <a:solidFill>
                  <a:srgbClr val="000000"/>
                </a:solidFill>
              </a:rPr>
              <a:t>. What is special is that the Transform of a </a:t>
            </a:r>
            <a:r>
              <a:rPr lang="en-US" sz="2200" spc="-1" dirty="0" err="1">
                <a:solidFill>
                  <a:srgbClr val="000000"/>
                </a:solidFill>
              </a:rPr>
              <a:t>gameObject</a:t>
            </a:r>
            <a:r>
              <a:rPr lang="en-US" sz="2200" spc="-1" dirty="0">
                <a:solidFill>
                  <a:srgbClr val="000000"/>
                </a:solidFill>
              </a:rPr>
              <a:t> also shows up as variables in the scripting side of Unity so we can modify it via code. This is not restricted to the Transform either; </a:t>
            </a:r>
            <a:r>
              <a:rPr lang="en-US" sz="2200" b="1" spc="-1" dirty="0">
                <a:solidFill>
                  <a:srgbClr val="000000"/>
                </a:solidFill>
              </a:rPr>
              <a:t>all components in Unity have properties, which are accessible through variables in scripting</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27</a:t>
            </a:fld>
            <a:endParaRPr/>
          </a:p>
        </p:txBody>
      </p:sp>
    </p:spTree>
    <p:extLst>
      <p:ext uri="{BB962C8B-B14F-4D97-AF65-F5344CB8AC3E}">
        <p14:creationId xmlns:p14="http://schemas.microsoft.com/office/powerpoint/2010/main" val="6622953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a:solidFill>
                  <a:srgbClr val="000000"/>
                </a:solidFill>
              </a:rPr>
              <a:t>Start with a movement script. Create a new script, and name it “Movement”.</a:t>
            </a:r>
          </a:p>
          <a:p>
            <a:pPr marL="800100" lvl="1" indent="-342900">
              <a:lnSpc>
                <a:spcPct val="115000"/>
              </a:lnSpc>
              <a:buFont typeface="Arial" panose="020B0604020202020204" pitchFamily="34" charset="0"/>
              <a:buChar char="•"/>
            </a:pPr>
            <a:r>
              <a:rPr lang="en-US" sz="2200" spc="-1" dirty="0">
                <a:solidFill>
                  <a:srgbClr val="000000"/>
                </a:solidFill>
              </a:rPr>
              <a:t>Open the script and you should see the same stuff you saw in the last lesson.</a:t>
            </a:r>
          </a:p>
          <a:p>
            <a:pPr marL="800100" lvl="1" indent="-342900">
              <a:lnSpc>
                <a:spcPct val="115000"/>
              </a:lnSpc>
              <a:buFont typeface="Arial" panose="020B0604020202020204" pitchFamily="34" charset="0"/>
              <a:buChar char="•"/>
            </a:pPr>
            <a:r>
              <a:rPr lang="en-US" sz="2200" spc="-1" dirty="0">
                <a:solidFill>
                  <a:srgbClr val="000000"/>
                </a:solidFill>
              </a:rPr>
              <a:t>Create a public float variable named speed. Making a variable public in Unity has a great </a:t>
            </a:r>
            <a:r>
              <a:rPr lang="en-US" sz="2200" spc="-1" dirty="0" smtClean="0">
                <a:solidFill>
                  <a:srgbClr val="000000"/>
                </a:solidFill>
              </a:rPr>
              <a:t>advantage.</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variable shows up as a modifiable field inside the editor, so you don’t have to manually adjust the values in code.</a:t>
            </a:r>
          </a:p>
        </p:txBody>
      </p:sp>
      <p:sp>
        <p:nvSpPr>
          <p:cNvPr id="2" name="PlaceHolder 1"/>
          <p:cNvSpPr>
            <a:spLocks noGrp="1"/>
          </p:cNvSpPr>
          <p:nvPr>
            <p:ph type="sldNum" idx="2"/>
          </p:nvPr>
        </p:nvSpPr>
        <p:spPr/>
        <p:txBody>
          <a:bodyPr/>
          <a:lstStyle/>
          <a:p>
            <a:fld id="{E662E0F8-AEBF-4F9D-AAEA-E42E01C18BE1}" type="slidenum">
              <a:t>28</a:t>
            </a:fld>
            <a:endParaRPr/>
          </a:p>
        </p:txBody>
      </p:sp>
      <p:pic>
        <p:nvPicPr>
          <p:cNvPr id="7" name="Picture 6"/>
          <p:cNvPicPr>
            <a:picLocks noChangeAspect="1"/>
          </p:cNvPicPr>
          <p:nvPr/>
        </p:nvPicPr>
        <p:blipFill>
          <a:blip r:embed="rId3"/>
          <a:stretch>
            <a:fillRect/>
          </a:stretch>
        </p:blipFill>
        <p:spPr>
          <a:xfrm>
            <a:off x="3638034" y="4401049"/>
            <a:ext cx="4781550" cy="1143000"/>
          </a:xfrm>
          <a:prstGeom prst="rect">
            <a:avLst/>
          </a:prstGeom>
        </p:spPr>
      </p:pic>
    </p:spTree>
    <p:extLst>
      <p:ext uri="{BB962C8B-B14F-4D97-AF65-F5344CB8AC3E}">
        <p14:creationId xmlns:p14="http://schemas.microsoft.com/office/powerpoint/2010/main" val="26171813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a:solidFill>
                  <a:srgbClr val="000000"/>
                </a:solidFill>
              </a:rPr>
              <a:t>Drag and drop the script from the Assets onto the </a:t>
            </a:r>
            <a:r>
              <a:rPr lang="en-US" sz="2200" spc="-1" dirty="0" err="1">
                <a:solidFill>
                  <a:srgbClr val="000000"/>
                </a:solidFill>
              </a:rPr>
              <a:t>GameObject</a:t>
            </a:r>
            <a:r>
              <a:rPr lang="en-US" sz="2200" spc="-1" dirty="0">
                <a:solidFill>
                  <a:srgbClr val="000000"/>
                </a:solidFill>
              </a:rPr>
              <a:t>. If you do it correctly, this is what you should see in the </a:t>
            </a:r>
            <a:r>
              <a:rPr lang="en-US" sz="2200" spc="-1" dirty="0" err="1">
                <a:solidFill>
                  <a:srgbClr val="000000"/>
                </a:solidFill>
              </a:rPr>
              <a:t>GameObject’s</a:t>
            </a:r>
            <a:r>
              <a:rPr lang="en-US" sz="2200" spc="-1" dirty="0">
                <a:solidFill>
                  <a:srgbClr val="000000"/>
                </a:solidFill>
              </a:rPr>
              <a:t> </a:t>
            </a:r>
            <a:r>
              <a:rPr lang="en-US" sz="2200" spc="-1" dirty="0" smtClean="0">
                <a:solidFill>
                  <a:srgbClr val="000000"/>
                </a:solidFill>
              </a:rPr>
              <a:t>properties.</a:t>
            </a: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a:p>
            <a:pPr marL="800100" lvl="1" indent="-342900">
              <a:lnSpc>
                <a:spcPct val="115000"/>
              </a:lnSpc>
              <a:buFont typeface="Arial" panose="020B0604020202020204" pitchFamily="34" charset="0"/>
              <a:buChar char="•"/>
            </a:pP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Since the speed value is adjustable and need not be changed in code all the time, we can use </a:t>
            </a:r>
            <a:r>
              <a:rPr lang="en-US" sz="2200" b="1" spc="-1" dirty="0">
                <a:solidFill>
                  <a:srgbClr val="000000"/>
                </a:solidFill>
              </a:rPr>
              <a:t>update</a:t>
            </a:r>
            <a:r>
              <a:rPr lang="en-US" sz="2200" spc="-1" dirty="0">
                <a:solidFill>
                  <a:srgbClr val="000000"/>
                </a:solidFill>
              </a:rPr>
              <a:t>() method instead of </a:t>
            </a:r>
            <a:r>
              <a:rPr lang="en-US" sz="2200" b="1" spc="-1" dirty="0">
                <a:solidFill>
                  <a:srgbClr val="000000"/>
                </a:solidFill>
              </a:rPr>
              <a:t>start</a:t>
            </a:r>
            <a:r>
              <a:rPr lang="en-US" sz="2200" spc="-1" dirty="0">
                <a:solidFill>
                  <a:srgbClr val="000000"/>
                </a:solidFill>
              </a:rPr>
              <a:t>().</a:t>
            </a:r>
            <a:endParaRPr lang="en-US" sz="2200" spc="-1" dirty="0" smtClean="0">
              <a:solidFill>
                <a:srgbClr val="000000"/>
              </a:solidFill>
            </a:endParaRPr>
          </a:p>
          <a:p>
            <a:pPr marL="800100" lvl="1" indent="-342900">
              <a:lnSpc>
                <a:spcPct val="115000"/>
              </a:lnSpc>
              <a:buFont typeface="Arial" panose="020B0604020202020204" pitchFamily="34" charset="0"/>
              <a:buChar char="•"/>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29</a:t>
            </a:fld>
            <a:endParaRPr/>
          </a:p>
        </p:txBody>
      </p:sp>
      <p:pic>
        <p:nvPicPr>
          <p:cNvPr id="1026" name="Picture 2" descr="Drag and 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192" y="2927815"/>
            <a:ext cx="5514975"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9319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for</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3</a:t>
            </a:fld>
            <a:endParaRPr/>
          </a:p>
        </p:txBody>
      </p:sp>
      <p:pic>
        <p:nvPicPr>
          <p:cNvPr id="8" name="Picture 7"/>
          <p:cNvPicPr>
            <a:picLocks noChangeAspect="1"/>
          </p:cNvPicPr>
          <p:nvPr/>
        </p:nvPicPr>
        <p:blipFill>
          <a:blip r:embed="rId3"/>
          <a:stretch>
            <a:fillRect/>
          </a:stretch>
        </p:blipFill>
        <p:spPr>
          <a:xfrm>
            <a:off x="838200" y="2181005"/>
            <a:ext cx="10515600" cy="3997581"/>
          </a:xfrm>
          <a:prstGeom prst="rect">
            <a:avLst/>
          </a:prstGeom>
        </p:spPr>
      </p:pic>
    </p:spTree>
    <p:extLst>
      <p:ext uri="{BB962C8B-B14F-4D97-AF65-F5344CB8AC3E}">
        <p14:creationId xmlns:p14="http://schemas.microsoft.com/office/powerpoint/2010/main" val="27312913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Consider </a:t>
            </a:r>
            <a:r>
              <a:rPr lang="en-US" sz="2200" spc="-1" dirty="0">
                <a:solidFill>
                  <a:srgbClr val="000000"/>
                </a:solidFill>
              </a:rPr>
              <a:t>the objectives for the </a:t>
            </a:r>
            <a:r>
              <a:rPr lang="en-US" sz="2200" b="1" spc="-1" dirty="0">
                <a:solidFill>
                  <a:srgbClr val="000000"/>
                </a:solidFill>
              </a:rPr>
              <a:t>Update</a:t>
            </a:r>
            <a:r>
              <a:rPr lang="en-US" sz="2200" spc="-1" dirty="0">
                <a:solidFill>
                  <a:srgbClr val="000000"/>
                </a:solidFill>
              </a:rPr>
              <a:t> </a:t>
            </a:r>
            <a:r>
              <a:rPr lang="en-US" sz="2200" spc="-1" dirty="0" smtClean="0">
                <a:solidFill>
                  <a:srgbClr val="000000"/>
                </a:solidFill>
              </a:rPr>
              <a:t>method:</a:t>
            </a:r>
            <a:endParaRPr lang="en-US" sz="22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Check for the user input</a:t>
            </a:r>
            <a:r>
              <a:rPr lang="en-US" sz="2000" spc="-1" dirty="0" smtClean="0">
                <a:solidFill>
                  <a:srgbClr val="000000"/>
                </a:solidFill>
              </a:rPr>
              <a:t>.</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If there is a user input, read the directions of input</a:t>
            </a:r>
            <a:r>
              <a:rPr lang="en-US" sz="2000" spc="-1" dirty="0" smtClean="0">
                <a:solidFill>
                  <a:srgbClr val="000000"/>
                </a:solidFill>
              </a:rPr>
              <a:t>.</a:t>
            </a:r>
            <a:endParaRPr lang="en-US" sz="2000" spc="-1" dirty="0">
              <a:solidFill>
                <a:srgbClr val="000000"/>
              </a:solidFill>
            </a:endParaRPr>
          </a:p>
          <a:p>
            <a:pPr marL="1257300" lvl="2" indent="-342900">
              <a:lnSpc>
                <a:spcPct val="115000"/>
              </a:lnSpc>
              <a:buFont typeface="Arial" panose="020B0604020202020204" pitchFamily="34" charset="0"/>
              <a:buChar char="•"/>
            </a:pPr>
            <a:r>
              <a:rPr lang="en-US" sz="2000" spc="-1" dirty="0">
                <a:solidFill>
                  <a:srgbClr val="000000"/>
                </a:solidFill>
              </a:rPr>
              <a:t>Change the position values of the object’s transform based on its speed and direction. To do so, we will add the following code </a:t>
            </a:r>
          </a:p>
        </p:txBody>
      </p:sp>
      <p:sp>
        <p:nvSpPr>
          <p:cNvPr id="2" name="PlaceHolder 1"/>
          <p:cNvSpPr>
            <a:spLocks noGrp="1"/>
          </p:cNvSpPr>
          <p:nvPr>
            <p:ph type="sldNum" idx="2"/>
          </p:nvPr>
        </p:nvSpPr>
        <p:spPr/>
        <p:txBody>
          <a:bodyPr/>
          <a:lstStyle/>
          <a:p>
            <a:fld id="{E662E0F8-AEBF-4F9D-AAEA-E42E01C18BE1}" type="slidenum">
              <a:t>30</a:t>
            </a:fld>
            <a:endParaRPr/>
          </a:p>
        </p:txBody>
      </p:sp>
      <p:pic>
        <p:nvPicPr>
          <p:cNvPr id="3" name="Picture 2"/>
          <p:cNvPicPr>
            <a:picLocks noChangeAspect="1"/>
          </p:cNvPicPr>
          <p:nvPr/>
        </p:nvPicPr>
        <p:blipFill>
          <a:blip r:embed="rId3"/>
          <a:stretch>
            <a:fillRect/>
          </a:stretch>
        </p:blipFill>
        <p:spPr>
          <a:xfrm>
            <a:off x="2462512" y="3980328"/>
            <a:ext cx="7343775" cy="2143125"/>
          </a:xfrm>
          <a:prstGeom prst="rect">
            <a:avLst/>
          </a:prstGeom>
        </p:spPr>
      </p:pic>
    </p:spTree>
    <p:extLst>
      <p:ext uri="{BB962C8B-B14F-4D97-AF65-F5344CB8AC3E}">
        <p14:creationId xmlns:p14="http://schemas.microsoft.com/office/powerpoint/2010/main" val="327307612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Change </a:t>
            </a:r>
            <a:r>
              <a:rPr lang="en-US" sz="2200" spc="-1" dirty="0">
                <a:solidFill>
                  <a:srgbClr val="000000"/>
                </a:solidFill>
              </a:rPr>
              <a:t>the value of the speed in the </a:t>
            </a:r>
            <a:r>
              <a:rPr lang="en-US" sz="2200" spc="-1" dirty="0" err="1">
                <a:solidFill>
                  <a:srgbClr val="000000"/>
                </a:solidFill>
              </a:rPr>
              <a:t>GameObject’s</a:t>
            </a:r>
            <a:r>
              <a:rPr lang="en-US" sz="2200" spc="-1" dirty="0">
                <a:solidFill>
                  <a:srgbClr val="000000"/>
                </a:solidFill>
              </a:rPr>
              <a:t> properties to say 0.8. This is important because a higher value will make the player move too fast.</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31</a:t>
            </a:fld>
            <a:endParaRPr/>
          </a:p>
        </p:txBody>
      </p:sp>
      <p:pic>
        <p:nvPicPr>
          <p:cNvPr id="2050" name="Picture 2" descr="Speed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60" y="2971713"/>
            <a:ext cx="57150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353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Basic Movement Scripting</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Example:</a:t>
            </a:r>
          </a:p>
          <a:p>
            <a:pPr marL="800100" lvl="1" indent="-342900">
              <a:lnSpc>
                <a:spcPct val="115000"/>
              </a:lnSpc>
              <a:buFont typeface="Arial" panose="020B0604020202020204" pitchFamily="34" charset="0"/>
              <a:buChar char="•"/>
            </a:pPr>
            <a:r>
              <a:rPr lang="en-US" sz="2200" spc="-1" dirty="0" smtClean="0">
                <a:solidFill>
                  <a:srgbClr val="000000"/>
                </a:solidFill>
              </a:rPr>
              <a:t>Click </a:t>
            </a:r>
            <a:r>
              <a:rPr lang="en-US" sz="2200" spc="-1" dirty="0">
                <a:solidFill>
                  <a:srgbClr val="000000"/>
                </a:solidFill>
              </a:rPr>
              <a:t>Play and see your first small game in action</a:t>
            </a: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32</a:t>
            </a:fld>
            <a:endParaRPr/>
          </a:p>
        </p:txBody>
      </p:sp>
      <p:pic>
        <p:nvPicPr>
          <p:cNvPr id="4098" name="Picture 2" descr="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180" y="2533413"/>
            <a:ext cx="57150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398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for</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4</a:t>
            </a:fld>
            <a:endParaRPr/>
          </a:p>
        </p:txBody>
      </p:sp>
      <p:pic>
        <p:nvPicPr>
          <p:cNvPr id="3" name="Picture 2"/>
          <p:cNvPicPr>
            <a:picLocks noChangeAspect="1"/>
          </p:cNvPicPr>
          <p:nvPr/>
        </p:nvPicPr>
        <p:blipFill>
          <a:blip r:embed="rId3"/>
          <a:stretch>
            <a:fillRect/>
          </a:stretch>
        </p:blipFill>
        <p:spPr>
          <a:xfrm>
            <a:off x="3214987" y="1887949"/>
            <a:ext cx="5838825" cy="4533900"/>
          </a:xfrm>
          <a:prstGeom prst="rect">
            <a:avLst/>
          </a:prstGeom>
        </p:spPr>
      </p:pic>
    </p:spTree>
    <p:extLst>
      <p:ext uri="{BB962C8B-B14F-4D97-AF65-F5344CB8AC3E}">
        <p14:creationId xmlns:p14="http://schemas.microsoft.com/office/powerpoint/2010/main" val="28523073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smtClean="0">
                <a:solidFill>
                  <a:srgbClr val="000000"/>
                </a:solidFill>
              </a:rPr>
              <a:t>foreach</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5</a:t>
            </a:fld>
            <a:endParaRPr/>
          </a:p>
        </p:txBody>
      </p:sp>
      <p:pic>
        <p:nvPicPr>
          <p:cNvPr id="9" name="Picture 8"/>
          <p:cNvPicPr>
            <a:picLocks noChangeAspect="1"/>
          </p:cNvPicPr>
          <p:nvPr/>
        </p:nvPicPr>
        <p:blipFill>
          <a:blip r:embed="rId3"/>
          <a:stretch>
            <a:fillRect/>
          </a:stretch>
        </p:blipFill>
        <p:spPr>
          <a:xfrm>
            <a:off x="1662559" y="2225813"/>
            <a:ext cx="8866881" cy="3194685"/>
          </a:xfrm>
          <a:prstGeom prst="rect">
            <a:avLst/>
          </a:prstGeom>
        </p:spPr>
      </p:pic>
    </p:spTree>
    <p:extLst>
      <p:ext uri="{BB962C8B-B14F-4D97-AF65-F5344CB8AC3E}">
        <p14:creationId xmlns:p14="http://schemas.microsoft.com/office/powerpoint/2010/main" val="2320088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err="1" smtClean="0">
                <a:solidFill>
                  <a:srgbClr val="000000"/>
                </a:solidFill>
              </a:rPr>
              <a:t>foreach</a:t>
            </a:r>
            <a:r>
              <a:rPr lang="en-US" sz="2200" spc="-1" dirty="0" smtClean="0">
                <a:solidFill>
                  <a:srgbClr val="000000"/>
                </a:solidFill>
              </a:rPr>
              <a:t> </a:t>
            </a:r>
            <a:r>
              <a:rPr lang="en-US" sz="2200" spc="-1" dirty="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6</a:t>
            </a:fld>
            <a:endParaRPr/>
          </a:p>
        </p:txBody>
      </p:sp>
      <p:pic>
        <p:nvPicPr>
          <p:cNvPr id="3" name="Picture 2"/>
          <p:cNvPicPr>
            <a:picLocks noChangeAspect="1"/>
          </p:cNvPicPr>
          <p:nvPr/>
        </p:nvPicPr>
        <p:blipFill>
          <a:blip r:embed="rId3"/>
          <a:stretch>
            <a:fillRect/>
          </a:stretch>
        </p:blipFill>
        <p:spPr>
          <a:xfrm>
            <a:off x="3843337" y="1059007"/>
            <a:ext cx="4505325" cy="5362575"/>
          </a:xfrm>
          <a:prstGeom prst="rect">
            <a:avLst/>
          </a:prstGeom>
        </p:spPr>
      </p:pic>
    </p:spTree>
    <p:extLst>
      <p:ext uri="{BB962C8B-B14F-4D97-AF65-F5344CB8AC3E}">
        <p14:creationId xmlns:p14="http://schemas.microsoft.com/office/powerpoint/2010/main" val="18377538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r>
              <a:rPr lang="en-US" sz="2200" b="1" spc="-1" dirty="0">
                <a:solidFill>
                  <a:srgbClr val="000000"/>
                </a:solidFill>
              </a:rPr>
              <a:t>ITM</a:t>
            </a:r>
          </a:p>
          <a:p>
            <a:pPr marL="457200" indent="-457200">
              <a:lnSpc>
                <a:spcPct val="115000"/>
              </a:lnSpc>
              <a:buFont typeface="Arial" panose="020B0604020202020204" pitchFamily="34" charset="0"/>
              <a:buChar char="•"/>
            </a:pPr>
            <a:r>
              <a:rPr lang="en-US" sz="2200" b="1" spc="-1" dirty="0">
                <a:solidFill>
                  <a:srgbClr val="000000"/>
                </a:solidFill>
              </a:rPr>
              <a:t>I</a:t>
            </a:r>
            <a:r>
              <a:rPr lang="en-US" sz="2200" spc="-1" dirty="0">
                <a:solidFill>
                  <a:srgbClr val="000000"/>
                </a:solidFill>
              </a:rPr>
              <a:t>nitialize the variables contained in the Boolean expression.</a:t>
            </a:r>
          </a:p>
          <a:p>
            <a:pPr marL="457200" indent="-457200">
              <a:lnSpc>
                <a:spcPct val="115000"/>
              </a:lnSpc>
              <a:buFont typeface="Arial" panose="020B0604020202020204" pitchFamily="34" charset="0"/>
              <a:buChar char="•"/>
            </a:pPr>
            <a:r>
              <a:rPr lang="en-US" sz="2200" b="1" spc="-1" dirty="0">
                <a:solidFill>
                  <a:srgbClr val="000000"/>
                </a:solidFill>
              </a:rPr>
              <a:t>T</a:t>
            </a:r>
            <a:r>
              <a:rPr lang="en-US" sz="2200" spc="-1" dirty="0">
                <a:solidFill>
                  <a:srgbClr val="000000"/>
                </a:solidFill>
              </a:rPr>
              <a:t>ests the Boolean expression to see if the loop body should execute or not.</a:t>
            </a:r>
          </a:p>
          <a:p>
            <a:pPr marL="457200" indent="-457200">
              <a:lnSpc>
                <a:spcPct val="115000"/>
              </a:lnSpc>
              <a:buFont typeface="Arial" panose="020B0604020202020204" pitchFamily="34" charset="0"/>
              <a:buChar char="•"/>
            </a:pPr>
            <a:r>
              <a:rPr lang="en-US" sz="2200" b="1" spc="-1" dirty="0">
                <a:solidFill>
                  <a:srgbClr val="000000"/>
                </a:solidFill>
              </a:rPr>
              <a:t>M</a:t>
            </a:r>
            <a:r>
              <a:rPr lang="en-US" sz="2200" spc="-1" dirty="0">
                <a:solidFill>
                  <a:srgbClr val="000000"/>
                </a:solidFill>
              </a:rPr>
              <a:t>odify at least one of the variables in the Boolean expression (give it a new value).</a:t>
            </a: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8" name="Picture 7"/>
          <p:cNvPicPr>
            <a:picLocks noChangeAspect="1"/>
          </p:cNvPicPr>
          <p:nvPr/>
        </p:nvPicPr>
        <p:blipFill>
          <a:blip r:embed="rId3"/>
          <a:stretch>
            <a:fillRect/>
          </a:stretch>
        </p:blipFill>
        <p:spPr>
          <a:xfrm>
            <a:off x="3692092" y="2219039"/>
            <a:ext cx="3529966" cy="1754020"/>
          </a:xfrm>
          <a:prstGeom prst="rect">
            <a:avLst/>
          </a:prstGeom>
        </p:spPr>
      </p:pic>
    </p:spTree>
    <p:extLst>
      <p:ext uri="{BB962C8B-B14F-4D97-AF65-F5344CB8AC3E}">
        <p14:creationId xmlns:p14="http://schemas.microsoft.com/office/powerpoint/2010/main" val="790123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8</a:t>
            </a:fld>
            <a:endParaRPr/>
          </a:p>
        </p:txBody>
      </p:sp>
      <p:pic>
        <p:nvPicPr>
          <p:cNvPr id="3" name="Picture 2"/>
          <p:cNvPicPr>
            <a:picLocks noChangeAspect="1"/>
          </p:cNvPicPr>
          <p:nvPr/>
        </p:nvPicPr>
        <p:blipFill>
          <a:blip r:embed="rId3"/>
          <a:stretch>
            <a:fillRect/>
          </a:stretch>
        </p:blipFill>
        <p:spPr>
          <a:xfrm>
            <a:off x="3667125" y="1622095"/>
            <a:ext cx="4857750" cy="4800600"/>
          </a:xfrm>
          <a:prstGeom prst="rect">
            <a:avLst/>
          </a:prstGeom>
        </p:spPr>
      </p:pic>
    </p:spTree>
    <p:extLst>
      <p:ext uri="{BB962C8B-B14F-4D97-AF65-F5344CB8AC3E}">
        <p14:creationId xmlns:p14="http://schemas.microsoft.com/office/powerpoint/2010/main" val="26532074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Loops in C#</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w</a:t>
            </a:r>
            <a:r>
              <a:rPr lang="en-US" sz="2200" b="1" spc="-1" dirty="0" smtClean="0">
                <a:solidFill>
                  <a:srgbClr val="000000"/>
                </a:solidFill>
              </a:rPr>
              <a:t>hile </a:t>
            </a:r>
            <a:r>
              <a:rPr lang="en-US" sz="2200" spc="-1" dirty="0" smtClean="0">
                <a:solidFill>
                  <a:srgbClr val="000000"/>
                </a:solidFill>
              </a:rPr>
              <a:t>Loops</a:t>
            </a:r>
          </a:p>
        </p:txBody>
      </p:sp>
      <p:sp>
        <p:nvSpPr>
          <p:cNvPr id="2" name="PlaceHolder 1"/>
          <p:cNvSpPr>
            <a:spLocks noGrp="1"/>
          </p:cNvSpPr>
          <p:nvPr>
            <p:ph type="sldNum" idx="2"/>
          </p:nvPr>
        </p:nvSpPr>
        <p:spPr/>
        <p:txBody>
          <a:bodyPr/>
          <a:lstStyle/>
          <a:p>
            <a:fld id="{E662E0F8-AEBF-4F9D-AAEA-E42E01C18BE1}" type="slidenum">
              <a:t>9</a:t>
            </a:fld>
            <a:endParaRPr/>
          </a:p>
        </p:txBody>
      </p:sp>
      <p:pic>
        <p:nvPicPr>
          <p:cNvPr id="3" name="Picture 2"/>
          <p:cNvPicPr>
            <a:picLocks noChangeAspect="1"/>
          </p:cNvPicPr>
          <p:nvPr/>
        </p:nvPicPr>
        <p:blipFill>
          <a:blip r:embed="rId3"/>
          <a:stretch>
            <a:fillRect/>
          </a:stretch>
        </p:blipFill>
        <p:spPr>
          <a:xfrm>
            <a:off x="3667125" y="1622095"/>
            <a:ext cx="4857750" cy="4800600"/>
          </a:xfrm>
          <a:prstGeom prst="rect">
            <a:avLst/>
          </a:prstGeom>
        </p:spPr>
      </p:pic>
    </p:spTree>
    <p:extLst>
      <p:ext uri="{BB962C8B-B14F-4D97-AF65-F5344CB8AC3E}">
        <p14:creationId xmlns:p14="http://schemas.microsoft.com/office/powerpoint/2010/main" val="342275970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4887</TotalTime>
  <Words>1647</Words>
  <Application>Microsoft Office PowerPoint</Application>
  <PresentationFormat>Widescreen</PresentationFormat>
  <Paragraphs>198</Paragraphs>
  <Slides>32</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DejaVu Sans</vt:lpstr>
      <vt:lpstr>PingFang SC</vt:lpstr>
      <vt:lpstr>Symbol</vt:lpstr>
      <vt:lpstr>Times New Roman</vt:lpstr>
      <vt:lpstr>Wingdings</vt: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330</cp:revision>
  <dcterms:created xsi:type="dcterms:W3CDTF">2023-12-04T12:44:34Z</dcterms:created>
  <dcterms:modified xsi:type="dcterms:W3CDTF">2024-01-23T00:34:00Z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