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6"/>
  </p:notesMasterIdLst>
  <p:sldIdLst>
    <p:sldId id="256" r:id="rId3"/>
    <p:sldId id="257" r:id="rId4"/>
    <p:sldId id="403" r:id="rId5"/>
    <p:sldId id="367" r:id="rId6"/>
    <p:sldId id="394" r:id="rId7"/>
    <p:sldId id="395" r:id="rId8"/>
    <p:sldId id="416" r:id="rId9"/>
    <p:sldId id="417" r:id="rId10"/>
    <p:sldId id="418" r:id="rId11"/>
    <p:sldId id="419" r:id="rId12"/>
    <p:sldId id="420" r:id="rId13"/>
    <p:sldId id="421" r:id="rId14"/>
    <p:sldId id="423" r:id="rId15"/>
    <p:sldId id="422" r:id="rId16"/>
    <p:sldId id="396" r:id="rId17"/>
    <p:sldId id="397" r:id="rId18"/>
    <p:sldId id="410" r:id="rId19"/>
    <p:sldId id="409" r:id="rId20"/>
    <p:sldId id="411" r:id="rId21"/>
    <p:sldId id="412" r:id="rId22"/>
    <p:sldId id="413" r:id="rId23"/>
    <p:sldId id="414" r:id="rId24"/>
    <p:sldId id="415" r:id="rId25"/>
    <p:sldId id="398" r:id="rId26"/>
    <p:sldId id="399" r:id="rId27"/>
    <p:sldId id="400" r:id="rId28"/>
    <p:sldId id="401" r:id="rId29"/>
    <p:sldId id="404" r:id="rId30"/>
    <p:sldId id="402" r:id="rId31"/>
    <p:sldId id="405" r:id="rId32"/>
    <p:sldId id="406" r:id="rId33"/>
    <p:sldId id="407" r:id="rId34"/>
    <p:sldId id="408" r:id="rId35"/>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96" autoAdjust="0"/>
    <p:restoredTop sz="84687" autoAdjust="0"/>
  </p:normalViewPr>
  <p:slideViewPr>
    <p:cSldViewPr snapToGrid="0">
      <p:cViewPr varScale="1">
        <p:scale>
          <a:sx n="98" d="100"/>
          <a:sy n="98" d="100"/>
        </p:scale>
        <p:origin x="100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6"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r>
              <a:rPr lang="en-US" sz="4400" b="0" strike="noStrike" spc="-1">
                <a:solidFill>
                  <a:srgbClr val="000000"/>
                </a:solidFill>
                <a:latin typeface="Arial"/>
              </a:rPr>
              <a:t>Click to move the slide</a:t>
            </a:r>
          </a:p>
        </p:txBody>
      </p:sp>
      <p:sp>
        <p:nvSpPr>
          <p:cNvPr id="87"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0">
              <a:buNone/>
            </a:pPr>
            <a:r>
              <a:rPr lang="en-US" sz="2000" b="0" strike="noStrike" spc="-1">
                <a:solidFill>
                  <a:srgbClr val="000000"/>
                </a:solidFill>
                <a:latin typeface="Arial"/>
              </a:rPr>
              <a:t>Click to edit the notes format</a:t>
            </a:r>
          </a:p>
        </p:txBody>
      </p:sp>
      <p:sp>
        <p:nvSpPr>
          <p:cNvPr id="88"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89" name="PlaceHolder 4"/>
          <p:cNvSpPr>
            <a:spLocks noGrp="1"/>
          </p:cNvSpPr>
          <p:nvPr>
            <p:ph type="dt" idx="3"/>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90" name="PlaceHolder 5"/>
          <p:cNvSpPr>
            <a:spLocks noGrp="1"/>
          </p:cNvSpPr>
          <p:nvPr>
            <p:ph type="ftr" idx="4"/>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91" name="PlaceHolder 6"/>
          <p:cNvSpPr>
            <a:spLocks noGrp="1"/>
          </p:cNvSpPr>
          <p:nvPr>
            <p:ph type="sldNum" idx="5"/>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3D4EBBC2-D5E1-41FA-9790-8F80BF27C86C}"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unity.cn/560/Documentation/ScriptReference/MonoBehaviour.Update.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unity.cn/560/Documentation/ScriptReference/MonoBehaviour.FixedUpdate.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unity.cn/560/Documentation/ScriptReference/MonoBehaviour.LateUpdate.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unity.cn/560/Documentation/ScriptReference/MonoBehaviour.Start.html"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docs.unity.cn/560/Documentation/ScriptReference/MonoBehaviour.Awake.html"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unity.cn/560/Documentation/ScriptReference/MonoBehaviour.OnMouseOver.html"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8" Type="http://schemas.openxmlformats.org/officeDocument/2006/relationships/hyperlink" Target="https://docs.unity.cn/560/Documentation/ScriptReference/MonoBehaviour.OnTriggerExit.html" TargetMode="External"/><Relationship Id="rId3" Type="http://schemas.openxmlformats.org/officeDocument/2006/relationships/hyperlink" Target="https://docs.unity.cn/560/Documentation/ScriptReference/MonoBehaviour.OnCollisionEnter.html" TargetMode="External"/><Relationship Id="rId7" Type="http://schemas.openxmlformats.org/officeDocument/2006/relationships/hyperlink" Target="https://docs.unity.cn/560/Documentation/ScriptReference/MonoBehaviour.OnTriggerStay.html"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docs.unity.cn/560/Documentation/ScriptReference/MonoBehaviour.OnTriggerEnter.html" TargetMode="External"/><Relationship Id="rId5" Type="http://schemas.openxmlformats.org/officeDocument/2006/relationships/hyperlink" Target="https://docs.unity.cn/560/Documentation/ScriptReference/MonoBehaviour.OnCollisionExit.html" TargetMode="External"/><Relationship Id="rId4" Type="http://schemas.openxmlformats.org/officeDocument/2006/relationships/hyperlink" Target="https://docs.unity.cn/560/Documentation/ScriptReference/MonoBehaviour.OnCollisionStay.html"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212696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937138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912141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4069464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341861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485797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r>
              <a:rPr lang="en-US" sz="1200" b="0" i="0" kern="1200" dirty="0" smtClean="0">
                <a:solidFill>
                  <a:schemeClr val="tx1"/>
                </a:solidFill>
                <a:effectLst/>
                <a:latin typeface="+mn-lt"/>
                <a:ea typeface="+mn-ea"/>
                <a:cs typeface="+mn-cs"/>
              </a:rPr>
              <a:t>A script in Unity is not like the traditional idea of a program where the code runs continuously in a loop until it completes its task. Instead, Unity passes control to a script intermittently by calling certain functions that are declared within it. Once a function has finished executing, control is passed back to Unity. These functions are known as event functions since they are activated by Unity in response to events that occur during gameplay. Unity uses a naming scheme to identify which function to call for a particular event. For example, you will already have seen the Update function (called before a frame update occurs) and the Start function (called just before the object’s first frame update). Many more event functions are available in Unity; the full list can be found in the script reference page for the </a:t>
            </a:r>
            <a:r>
              <a:rPr lang="en-US" sz="1200" b="0" i="0" kern="1200" dirty="0" err="1" smtClean="0">
                <a:solidFill>
                  <a:schemeClr val="tx1"/>
                </a:solidFill>
                <a:effectLst/>
                <a:latin typeface="+mn-lt"/>
                <a:ea typeface="+mn-ea"/>
                <a:cs typeface="+mn-cs"/>
              </a:rPr>
              <a:t>MonoBehaviour</a:t>
            </a:r>
            <a:r>
              <a:rPr lang="en-US" sz="1200" b="0" i="0" kern="1200" dirty="0" smtClean="0">
                <a:solidFill>
                  <a:schemeClr val="tx1"/>
                </a:solidFill>
                <a:effectLst/>
                <a:latin typeface="+mn-lt"/>
                <a:ea typeface="+mn-ea"/>
                <a:cs typeface="+mn-cs"/>
              </a:rPr>
              <a:t> class along with details of their usage. The following are some of the most common and important events.</a:t>
            </a: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9337976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r>
              <a:rPr lang="en-US" sz="1200" b="0" i="0" kern="1200" dirty="0" smtClean="0">
                <a:solidFill>
                  <a:schemeClr val="tx1"/>
                </a:solidFill>
                <a:effectLst/>
                <a:latin typeface="+mn-lt"/>
                <a:ea typeface="+mn-ea"/>
                <a:cs typeface="+mn-cs"/>
              </a:rPr>
              <a:t>A game is rather like an animation where the animation frames are generated on the fly. A key concept in games programming is that of making changes to position, state and behavior of objects in the game just before each frame is rendered. The </a:t>
            </a:r>
            <a:r>
              <a:rPr lang="en-US" sz="1200" b="0" i="0" u="sng" kern="1200" dirty="0" smtClean="0">
                <a:solidFill>
                  <a:schemeClr val="tx1"/>
                </a:solidFill>
                <a:effectLst/>
                <a:latin typeface="+mn-lt"/>
                <a:ea typeface="+mn-ea"/>
                <a:cs typeface="+mn-cs"/>
                <a:hlinkClick r:id="rId3"/>
              </a:rPr>
              <a:t>Update</a:t>
            </a:r>
            <a:r>
              <a:rPr lang="en-US" sz="1200" b="0" i="0" kern="1200" dirty="0" smtClean="0">
                <a:solidFill>
                  <a:schemeClr val="tx1"/>
                </a:solidFill>
                <a:effectLst/>
                <a:latin typeface="+mn-lt"/>
                <a:ea typeface="+mn-ea"/>
                <a:cs typeface="+mn-cs"/>
              </a:rPr>
              <a:t> function is the main place for this kind of code in Unity. Update is called before the frame is rendered and also before animations are calculated.</a:t>
            </a:r>
            <a:endParaRPr lang="en-US" sz="2000" b="0" strike="noStrike" spc="-1" dirty="0">
              <a:solidFill>
                <a:srgbClr val="000000"/>
              </a:solidFill>
              <a:latin typeface="Arial"/>
            </a:endParaRPr>
          </a:p>
        </p:txBody>
      </p:sp>
    </p:spTree>
    <p:extLst>
      <p:ext uri="{BB962C8B-B14F-4D97-AF65-F5344CB8AC3E}">
        <p14:creationId xmlns:p14="http://schemas.microsoft.com/office/powerpoint/2010/main" val="41322954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r>
              <a:rPr lang="en-US" sz="1200" b="0" i="0" kern="1200" dirty="0" smtClean="0">
                <a:solidFill>
                  <a:schemeClr val="tx1"/>
                </a:solidFill>
                <a:effectLst/>
                <a:latin typeface="+mn-lt"/>
                <a:ea typeface="+mn-ea"/>
                <a:cs typeface="+mn-cs"/>
              </a:rPr>
              <a:t>The physics engine also updates in discrete time steps in a similar way to the frame rendering. A separate event function called </a:t>
            </a:r>
            <a:r>
              <a:rPr lang="en-US" sz="1200" b="0" i="0" u="sng" kern="1200" dirty="0" err="1" smtClean="0">
                <a:solidFill>
                  <a:schemeClr val="tx1"/>
                </a:solidFill>
                <a:effectLst/>
                <a:latin typeface="+mn-lt"/>
                <a:ea typeface="+mn-ea"/>
                <a:cs typeface="+mn-cs"/>
                <a:hlinkClick r:id="rId3"/>
              </a:rPr>
              <a:t>FixedUpdate</a:t>
            </a:r>
            <a:r>
              <a:rPr lang="en-US" sz="1200" b="0" i="0" kern="1200" dirty="0" smtClean="0">
                <a:solidFill>
                  <a:schemeClr val="tx1"/>
                </a:solidFill>
                <a:effectLst/>
                <a:latin typeface="+mn-lt"/>
                <a:ea typeface="+mn-ea"/>
                <a:cs typeface="+mn-cs"/>
              </a:rPr>
              <a:t> is called just before each physics update. Since the physics updates and frame updates do not occur with the same frequency, you will get more accurate results from physics code if you place it in the </a:t>
            </a:r>
            <a:r>
              <a:rPr lang="en-US" sz="1200" b="0" i="0" kern="1200" dirty="0" err="1" smtClean="0">
                <a:solidFill>
                  <a:schemeClr val="tx1"/>
                </a:solidFill>
                <a:effectLst/>
                <a:latin typeface="+mn-lt"/>
                <a:ea typeface="+mn-ea"/>
                <a:cs typeface="+mn-cs"/>
              </a:rPr>
              <a:t>FixedUpdate</a:t>
            </a:r>
            <a:r>
              <a:rPr lang="en-US" sz="1200" b="0" i="0" kern="1200" dirty="0" smtClean="0">
                <a:solidFill>
                  <a:schemeClr val="tx1"/>
                </a:solidFill>
                <a:effectLst/>
                <a:latin typeface="+mn-lt"/>
                <a:ea typeface="+mn-ea"/>
                <a:cs typeface="+mn-cs"/>
              </a:rPr>
              <a:t> function rather than Update.</a:t>
            </a:r>
            <a:endParaRPr lang="en-US" sz="2000" b="0" strike="noStrike" spc="-1" dirty="0">
              <a:solidFill>
                <a:srgbClr val="000000"/>
              </a:solidFill>
              <a:latin typeface="Arial"/>
            </a:endParaRPr>
          </a:p>
        </p:txBody>
      </p:sp>
    </p:spTree>
    <p:extLst>
      <p:ext uri="{BB962C8B-B14F-4D97-AF65-F5344CB8AC3E}">
        <p14:creationId xmlns:p14="http://schemas.microsoft.com/office/powerpoint/2010/main" val="605153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r>
              <a:rPr lang="en-US" sz="1200" b="0" i="0" kern="1200" dirty="0" smtClean="0">
                <a:solidFill>
                  <a:schemeClr val="tx1"/>
                </a:solidFill>
                <a:effectLst/>
                <a:latin typeface="+mn-lt"/>
                <a:ea typeface="+mn-ea"/>
                <a:cs typeface="+mn-cs"/>
              </a:rPr>
              <a:t>It is also useful sometimes to be able to make additional changes at a point after the Update and </a:t>
            </a:r>
            <a:r>
              <a:rPr lang="en-US" sz="1200" b="0" i="0" kern="1200" dirty="0" err="1" smtClean="0">
                <a:solidFill>
                  <a:schemeClr val="tx1"/>
                </a:solidFill>
                <a:effectLst/>
                <a:latin typeface="+mn-lt"/>
                <a:ea typeface="+mn-ea"/>
                <a:cs typeface="+mn-cs"/>
              </a:rPr>
              <a:t>FixedUpdate</a:t>
            </a:r>
            <a:r>
              <a:rPr lang="en-US" sz="1200" b="0" i="0" kern="1200" dirty="0" smtClean="0">
                <a:solidFill>
                  <a:schemeClr val="tx1"/>
                </a:solidFill>
                <a:effectLst/>
                <a:latin typeface="+mn-lt"/>
                <a:ea typeface="+mn-ea"/>
                <a:cs typeface="+mn-cs"/>
              </a:rPr>
              <a:t> functions have been called for all objects in the scene and after all animations have been calculated. An example is where a camera should remain trained on a target object; the adjustment to the camera’s orientation must be made after the target object has moved. Another example is where the script code should override the effect of an animation (say, to make the character’s head look towards a target object in the scene). The </a:t>
            </a:r>
            <a:r>
              <a:rPr lang="en-US" sz="1200" b="0" i="0" u="sng" kern="1200" dirty="0" err="1" smtClean="0">
                <a:solidFill>
                  <a:schemeClr val="tx1"/>
                </a:solidFill>
                <a:effectLst/>
                <a:latin typeface="+mn-lt"/>
                <a:ea typeface="+mn-ea"/>
                <a:cs typeface="+mn-cs"/>
                <a:hlinkClick r:id="rId3"/>
              </a:rPr>
              <a:t>LateUpdate</a:t>
            </a:r>
            <a:r>
              <a:rPr lang="en-US" sz="1200" b="0" i="0" kern="1200" dirty="0" smtClean="0">
                <a:solidFill>
                  <a:schemeClr val="tx1"/>
                </a:solidFill>
                <a:effectLst/>
                <a:latin typeface="+mn-lt"/>
                <a:ea typeface="+mn-ea"/>
                <a:cs typeface="+mn-cs"/>
              </a:rPr>
              <a:t> function can be used for these kinds of situations.</a:t>
            </a: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17944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223189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r>
              <a:rPr lang="en-US" sz="1200" b="0" i="0" kern="1200" dirty="0" smtClean="0">
                <a:solidFill>
                  <a:schemeClr val="tx1"/>
                </a:solidFill>
                <a:effectLst/>
                <a:latin typeface="+mn-lt"/>
                <a:ea typeface="+mn-ea"/>
                <a:cs typeface="+mn-cs"/>
              </a:rPr>
              <a:t>It is often useful to be able to call initialization code in advance of any updates that occur during gameplay. The </a:t>
            </a:r>
            <a:r>
              <a:rPr lang="en-US" sz="1200" b="0" i="0" u="sng" kern="1200" dirty="0" smtClean="0">
                <a:solidFill>
                  <a:schemeClr val="tx1"/>
                </a:solidFill>
                <a:effectLst/>
                <a:latin typeface="+mn-lt"/>
                <a:ea typeface="+mn-ea"/>
                <a:cs typeface="+mn-cs"/>
                <a:hlinkClick r:id="rId3"/>
              </a:rPr>
              <a:t>Start</a:t>
            </a:r>
            <a:r>
              <a:rPr lang="en-US" sz="1200" b="0" i="0" kern="1200" dirty="0" smtClean="0">
                <a:solidFill>
                  <a:schemeClr val="tx1"/>
                </a:solidFill>
                <a:effectLst/>
                <a:latin typeface="+mn-lt"/>
                <a:ea typeface="+mn-ea"/>
                <a:cs typeface="+mn-cs"/>
              </a:rPr>
              <a:t> function is called before the first frame or physics update on an object. The </a:t>
            </a:r>
            <a:r>
              <a:rPr lang="en-US" sz="1200" b="0" i="0" u="sng" kern="1200" dirty="0" smtClean="0">
                <a:solidFill>
                  <a:schemeClr val="tx1"/>
                </a:solidFill>
                <a:effectLst/>
                <a:latin typeface="+mn-lt"/>
                <a:ea typeface="+mn-ea"/>
                <a:cs typeface="+mn-cs"/>
                <a:hlinkClick r:id="rId4"/>
              </a:rPr>
              <a:t>Awake</a:t>
            </a:r>
            <a:r>
              <a:rPr lang="en-US" sz="1200" b="0" i="0" kern="1200" dirty="0" smtClean="0">
                <a:solidFill>
                  <a:schemeClr val="tx1"/>
                </a:solidFill>
                <a:effectLst/>
                <a:latin typeface="+mn-lt"/>
                <a:ea typeface="+mn-ea"/>
                <a:cs typeface="+mn-cs"/>
              </a:rPr>
              <a:t> function is called for each object in the scene at the time when the scene loads. Note that although the various objects’ Start and Awake functions are called in arbitrary order, all the Awakes will have finished before the first Start is called. This means that code in a Start function can make use of other initializations previously carried out in the Awake phase.</a:t>
            </a: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8392587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387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0" algn="l"/>
              </a:tabLst>
              <a:defRPr/>
            </a:pPr>
            <a:r>
              <a:rPr lang="en-US" sz="1200" spc="-1" dirty="0" smtClean="0">
                <a:solidFill>
                  <a:srgbClr val="000000"/>
                </a:solidFill>
              </a:rPr>
              <a:t>Unity has a system for rendering GUI controls over the main action in the scene and responding to clicks on these controls. This code is handled somewhat differently from the normal frame update and so it should be placed in the </a:t>
            </a:r>
            <a:r>
              <a:rPr lang="en-US" sz="1200" spc="-1" dirty="0" err="1" smtClean="0">
                <a:solidFill>
                  <a:srgbClr val="000000"/>
                </a:solidFill>
              </a:rPr>
              <a:t>OnGUI</a:t>
            </a:r>
            <a:r>
              <a:rPr lang="en-US" sz="1200" spc="-1" dirty="0" smtClean="0">
                <a:solidFill>
                  <a:srgbClr val="000000"/>
                </a:solidFill>
              </a:rPr>
              <a:t> function, which will be called periodically.</a:t>
            </a:r>
            <a:endParaRPr lang="en-US" sz="1200" b="0" i="0" kern="1200" dirty="0" smtClean="0">
              <a:solidFill>
                <a:schemeClr val="tx1"/>
              </a:solidFill>
              <a:effectLst/>
              <a:latin typeface="+mn-lt"/>
              <a:ea typeface="+mn-ea"/>
              <a:cs typeface="+mn-cs"/>
            </a:endParaRPr>
          </a:p>
          <a:p>
            <a:pPr marL="387450" indent="-171450">
              <a:lnSpc>
                <a:spcPct val="100000"/>
              </a:lnSpc>
              <a:buFont typeface="Arial" panose="020B0604020202020204" pitchFamily="34" charset="0"/>
              <a:buChar char="•"/>
              <a:tabLst>
                <a:tab pos="0" algn="l"/>
              </a:tabLst>
            </a:pPr>
            <a:r>
              <a:rPr lang="en-US" sz="1200" b="0" i="0" kern="1200" dirty="0" smtClean="0">
                <a:solidFill>
                  <a:schemeClr val="tx1"/>
                </a:solidFill>
                <a:effectLst/>
                <a:latin typeface="+mn-lt"/>
                <a:ea typeface="+mn-ea"/>
                <a:cs typeface="+mn-cs"/>
              </a:rPr>
              <a:t>You can also detect mouse events that occur over a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 as it appears in the scene. This can be used for targeting weapons or displaying information about the character currently under the mouse pointer. A set of </a:t>
            </a:r>
            <a:r>
              <a:rPr lang="en-US" sz="1200" b="0" i="0" kern="1200" dirty="0" err="1" smtClean="0">
                <a:solidFill>
                  <a:schemeClr val="tx1"/>
                </a:solidFill>
                <a:effectLst/>
                <a:latin typeface="+mn-lt"/>
                <a:ea typeface="+mn-ea"/>
                <a:cs typeface="+mn-cs"/>
              </a:rPr>
              <a:t>OnMouseXXX</a:t>
            </a:r>
            <a:r>
              <a:rPr lang="en-US" sz="1200" b="0" i="0" kern="1200" dirty="0" smtClean="0">
                <a:solidFill>
                  <a:schemeClr val="tx1"/>
                </a:solidFill>
                <a:effectLst/>
                <a:latin typeface="+mn-lt"/>
                <a:ea typeface="+mn-ea"/>
                <a:cs typeface="+mn-cs"/>
              </a:rPr>
              <a:t> event functions (</a:t>
            </a:r>
            <a:r>
              <a:rPr lang="en-US" sz="1200" b="0" i="0" kern="1200" dirty="0" err="1" smtClean="0">
                <a:solidFill>
                  <a:schemeClr val="tx1"/>
                </a:solidFill>
                <a:effectLst/>
                <a:latin typeface="+mn-lt"/>
                <a:ea typeface="+mn-ea"/>
                <a:cs typeface="+mn-cs"/>
              </a:rPr>
              <a:t>eg</a:t>
            </a:r>
            <a:r>
              <a:rPr lang="en-US" sz="1200" b="0" i="0" kern="1200" dirty="0" smtClean="0">
                <a:solidFill>
                  <a:schemeClr val="tx1"/>
                </a:solidFill>
                <a:effectLst/>
                <a:latin typeface="+mn-lt"/>
                <a:ea typeface="+mn-ea"/>
                <a:cs typeface="+mn-cs"/>
              </a:rPr>
              <a:t>, </a:t>
            </a:r>
            <a:r>
              <a:rPr lang="en-US" sz="1200" b="0" i="0" u="sng" kern="1200" dirty="0" err="1" smtClean="0">
                <a:solidFill>
                  <a:schemeClr val="tx1"/>
                </a:solidFill>
                <a:effectLst/>
                <a:latin typeface="+mn-lt"/>
                <a:ea typeface="+mn-ea"/>
                <a:cs typeface="+mn-cs"/>
                <a:hlinkClick r:id="rId3"/>
              </a:rPr>
              <a:t>OnMouseOver</a:t>
            </a:r>
            <a:r>
              <a:rPr lang="en-US" sz="1200" b="0" i="0" kern="1200" dirty="0" smtClean="0">
                <a:solidFill>
                  <a:schemeClr val="tx1"/>
                </a:solidFill>
                <a:effectLst/>
                <a:latin typeface="+mn-lt"/>
                <a:ea typeface="+mn-ea"/>
                <a:cs typeface="+mn-cs"/>
              </a:rPr>
              <a:t>, </a:t>
            </a:r>
            <a:r>
              <a:rPr lang="en-US" sz="1200" b="0" i="0" u="sng" kern="1200" dirty="0" err="1" smtClean="0">
                <a:solidFill>
                  <a:schemeClr val="tx1"/>
                </a:solidFill>
                <a:effectLst/>
                <a:latin typeface="+mn-lt"/>
                <a:ea typeface="+mn-ea"/>
                <a:cs typeface="+mn-cs"/>
                <a:hlinkClick r:id="rId3"/>
              </a:rPr>
              <a:t>OnMouseDown</a:t>
            </a:r>
            <a:r>
              <a:rPr lang="en-US" sz="1200" b="0" i="0" kern="1200" dirty="0" smtClean="0">
                <a:solidFill>
                  <a:schemeClr val="tx1"/>
                </a:solidFill>
                <a:effectLst/>
                <a:latin typeface="+mn-lt"/>
                <a:ea typeface="+mn-ea"/>
                <a:cs typeface="+mn-cs"/>
              </a:rPr>
              <a:t>) is available to allow a script to react to user actions with the mouse. For example, if the mouse button is pressed while the pointer is over a particular object then an </a:t>
            </a:r>
            <a:r>
              <a:rPr lang="en-US" sz="1200" b="0" i="0" kern="1200" dirty="0" err="1" smtClean="0">
                <a:solidFill>
                  <a:schemeClr val="tx1"/>
                </a:solidFill>
                <a:effectLst/>
                <a:latin typeface="+mn-lt"/>
                <a:ea typeface="+mn-ea"/>
                <a:cs typeface="+mn-cs"/>
              </a:rPr>
              <a:t>OnMouseDown</a:t>
            </a:r>
            <a:r>
              <a:rPr lang="en-US" sz="1200" b="0" i="0" kern="1200" dirty="0" smtClean="0">
                <a:solidFill>
                  <a:schemeClr val="tx1"/>
                </a:solidFill>
                <a:effectLst/>
                <a:latin typeface="+mn-lt"/>
                <a:ea typeface="+mn-ea"/>
                <a:cs typeface="+mn-cs"/>
              </a:rPr>
              <a:t> function in that object’s script will be called if it exists.</a:t>
            </a: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8702556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r>
              <a:rPr lang="en-US" sz="1200" b="0" i="0" kern="1200" dirty="0" smtClean="0">
                <a:solidFill>
                  <a:schemeClr val="tx1"/>
                </a:solidFill>
                <a:effectLst/>
                <a:latin typeface="+mn-lt"/>
                <a:ea typeface="+mn-ea"/>
                <a:cs typeface="+mn-cs"/>
              </a:rPr>
              <a:t>The physics engine will report collisions against an object by calling event functions on that object’s script. The </a:t>
            </a:r>
            <a:r>
              <a:rPr lang="en-US" sz="1200" b="0" i="0" u="sng" kern="1200" dirty="0" err="1" smtClean="0">
                <a:solidFill>
                  <a:schemeClr val="tx1"/>
                </a:solidFill>
                <a:effectLst/>
                <a:latin typeface="+mn-lt"/>
                <a:ea typeface="+mn-ea"/>
                <a:cs typeface="+mn-cs"/>
                <a:hlinkClick r:id="rId3"/>
              </a:rPr>
              <a:t>OnCollisionEnter</a:t>
            </a:r>
            <a:r>
              <a:rPr lang="en-US" sz="1200" b="0" i="0" kern="1200" dirty="0" smtClean="0">
                <a:solidFill>
                  <a:schemeClr val="tx1"/>
                </a:solidFill>
                <a:effectLst/>
                <a:latin typeface="+mn-lt"/>
                <a:ea typeface="+mn-ea"/>
                <a:cs typeface="+mn-cs"/>
              </a:rPr>
              <a:t>, </a:t>
            </a:r>
            <a:r>
              <a:rPr lang="en-US" sz="1200" b="0" i="0" u="sng" kern="1200" dirty="0" err="1" smtClean="0">
                <a:solidFill>
                  <a:schemeClr val="tx1"/>
                </a:solidFill>
                <a:effectLst/>
                <a:latin typeface="+mn-lt"/>
                <a:ea typeface="+mn-ea"/>
                <a:cs typeface="+mn-cs"/>
                <a:hlinkClick r:id="rId4"/>
              </a:rPr>
              <a:t>OnCollisionStay</a:t>
            </a:r>
            <a:r>
              <a:rPr lang="en-US" sz="1200" b="0" i="0" kern="1200" dirty="0" smtClean="0">
                <a:solidFill>
                  <a:schemeClr val="tx1"/>
                </a:solidFill>
                <a:effectLst/>
                <a:latin typeface="+mn-lt"/>
                <a:ea typeface="+mn-ea"/>
                <a:cs typeface="+mn-cs"/>
              </a:rPr>
              <a:t> and </a:t>
            </a:r>
            <a:r>
              <a:rPr lang="en-US" sz="1200" b="0" i="0" u="sng" kern="1200" dirty="0" err="1" smtClean="0">
                <a:solidFill>
                  <a:schemeClr val="tx1"/>
                </a:solidFill>
                <a:effectLst/>
                <a:latin typeface="+mn-lt"/>
                <a:ea typeface="+mn-ea"/>
                <a:cs typeface="+mn-cs"/>
                <a:hlinkClick r:id="rId5"/>
              </a:rPr>
              <a:t>OnCollisionExit</a:t>
            </a:r>
            <a:r>
              <a:rPr lang="en-US" sz="1200" b="0" i="0" kern="1200" dirty="0" smtClean="0">
                <a:solidFill>
                  <a:schemeClr val="tx1"/>
                </a:solidFill>
                <a:effectLst/>
                <a:latin typeface="+mn-lt"/>
                <a:ea typeface="+mn-ea"/>
                <a:cs typeface="+mn-cs"/>
              </a:rPr>
              <a:t> functions will be called as contact is made, held and broken. The corresponding </a:t>
            </a:r>
            <a:r>
              <a:rPr lang="en-US" sz="1200" b="0" i="0" u="sng" kern="1200" dirty="0" err="1" smtClean="0">
                <a:solidFill>
                  <a:schemeClr val="tx1"/>
                </a:solidFill>
                <a:effectLst/>
                <a:latin typeface="+mn-lt"/>
                <a:ea typeface="+mn-ea"/>
                <a:cs typeface="+mn-cs"/>
                <a:hlinkClick r:id="rId6"/>
              </a:rPr>
              <a:t>OnTriggerEnter</a:t>
            </a:r>
            <a:r>
              <a:rPr lang="en-US" sz="1200" b="0" i="0" kern="1200" dirty="0" smtClean="0">
                <a:solidFill>
                  <a:schemeClr val="tx1"/>
                </a:solidFill>
                <a:effectLst/>
                <a:latin typeface="+mn-lt"/>
                <a:ea typeface="+mn-ea"/>
                <a:cs typeface="+mn-cs"/>
              </a:rPr>
              <a:t>, </a:t>
            </a:r>
            <a:r>
              <a:rPr lang="en-US" sz="1200" b="0" i="0" u="sng" kern="1200" dirty="0" err="1" smtClean="0">
                <a:solidFill>
                  <a:schemeClr val="tx1"/>
                </a:solidFill>
                <a:effectLst/>
                <a:latin typeface="+mn-lt"/>
                <a:ea typeface="+mn-ea"/>
                <a:cs typeface="+mn-cs"/>
                <a:hlinkClick r:id="rId7"/>
              </a:rPr>
              <a:t>OnTriggerStay</a:t>
            </a:r>
            <a:r>
              <a:rPr lang="en-US" sz="1200" b="0" i="0" kern="1200" dirty="0" smtClean="0">
                <a:solidFill>
                  <a:schemeClr val="tx1"/>
                </a:solidFill>
                <a:effectLst/>
                <a:latin typeface="+mn-lt"/>
                <a:ea typeface="+mn-ea"/>
                <a:cs typeface="+mn-cs"/>
              </a:rPr>
              <a:t> and </a:t>
            </a:r>
            <a:r>
              <a:rPr lang="en-US" sz="1200" b="0" i="0" u="sng" kern="1200" dirty="0" err="1" smtClean="0">
                <a:solidFill>
                  <a:schemeClr val="tx1"/>
                </a:solidFill>
                <a:effectLst/>
                <a:latin typeface="+mn-lt"/>
                <a:ea typeface="+mn-ea"/>
                <a:cs typeface="+mn-cs"/>
                <a:hlinkClick r:id="rId8"/>
              </a:rPr>
              <a:t>OnTriggerExit</a:t>
            </a:r>
            <a:r>
              <a:rPr lang="en-US" sz="1200" b="0" i="0" kern="1200" dirty="0" smtClean="0">
                <a:solidFill>
                  <a:schemeClr val="tx1"/>
                </a:solidFill>
                <a:effectLst/>
                <a:latin typeface="+mn-lt"/>
                <a:ea typeface="+mn-ea"/>
                <a:cs typeface="+mn-cs"/>
              </a:rPr>
              <a:t> functions will be called when the object’s collider is configured as a Trigger (</a:t>
            </a:r>
            <a:r>
              <a:rPr lang="en-US" sz="1200" b="0" i="0" kern="1200" dirty="0" err="1" smtClean="0">
                <a:solidFill>
                  <a:schemeClr val="tx1"/>
                </a:solidFill>
                <a:effectLst/>
                <a:latin typeface="+mn-lt"/>
                <a:ea typeface="+mn-ea"/>
                <a:cs typeface="+mn-cs"/>
              </a:rPr>
              <a:t>ie</a:t>
            </a:r>
            <a:r>
              <a:rPr lang="en-US" sz="1200" b="0" i="0" kern="1200" dirty="0" smtClean="0">
                <a:solidFill>
                  <a:schemeClr val="tx1"/>
                </a:solidFill>
                <a:effectLst/>
                <a:latin typeface="+mn-lt"/>
                <a:ea typeface="+mn-ea"/>
                <a:cs typeface="+mn-cs"/>
              </a:rPr>
              <a:t>, a collider that simply detects when something enters it rather than reacting physically). These functions may be called several times in succession if more than one contact is detected during the physics update and so a parameter is passed to the function giving details of the collision (position, identity of the incoming object, </a:t>
            </a:r>
            <a:r>
              <a:rPr lang="en-US" sz="1200" b="0" i="0" kern="1200" dirty="0" err="1" smtClean="0">
                <a:solidFill>
                  <a:schemeClr val="tx1"/>
                </a:solidFill>
                <a:effectLst/>
                <a:latin typeface="+mn-lt"/>
                <a:ea typeface="+mn-ea"/>
                <a:cs typeface="+mn-cs"/>
              </a:rPr>
              <a:t>etc</a:t>
            </a:r>
            <a:r>
              <a:rPr lang="en-US" sz="1200" b="0" i="0" kern="1200" dirty="0" smtClean="0">
                <a:solidFill>
                  <a:schemeClr val="tx1"/>
                </a:solidFill>
                <a:effectLst/>
                <a:latin typeface="+mn-lt"/>
                <a:ea typeface="+mn-ea"/>
                <a:cs typeface="+mn-cs"/>
              </a:rPr>
              <a:t>).</a:t>
            </a: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57377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9431478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0356707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9024629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4298078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5892616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6722556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11719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7850890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9735834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2378708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r>
              <a:rPr lang="en-US" sz="1200" b="0" i="0" kern="1200" dirty="0" smtClean="0">
                <a:solidFill>
                  <a:schemeClr val="tx1"/>
                </a:solidFill>
                <a:effectLst/>
                <a:latin typeface="+mn-lt"/>
                <a:ea typeface="+mn-ea"/>
                <a:cs typeface="+mn-cs"/>
              </a:rPr>
              <a:t>You can organize your data to ensure you get optimal use of Unity’s serialization.</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Aim to have Unity serialize the smallest possible set of data. The purpose of this isn’t to save space on your computer’s hard drive, but to make sure that you can maintain backwards compatibility with previous versions of the project. Backwards compatibility can become more difficult later on in development if you work with large sets of serialized data.</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Never have Unity serialize duplicate data or cached data. This causes significant problems for backwards compatibility: it carries a high risk of error because data can get out of sync.</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Avoid nested, recursive structures where you reference other classes. The layout of a serialized structure always needs to be the same; independent of the data and only dependent on what’s exposed in the script. The only way to reference other classes is through classes derived from </a:t>
            </a:r>
            <a:r>
              <a:rPr lang="en-US" sz="1200" b="0" i="0" kern="1200" dirty="0" err="1" smtClean="0">
                <a:solidFill>
                  <a:schemeClr val="tx1"/>
                </a:solidFill>
                <a:effectLst/>
                <a:latin typeface="+mn-lt"/>
                <a:ea typeface="+mn-ea"/>
                <a:cs typeface="+mn-cs"/>
              </a:rPr>
              <a:t>UnityEngine.Object</a:t>
            </a:r>
            <a:r>
              <a:rPr lang="en-US" sz="1200" b="0" i="0" kern="1200" dirty="0" smtClean="0">
                <a:solidFill>
                  <a:schemeClr val="tx1"/>
                </a:solidFill>
                <a:effectLst/>
                <a:latin typeface="+mn-lt"/>
                <a:ea typeface="+mn-ea"/>
                <a:cs typeface="+mn-cs"/>
              </a:rPr>
              <a:t>. These classes are separate; they only reference each other and they don’t embed the contents.</a:t>
            </a:r>
          </a:p>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4216221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040588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827371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60826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452747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588777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971878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AB596FDA-7A2A-49E8-B60D-0B3C9054B08C}"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E6B9B89C-61DD-4E64-B5CC-EFEDBC5E04AA}"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sldNum" idx="1"/>
          </p:nvPr>
        </p:nvSpPr>
        <p:spPr/>
        <p:txBody>
          <a:bodyPr/>
          <a:lstStyle/>
          <a:p>
            <a:fld id="{F51F5990-8A72-48D0-BA63-3915E1CCC112}"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sldNum" idx="1"/>
          </p:nvPr>
        </p:nvSpPr>
        <p:spPr/>
        <p:txBody>
          <a:bodyPr/>
          <a:lstStyle/>
          <a:p>
            <a:fld id="{DB5BED76-17A6-4704-8E8A-01E0AF1BF37D}" type="slidenu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lstStyle/>
          <a:p>
            <a:fld id="{26711B77-5951-4C08-9064-2DD161B254D1}" type="slidenum">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sldNum" idx="2"/>
          </p:nvPr>
        </p:nvSpPr>
        <p:spPr/>
        <p:txBody>
          <a:bodyPr/>
          <a:lstStyle/>
          <a:p>
            <a:fld id="{BDADE497-C851-4CAE-A5E6-46B21ADDB6C3}" type="slidenum">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2"/>
          </p:nvPr>
        </p:nvSpPr>
        <p:spPr/>
        <p:txBody>
          <a:bodyPr/>
          <a:lstStyle/>
          <a:p>
            <a:fld id="{F423A17D-6A30-4219-9AB4-F86555892737}" type="slidenum">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2"/>
          </p:nvPr>
        </p:nvSpPr>
        <p:spPr/>
        <p:txBody>
          <a:bodyPr/>
          <a:lstStyle/>
          <a:p>
            <a:fld id="{B296DFDF-541A-412E-8A51-F67A102E9703}" type="slidenum">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sldNum" idx="2"/>
          </p:nvPr>
        </p:nvSpPr>
        <p:spPr/>
        <p:txBody>
          <a:bodyPr/>
          <a:lstStyle/>
          <a:p>
            <a:fld id="{8B8C2621-55A1-4D42-A0DB-7132646E971E}" type="slidenum">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sldNum" idx="2"/>
          </p:nvPr>
        </p:nvSpPr>
        <p:spPr/>
        <p:txBody>
          <a:bodyPr/>
          <a:lstStyle/>
          <a:p>
            <a:fld id="{34DD9E22-F3C0-4400-A70A-C31D57D3AF32}" type="slidenum">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2"/>
          </p:nvPr>
        </p:nvSpPr>
        <p:spPr/>
        <p:txBody>
          <a:bodyPr/>
          <a:lstStyle/>
          <a:p>
            <a:fld id="{D7E71186-3921-484F-BE90-7D08FB4F3A79}"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sldNum" idx="1"/>
          </p:nvPr>
        </p:nvSpPr>
        <p:spPr/>
        <p:txBody>
          <a:bodyPr/>
          <a:lstStyle/>
          <a:p>
            <a:fld id="{7A65131B-CFD0-4EEC-B851-F9A2AA040638}"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2"/>
          </p:nvPr>
        </p:nvSpPr>
        <p:spPr/>
        <p:txBody>
          <a:bodyPr/>
          <a:lstStyle/>
          <a:p>
            <a:fld id="{AA7CAF6D-DF00-40B6-802D-765F759AC02C}" type="slidenum">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2"/>
          </p:nvPr>
        </p:nvSpPr>
        <p:spPr/>
        <p:txBody>
          <a:bodyPr/>
          <a:lstStyle/>
          <a:p>
            <a:fld id="{9D9C3C8E-8916-4F21-B485-E7ECF2B73007}" type="slidenum">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2"/>
          </p:nvPr>
        </p:nvSpPr>
        <p:spPr/>
        <p:txBody>
          <a:bodyPr/>
          <a:lstStyle/>
          <a:p>
            <a:fld id="{BCFC79B0-68DB-444F-8CB8-345DBA038223}" type="slidenum">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sldNum" idx="2"/>
          </p:nvPr>
        </p:nvSpPr>
        <p:spPr/>
        <p:txBody>
          <a:bodyPr/>
          <a:lstStyle/>
          <a:p>
            <a:fld id="{DB948D07-6986-43F5-BC77-37EBFE74355B}" type="slidenum">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sldNum" idx="2"/>
          </p:nvPr>
        </p:nvSpPr>
        <p:spPr/>
        <p:txBody>
          <a:bodyPr/>
          <a:lstStyle/>
          <a:p>
            <a:fld id="{AB5DE3C1-1AE1-49A7-ADDF-9243E1C3A6A6}"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1"/>
          </p:nvPr>
        </p:nvSpPr>
        <p:spPr/>
        <p:txBody>
          <a:bodyPr/>
          <a:lstStyle/>
          <a:p>
            <a:fld id="{B50AA461-306F-441E-89C3-FE3E6385AB14}"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66C0B007-0238-4A0A-9351-9691E96CB9FD}"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sldNum" idx="1"/>
          </p:nvPr>
        </p:nvSpPr>
        <p:spPr/>
        <p:txBody>
          <a:bodyPr/>
          <a:lstStyle/>
          <a:p>
            <a:fld id="{A7EEA773-4A70-4AB5-BC31-2BF3D338CCCC}"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sldNum" idx="1"/>
          </p:nvPr>
        </p:nvSpPr>
        <p:spPr/>
        <p:txBody>
          <a:bodyPr/>
          <a:lstStyle/>
          <a:p>
            <a:fld id="{AFFA599D-F980-4D64-AA68-D2359F4C8CD7}"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698ADDE0-B1DE-404E-BC81-911821368114}"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67018A82-3E28-4D7F-9A73-94C90F29276E}"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0813D94B-491D-46B5-83D6-CF185268FF4E}"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TextBox 6"/>
          <p:cNvSpPr/>
          <p:nvPr/>
        </p:nvSpPr>
        <p:spPr>
          <a:xfrm>
            <a:off x="0" y="6461280"/>
            <a:ext cx="12178080" cy="3898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sp>
        <p:nvSpPr>
          <p:cNvPr id="8" name="TextBox 9"/>
          <p:cNvSpPr/>
          <p:nvPr/>
        </p:nvSpPr>
        <p:spPr>
          <a:xfrm>
            <a:off x="0" y="681120"/>
            <a:ext cx="214560" cy="702000"/>
          </a:xfrm>
          <a:prstGeom prst="rect">
            <a:avLst/>
          </a:prstGeom>
          <a:solidFill>
            <a:srgbClr val="4E8F00"/>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pic>
        <p:nvPicPr>
          <p:cNvPr id="2" name="Picture 9" descr="GitHub - morzhanov/nodejs-express-boilerplate: Node.js Boilerplate is an  project that allows you to start new node.js project from scratch."/>
          <p:cNvPicPr/>
          <p:nvPr/>
        </p:nvPicPr>
        <p:blipFill>
          <a:blip r:embed="rId14"/>
          <a:stretch/>
        </p:blipFill>
        <p:spPr>
          <a:xfrm>
            <a:off x="10759680" y="3600"/>
            <a:ext cx="1381680" cy="762480"/>
          </a:xfrm>
          <a:prstGeom prst="rect">
            <a:avLst/>
          </a:prstGeom>
          <a:ln w="0">
            <a:noFill/>
          </a:ln>
        </p:spPr>
      </p:pic>
      <p:pic>
        <p:nvPicPr>
          <p:cNvPr id="3" name="Picture 2"/>
          <p:cNvPicPr/>
          <p:nvPr/>
        </p:nvPicPr>
        <p:blipFill>
          <a:blip r:embed="rId15"/>
          <a:stretch/>
        </p:blipFill>
        <p:spPr>
          <a:xfrm>
            <a:off x="25560" y="30240"/>
            <a:ext cx="1572480" cy="631800"/>
          </a:xfrm>
          <a:prstGeom prst="rect">
            <a:avLst/>
          </a:prstGeom>
          <a:ln w="0">
            <a:noFill/>
          </a:ln>
        </p:spPr>
      </p:pic>
      <p:sp>
        <p:nvSpPr>
          <p:cNvPr id="4"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5" name="PlaceHolder 2"/>
          <p:cNvSpPr>
            <a:spLocks noGrp="1"/>
          </p:cNvSpPr>
          <p:nvPr>
            <p:ph type="sldNum" idx="1"/>
          </p:nvPr>
        </p:nvSpPr>
        <p:spPr>
          <a:xfrm>
            <a:off x="8610480" y="6483240"/>
            <a:ext cx="2729160" cy="3510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000000"/>
                </a:solidFill>
                <a:latin typeface="Calibri"/>
              </a:defRPr>
            </a:lvl1pPr>
          </a:lstStyle>
          <a:p>
            <a:pPr indent="0" algn="r">
              <a:lnSpc>
                <a:spcPct val="100000"/>
              </a:lnSpc>
              <a:buNone/>
              <a:tabLst>
                <a:tab pos="0" algn="l"/>
              </a:tabLst>
            </a:pPr>
            <a:fld id="{12C4F2D4-FF57-4D51-8B35-E1A3A91DAC6B}" type="slidenum">
              <a:rPr lang="en-US" sz="1200" b="0" strike="noStrike" spc="-1">
                <a:solidFill>
                  <a:srgbClr val="000000"/>
                </a:solidFill>
                <a:latin typeface="Calibri"/>
              </a:rPr>
              <a:t>‹#›</a:t>
            </a:fld>
            <a:endParaRPr lang="en-US" sz="1200" b="0" strike="noStrike" spc="-1">
              <a:solidFill>
                <a:srgbClr val="000000"/>
              </a:solidFill>
              <a:latin typeface="Times New Roman"/>
            </a:endParaRPr>
          </a:p>
        </p:txBody>
      </p:sp>
      <p:sp>
        <p:nvSpPr>
          <p:cNvPr id="6" name="PlaceHolder 3"/>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TextBox 6"/>
          <p:cNvSpPr/>
          <p:nvPr/>
        </p:nvSpPr>
        <p:spPr>
          <a:xfrm>
            <a:off x="0" y="6461280"/>
            <a:ext cx="12178080" cy="3898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sp>
        <p:nvSpPr>
          <p:cNvPr id="44" name="TextBox 9"/>
          <p:cNvSpPr/>
          <p:nvPr/>
        </p:nvSpPr>
        <p:spPr>
          <a:xfrm>
            <a:off x="0" y="681120"/>
            <a:ext cx="214560" cy="702000"/>
          </a:xfrm>
          <a:prstGeom prst="rect">
            <a:avLst/>
          </a:prstGeom>
          <a:solidFill>
            <a:srgbClr val="4E8F00"/>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pic>
        <p:nvPicPr>
          <p:cNvPr id="45" name="Picture 9" descr="GitHub - morzhanov/nodejs-express-boilerplate: Node.js Boilerplate is an  project that allows you to start new node.js project from scratch."/>
          <p:cNvPicPr/>
          <p:nvPr/>
        </p:nvPicPr>
        <p:blipFill>
          <a:blip r:embed="rId14"/>
          <a:stretch/>
        </p:blipFill>
        <p:spPr>
          <a:xfrm>
            <a:off x="10759680" y="3600"/>
            <a:ext cx="1381680" cy="762480"/>
          </a:xfrm>
          <a:prstGeom prst="rect">
            <a:avLst/>
          </a:prstGeom>
          <a:ln w="0">
            <a:noFill/>
          </a:ln>
        </p:spPr>
      </p:pic>
      <p:pic>
        <p:nvPicPr>
          <p:cNvPr id="46" name="Picture 45"/>
          <p:cNvPicPr/>
          <p:nvPr/>
        </p:nvPicPr>
        <p:blipFill>
          <a:blip r:embed="rId15"/>
          <a:stretch/>
        </p:blipFill>
        <p:spPr>
          <a:xfrm>
            <a:off x="25560" y="30240"/>
            <a:ext cx="1572480" cy="631800"/>
          </a:xfrm>
          <a:prstGeom prst="rect">
            <a:avLst/>
          </a:prstGeom>
          <a:ln w="0">
            <a:noFill/>
          </a:ln>
        </p:spPr>
      </p:pic>
      <p:sp>
        <p:nvSpPr>
          <p:cNvPr id="47" name="PlaceHolder 1"/>
          <p:cNvSpPr>
            <a:spLocks noGrp="1"/>
          </p:cNvSpPr>
          <p:nvPr>
            <p:ph type="sldNum" idx="2"/>
          </p:nvPr>
        </p:nvSpPr>
        <p:spPr>
          <a:xfrm>
            <a:off x="8610480" y="6483240"/>
            <a:ext cx="2729160" cy="3510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000000"/>
                </a:solidFill>
                <a:latin typeface="Calibri"/>
              </a:defRPr>
            </a:lvl1pPr>
          </a:lstStyle>
          <a:p>
            <a:pPr indent="0" algn="r">
              <a:lnSpc>
                <a:spcPct val="100000"/>
              </a:lnSpc>
              <a:buNone/>
              <a:tabLst>
                <a:tab pos="0" algn="l"/>
              </a:tabLst>
            </a:pPr>
            <a:fld id="{D28A3F3E-59CA-4B6B-9341-1A20D24E2E0F}" type="slidenum">
              <a:rPr lang="en-US" sz="1200" b="0" strike="noStrike" spc="-1">
                <a:solidFill>
                  <a:srgbClr val="000000"/>
                </a:solidFill>
                <a:latin typeface="Calibri"/>
              </a:rPr>
              <a:t>‹#›</a:t>
            </a:fld>
            <a:endParaRPr lang="en-US" sz="1200" b="0" strike="noStrike" spc="-1">
              <a:solidFill>
                <a:srgbClr val="000000"/>
              </a:solidFill>
              <a:latin typeface="Times New Roman"/>
            </a:endParaRPr>
          </a:p>
        </p:txBody>
      </p:sp>
      <p:sp>
        <p:nvSpPr>
          <p:cNvPr id="48" name="PlaceHolder 2"/>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49" name="PlaceHolder 3"/>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itle 23"/>
          <p:cNvSpPr/>
          <p:nvPr/>
        </p:nvSpPr>
        <p:spPr>
          <a:xfrm>
            <a:off x="1030680" y="1551600"/>
            <a:ext cx="10129320" cy="2378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90000"/>
              </a:lnSpc>
            </a:pPr>
            <a:r>
              <a:rPr lang="en-US" sz="4400" spc="-1" dirty="0">
                <a:solidFill>
                  <a:srgbClr val="000000"/>
                </a:solidFill>
                <a:ea typeface="PingFang SC"/>
              </a:rPr>
              <a:t>Functions and Methods in C# for Unity</a:t>
            </a:r>
            <a:endParaRPr lang="en-US" sz="4400" b="0" strike="noStrike" spc="-1" dirty="0">
              <a:solidFill>
                <a:srgbClr val="000000"/>
              </a:solidFill>
              <a:latin typeface="Arial"/>
            </a:endParaRPr>
          </a:p>
        </p:txBody>
      </p:sp>
      <p:pic>
        <p:nvPicPr>
          <p:cNvPr id="93" name="Picture 92"/>
          <p:cNvPicPr/>
          <p:nvPr/>
        </p:nvPicPr>
        <p:blipFill>
          <a:blip r:embed="rId2"/>
          <a:stretch/>
        </p:blipFill>
        <p:spPr>
          <a:xfrm>
            <a:off x="4156200" y="446400"/>
            <a:ext cx="3879360" cy="21279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err="1">
                <a:solidFill>
                  <a:srgbClr val="000000"/>
                </a:solidFill>
              </a:rPr>
              <a:t>Coroutine</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Loading Scenes asynchronously:</a:t>
            </a: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smtClean="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smtClean="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smtClean="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smtClean="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smtClean="0">
              <a:solidFill>
                <a:srgbClr val="000000"/>
              </a:solidFill>
            </a:endParaRPr>
          </a:p>
          <a:p>
            <a:pPr algn="ctr">
              <a:lnSpc>
                <a:spcPct val="115000"/>
              </a:lnSpc>
            </a:pPr>
            <a:endParaRPr lang="en-US" spc="-1" dirty="0" smtClean="0">
              <a:solidFill>
                <a:srgbClr val="000000"/>
              </a:solidFill>
            </a:endParaRPr>
          </a:p>
          <a:p>
            <a:pPr algn="ctr">
              <a:lnSpc>
                <a:spcPct val="115000"/>
              </a:lnSpc>
            </a:pPr>
            <a:endParaRPr lang="en-US" spc="-1" dirty="0" smtClean="0">
              <a:solidFill>
                <a:srgbClr val="000000"/>
              </a:solidFill>
            </a:endParaRPr>
          </a:p>
          <a:p>
            <a:pPr algn="ctr">
              <a:lnSpc>
                <a:spcPct val="115000"/>
              </a:lnSpc>
            </a:pP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10</a:t>
            </a:fld>
            <a:endParaRPr/>
          </a:p>
        </p:txBody>
      </p:sp>
      <p:pic>
        <p:nvPicPr>
          <p:cNvPr id="3" name="Picture 2"/>
          <p:cNvPicPr>
            <a:picLocks noChangeAspect="1"/>
          </p:cNvPicPr>
          <p:nvPr/>
        </p:nvPicPr>
        <p:blipFill>
          <a:blip r:embed="rId3"/>
          <a:stretch>
            <a:fillRect/>
          </a:stretch>
        </p:blipFill>
        <p:spPr>
          <a:xfrm>
            <a:off x="3466604" y="2049486"/>
            <a:ext cx="5335592" cy="4377922"/>
          </a:xfrm>
          <a:prstGeom prst="rect">
            <a:avLst/>
          </a:prstGeom>
        </p:spPr>
      </p:pic>
    </p:spTree>
    <p:extLst>
      <p:ext uri="{BB962C8B-B14F-4D97-AF65-F5344CB8AC3E}">
        <p14:creationId xmlns:p14="http://schemas.microsoft.com/office/powerpoint/2010/main" val="208655506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err="1">
                <a:solidFill>
                  <a:srgbClr val="000000"/>
                </a:solidFill>
              </a:rPr>
              <a:t>Coroutine</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spc="-1" dirty="0">
                <a:solidFill>
                  <a:srgbClr val="000000"/>
                </a:solidFill>
              </a:rPr>
              <a:t>To use </a:t>
            </a:r>
            <a:r>
              <a:rPr lang="en-US" sz="2200" spc="-1" dirty="0" err="1">
                <a:solidFill>
                  <a:srgbClr val="000000"/>
                </a:solidFill>
              </a:rPr>
              <a:t>coroutines</a:t>
            </a:r>
            <a:r>
              <a:rPr lang="en-US" sz="2200" spc="-1" dirty="0">
                <a:solidFill>
                  <a:srgbClr val="000000"/>
                </a:solidFill>
              </a:rPr>
              <a:t> in Unity, you can follow these </a:t>
            </a:r>
            <a:r>
              <a:rPr lang="en-US" sz="2200" spc="-1" dirty="0" smtClean="0">
                <a:solidFill>
                  <a:srgbClr val="000000"/>
                </a:solidFill>
              </a:rPr>
              <a:t>steps:</a:t>
            </a:r>
          </a:p>
          <a:p>
            <a:pPr marL="342900" indent="-342900">
              <a:lnSpc>
                <a:spcPct val="115000"/>
              </a:lnSpc>
              <a:buFont typeface="+mj-lt"/>
              <a:buAutoNum type="arabicPeriod"/>
            </a:pPr>
            <a:r>
              <a:rPr lang="en-US" spc="-1" dirty="0">
                <a:solidFill>
                  <a:srgbClr val="000000"/>
                </a:solidFill>
              </a:rPr>
              <a:t>Write a </a:t>
            </a:r>
            <a:r>
              <a:rPr lang="en-US" spc="-1" dirty="0" err="1">
                <a:solidFill>
                  <a:srgbClr val="000000"/>
                </a:solidFill>
              </a:rPr>
              <a:t>Coroutine</a:t>
            </a:r>
            <a:r>
              <a:rPr lang="en-US" spc="-1" dirty="0">
                <a:solidFill>
                  <a:srgbClr val="000000"/>
                </a:solidFill>
              </a:rPr>
              <a:t> Function: Create a function with the return type </a:t>
            </a:r>
            <a:r>
              <a:rPr lang="en-US" b="1" spc="-1" dirty="0" err="1">
                <a:solidFill>
                  <a:srgbClr val="000000"/>
                </a:solidFill>
              </a:rPr>
              <a:t>IEnumerator</a:t>
            </a:r>
            <a:r>
              <a:rPr lang="en-US" spc="-1" dirty="0">
                <a:solidFill>
                  <a:srgbClr val="000000"/>
                </a:solidFill>
              </a:rPr>
              <a:t> and use the </a:t>
            </a:r>
            <a:r>
              <a:rPr lang="en-US" spc="-1" dirty="0">
                <a:solidFill>
                  <a:srgbClr val="000000"/>
                </a:solidFill>
                <a:latin typeface="Cascadia Code Light" panose="020B0609020000020004" pitchFamily="49" charset="0"/>
                <a:cs typeface="Cascadia Code Light" panose="020B0609020000020004" pitchFamily="49" charset="0"/>
              </a:rPr>
              <a:t>yield return</a:t>
            </a:r>
            <a:r>
              <a:rPr lang="en-US" spc="-1" dirty="0">
                <a:solidFill>
                  <a:srgbClr val="000000"/>
                </a:solidFill>
              </a:rPr>
              <a:t> statement to specify the points at which the </a:t>
            </a:r>
            <a:r>
              <a:rPr lang="en-US" spc="-1" dirty="0" err="1">
                <a:solidFill>
                  <a:srgbClr val="000000"/>
                </a:solidFill>
              </a:rPr>
              <a:t>coroutine</a:t>
            </a:r>
            <a:r>
              <a:rPr lang="en-US" spc="-1" dirty="0">
                <a:solidFill>
                  <a:srgbClr val="000000"/>
                </a:solidFill>
              </a:rPr>
              <a:t> should pause and resume. Here's a simple </a:t>
            </a:r>
            <a:r>
              <a:rPr lang="en-US" spc="-1" dirty="0" smtClean="0">
                <a:solidFill>
                  <a:srgbClr val="000000"/>
                </a:solidFill>
              </a:rPr>
              <a:t>example:</a:t>
            </a:r>
            <a:endParaRPr lang="en-US" spc="-1" dirty="0">
              <a:solidFill>
                <a:srgbClr val="000000"/>
              </a:solidFill>
            </a:endParaRPr>
          </a:p>
          <a:p>
            <a:pPr marL="342900" indent="-342900">
              <a:lnSpc>
                <a:spcPct val="115000"/>
              </a:lnSpc>
              <a:buFont typeface="Arial" panose="020B0604020202020204" pitchFamily="34" charset="0"/>
              <a:buChar char="•"/>
            </a:pPr>
            <a:endParaRPr lang="en-US" spc="-1" dirty="0">
              <a:solidFill>
                <a:srgbClr val="000000"/>
              </a:solidFill>
            </a:endParaRPr>
          </a:p>
          <a:p>
            <a:pPr>
              <a:lnSpc>
                <a:spcPct val="115000"/>
              </a:lnSpc>
            </a:pPr>
            <a:endParaRPr lang="en-US" spc="-1" dirty="0" smtClean="0">
              <a:solidFill>
                <a:srgbClr val="000000"/>
              </a:solidFill>
            </a:endParaRPr>
          </a:p>
          <a:p>
            <a:pPr marL="342900" indent="-342900">
              <a:lnSpc>
                <a:spcPct val="115000"/>
              </a:lnSpc>
              <a:buFont typeface="Arial" panose="020B0604020202020204" pitchFamily="34" charset="0"/>
              <a:buChar char="•"/>
            </a:pPr>
            <a:endParaRPr lang="en-US" spc="-1" dirty="0">
              <a:solidFill>
                <a:srgbClr val="000000"/>
              </a:solidFill>
            </a:endParaRPr>
          </a:p>
          <a:p>
            <a:pPr marL="342900" indent="-342900">
              <a:lnSpc>
                <a:spcPct val="115000"/>
              </a:lnSpc>
              <a:buFont typeface="Arial" panose="020B0604020202020204" pitchFamily="34" charset="0"/>
              <a:buChar char="•"/>
            </a:pPr>
            <a:endParaRPr lang="en-US" spc="-1" dirty="0" smtClean="0">
              <a:solidFill>
                <a:srgbClr val="000000"/>
              </a:solidFill>
            </a:endParaRPr>
          </a:p>
          <a:p>
            <a:pPr marL="342900" indent="-342900">
              <a:lnSpc>
                <a:spcPct val="115000"/>
              </a:lnSpc>
              <a:buFont typeface="Arial" panose="020B0604020202020204" pitchFamily="34" charset="0"/>
              <a:buChar char="•"/>
            </a:pPr>
            <a:endParaRPr lang="en-US" spc="-1" dirty="0">
              <a:solidFill>
                <a:srgbClr val="000000"/>
              </a:solidFill>
            </a:endParaRPr>
          </a:p>
          <a:p>
            <a:pPr marL="342900" indent="-342900">
              <a:lnSpc>
                <a:spcPct val="115000"/>
              </a:lnSpc>
              <a:buFont typeface="Arial" panose="020B0604020202020204" pitchFamily="34" charset="0"/>
              <a:buChar char="•"/>
            </a:pPr>
            <a:endParaRPr lang="en-US" spc="-1" dirty="0" smtClean="0">
              <a:solidFill>
                <a:srgbClr val="000000"/>
              </a:solidFill>
            </a:endParaRPr>
          </a:p>
          <a:p>
            <a:pPr marL="342900" indent="-342900">
              <a:lnSpc>
                <a:spcPct val="115000"/>
              </a:lnSpc>
              <a:buFont typeface="Arial" panose="020B0604020202020204" pitchFamily="34" charset="0"/>
              <a:buChar char="•"/>
            </a:pPr>
            <a:endParaRPr lang="en-US" spc="-1" dirty="0">
              <a:solidFill>
                <a:srgbClr val="000000"/>
              </a:solidFill>
            </a:endParaRPr>
          </a:p>
          <a:p>
            <a:pPr marL="342900" indent="-342900">
              <a:lnSpc>
                <a:spcPct val="115000"/>
              </a:lnSpc>
              <a:buFont typeface="Arial" panose="020B0604020202020204" pitchFamily="34" charset="0"/>
              <a:buChar char="•"/>
            </a:pPr>
            <a:endParaRPr lang="en-US" spc="-1" dirty="0" smtClean="0">
              <a:solidFill>
                <a:srgbClr val="000000"/>
              </a:solidFill>
            </a:endParaRPr>
          </a:p>
          <a:p>
            <a:pPr algn="ctr">
              <a:lnSpc>
                <a:spcPct val="115000"/>
              </a:lnSpc>
            </a:pPr>
            <a:endParaRPr lang="en-US" spc="-1" dirty="0" smtClean="0">
              <a:solidFill>
                <a:srgbClr val="000000"/>
              </a:solidFill>
            </a:endParaRPr>
          </a:p>
          <a:p>
            <a:pPr algn="ctr">
              <a:lnSpc>
                <a:spcPct val="115000"/>
              </a:lnSpc>
            </a:pPr>
            <a:endParaRPr lang="en-US" spc="-1" dirty="0" smtClean="0">
              <a:solidFill>
                <a:srgbClr val="000000"/>
              </a:solidFill>
            </a:endParaRPr>
          </a:p>
          <a:p>
            <a:pPr algn="ctr">
              <a:lnSpc>
                <a:spcPct val="115000"/>
              </a:lnSpc>
            </a:pP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11</a:t>
            </a:fld>
            <a:endParaRPr/>
          </a:p>
        </p:txBody>
      </p:sp>
      <p:pic>
        <p:nvPicPr>
          <p:cNvPr id="4" name="Picture 3"/>
          <p:cNvPicPr>
            <a:picLocks noChangeAspect="1"/>
          </p:cNvPicPr>
          <p:nvPr/>
        </p:nvPicPr>
        <p:blipFill>
          <a:blip r:embed="rId3"/>
          <a:stretch>
            <a:fillRect/>
          </a:stretch>
        </p:blipFill>
        <p:spPr>
          <a:xfrm>
            <a:off x="3324525" y="3155916"/>
            <a:ext cx="5619750" cy="3133725"/>
          </a:xfrm>
          <a:prstGeom prst="rect">
            <a:avLst/>
          </a:prstGeom>
        </p:spPr>
      </p:pic>
    </p:spTree>
    <p:extLst>
      <p:ext uri="{BB962C8B-B14F-4D97-AF65-F5344CB8AC3E}">
        <p14:creationId xmlns:p14="http://schemas.microsoft.com/office/powerpoint/2010/main" val="270812541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err="1">
                <a:solidFill>
                  <a:srgbClr val="000000"/>
                </a:solidFill>
              </a:rPr>
              <a:t>Coroutine</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mj-lt"/>
              <a:buAutoNum type="arabicPeriod" startAt="2"/>
            </a:pPr>
            <a:r>
              <a:rPr lang="en-US" spc="-1" dirty="0" smtClean="0">
                <a:solidFill>
                  <a:srgbClr val="000000"/>
                </a:solidFill>
              </a:rPr>
              <a:t>Start </a:t>
            </a:r>
            <a:r>
              <a:rPr lang="en-US" spc="-1" dirty="0">
                <a:solidFill>
                  <a:srgbClr val="000000"/>
                </a:solidFill>
              </a:rPr>
              <a:t>the </a:t>
            </a:r>
            <a:r>
              <a:rPr lang="en-US" spc="-1" dirty="0" err="1">
                <a:solidFill>
                  <a:srgbClr val="000000"/>
                </a:solidFill>
              </a:rPr>
              <a:t>Coroutine</a:t>
            </a:r>
            <a:r>
              <a:rPr lang="en-US" spc="-1" dirty="0">
                <a:solidFill>
                  <a:srgbClr val="000000"/>
                </a:solidFill>
              </a:rPr>
              <a:t>: Use the </a:t>
            </a:r>
            <a:r>
              <a:rPr lang="en-US" b="1" spc="-1" dirty="0" err="1">
                <a:solidFill>
                  <a:srgbClr val="000000"/>
                </a:solidFill>
              </a:rPr>
              <a:t>StartCoroutine</a:t>
            </a:r>
            <a:r>
              <a:rPr lang="en-US" spc="-1" dirty="0">
                <a:solidFill>
                  <a:srgbClr val="000000"/>
                </a:solidFill>
              </a:rPr>
              <a:t> method to initiate the </a:t>
            </a:r>
            <a:r>
              <a:rPr lang="en-US" spc="-1" dirty="0" err="1">
                <a:solidFill>
                  <a:srgbClr val="000000"/>
                </a:solidFill>
              </a:rPr>
              <a:t>coroutine</a:t>
            </a:r>
            <a:r>
              <a:rPr lang="en-US" spc="-1" dirty="0">
                <a:solidFill>
                  <a:srgbClr val="000000"/>
                </a:solidFill>
              </a:rPr>
              <a:t>. You typically call this method from the </a:t>
            </a:r>
            <a:r>
              <a:rPr lang="en-US" b="1" spc="-1" dirty="0">
                <a:solidFill>
                  <a:srgbClr val="000000"/>
                </a:solidFill>
              </a:rPr>
              <a:t>Start</a:t>
            </a:r>
            <a:r>
              <a:rPr lang="en-US" spc="-1" dirty="0">
                <a:solidFill>
                  <a:srgbClr val="000000"/>
                </a:solidFill>
              </a:rPr>
              <a:t> or </a:t>
            </a:r>
            <a:r>
              <a:rPr lang="en-US" b="1" spc="-1" dirty="0">
                <a:solidFill>
                  <a:srgbClr val="000000"/>
                </a:solidFill>
              </a:rPr>
              <a:t>Update</a:t>
            </a:r>
            <a:r>
              <a:rPr lang="en-US" spc="-1" dirty="0">
                <a:solidFill>
                  <a:srgbClr val="000000"/>
                </a:solidFill>
              </a:rPr>
              <a:t> functions, or in response to an event</a:t>
            </a:r>
            <a:r>
              <a:rPr lang="en-US" spc="-1" dirty="0" smtClean="0">
                <a:solidFill>
                  <a:srgbClr val="000000"/>
                </a:solidFill>
              </a:rPr>
              <a:t>.</a:t>
            </a:r>
          </a:p>
          <a:p>
            <a:pPr marL="342900" indent="-342900">
              <a:lnSpc>
                <a:spcPct val="115000"/>
              </a:lnSpc>
              <a:buFont typeface="+mj-lt"/>
              <a:buAutoNum type="arabicPeriod" startAt="2"/>
            </a:pPr>
            <a:endParaRPr lang="en-US" spc="-1" dirty="0">
              <a:solidFill>
                <a:srgbClr val="000000"/>
              </a:solidFill>
            </a:endParaRPr>
          </a:p>
          <a:p>
            <a:pPr marL="342900" indent="-342900">
              <a:lnSpc>
                <a:spcPct val="115000"/>
              </a:lnSpc>
              <a:buFont typeface="+mj-lt"/>
              <a:buAutoNum type="arabicPeriod" startAt="2"/>
            </a:pPr>
            <a:endParaRPr lang="en-US" spc="-1" dirty="0" smtClean="0">
              <a:solidFill>
                <a:srgbClr val="000000"/>
              </a:solidFill>
            </a:endParaRPr>
          </a:p>
          <a:p>
            <a:pPr marL="342900" indent="-342900">
              <a:lnSpc>
                <a:spcPct val="115000"/>
              </a:lnSpc>
              <a:buFont typeface="+mj-lt"/>
              <a:buAutoNum type="arabicPeriod" startAt="2"/>
            </a:pPr>
            <a:endParaRPr lang="en-US" spc="-1" dirty="0">
              <a:solidFill>
                <a:srgbClr val="000000"/>
              </a:solidFill>
            </a:endParaRPr>
          </a:p>
          <a:p>
            <a:pPr marL="342900" indent="-342900">
              <a:lnSpc>
                <a:spcPct val="115000"/>
              </a:lnSpc>
              <a:buFont typeface="+mj-lt"/>
              <a:buAutoNum type="arabicPeriod" startAt="2"/>
            </a:pPr>
            <a:endParaRPr lang="en-US" spc="-1" dirty="0" smtClean="0">
              <a:solidFill>
                <a:srgbClr val="000000"/>
              </a:solidFill>
            </a:endParaRPr>
          </a:p>
          <a:p>
            <a:pPr>
              <a:lnSpc>
                <a:spcPct val="115000"/>
              </a:lnSpc>
            </a:pPr>
            <a:endParaRPr lang="en-US" spc="-1" dirty="0">
              <a:solidFill>
                <a:srgbClr val="000000"/>
              </a:solidFill>
            </a:endParaRPr>
          </a:p>
          <a:p>
            <a:pPr marL="342900" indent="-342900">
              <a:lnSpc>
                <a:spcPct val="115000"/>
              </a:lnSpc>
              <a:buFont typeface="Arial" panose="020B0604020202020204" pitchFamily="34" charset="0"/>
              <a:buChar char="•"/>
            </a:pPr>
            <a:endParaRPr lang="en-US" spc="-1" dirty="0" smtClean="0">
              <a:solidFill>
                <a:srgbClr val="000000"/>
              </a:solidFill>
            </a:endParaRPr>
          </a:p>
          <a:p>
            <a:pPr marL="342900" indent="-342900">
              <a:lnSpc>
                <a:spcPct val="115000"/>
              </a:lnSpc>
              <a:buFont typeface="Arial" panose="020B0604020202020204" pitchFamily="34" charset="0"/>
              <a:buChar char="•"/>
            </a:pPr>
            <a:endParaRPr lang="en-US" spc="-1" dirty="0">
              <a:solidFill>
                <a:srgbClr val="000000"/>
              </a:solidFill>
            </a:endParaRPr>
          </a:p>
          <a:p>
            <a:pPr marL="342900" indent="-342900">
              <a:lnSpc>
                <a:spcPct val="115000"/>
              </a:lnSpc>
              <a:buFont typeface="Arial" panose="020B0604020202020204" pitchFamily="34" charset="0"/>
              <a:buChar char="•"/>
            </a:pPr>
            <a:endParaRPr lang="en-US" spc="-1" dirty="0" smtClean="0">
              <a:solidFill>
                <a:srgbClr val="000000"/>
              </a:solidFill>
            </a:endParaRPr>
          </a:p>
          <a:p>
            <a:pPr marL="342900" indent="-342900">
              <a:lnSpc>
                <a:spcPct val="115000"/>
              </a:lnSpc>
              <a:buFont typeface="Arial" panose="020B0604020202020204" pitchFamily="34" charset="0"/>
              <a:buChar char="•"/>
            </a:pPr>
            <a:endParaRPr lang="en-US" spc="-1" dirty="0">
              <a:solidFill>
                <a:srgbClr val="000000"/>
              </a:solidFill>
            </a:endParaRPr>
          </a:p>
          <a:p>
            <a:pPr marL="342900" indent="-342900">
              <a:lnSpc>
                <a:spcPct val="115000"/>
              </a:lnSpc>
              <a:buFont typeface="Arial" panose="020B0604020202020204" pitchFamily="34" charset="0"/>
              <a:buChar char="•"/>
            </a:pPr>
            <a:endParaRPr lang="en-US" spc="-1" dirty="0" smtClean="0">
              <a:solidFill>
                <a:srgbClr val="000000"/>
              </a:solidFill>
            </a:endParaRPr>
          </a:p>
          <a:p>
            <a:pPr marL="342900" indent="-342900">
              <a:lnSpc>
                <a:spcPct val="115000"/>
              </a:lnSpc>
              <a:buFont typeface="Arial" panose="020B0604020202020204" pitchFamily="34" charset="0"/>
              <a:buChar char="•"/>
            </a:pPr>
            <a:endParaRPr lang="en-US" spc="-1" dirty="0">
              <a:solidFill>
                <a:srgbClr val="000000"/>
              </a:solidFill>
            </a:endParaRPr>
          </a:p>
          <a:p>
            <a:pPr marL="342900" indent="-342900">
              <a:lnSpc>
                <a:spcPct val="115000"/>
              </a:lnSpc>
              <a:buFont typeface="Arial" panose="020B0604020202020204" pitchFamily="34" charset="0"/>
              <a:buChar char="•"/>
            </a:pPr>
            <a:endParaRPr lang="en-US" spc="-1" dirty="0" smtClean="0">
              <a:solidFill>
                <a:srgbClr val="000000"/>
              </a:solidFill>
            </a:endParaRPr>
          </a:p>
          <a:p>
            <a:pPr algn="ctr">
              <a:lnSpc>
                <a:spcPct val="115000"/>
              </a:lnSpc>
            </a:pPr>
            <a:endParaRPr lang="en-US" spc="-1" dirty="0" smtClean="0">
              <a:solidFill>
                <a:srgbClr val="000000"/>
              </a:solidFill>
            </a:endParaRPr>
          </a:p>
          <a:p>
            <a:pPr algn="ctr">
              <a:lnSpc>
                <a:spcPct val="115000"/>
              </a:lnSpc>
            </a:pPr>
            <a:endParaRPr lang="en-US" spc="-1" dirty="0" smtClean="0">
              <a:solidFill>
                <a:srgbClr val="000000"/>
              </a:solidFill>
            </a:endParaRPr>
          </a:p>
          <a:p>
            <a:pPr algn="ctr">
              <a:lnSpc>
                <a:spcPct val="115000"/>
              </a:lnSpc>
            </a:pP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12</a:t>
            </a:fld>
            <a:endParaRPr/>
          </a:p>
        </p:txBody>
      </p:sp>
      <p:pic>
        <p:nvPicPr>
          <p:cNvPr id="3" name="Picture 2"/>
          <p:cNvPicPr>
            <a:picLocks noChangeAspect="1"/>
          </p:cNvPicPr>
          <p:nvPr/>
        </p:nvPicPr>
        <p:blipFill>
          <a:blip r:embed="rId3"/>
          <a:stretch>
            <a:fillRect/>
          </a:stretch>
        </p:blipFill>
        <p:spPr>
          <a:xfrm>
            <a:off x="4553250" y="2346696"/>
            <a:ext cx="3162300" cy="1133475"/>
          </a:xfrm>
          <a:prstGeom prst="rect">
            <a:avLst/>
          </a:prstGeom>
        </p:spPr>
      </p:pic>
    </p:spTree>
    <p:extLst>
      <p:ext uri="{BB962C8B-B14F-4D97-AF65-F5344CB8AC3E}">
        <p14:creationId xmlns:p14="http://schemas.microsoft.com/office/powerpoint/2010/main" val="346938420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err="1">
                <a:solidFill>
                  <a:srgbClr val="000000"/>
                </a:solidFill>
              </a:rPr>
              <a:t>Coroutine</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mj-lt"/>
              <a:buAutoNum type="arabicPeriod" startAt="3"/>
            </a:pPr>
            <a:r>
              <a:rPr lang="en-US" spc="-1" dirty="0" smtClean="0">
                <a:solidFill>
                  <a:srgbClr val="000000"/>
                </a:solidFill>
              </a:rPr>
              <a:t>Handle </a:t>
            </a:r>
            <a:r>
              <a:rPr lang="en-US" spc="-1" dirty="0" err="1">
                <a:solidFill>
                  <a:srgbClr val="000000"/>
                </a:solidFill>
              </a:rPr>
              <a:t>Coroutine</a:t>
            </a:r>
            <a:r>
              <a:rPr lang="en-US" spc="-1" dirty="0">
                <a:solidFill>
                  <a:srgbClr val="000000"/>
                </a:solidFill>
              </a:rPr>
              <a:t> Completion (Optional): If you need to perform actions after the </a:t>
            </a:r>
            <a:r>
              <a:rPr lang="en-US" spc="-1" dirty="0" err="1">
                <a:solidFill>
                  <a:srgbClr val="000000"/>
                </a:solidFill>
              </a:rPr>
              <a:t>coroutine</a:t>
            </a:r>
            <a:r>
              <a:rPr lang="en-US" spc="-1" dirty="0">
                <a:solidFill>
                  <a:srgbClr val="000000"/>
                </a:solidFill>
              </a:rPr>
              <a:t> completes, you might want to consider using a callback or checking a flag within the </a:t>
            </a:r>
            <a:r>
              <a:rPr lang="en-US" spc="-1" dirty="0" err="1">
                <a:solidFill>
                  <a:srgbClr val="000000"/>
                </a:solidFill>
              </a:rPr>
              <a:t>coroutine</a:t>
            </a:r>
            <a:r>
              <a:rPr lang="en-US" spc="-1" dirty="0">
                <a:solidFill>
                  <a:srgbClr val="000000"/>
                </a:solidFill>
              </a:rPr>
              <a:t>.</a:t>
            </a:r>
            <a:endParaRPr lang="en-US" spc="-1" dirty="0" smtClean="0">
              <a:solidFill>
                <a:srgbClr val="000000"/>
              </a:solidFill>
            </a:endParaRPr>
          </a:p>
          <a:p>
            <a:pPr>
              <a:lnSpc>
                <a:spcPct val="115000"/>
              </a:lnSpc>
            </a:pPr>
            <a:endParaRPr lang="en-US" spc="-1" dirty="0">
              <a:solidFill>
                <a:srgbClr val="000000"/>
              </a:solidFill>
            </a:endParaRPr>
          </a:p>
          <a:p>
            <a:pPr marL="342900" indent="-342900">
              <a:lnSpc>
                <a:spcPct val="115000"/>
              </a:lnSpc>
              <a:buFont typeface="Arial" panose="020B0604020202020204" pitchFamily="34" charset="0"/>
              <a:buChar char="•"/>
            </a:pPr>
            <a:endParaRPr lang="en-US" spc="-1" dirty="0" smtClean="0">
              <a:solidFill>
                <a:srgbClr val="000000"/>
              </a:solidFill>
            </a:endParaRPr>
          </a:p>
          <a:p>
            <a:pPr marL="342900" indent="-342900">
              <a:lnSpc>
                <a:spcPct val="115000"/>
              </a:lnSpc>
              <a:buFont typeface="Arial" panose="020B0604020202020204" pitchFamily="34" charset="0"/>
              <a:buChar char="•"/>
            </a:pPr>
            <a:endParaRPr lang="en-US" spc="-1" dirty="0">
              <a:solidFill>
                <a:srgbClr val="000000"/>
              </a:solidFill>
            </a:endParaRPr>
          </a:p>
          <a:p>
            <a:pPr marL="342900" indent="-342900">
              <a:lnSpc>
                <a:spcPct val="115000"/>
              </a:lnSpc>
              <a:buFont typeface="Arial" panose="020B0604020202020204" pitchFamily="34" charset="0"/>
              <a:buChar char="•"/>
            </a:pPr>
            <a:endParaRPr lang="en-US" spc="-1" dirty="0" smtClean="0">
              <a:solidFill>
                <a:srgbClr val="000000"/>
              </a:solidFill>
            </a:endParaRPr>
          </a:p>
          <a:p>
            <a:pPr marL="342900" indent="-342900">
              <a:lnSpc>
                <a:spcPct val="115000"/>
              </a:lnSpc>
              <a:buFont typeface="Arial" panose="020B0604020202020204" pitchFamily="34" charset="0"/>
              <a:buChar char="•"/>
            </a:pPr>
            <a:endParaRPr lang="en-US" spc="-1" dirty="0">
              <a:solidFill>
                <a:srgbClr val="000000"/>
              </a:solidFill>
            </a:endParaRPr>
          </a:p>
          <a:p>
            <a:pPr marL="342900" indent="-342900">
              <a:lnSpc>
                <a:spcPct val="115000"/>
              </a:lnSpc>
              <a:buFont typeface="Arial" panose="020B0604020202020204" pitchFamily="34" charset="0"/>
              <a:buChar char="•"/>
            </a:pPr>
            <a:endParaRPr lang="en-US" spc="-1" dirty="0" smtClean="0">
              <a:solidFill>
                <a:srgbClr val="000000"/>
              </a:solidFill>
            </a:endParaRPr>
          </a:p>
          <a:p>
            <a:pPr marL="342900" indent="-342900">
              <a:lnSpc>
                <a:spcPct val="115000"/>
              </a:lnSpc>
              <a:buFont typeface="Arial" panose="020B0604020202020204" pitchFamily="34" charset="0"/>
              <a:buChar char="•"/>
            </a:pPr>
            <a:endParaRPr lang="en-US" spc="-1" dirty="0">
              <a:solidFill>
                <a:srgbClr val="000000"/>
              </a:solidFill>
            </a:endParaRPr>
          </a:p>
          <a:p>
            <a:pPr marL="342900" indent="-342900">
              <a:lnSpc>
                <a:spcPct val="115000"/>
              </a:lnSpc>
              <a:buFont typeface="Arial" panose="020B0604020202020204" pitchFamily="34" charset="0"/>
              <a:buChar char="•"/>
            </a:pPr>
            <a:endParaRPr lang="en-US" spc="-1" dirty="0" smtClean="0">
              <a:solidFill>
                <a:srgbClr val="000000"/>
              </a:solidFill>
            </a:endParaRPr>
          </a:p>
          <a:p>
            <a:pPr algn="ctr">
              <a:lnSpc>
                <a:spcPct val="115000"/>
              </a:lnSpc>
            </a:pPr>
            <a:endParaRPr lang="en-US" spc="-1" dirty="0" smtClean="0">
              <a:solidFill>
                <a:srgbClr val="000000"/>
              </a:solidFill>
            </a:endParaRPr>
          </a:p>
          <a:p>
            <a:pPr algn="ctr">
              <a:lnSpc>
                <a:spcPct val="115000"/>
              </a:lnSpc>
            </a:pPr>
            <a:endParaRPr lang="en-US" spc="-1" dirty="0" smtClean="0">
              <a:solidFill>
                <a:srgbClr val="000000"/>
              </a:solidFill>
            </a:endParaRPr>
          </a:p>
          <a:p>
            <a:pPr algn="ctr">
              <a:lnSpc>
                <a:spcPct val="115000"/>
              </a:lnSpc>
            </a:pP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13</a:t>
            </a:fld>
            <a:endParaRPr/>
          </a:p>
        </p:txBody>
      </p:sp>
      <p:pic>
        <p:nvPicPr>
          <p:cNvPr id="4" name="Picture 3"/>
          <p:cNvPicPr>
            <a:picLocks noChangeAspect="1"/>
          </p:cNvPicPr>
          <p:nvPr/>
        </p:nvPicPr>
        <p:blipFill>
          <a:blip r:embed="rId3"/>
          <a:stretch>
            <a:fillRect/>
          </a:stretch>
        </p:blipFill>
        <p:spPr>
          <a:xfrm>
            <a:off x="3495975" y="2485353"/>
            <a:ext cx="5276850" cy="3552825"/>
          </a:xfrm>
          <a:prstGeom prst="rect">
            <a:avLst/>
          </a:prstGeom>
        </p:spPr>
      </p:pic>
    </p:spTree>
    <p:extLst>
      <p:ext uri="{BB962C8B-B14F-4D97-AF65-F5344CB8AC3E}">
        <p14:creationId xmlns:p14="http://schemas.microsoft.com/office/powerpoint/2010/main" val="341492466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err="1">
                <a:solidFill>
                  <a:srgbClr val="000000"/>
                </a:solidFill>
              </a:rPr>
              <a:t>Coroutine</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mj-lt"/>
              <a:buAutoNum type="arabicPeriod" startAt="4"/>
            </a:pPr>
            <a:r>
              <a:rPr lang="en-US" spc="-1" dirty="0" smtClean="0">
                <a:solidFill>
                  <a:srgbClr val="000000"/>
                </a:solidFill>
              </a:rPr>
              <a:t>Stop </a:t>
            </a:r>
            <a:r>
              <a:rPr lang="en-US" spc="-1" dirty="0" err="1">
                <a:solidFill>
                  <a:srgbClr val="000000"/>
                </a:solidFill>
              </a:rPr>
              <a:t>Coroutine</a:t>
            </a:r>
            <a:r>
              <a:rPr lang="en-US" spc="-1" dirty="0">
                <a:solidFill>
                  <a:srgbClr val="000000"/>
                </a:solidFill>
              </a:rPr>
              <a:t> (Optional</a:t>
            </a:r>
            <a:r>
              <a:rPr lang="en-US" spc="-1" dirty="0" smtClean="0">
                <a:solidFill>
                  <a:srgbClr val="000000"/>
                </a:solidFill>
              </a:rPr>
              <a:t>): If </a:t>
            </a:r>
            <a:r>
              <a:rPr lang="en-US" spc="-1" dirty="0">
                <a:solidFill>
                  <a:srgbClr val="000000"/>
                </a:solidFill>
              </a:rPr>
              <a:t>you need to stop a running </a:t>
            </a:r>
            <a:r>
              <a:rPr lang="en-US" spc="-1" dirty="0" err="1">
                <a:solidFill>
                  <a:srgbClr val="000000"/>
                </a:solidFill>
              </a:rPr>
              <a:t>coroutine</a:t>
            </a:r>
            <a:r>
              <a:rPr lang="en-US" spc="-1" dirty="0">
                <a:solidFill>
                  <a:srgbClr val="000000"/>
                </a:solidFill>
              </a:rPr>
              <a:t> prematurely, you can use the </a:t>
            </a:r>
            <a:r>
              <a:rPr lang="en-US" spc="-1" dirty="0" err="1">
                <a:solidFill>
                  <a:srgbClr val="000000"/>
                </a:solidFill>
              </a:rPr>
              <a:t>StopCoroutine</a:t>
            </a:r>
            <a:r>
              <a:rPr lang="en-US" spc="-1" dirty="0">
                <a:solidFill>
                  <a:srgbClr val="000000"/>
                </a:solidFill>
              </a:rPr>
              <a:t> method and pass in the reference to the </a:t>
            </a:r>
            <a:r>
              <a:rPr lang="en-US" spc="-1" dirty="0" err="1" smtClean="0">
                <a:solidFill>
                  <a:srgbClr val="000000"/>
                </a:solidFill>
              </a:rPr>
              <a:t>coroutine</a:t>
            </a:r>
            <a:endParaRPr lang="en-US" spc="-1" dirty="0" smtClean="0">
              <a:solidFill>
                <a:srgbClr val="000000"/>
              </a:solidFill>
            </a:endParaRPr>
          </a:p>
          <a:p>
            <a:pPr marL="342900" indent="-342900">
              <a:lnSpc>
                <a:spcPct val="115000"/>
              </a:lnSpc>
              <a:buFont typeface="+mj-lt"/>
              <a:buAutoNum type="arabicPeriod" startAt="4"/>
            </a:pPr>
            <a:endParaRPr lang="en-US" spc="-1" dirty="0">
              <a:solidFill>
                <a:srgbClr val="000000"/>
              </a:solidFill>
            </a:endParaRPr>
          </a:p>
          <a:p>
            <a:pPr>
              <a:lnSpc>
                <a:spcPct val="115000"/>
              </a:lnSpc>
            </a:pPr>
            <a:r>
              <a:rPr lang="en-US" spc="-1" dirty="0" smtClean="0">
                <a:solidFill>
                  <a:srgbClr val="000000"/>
                </a:solidFill>
              </a:rPr>
              <a:t>	</a:t>
            </a:r>
            <a:r>
              <a:rPr lang="en-US" sz="1600" spc="-1" dirty="0" smtClean="0">
                <a:solidFill>
                  <a:srgbClr val="000000"/>
                </a:solidFill>
              </a:rPr>
              <a:t>Assuming </a:t>
            </a:r>
            <a:r>
              <a:rPr lang="en-US" sz="1600" b="1" spc="-1" dirty="0" err="1">
                <a:solidFill>
                  <a:srgbClr val="000000"/>
                </a:solidFill>
              </a:rPr>
              <a:t>coroutineReference</a:t>
            </a:r>
            <a:r>
              <a:rPr lang="en-US" sz="1600" spc="-1" dirty="0">
                <a:solidFill>
                  <a:srgbClr val="000000"/>
                </a:solidFill>
              </a:rPr>
              <a:t> is a variable storing the reference to the running </a:t>
            </a:r>
            <a:r>
              <a:rPr lang="en-US" sz="1600" spc="-1" dirty="0" err="1">
                <a:solidFill>
                  <a:srgbClr val="000000"/>
                </a:solidFill>
              </a:rPr>
              <a:t>coroutine</a:t>
            </a:r>
            <a:endParaRPr lang="en-US" sz="1600" spc="-1" dirty="0" smtClean="0">
              <a:solidFill>
                <a:srgbClr val="000000"/>
              </a:solidFill>
            </a:endParaRPr>
          </a:p>
          <a:p>
            <a:pPr>
              <a:lnSpc>
                <a:spcPct val="115000"/>
              </a:lnSpc>
            </a:pPr>
            <a:r>
              <a:rPr lang="en-US" b="1" spc="-1" dirty="0" smtClean="0">
                <a:solidFill>
                  <a:srgbClr val="000000"/>
                </a:solidFill>
              </a:rPr>
              <a:t>Note</a:t>
            </a:r>
            <a:r>
              <a:rPr lang="en-US" spc="-1" dirty="0" smtClean="0">
                <a:solidFill>
                  <a:srgbClr val="000000"/>
                </a:solidFill>
              </a:rPr>
              <a:t>: Remember </a:t>
            </a:r>
            <a:r>
              <a:rPr lang="en-US" spc="-1" dirty="0">
                <a:solidFill>
                  <a:srgbClr val="000000"/>
                </a:solidFill>
              </a:rPr>
              <a:t>that Unity </a:t>
            </a:r>
            <a:r>
              <a:rPr lang="en-US" spc="-1" dirty="0" err="1">
                <a:solidFill>
                  <a:srgbClr val="000000"/>
                </a:solidFill>
              </a:rPr>
              <a:t>coroutines</a:t>
            </a:r>
            <a:r>
              <a:rPr lang="en-US" spc="-1" dirty="0">
                <a:solidFill>
                  <a:srgbClr val="000000"/>
                </a:solidFill>
              </a:rPr>
              <a:t> run on the main thread, so they are suitable for handling tasks that involve the Unity engine, such as animations, delays, or scene loading. If you need to handle more complex asynchronous operations, you might want to explore Unity's </a:t>
            </a:r>
            <a:r>
              <a:rPr lang="en-US" spc="-1" dirty="0" err="1">
                <a:solidFill>
                  <a:srgbClr val="000000"/>
                </a:solidFill>
              </a:rPr>
              <a:t>AsyncOperation</a:t>
            </a:r>
            <a:r>
              <a:rPr lang="en-US" spc="-1" dirty="0">
                <a:solidFill>
                  <a:srgbClr val="000000"/>
                </a:solidFill>
              </a:rPr>
              <a:t> or use C# features like </a:t>
            </a:r>
            <a:r>
              <a:rPr lang="en-US" spc="-1" dirty="0" err="1">
                <a:solidFill>
                  <a:srgbClr val="000000"/>
                </a:solidFill>
              </a:rPr>
              <a:t>async</a:t>
            </a:r>
            <a:r>
              <a:rPr lang="en-US" spc="-1" dirty="0">
                <a:solidFill>
                  <a:srgbClr val="000000"/>
                </a:solidFill>
              </a:rPr>
              <a:t> and await</a:t>
            </a:r>
            <a:r>
              <a:rPr lang="en-US" spc="-1" dirty="0" smtClean="0">
                <a:solidFill>
                  <a:srgbClr val="000000"/>
                </a:solidFill>
              </a:rPr>
              <a:t>.</a:t>
            </a:r>
          </a:p>
          <a:p>
            <a:pPr algn="ctr">
              <a:lnSpc>
                <a:spcPct val="115000"/>
              </a:lnSpc>
            </a:pPr>
            <a:endParaRPr lang="en-US" spc="-1" dirty="0" smtClean="0">
              <a:solidFill>
                <a:srgbClr val="000000"/>
              </a:solidFill>
            </a:endParaRPr>
          </a:p>
          <a:p>
            <a:pPr algn="ctr">
              <a:lnSpc>
                <a:spcPct val="115000"/>
              </a:lnSpc>
            </a:pPr>
            <a:endParaRPr lang="en-US" spc="-1" dirty="0" smtClean="0">
              <a:solidFill>
                <a:srgbClr val="000000"/>
              </a:solidFill>
            </a:endParaRPr>
          </a:p>
          <a:p>
            <a:pPr algn="ctr">
              <a:lnSpc>
                <a:spcPct val="115000"/>
              </a:lnSpc>
            </a:pP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14</a:t>
            </a:fld>
            <a:endParaRPr/>
          </a:p>
        </p:txBody>
      </p:sp>
      <p:pic>
        <p:nvPicPr>
          <p:cNvPr id="3" name="Picture 2"/>
          <p:cNvPicPr>
            <a:picLocks noChangeAspect="1"/>
          </p:cNvPicPr>
          <p:nvPr/>
        </p:nvPicPr>
        <p:blipFill>
          <a:blip r:embed="rId3"/>
          <a:stretch>
            <a:fillRect/>
          </a:stretch>
        </p:blipFill>
        <p:spPr>
          <a:xfrm>
            <a:off x="4586587" y="2313764"/>
            <a:ext cx="3095625" cy="323850"/>
          </a:xfrm>
          <a:prstGeom prst="rect">
            <a:avLst/>
          </a:prstGeom>
        </p:spPr>
      </p:pic>
    </p:spTree>
    <p:extLst>
      <p:ext uri="{BB962C8B-B14F-4D97-AF65-F5344CB8AC3E}">
        <p14:creationId xmlns:p14="http://schemas.microsoft.com/office/powerpoint/2010/main" val="163814717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Generic Functions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Some functions in the script reference (for example, the various </a:t>
            </a:r>
            <a:r>
              <a:rPr lang="en-US" sz="2200" spc="-1" dirty="0" err="1">
                <a:solidFill>
                  <a:srgbClr val="000000"/>
                </a:solidFill>
              </a:rPr>
              <a:t>GetComponent</a:t>
            </a:r>
            <a:r>
              <a:rPr lang="en-US" sz="2200" spc="-1" dirty="0">
                <a:solidFill>
                  <a:srgbClr val="000000"/>
                </a:solidFill>
              </a:rPr>
              <a:t> functions) are listed with a variant that has a letter T or a type name in angle brackets after the function name</a:t>
            </a:r>
            <a:r>
              <a:rPr lang="en-US" sz="2200" spc="-1" dirty="0" smtClean="0">
                <a:solidFill>
                  <a:srgbClr val="000000"/>
                </a:solidFill>
              </a:rPr>
              <a:t>:</a:t>
            </a:r>
          </a:p>
          <a:p>
            <a:pPr marL="342900" indent="-342900">
              <a:lnSpc>
                <a:spcPct val="115000"/>
              </a:lnSpc>
              <a:buFont typeface="Arial" panose="020B0604020202020204" pitchFamily="34" charset="0"/>
              <a:buChar char="•"/>
            </a:pP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smtClean="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smtClean="0">
              <a:solidFill>
                <a:srgbClr val="000000"/>
              </a:solidFill>
            </a:endParaRPr>
          </a:p>
          <a:p>
            <a:pPr marL="342900" indent="-342900">
              <a:lnSpc>
                <a:spcPct val="115000"/>
              </a:lnSpc>
              <a:buFont typeface="Arial" panose="020B0604020202020204" pitchFamily="34" charset="0"/>
              <a:buChar char="•"/>
            </a:pPr>
            <a:r>
              <a:rPr lang="en-US" sz="2200" spc="-1" dirty="0" smtClean="0">
                <a:solidFill>
                  <a:srgbClr val="000000"/>
                </a:solidFill>
              </a:rPr>
              <a:t>These </a:t>
            </a:r>
            <a:r>
              <a:rPr lang="en-US" sz="2200" spc="-1" dirty="0">
                <a:solidFill>
                  <a:srgbClr val="000000"/>
                </a:solidFill>
              </a:rPr>
              <a:t>are known as generic functions. The significance they have for scripting is that you get to specify the types of parameters and/or the return type when you call the function.</a:t>
            </a:r>
          </a:p>
        </p:txBody>
      </p:sp>
      <p:sp>
        <p:nvSpPr>
          <p:cNvPr id="2" name="PlaceHolder 1"/>
          <p:cNvSpPr>
            <a:spLocks noGrp="1"/>
          </p:cNvSpPr>
          <p:nvPr>
            <p:ph type="sldNum" idx="2"/>
          </p:nvPr>
        </p:nvSpPr>
        <p:spPr/>
        <p:txBody>
          <a:bodyPr/>
          <a:lstStyle/>
          <a:p>
            <a:fld id="{E662E0F8-AEBF-4F9D-AAEA-E42E01C18BE1}" type="slidenum">
              <a:t>15</a:t>
            </a:fld>
            <a:endParaRPr/>
          </a:p>
        </p:txBody>
      </p:sp>
      <p:pic>
        <p:nvPicPr>
          <p:cNvPr id="3" name="Picture 2"/>
          <p:cNvPicPr>
            <a:picLocks noChangeAspect="1"/>
          </p:cNvPicPr>
          <p:nvPr/>
        </p:nvPicPr>
        <p:blipFill>
          <a:blip r:embed="rId3"/>
          <a:stretch>
            <a:fillRect/>
          </a:stretch>
        </p:blipFill>
        <p:spPr>
          <a:xfrm>
            <a:off x="4400550" y="2912120"/>
            <a:ext cx="3390900" cy="1247775"/>
          </a:xfrm>
          <a:prstGeom prst="rect">
            <a:avLst/>
          </a:prstGeom>
        </p:spPr>
      </p:pic>
    </p:spTree>
    <p:extLst>
      <p:ext uri="{BB962C8B-B14F-4D97-AF65-F5344CB8AC3E}">
        <p14:creationId xmlns:p14="http://schemas.microsoft.com/office/powerpoint/2010/main" val="316209537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Generic Functions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In JavaScript, this can be used to get around the limitations of dynamic typing</a:t>
            </a:r>
            <a:r>
              <a:rPr lang="en-US" sz="2200" spc="-1" dirty="0" smtClean="0">
                <a:solidFill>
                  <a:srgbClr val="000000"/>
                </a:solidFill>
              </a:rPr>
              <a:t>:</a:t>
            </a:r>
          </a:p>
          <a:p>
            <a:pPr marL="342900" indent="-342900">
              <a:lnSpc>
                <a:spcPct val="115000"/>
              </a:lnSpc>
              <a:buFont typeface="Arial" panose="020B0604020202020204" pitchFamily="34" charset="0"/>
              <a:buChar char="•"/>
            </a:pP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smtClean="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smtClean="0">
              <a:solidFill>
                <a:srgbClr val="000000"/>
              </a:solidFill>
            </a:endParaRPr>
          </a:p>
          <a:p>
            <a:pPr marL="342900" indent="-342900">
              <a:lnSpc>
                <a:spcPct val="115000"/>
              </a:lnSpc>
              <a:buFont typeface="Arial" panose="020B0604020202020204" pitchFamily="34" charset="0"/>
              <a:buChar char="•"/>
            </a:pPr>
            <a:endParaRPr lang="en-US" sz="2200" spc="-1" dirty="0" smtClean="0">
              <a:solidFill>
                <a:srgbClr val="000000"/>
              </a:solidFill>
            </a:endParaRPr>
          </a:p>
          <a:p>
            <a:pPr marL="342900" indent="-342900">
              <a:lnSpc>
                <a:spcPct val="115000"/>
              </a:lnSpc>
              <a:buFont typeface="Arial" panose="020B0604020202020204" pitchFamily="34" charset="0"/>
              <a:buChar char="•"/>
            </a:pPr>
            <a:r>
              <a:rPr lang="en-US" sz="2200" spc="-1" dirty="0" smtClean="0">
                <a:solidFill>
                  <a:srgbClr val="000000"/>
                </a:solidFill>
              </a:rPr>
              <a:t>In </a:t>
            </a:r>
            <a:r>
              <a:rPr lang="en-US" sz="2200" spc="-1" dirty="0">
                <a:solidFill>
                  <a:srgbClr val="000000"/>
                </a:solidFill>
              </a:rPr>
              <a:t>C#, it can save a lot of keystrokes and casts:</a:t>
            </a:r>
          </a:p>
        </p:txBody>
      </p:sp>
      <p:sp>
        <p:nvSpPr>
          <p:cNvPr id="2" name="PlaceHolder 1"/>
          <p:cNvSpPr>
            <a:spLocks noGrp="1"/>
          </p:cNvSpPr>
          <p:nvPr>
            <p:ph type="sldNum" idx="2"/>
          </p:nvPr>
        </p:nvSpPr>
        <p:spPr/>
        <p:txBody>
          <a:bodyPr/>
          <a:lstStyle/>
          <a:p>
            <a:fld id="{E662E0F8-AEBF-4F9D-AAEA-E42E01C18BE1}" type="slidenum">
              <a:t>16</a:t>
            </a:fld>
            <a:endParaRPr/>
          </a:p>
        </p:txBody>
      </p:sp>
      <p:pic>
        <p:nvPicPr>
          <p:cNvPr id="4" name="Picture 3"/>
          <p:cNvPicPr>
            <a:picLocks noChangeAspect="1"/>
          </p:cNvPicPr>
          <p:nvPr/>
        </p:nvPicPr>
        <p:blipFill>
          <a:blip r:embed="rId3"/>
          <a:stretch>
            <a:fillRect/>
          </a:stretch>
        </p:blipFill>
        <p:spPr>
          <a:xfrm>
            <a:off x="1686225" y="2144558"/>
            <a:ext cx="8896350" cy="1600200"/>
          </a:xfrm>
          <a:prstGeom prst="rect">
            <a:avLst/>
          </a:prstGeom>
        </p:spPr>
      </p:pic>
      <p:pic>
        <p:nvPicPr>
          <p:cNvPr id="5" name="Picture 4"/>
          <p:cNvPicPr>
            <a:picLocks noChangeAspect="1"/>
          </p:cNvPicPr>
          <p:nvPr/>
        </p:nvPicPr>
        <p:blipFill>
          <a:blip r:embed="rId4"/>
          <a:stretch>
            <a:fillRect/>
          </a:stretch>
        </p:blipFill>
        <p:spPr>
          <a:xfrm>
            <a:off x="2236035" y="4530758"/>
            <a:ext cx="7410450" cy="1609725"/>
          </a:xfrm>
          <a:prstGeom prst="rect">
            <a:avLst/>
          </a:prstGeom>
        </p:spPr>
      </p:pic>
    </p:spTree>
    <p:extLst>
      <p:ext uri="{BB962C8B-B14F-4D97-AF65-F5344CB8AC3E}">
        <p14:creationId xmlns:p14="http://schemas.microsoft.com/office/powerpoint/2010/main" val="50726681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Event Functions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In Unity, a script doesn't run continuously like a traditional program. Instead, Unity intermittently passes control to the script by calling specific functions declared within it, known as event functions. These functions respond to gameplay events, and Unity identifies them through a naming scheme. Examples include the </a:t>
            </a:r>
            <a:r>
              <a:rPr lang="en-US" sz="2200" b="1" spc="-1" dirty="0">
                <a:solidFill>
                  <a:srgbClr val="000000"/>
                </a:solidFill>
              </a:rPr>
              <a:t>Update</a:t>
            </a:r>
            <a:r>
              <a:rPr lang="en-US" sz="2200" spc="-1" dirty="0">
                <a:solidFill>
                  <a:srgbClr val="000000"/>
                </a:solidFill>
              </a:rPr>
              <a:t> function (before a frame update) and the </a:t>
            </a:r>
            <a:r>
              <a:rPr lang="en-US" sz="2200" b="1" spc="-1" dirty="0">
                <a:solidFill>
                  <a:srgbClr val="000000"/>
                </a:solidFill>
              </a:rPr>
              <a:t>Start</a:t>
            </a:r>
            <a:r>
              <a:rPr lang="en-US" sz="2200" spc="-1" dirty="0">
                <a:solidFill>
                  <a:srgbClr val="000000"/>
                </a:solidFill>
              </a:rPr>
              <a:t> function (before an object's first frame update). </a:t>
            </a:r>
            <a:endParaRPr lang="en-US" sz="2200" spc="-1" dirty="0" smtClean="0">
              <a:solidFill>
                <a:srgbClr val="000000"/>
              </a:solidFill>
            </a:endParaRPr>
          </a:p>
          <a:p>
            <a:pPr marL="342900" indent="-342900">
              <a:lnSpc>
                <a:spcPct val="115000"/>
              </a:lnSpc>
              <a:buFont typeface="Arial" panose="020B0604020202020204" pitchFamily="34" charset="0"/>
              <a:buChar char="•"/>
            </a:pPr>
            <a:r>
              <a:rPr lang="en-US" sz="2200" spc="-1" dirty="0" smtClean="0">
                <a:solidFill>
                  <a:srgbClr val="000000"/>
                </a:solidFill>
              </a:rPr>
              <a:t>Many </a:t>
            </a:r>
            <a:r>
              <a:rPr lang="en-US" sz="2200" spc="-1" dirty="0">
                <a:solidFill>
                  <a:srgbClr val="000000"/>
                </a:solidFill>
              </a:rPr>
              <a:t>more event functions exist, detailed in the </a:t>
            </a:r>
            <a:r>
              <a:rPr lang="en-US" sz="2200" spc="-1" dirty="0" err="1">
                <a:solidFill>
                  <a:srgbClr val="000000"/>
                </a:solidFill>
              </a:rPr>
              <a:t>MonoBehaviour</a:t>
            </a:r>
            <a:r>
              <a:rPr lang="en-US" sz="2200" spc="-1" dirty="0">
                <a:solidFill>
                  <a:srgbClr val="000000"/>
                </a:solidFill>
              </a:rPr>
              <a:t> class script reference page. </a:t>
            </a:r>
            <a:r>
              <a:rPr lang="en-US" sz="2200" spc="-1" dirty="0" smtClean="0">
                <a:solidFill>
                  <a:srgbClr val="000000"/>
                </a:solidFill>
              </a:rPr>
              <a:t>The following </a:t>
            </a:r>
            <a:r>
              <a:rPr lang="en-US" sz="2200" spc="-1" dirty="0">
                <a:solidFill>
                  <a:srgbClr val="000000"/>
                </a:solidFill>
              </a:rPr>
              <a:t>are some common and important events.</a:t>
            </a:r>
          </a:p>
        </p:txBody>
      </p:sp>
      <p:sp>
        <p:nvSpPr>
          <p:cNvPr id="2" name="PlaceHolder 1"/>
          <p:cNvSpPr>
            <a:spLocks noGrp="1"/>
          </p:cNvSpPr>
          <p:nvPr>
            <p:ph type="sldNum" idx="2"/>
          </p:nvPr>
        </p:nvSpPr>
        <p:spPr/>
        <p:txBody>
          <a:bodyPr/>
          <a:lstStyle/>
          <a:p>
            <a:fld id="{E662E0F8-AEBF-4F9D-AAEA-E42E01C18BE1}" type="slidenum">
              <a:t>17</a:t>
            </a:fld>
            <a:endParaRPr/>
          </a:p>
        </p:txBody>
      </p:sp>
    </p:spTree>
    <p:extLst>
      <p:ext uri="{BB962C8B-B14F-4D97-AF65-F5344CB8AC3E}">
        <p14:creationId xmlns:p14="http://schemas.microsoft.com/office/powerpoint/2010/main" val="133787439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Event Functions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400" b="1" spc="-1" dirty="0">
                <a:solidFill>
                  <a:srgbClr val="000000"/>
                </a:solidFill>
              </a:rPr>
              <a:t>Regular Update </a:t>
            </a:r>
            <a:r>
              <a:rPr lang="en-US" sz="2400" b="1" spc="-1" dirty="0" smtClean="0">
                <a:solidFill>
                  <a:srgbClr val="000000"/>
                </a:solidFill>
              </a:rPr>
              <a:t>Events</a:t>
            </a:r>
          </a:p>
          <a:p>
            <a:pPr marL="342900" indent="-342900">
              <a:lnSpc>
                <a:spcPct val="115000"/>
              </a:lnSpc>
              <a:buFont typeface="Arial" panose="020B0604020202020204" pitchFamily="34" charset="0"/>
              <a:buChar char="•"/>
            </a:pPr>
            <a:r>
              <a:rPr lang="en-US" sz="2200" spc="-1" dirty="0">
                <a:solidFill>
                  <a:srgbClr val="000000"/>
                </a:solidFill>
              </a:rPr>
              <a:t>A game is rather like an animation where the animation frames are generated on the fly. A key concept in games programming is that of making changes to position, state and behavior of objects in the game just before each frame is rendered. The </a:t>
            </a:r>
            <a:r>
              <a:rPr lang="en-US" sz="2200" b="1" spc="-1" dirty="0">
                <a:solidFill>
                  <a:srgbClr val="000000"/>
                </a:solidFill>
              </a:rPr>
              <a:t>Update</a:t>
            </a:r>
            <a:r>
              <a:rPr lang="en-US" sz="2200" spc="-1" dirty="0">
                <a:solidFill>
                  <a:srgbClr val="000000"/>
                </a:solidFill>
              </a:rPr>
              <a:t> function is the main place for this kind of code in Unity. </a:t>
            </a:r>
            <a:r>
              <a:rPr lang="en-US" sz="2200" b="1" spc="-1" dirty="0">
                <a:solidFill>
                  <a:srgbClr val="000000"/>
                </a:solidFill>
              </a:rPr>
              <a:t>Update</a:t>
            </a:r>
            <a:r>
              <a:rPr lang="en-US" sz="2200" spc="-1" dirty="0">
                <a:solidFill>
                  <a:srgbClr val="000000"/>
                </a:solidFill>
              </a:rPr>
              <a:t> is called before the frame is rendered and also before animations are calculated.</a:t>
            </a:r>
          </a:p>
        </p:txBody>
      </p:sp>
      <p:sp>
        <p:nvSpPr>
          <p:cNvPr id="2" name="PlaceHolder 1"/>
          <p:cNvSpPr>
            <a:spLocks noGrp="1"/>
          </p:cNvSpPr>
          <p:nvPr>
            <p:ph type="sldNum" idx="2"/>
          </p:nvPr>
        </p:nvSpPr>
        <p:spPr/>
        <p:txBody>
          <a:bodyPr/>
          <a:lstStyle/>
          <a:p>
            <a:fld id="{E662E0F8-AEBF-4F9D-AAEA-E42E01C18BE1}" type="slidenum">
              <a:t>18</a:t>
            </a:fld>
            <a:endParaRPr/>
          </a:p>
        </p:txBody>
      </p:sp>
      <p:pic>
        <p:nvPicPr>
          <p:cNvPr id="3" name="Picture 2"/>
          <p:cNvPicPr>
            <a:picLocks noChangeAspect="1"/>
          </p:cNvPicPr>
          <p:nvPr/>
        </p:nvPicPr>
        <p:blipFill>
          <a:blip r:embed="rId3"/>
          <a:stretch>
            <a:fillRect/>
          </a:stretch>
        </p:blipFill>
        <p:spPr>
          <a:xfrm>
            <a:off x="1738612" y="4157393"/>
            <a:ext cx="8791575" cy="1533525"/>
          </a:xfrm>
          <a:prstGeom prst="rect">
            <a:avLst/>
          </a:prstGeom>
        </p:spPr>
      </p:pic>
    </p:spTree>
    <p:extLst>
      <p:ext uri="{BB962C8B-B14F-4D97-AF65-F5344CB8AC3E}">
        <p14:creationId xmlns:p14="http://schemas.microsoft.com/office/powerpoint/2010/main" val="303244221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Event Functions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400" b="1" spc="-1" dirty="0">
                <a:solidFill>
                  <a:srgbClr val="000000"/>
                </a:solidFill>
              </a:rPr>
              <a:t>Regular Update </a:t>
            </a:r>
            <a:r>
              <a:rPr lang="en-US" sz="2400" b="1" spc="-1" dirty="0" smtClean="0">
                <a:solidFill>
                  <a:srgbClr val="000000"/>
                </a:solidFill>
              </a:rPr>
              <a:t>Events</a:t>
            </a:r>
          </a:p>
          <a:p>
            <a:pPr marL="342900" indent="-342900">
              <a:lnSpc>
                <a:spcPct val="115000"/>
              </a:lnSpc>
              <a:buFont typeface="Arial" panose="020B0604020202020204" pitchFamily="34" charset="0"/>
              <a:buChar char="•"/>
            </a:pPr>
            <a:r>
              <a:rPr lang="en-US" sz="2200" spc="-1" dirty="0">
                <a:solidFill>
                  <a:srgbClr val="000000"/>
                </a:solidFill>
              </a:rPr>
              <a:t>The physics engine also updates in discrete time steps in a similar way to the frame rendering. A separate event function called </a:t>
            </a:r>
            <a:r>
              <a:rPr lang="en-US" sz="2200" b="1" spc="-1" dirty="0" err="1">
                <a:solidFill>
                  <a:srgbClr val="000000"/>
                </a:solidFill>
              </a:rPr>
              <a:t>FixedUpdate</a:t>
            </a:r>
            <a:r>
              <a:rPr lang="en-US" sz="2200" spc="-1" dirty="0">
                <a:solidFill>
                  <a:srgbClr val="000000"/>
                </a:solidFill>
              </a:rPr>
              <a:t> is called just before each physics update. Since the physics updates and frame updates do not occur with the same frequency, you will get more accurate results from physics code if you place it in the </a:t>
            </a:r>
            <a:r>
              <a:rPr lang="en-US" sz="2200" b="1" spc="-1" dirty="0" err="1">
                <a:solidFill>
                  <a:srgbClr val="000000"/>
                </a:solidFill>
              </a:rPr>
              <a:t>FixedUpdate</a:t>
            </a:r>
            <a:r>
              <a:rPr lang="en-US" sz="2200" spc="-1" dirty="0">
                <a:solidFill>
                  <a:srgbClr val="000000"/>
                </a:solidFill>
              </a:rPr>
              <a:t> function rather than Update.</a:t>
            </a:r>
          </a:p>
        </p:txBody>
      </p:sp>
      <p:sp>
        <p:nvSpPr>
          <p:cNvPr id="2" name="PlaceHolder 1"/>
          <p:cNvSpPr>
            <a:spLocks noGrp="1"/>
          </p:cNvSpPr>
          <p:nvPr>
            <p:ph type="sldNum" idx="2"/>
          </p:nvPr>
        </p:nvSpPr>
        <p:spPr/>
        <p:txBody>
          <a:bodyPr/>
          <a:lstStyle/>
          <a:p>
            <a:fld id="{E662E0F8-AEBF-4F9D-AAEA-E42E01C18BE1}" type="slidenum">
              <a:t>19</a:t>
            </a:fld>
            <a:endParaRPr/>
          </a:p>
        </p:txBody>
      </p:sp>
      <p:pic>
        <p:nvPicPr>
          <p:cNvPr id="4" name="Picture 3"/>
          <p:cNvPicPr>
            <a:picLocks noChangeAspect="1"/>
          </p:cNvPicPr>
          <p:nvPr/>
        </p:nvPicPr>
        <p:blipFill>
          <a:blip r:embed="rId3"/>
          <a:stretch>
            <a:fillRect/>
          </a:stretch>
        </p:blipFill>
        <p:spPr>
          <a:xfrm>
            <a:off x="1262362" y="4022775"/>
            <a:ext cx="9744075" cy="1657350"/>
          </a:xfrm>
          <a:prstGeom prst="rect">
            <a:avLst/>
          </a:prstGeom>
        </p:spPr>
      </p:pic>
    </p:spTree>
    <p:extLst>
      <p:ext uri="{BB962C8B-B14F-4D97-AF65-F5344CB8AC3E}">
        <p14:creationId xmlns:p14="http://schemas.microsoft.com/office/powerpoint/2010/main" val="49257419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228600" y="681120"/>
            <a:ext cx="11810880" cy="702000"/>
          </a:xfrm>
          <a:prstGeom prst="rect">
            <a:avLst/>
          </a:prstGeom>
          <a:noFill/>
          <a:ln w="0">
            <a:noFill/>
          </a:ln>
        </p:spPr>
        <p:txBody>
          <a:bodyPr lIns="90000" tIns="45000" rIns="90000" bIns="45000" anchor="ctr">
            <a:normAutofit/>
          </a:bodyPr>
          <a:lstStyle/>
          <a:p>
            <a:pPr marL="233280" indent="0">
              <a:lnSpc>
                <a:spcPct val="90000"/>
              </a:lnSpc>
              <a:buNone/>
              <a:tabLst>
                <a:tab pos="0" algn="l"/>
              </a:tabLst>
            </a:pPr>
            <a:r>
              <a:rPr lang="en-US" sz="4400" b="1" strike="noStrike" spc="-1">
                <a:solidFill>
                  <a:srgbClr val="000000"/>
                </a:solidFill>
                <a:latin typeface="Arial"/>
              </a:rPr>
              <a:t>Learning Objectives</a:t>
            </a:r>
            <a:endParaRPr lang="en-US" sz="4400" b="0" strike="noStrike" spc="-1">
              <a:solidFill>
                <a:srgbClr val="000000"/>
              </a:solidFill>
              <a:latin typeface="Arial"/>
            </a:endParaRPr>
          </a:p>
        </p:txBody>
      </p:sp>
      <p:sp>
        <p:nvSpPr>
          <p:cNvPr id="95" name="Content Placeholder 2"/>
          <p:cNvSpPr/>
          <p:nvPr/>
        </p:nvSpPr>
        <p:spPr>
          <a:xfrm>
            <a:off x="609480" y="2009519"/>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Understand </a:t>
            </a:r>
            <a:r>
              <a:rPr lang="en-US" sz="2400" spc="-1" dirty="0" smtClean="0">
                <a:solidFill>
                  <a:srgbClr val="000000"/>
                </a:solidFill>
                <a:latin typeface="Calibri"/>
              </a:rPr>
              <a:t>some </a:t>
            </a:r>
            <a:r>
              <a:rPr lang="en-US" sz="2400" spc="-1" dirty="0">
                <a:solidFill>
                  <a:srgbClr val="000000"/>
                </a:solidFill>
                <a:latin typeface="Calibri"/>
              </a:rPr>
              <a:t>Unity-specific methods commonly used in C# scripts.</a:t>
            </a:r>
          </a:p>
          <a:p>
            <a:pPr marL="228600" indent="-228600">
              <a:buClr>
                <a:srgbClr val="000000"/>
              </a:buClr>
              <a:buFont typeface="Arial"/>
              <a:buChar char="•"/>
            </a:pPr>
            <a:r>
              <a:rPr lang="en-US" sz="2400" spc="-1" dirty="0">
                <a:solidFill>
                  <a:srgbClr val="000000"/>
                </a:solidFill>
                <a:latin typeface="Calibri"/>
              </a:rPr>
              <a:t>Understand </a:t>
            </a:r>
            <a:r>
              <a:rPr lang="en-US" sz="2400" spc="-1" dirty="0" err="1">
                <a:solidFill>
                  <a:srgbClr val="000000"/>
                </a:solidFill>
                <a:latin typeface="Calibri"/>
              </a:rPr>
              <a:t>Coroutine</a:t>
            </a:r>
            <a:r>
              <a:rPr lang="en-US" sz="2400" spc="-1" dirty="0" smtClean="0">
                <a:solidFill>
                  <a:srgbClr val="000000"/>
                </a:solidFill>
                <a:latin typeface="Calibri"/>
              </a:rPr>
              <a:t>.</a:t>
            </a:r>
          </a:p>
          <a:p>
            <a:pPr marL="228600" indent="-228600">
              <a:buClr>
                <a:srgbClr val="000000"/>
              </a:buClr>
              <a:buFont typeface="Arial"/>
              <a:buChar char="•"/>
            </a:pPr>
            <a:r>
              <a:rPr lang="en-US" sz="2400" spc="-1" dirty="0" smtClean="0">
                <a:solidFill>
                  <a:srgbClr val="000000"/>
                </a:solidFill>
                <a:latin typeface="Calibri"/>
              </a:rPr>
              <a:t>Understand Generic functions.</a:t>
            </a:r>
          </a:p>
          <a:p>
            <a:pPr marL="228600" indent="-228600">
              <a:buClr>
                <a:srgbClr val="000000"/>
              </a:buClr>
              <a:buFont typeface="Arial"/>
              <a:buChar char="•"/>
            </a:pPr>
            <a:r>
              <a:rPr lang="en-US" sz="2400" spc="-1" dirty="0" smtClean="0">
                <a:solidFill>
                  <a:srgbClr val="000000"/>
                </a:solidFill>
                <a:latin typeface="Calibri"/>
              </a:rPr>
              <a:t>Understand Event functions.</a:t>
            </a:r>
          </a:p>
          <a:p>
            <a:pPr marL="228600" indent="-228600">
              <a:buClr>
                <a:srgbClr val="000000"/>
              </a:buClr>
              <a:buFont typeface="Arial"/>
              <a:buChar char="•"/>
            </a:pPr>
            <a:r>
              <a:rPr lang="en-US" sz="2400" spc="-1">
                <a:solidFill>
                  <a:srgbClr val="000000"/>
                </a:solidFill>
                <a:latin typeface="Calibri"/>
              </a:rPr>
              <a:t>Understand </a:t>
            </a:r>
            <a:r>
              <a:rPr lang="en-US" sz="2400" spc="-1">
                <a:solidFill>
                  <a:srgbClr val="000000"/>
                </a:solidFill>
                <a:latin typeface="Calibri"/>
              </a:rPr>
              <a:t>Script </a:t>
            </a:r>
            <a:r>
              <a:rPr lang="en-US" sz="2400" spc="-1" smtClean="0">
                <a:solidFill>
                  <a:srgbClr val="000000"/>
                </a:solidFill>
                <a:latin typeface="Calibri"/>
              </a:rPr>
              <a:t>Serialization</a:t>
            </a:r>
            <a:endParaRPr lang="en-US" sz="2400" spc="-1">
              <a:solidFill>
                <a:srgbClr val="000000"/>
              </a:solidFill>
              <a:latin typeface="Calibri"/>
            </a:endParaRPr>
          </a:p>
        </p:txBody>
      </p:sp>
      <p:sp>
        <p:nvSpPr>
          <p:cNvPr id="3" name="PlaceHolder 2"/>
          <p:cNvSpPr>
            <a:spLocks noGrp="1"/>
          </p:cNvSpPr>
          <p:nvPr>
            <p:ph type="sldNum" idx="2"/>
          </p:nvPr>
        </p:nvSpPr>
        <p:spPr/>
        <p:txBody>
          <a:bodyPr/>
          <a:lstStyle/>
          <a:p>
            <a:fld id="{40C3E2B2-977C-4116-AF90-2FBAF89554E4}" type="slidenum">
              <a:t>2</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Event Functions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400" b="1" spc="-1" dirty="0">
                <a:solidFill>
                  <a:srgbClr val="000000"/>
                </a:solidFill>
              </a:rPr>
              <a:t>Regular Update </a:t>
            </a:r>
            <a:r>
              <a:rPr lang="en-US" sz="2400" b="1" spc="-1" dirty="0" smtClean="0">
                <a:solidFill>
                  <a:srgbClr val="000000"/>
                </a:solidFill>
              </a:rPr>
              <a:t>Events</a:t>
            </a:r>
          </a:p>
          <a:p>
            <a:pPr marL="342900" indent="-342900">
              <a:lnSpc>
                <a:spcPct val="115000"/>
              </a:lnSpc>
              <a:buFont typeface="Arial" panose="020B0604020202020204" pitchFamily="34" charset="0"/>
              <a:buChar char="•"/>
            </a:pPr>
            <a:r>
              <a:rPr lang="en-US" sz="2200" b="1" spc="-1" dirty="0" err="1">
                <a:solidFill>
                  <a:srgbClr val="000000"/>
                </a:solidFill>
              </a:rPr>
              <a:t>LateUpdate</a:t>
            </a:r>
            <a:r>
              <a:rPr lang="en-US" sz="2200" spc="-1" dirty="0">
                <a:solidFill>
                  <a:srgbClr val="000000"/>
                </a:solidFill>
              </a:rPr>
              <a:t> is handy for making additional changes after </a:t>
            </a:r>
            <a:r>
              <a:rPr lang="en-US" sz="2200" b="1" spc="-1" dirty="0">
                <a:solidFill>
                  <a:srgbClr val="000000"/>
                </a:solidFill>
              </a:rPr>
              <a:t>Update</a:t>
            </a:r>
            <a:r>
              <a:rPr lang="en-US" sz="2200" spc="-1" dirty="0">
                <a:solidFill>
                  <a:srgbClr val="000000"/>
                </a:solidFill>
              </a:rPr>
              <a:t> and </a:t>
            </a:r>
            <a:r>
              <a:rPr lang="en-US" sz="2200" b="1" spc="-1" dirty="0" err="1">
                <a:solidFill>
                  <a:srgbClr val="000000"/>
                </a:solidFill>
              </a:rPr>
              <a:t>FixedUpdate</a:t>
            </a:r>
            <a:r>
              <a:rPr lang="en-US" sz="2200" spc="-1" dirty="0">
                <a:solidFill>
                  <a:srgbClr val="000000"/>
                </a:solidFill>
              </a:rPr>
              <a:t> functions, such as adjusting a camera's orientation after a target object has moved or overriding animation effects in script code, like making a character's head look towards a target object</a:t>
            </a:r>
            <a:r>
              <a:rPr lang="en-US" sz="2200" spc="-1" dirty="0" smtClean="0">
                <a:solidFill>
                  <a:srgbClr val="000000"/>
                </a:solidFill>
              </a:rPr>
              <a:t>.</a:t>
            </a: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20</a:t>
            </a:fld>
            <a:endParaRPr/>
          </a:p>
        </p:txBody>
      </p:sp>
      <p:pic>
        <p:nvPicPr>
          <p:cNvPr id="3" name="Picture 2"/>
          <p:cNvPicPr>
            <a:picLocks noChangeAspect="1"/>
          </p:cNvPicPr>
          <p:nvPr/>
        </p:nvPicPr>
        <p:blipFill>
          <a:blip r:embed="rId3"/>
          <a:stretch>
            <a:fillRect/>
          </a:stretch>
        </p:blipFill>
        <p:spPr>
          <a:xfrm>
            <a:off x="3081637" y="3849113"/>
            <a:ext cx="6105525" cy="1085850"/>
          </a:xfrm>
          <a:prstGeom prst="rect">
            <a:avLst/>
          </a:prstGeom>
        </p:spPr>
      </p:pic>
    </p:spTree>
    <p:extLst>
      <p:ext uri="{BB962C8B-B14F-4D97-AF65-F5344CB8AC3E}">
        <p14:creationId xmlns:p14="http://schemas.microsoft.com/office/powerpoint/2010/main" val="363632304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Event Functions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400" b="1" spc="-1" dirty="0">
                <a:solidFill>
                  <a:srgbClr val="000000"/>
                </a:solidFill>
              </a:rPr>
              <a:t>Initialization Events</a:t>
            </a:r>
            <a:endParaRPr lang="en-US" sz="2400" b="1" spc="-1" dirty="0" smtClean="0">
              <a:solidFill>
                <a:srgbClr val="000000"/>
              </a:solidFill>
            </a:endParaRPr>
          </a:p>
          <a:p>
            <a:pPr marL="342900" indent="-342900">
              <a:lnSpc>
                <a:spcPct val="115000"/>
              </a:lnSpc>
              <a:buFont typeface="Arial" panose="020B0604020202020204" pitchFamily="34" charset="0"/>
              <a:buChar char="•"/>
            </a:pPr>
            <a:r>
              <a:rPr lang="en-US" sz="2200" spc="-1" dirty="0">
                <a:solidFill>
                  <a:srgbClr val="000000"/>
                </a:solidFill>
              </a:rPr>
              <a:t>Initialization code before gameplay updates is crucial. </a:t>
            </a:r>
            <a:r>
              <a:rPr lang="en-US" sz="2200" b="1" spc="-1" dirty="0">
                <a:solidFill>
                  <a:srgbClr val="000000"/>
                </a:solidFill>
              </a:rPr>
              <a:t>Start</a:t>
            </a:r>
            <a:r>
              <a:rPr lang="en-US" sz="2200" spc="-1" dirty="0">
                <a:solidFill>
                  <a:srgbClr val="000000"/>
                </a:solidFill>
              </a:rPr>
              <a:t> is called before the first frame or physics update, while </a:t>
            </a:r>
            <a:r>
              <a:rPr lang="en-US" sz="2200" b="1" spc="-1" dirty="0">
                <a:solidFill>
                  <a:srgbClr val="000000"/>
                </a:solidFill>
              </a:rPr>
              <a:t>Awake</a:t>
            </a:r>
            <a:r>
              <a:rPr lang="en-US" sz="2200" spc="-1" dirty="0">
                <a:solidFill>
                  <a:srgbClr val="000000"/>
                </a:solidFill>
              </a:rPr>
              <a:t> is called for each scene object at scene load. Although </a:t>
            </a:r>
            <a:r>
              <a:rPr lang="en-US" sz="2200" b="1" spc="-1" dirty="0">
                <a:solidFill>
                  <a:srgbClr val="000000"/>
                </a:solidFill>
              </a:rPr>
              <a:t>Start</a:t>
            </a:r>
            <a:r>
              <a:rPr lang="en-US" sz="2200" spc="-1" dirty="0">
                <a:solidFill>
                  <a:srgbClr val="000000"/>
                </a:solidFill>
              </a:rPr>
              <a:t> and </a:t>
            </a:r>
            <a:r>
              <a:rPr lang="en-US" sz="2200" b="1" spc="-1" dirty="0">
                <a:solidFill>
                  <a:srgbClr val="000000"/>
                </a:solidFill>
              </a:rPr>
              <a:t>Awake</a:t>
            </a:r>
            <a:r>
              <a:rPr lang="en-US" sz="2200" spc="-1" dirty="0">
                <a:solidFill>
                  <a:srgbClr val="000000"/>
                </a:solidFill>
              </a:rPr>
              <a:t> order is arbitrary, all </a:t>
            </a:r>
            <a:r>
              <a:rPr lang="en-US" sz="2200" b="1" spc="-1" dirty="0">
                <a:solidFill>
                  <a:srgbClr val="000000"/>
                </a:solidFill>
              </a:rPr>
              <a:t>Awake</a:t>
            </a:r>
            <a:r>
              <a:rPr lang="en-US" sz="2200" spc="-1" dirty="0">
                <a:solidFill>
                  <a:srgbClr val="000000"/>
                </a:solidFill>
              </a:rPr>
              <a:t> functions finish before the first </a:t>
            </a:r>
            <a:r>
              <a:rPr lang="en-US" sz="2200" b="1" spc="-1" dirty="0">
                <a:solidFill>
                  <a:srgbClr val="000000"/>
                </a:solidFill>
              </a:rPr>
              <a:t>Start</a:t>
            </a:r>
            <a:r>
              <a:rPr lang="en-US" sz="2200" spc="-1" dirty="0">
                <a:solidFill>
                  <a:srgbClr val="000000"/>
                </a:solidFill>
              </a:rPr>
              <a:t>, allowing </a:t>
            </a:r>
            <a:r>
              <a:rPr lang="en-US" sz="2200" b="1" spc="-1" dirty="0">
                <a:solidFill>
                  <a:srgbClr val="000000"/>
                </a:solidFill>
              </a:rPr>
              <a:t>Start</a:t>
            </a:r>
            <a:r>
              <a:rPr lang="en-US" sz="2200" spc="-1" dirty="0">
                <a:solidFill>
                  <a:srgbClr val="000000"/>
                </a:solidFill>
              </a:rPr>
              <a:t> code to utilize prior initializations in the </a:t>
            </a:r>
            <a:r>
              <a:rPr lang="en-US" sz="2200" b="1" spc="-1" dirty="0">
                <a:solidFill>
                  <a:srgbClr val="000000"/>
                </a:solidFill>
              </a:rPr>
              <a:t>Awake</a:t>
            </a:r>
            <a:r>
              <a:rPr lang="en-US" sz="2200" spc="-1" dirty="0">
                <a:solidFill>
                  <a:srgbClr val="000000"/>
                </a:solidFill>
              </a:rPr>
              <a:t> phase.</a:t>
            </a:r>
          </a:p>
        </p:txBody>
      </p:sp>
      <p:sp>
        <p:nvSpPr>
          <p:cNvPr id="2" name="PlaceHolder 1"/>
          <p:cNvSpPr>
            <a:spLocks noGrp="1"/>
          </p:cNvSpPr>
          <p:nvPr>
            <p:ph type="sldNum" idx="2"/>
          </p:nvPr>
        </p:nvSpPr>
        <p:spPr/>
        <p:txBody>
          <a:bodyPr/>
          <a:lstStyle/>
          <a:p>
            <a:fld id="{E662E0F8-AEBF-4F9D-AAEA-E42E01C18BE1}" type="slidenum">
              <a:t>21</a:t>
            </a:fld>
            <a:endParaRPr/>
          </a:p>
        </p:txBody>
      </p:sp>
    </p:spTree>
    <p:extLst>
      <p:ext uri="{BB962C8B-B14F-4D97-AF65-F5344CB8AC3E}">
        <p14:creationId xmlns:p14="http://schemas.microsoft.com/office/powerpoint/2010/main" val="372719333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Event Functions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400" b="1" spc="-1" dirty="0">
                <a:solidFill>
                  <a:srgbClr val="000000"/>
                </a:solidFill>
              </a:rPr>
              <a:t>GUI events</a:t>
            </a:r>
            <a:endParaRPr lang="en-US" sz="2400" b="1" spc="-1" dirty="0" smtClean="0">
              <a:solidFill>
                <a:srgbClr val="000000"/>
              </a:solidFill>
            </a:endParaRPr>
          </a:p>
          <a:p>
            <a:pPr marL="342900" indent="-342900">
              <a:lnSpc>
                <a:spcPct val="115000"/>
              </a:lnSpc>
              <a:buFont typeface="Arial" panose="020B0604020202020204" pitchFamily="34" charset="0"/>
              <a:buChar char="•"/>
            </a:pPr>
            <a:r>
              <a:rPr lang="en-US" sz="2100" spc="-1" dirty="0">
                <a:solidFill>
                  <a:srgbClr val="000000"/>
                </a:solidFill>
              </a:rPr>
              <a:t>Unity has a system for rendering GUI controls over the main action in the scene and responding to clicks on these controls. This code is handled somewhat differently from the normal frame update and so it should be placed in the </a:t>
            </a:r>
            <a:r>
              <a:rPr lang="en-US" sz="2100" spc="-1" dirty="0" err="1">
                <a:solidFill>
                  <a:srgbClr val="000000"/>
                </a:solidFill>
              </a:rPr>
              <a:t>OnGUI</a:t>
            </a:r>
            <a:r>
              <a:rPr lang="en-US" sz="2100" spc="-1" dirty="0">
                <a:solidFill>
                  <a:srgbClr val="000000"/>
                </a:solidFill>
              </a:rPr>
              <a:t> function, which will be called periodically</a:t>
            </a:r>
            <a:r>
              <a:rPr lang="en-US" sz="2100" spc="-1" dirty="0" smtClean="0">
                <a:solidFill>
                  <a:srgbClr val="000000"/>
                </a:solidFill>
              </a:rPr>
              <a:t>.</a:t>
            </a:r>
          </a:p>
          <a:p>
            <a:pPr marL="342900" indent="-342900">
              <a:lnSpc>
                <a:spcPct val="115000"/>
              </a:lnSpc>
              <a:buFont typeface="Arial" panose="020B0604020202020204" pitchFamily="34" charset="0"/>
              <a:buChar char="•"/>
            </a:pPr>
            <a:endParaRPr lang="en-US" sz="2100" spc="-1" dirty="0">
              <a:solidFill>
                <a:srgbClr val="000000"/>
              </a:solidFill>
            </a:endParaRPr>
          </a:p>
          <a:p>
            <a:pPr marL="342900" indent="-342900">
              <a:lnSpc>
                <a:spcPct val="115000"/>
              </a:lnSpc>
              <a:buFont typeface="Arial" panose="020B0604020202020204" pitchFamily="34" charset="0"/>
              <a:buChar char="•"/>
            </a:pPr>
            <a:endParaRPr lang="en-US" sz="2100" spc="-1" dirty="0" smtClean="0">
              <a:solidFill>
                <a:srgbClr val="000000"/>
              </a:solidFill>
            </a:endParaRPr>
          </a:p>
          <a:p>
            <a:pPr marL="342900" indent="-342900">
              <a:lnSpc>
                <a:spcPct val="115000"/>
              </a:lnSpc>
              <a:buFont typeface="Arial" panose="020B0604020202020204" pitchFamily="34" charset="0"/>
              <a:buChar char="•"/>
            </a:pPr>
            <a:endParaRPr lang="en-US" sz="2100" spc="-1" dirty="0">
              <a:solidFill>
                <a:srgbClr val="000000"/>
              </a:solidFill>
            </a:endParaRPr>
          </a:p>
          <a:p>
            <a:pPr marL="342900" indent="-342900">
              <a:lnSpc>
                <a:spcPct val="115000"/>
              </a:lnSpc>
              <a:buFont typeface="Arial" panose="020B0604020202020204" pitchFamily="34" charset="0"/>
              <a:buChar char="•"/>
            </a:pPr>
            <a:r>
              <a:rPr lang="en-US" sz="2100" spc="-1" dirty="0">
                <a:solidFill>
                  <a:srgbClr val="000000"/>
                </a:solidFill>
              </a:rPr>
              <a:t>Detect mouse events over a </a:t>
            </a:r>
            <a:r>
              <a:rPr lang="en-US" sz="2100" spc="-1" dirty="0" err="1">
                <a:solidFill>
                  <a:srgbClr val="000000"/>
                </a:solidFill>
              </a:rPr>
              <a:t>GameObject</a:t>
            </a:r>
            <a:r>
              <a:rPr lang="en-US" sz="2100" spc="-1" dirty="0">
                <a:solidFill>
                  <a:srgbClr val="000000"/>
                </a:solidFill>
              </a:rPr>
              <a:t> for actions like targeting or displaying character information. </a:t>
            </a:r>
            <a:r>
              <a:rPr lang="en-US" sz="2100" spc="-1" dirty="0" err="1">
                <a:solidFill>
                  <a:srgbClr val="000000"/>
                </a:solidFill>
              </a:rPr>
              <a:t>OnMouseXXX</a:t>
            </a:r>
            <a:r>
              <a:rPr lang="en-US" sz="2100" spc="-1" dirty="0">
                <a:solidFill>
                  <a:srgbClr val="000000"/>
                </a:solidFill>
              </a:rPr>
              <a:t> event functions (e.g., </a:t>
            </a:r>
            <a:r>
              <a:rPr lang="en-US" sz="2100" spc="-1" dirty="0" err="1">
                <a:solidFill>
                  <a:srgbClr val="000000"/>
                </a:solidFill>
              </a:rPr>
              <a:t>OnMouseOver</a:t>
            </a:r>
            <a:r>
              <a:rPr lang="en-US" sz="2100" spc="-1" dirty="0">
                <a:solidFill>
                  <a:srgbClr val="000000"/>
                </a:solidFill>
              </a:rPr>
              <a:t>, </a:t>
            </a:r>
            <a:r>
              <a:rPr lang="en-US" sz="2100" spc="-1" dirty="0" err="1">
                <a:solidFill>
                  <a:srgbClr val="000000"/>
                </a:solidFill>
              </a:rPr>
              <a:t>OnMouseDown</a:t>
            </a:r>
            <a:r>
              <a:rPr lang="en-US" sz="2100" spc="-1" dirty="0">
                <a:solidFill>
                  <a:srgbClr val="000000"/>
                </a:solidFill>
              </a:rPr>
              <a:t>) enable scripts to react to mouse actions. For instance, if the mouse button is pressed over an object, the object's script's </a:t>
            </a:r>
            <a:r>
              <a:rPr lang="en-US" sz="2100" spc="-1" dirty="0" err="1">
                <a:solidFill>
                  <a:srgbClr val="000000"/>
                </a:solidFill>
              </a:rPr>
              <a:t>OnMouseDown</a:t>
            </a:r>
            <a:r>
              <a:rPr lang="en-US" sz="2100" spc="-1" dirty="0">
                <a:solidFill>
                  <a:srgbClr val="000000"/>
                </a:solidFill>
              </a:rPr>
              <a:t> function is called if it exists.</a:t>
            </a:r>
          </a:p>
        </p:txBody>
      </p:sp>
      <p:sp>
        <p:nvSpPr>
          <p:cNvPr id="2" name="PlaceHolder 1"/>
          <p:cNvSpPr>
            <a:spLocks noGrp="1"/>
          </p:cNvSpPr>
          <p:nvPr>
            <p:ph type="sldNum" idx="2"/>
          </p:nvPr>
        </p:nvSpPr>
        <p:spPr/>
        <p:txBody>
          <a:bodyPr/>
          <a:lstStyle/>
          <a:p>
            <a:fld id="{E662E0F8-AEBF-4F9D-AAEA-E42E01C18BE1}" type="slidenum">
              <a:t>22</a:t>
            </a:fld>
            <a:endParaRPr/>
          </a:p>
        </p:txBody>
      </p:sp>
      <p:pic>
        <p:nvPicPr>
          <p:cNvPr id="3" name="Picture 2"/>
          <p:cNvPicPr>
            <a:picLocks noChangeAspect="1"/>
          </p:cNvPicPr>
          <p:nvPr/>
        </p:nvPicPr>
        <p:blipFill>
          <a:blip r:embed="rId3"/>
          <a:stretch>
            <a:fillRect/>
          </a:stretch>
        </p:blipFill>
        <p:spPr>
          <a:xfrm>
            <a:off x="3819825" y="3608268"/>
            <a:ext cx="4629150" cy="990600"/>
          </a:xfrm>
          <a:prstGeom prst="rect">
            <a:avLst/>
          </a:prstGeom>
        </p:spPr>
      </p:pic>
    </p:spTree>
    <p:extLst>
      <p:ext uri="{BB962C8B-B14F-4D97-AF65-F5344CB8AC3E}">
        <p14:creationId xmlns:p14="http://schemas.microsoft.com/office/powerpoint/2010/main" val="287706947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Event Functions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400" b="1" spc="-1" dirty="0">
                <a:solidFill>
                  <a:srgbClr val="000000"/>
                </a:solidFill>
              </a:rPr>
              <a:t>Physics </a:t>
            </a:r>
            <a:r>
              <a:rPr lang="en-US" sz="2400" b="1" spc="-1" dirty="0" smtClean="0">
                <a:solidFill>
                  <a:srgbClr val="000000"/>
                </a:solidFill>
              </a:rPr>
              <a:t>events</a:t>
            </a:r>
          </a:p>
          <a:p>
            <a:pPr marL="342900" indent="-342900">
              <a:lnSpc>
                <a:spcPct val="115000"/>
              </a:lnSpc>
              <a:buFont typeface="Arial" panose="020B0604020202020204" pitchFamily="34" charset="0"/>
              <a:buChar char="•"/>
            </a:pPr>
            <a:r>
              <a:rPr lang="en-US" sz="2200" spc="-1" dirty="0">
                <a:solidFill>
                  <a:srgbClr val="000000"/>
                </a:solidFill>
              </a:rPr>
              <a:t>The physics engine triggers event functions in an object's script for collisions. </a:t>
            </a:r>
            <a:r>
              <a:rPr lang="en-US" sz="2200" b="1" spc="-1" dirty="0" err="1">
                <a:solidFill>
                  <a:srgbClr val="000000"/>
                </a:solidFill>
              </a:rPr>
              <a:t>OnCollisionEnter</a:t>
            </a:r>
            <a:r>
              <a:rPr lang="en-US" sz="2200" spc="-1" dirty="0">
                <a:solidFill>
                  <a:srgbClr val="000000"/>
                </a:solidFill>
              </a:rPr>
              <a:t>, </a:t>
            </a:r>
            <a:r>
              <a:rPr lang="en-US" sz="2200" b="1" spc="-1" dirty="0" err="1">
                <a:solidFill>
                  <a:srgbClr val="000000"/>
                </a:solidFill>
              </a:rPr>
              <a:t>OnCollisionStay</a:t>
            </a:r>
            <a:r>
              <a:rPr lang="en-US" sz="2200" spc="-1" dirty="0">
                <a:solidFill>
                  <a:srgbClr val="000000"/>
                </a:solidFill>
              </a:rPr>
              <a:t>, and </a:t>
            </a:r>
            <a:r>
              <a:rPr lang="en-US" sz="2200" b="1" spc="-1" dirty="0" err="1">
                <a:solidFill>
                  <a:srgbClr val="000000"/>
                </a:solidFill>
              </a:rPr>
              <a:t>OnCollisionExit</a:t>
            </a:r>
            <a:r>
              <a:rPr lang="en-US" sz="2200" spc="-1" dirty="0">
                <a:solidFill>
                  <a:srgbClr val="000000"/>
                </a:solidFill>
              </a:rPr>
              <a:t> signal contact events, while </a:t>
            </a:r>
            <a:r>
              <a:rPr lang="en-US" sz="2200" b="1" spc="-1" dirty="0" err="1">
                <a:solidFill>
                  <a:srgbClr val="000000"/>
                </a:solidFill>
              </a:rPr>
              <a:t>OnTriggerEnter</a:t>
            </a:r>
            <a:r>
              <a:rPr lang="en-US" sz="2200" spc="-1" dirty="0">
                <a:solidFill>
                  <a:srgbClr val="000000"/>
                </a:solidFill>
              </a:rPr>
              <a:t>, </a:t>
            </a:r>
            <a:r>
              <a:rPr lang="en-US" sz="2200" b="1" spc="-1" dirty="0" err="1">
                <a:solidFill>
                  <a:srgbClr val="000000"/>
                </a:solidFill>
              </a:rPr>
              <a:t>OnTriggerStay</a:t>
            </a:r>
            <a:r>
              <a:rPr lang="en-US" sz="2200" spc="-1" dirty="0">
                <a:solidFill>
                  <a:srgbClr val="000000"/>
                </a:solidFill>
              </a:rPr>
              <a:t>, and </a:t>
            </a:r>
            <a:r>
              <a:rPr lang="en-US" sz="2200" b="1" spc="-1" dirty="0" err="1">
                <a:solidFill>
                  <a:srgbClr val="000000"/>
                </a:solidFill>
              </a:rPr>
              <a:t>OnTriggerExit</a:t>
            </a:r>
            <a:r>
              <a:rPr lang="en-US" sz="2200" spc="-1" dirty="0">
                <a:solidFill>
                  <a:srgbClr val="000000"/>
                </a:solidFill>
              </a:rPr>
              <a:t> are for Trigger colliders. These functions provide collision details when multiple contacts occur during a physics update, passing parameters like collision position and incoming object </a:t>
            </a:r>
            <a:r>
              <a:rPr lang="en-US" sz="2200" spc="-1" dirty="0" smtClean="0">
                <a:solidFill>
                  <a:srgbClr val="000000"/>
                </a:solidFill>
              </a:rPr>
              <a:t>identity.</a:t>
            </a: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23</a:t>
            </a:fld>
            <a:endParaRPr/>
          </a:p>
        </p:txBody>
      </p:sp>
      <p:pic>
        <p:nvPicPr>
          <p:cNvPr id="4" name="Picture 3"/>
          <p:cNvPicPr>
            <a:picLocks noChangeAspect="1"/>
          </p:cNvPicPr>
          <p:nvPr/>
        </p:nvPicPr>
        <p:blipFill>
          <a:blip r:embed="rId3"/>
          <a:stretch>
            <a:fillRect/>
          </a:stretch>
        </p:blipFill>
        <p:spPr>
          <a:xfrm>
            <a:off x="3481687" y="4151582"/>
            <a:ext cx="5305425" cy="1628775"/>
          </a:xfrm>
          <a:prstGeom prst="rect">
            <a:avLst/>
          </a:prstGeom>
        </p:spPr>
      </p:pic>
    </p:spTree>
    <p:extLst>
      <p:ext uri="{BB962C8B-B14F-4D97-AF65-F5344CB8AC3E}">
        <p14:creationId xmlns:p14="http://schemas.microsoft.com/office/powerpoint/2010/main" val="67790804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Script Serialization</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Serialization is the automatic process of transforming data structures or object states into a format that Unity can store and reconstruct later. </a:t>
            </a:r>
            <a:endParaRPr lang="en-US" sz="2200" spc="-1" dirty="0" smtClean="0">
              <a:solidFill>
                <a:srgbClr val="000000"/>
              </a:solidFill>
            </a:endParaRPr>
          </a:p>
          <a:p>
            <a:pPr marL="342900" indent="-342900">
              <a:lnSpc>
                <a:spcPct val="115000"/>
              </a:lnSpc>
              <a:buFont typeface="Arial" panose="020B0604020202020204" pitchFamily="34" charset="0"/>
              <a:buChar char="•"/>
            </a:pPr>
            <a:r>
              <a:rPr lang="en-US" sz="2200" spc="-1" dirty="0" smtClean="0">
                <a:solidFill>
                  <a:srgbClr val="000000"/>
                </a:solidFill>
              </a:rPr>
              <a:t>Some </a:t>
            </a:r>
            <a:r>
              <a:rPr lang="en-US" sz="2200" spc="-1" dirty="0">
                <a:solidFill>
                  <a:srgbClr val="000000"/>
                </a:solidFill>
              </a:rPr>
              <a:t>of Unity’s built-in features use serialization; features such as saving and loading, the Inspector window, instantiation, and Prefabs</a:t>
            </a:r>
            <a:r>
              <a:rPr lang="en-US" sz="2200" spc="-1" dirty="0" smtClean="0">
                <a:solidFill>
                  <a:srgbClr val="000000"/>
                </a:solidFill>
              </a:rPr>
              <a:t>.</a:t>
            </a:r>
          </a:p>
          <a:p>
            <a:pPr marL="342900" indent="-342900">
              <a:lnSpc>
                <a:spcPct val="115000"/>
              </a:lnSpc>
              <a:buFont typeface="Arial" panose="020B0604020202020204" pitchFamily="34" charset="0"/>
              <a:buChar char="•"/>
            </a:pPr>
            <a:r>
              <a:rPr lang="en-US" sz="2200" spc="-1" dirty="0">
                <a:solidFill>
                  <a:srgbClr val="000000"/>
                </a:solidFill>
              </a:rPr>
              <a:t>How you </a:t>
            </a:r>
            <a:r>
              <a:rPr lang="en-US" sz="2200" spc="-1" dirty="0" err="1">
                <a:solidFill>
                  <a:srgbClr val="000000"/>
                </a:solidFill>
              </a:rPr>
              <a:t>organise</a:t>
            </a:r>
            <a:r>
              <a:rPr lang="en-US" sz="2200" spc="-1" dirty="0">
                <a:solidFill>
                  <a:srgbClr val="000000"/>
                </a:solidFill>
              </a:rPr>
              <a:t> data in your Unity project affects how Unity serializes that data and can have a significant impact on the performance of your project. </a:t>
            </a:r>
            <a:r>
              <a:rPr lang="en-US" sz="2200" spc="-1" dirty="0" smtClean="0">
                <a:solidFill>
                  <a:srgbClr val="000000"/>
                </a:solidFill>
              </a:rPr>
              <a:t>The next slides are </a:t>
            </a:r>
            <a:r>
              <a:rPr lang="en-US" sz="2200" spc="-1" dirty="0">
                <a:solidFill>
                  <a:srgbClr val="000000"/>
                </a:solidFill>
              </a:rPr>
              <a:t>some guidance on serialization in Unity and how to optimize your project for it.</a:t>
            </a:r>
          </a:p>
        </p:txBody>
      </p:sp>
      <p:sp>
        <p:nvSpPr>
          <p:cNvPr id="2" name="PlaceHolder 1"/>
          <p:cNvSpPr>
            <a:spLocks noGrp="1"/>
          </p:cNvSpPr>
          <p:nvPr>
            <p:ph type="sldNum" idx="2"/>
          </p:nvPr>
        </p:nvSpPr>
        <p:spPr/>
        <p:txBody>
          <a:bodyPr/>
          <a:lstStyle/>
          <a:p>
            <a:fld id="{E662E0F8-AEBF-4F9D-AAEA-E42E01C18BE1}" type="slidenum">
              <a:t>24</a:t>
            </a:fld>
            <a:endParaRPr/>
          </a:p>
        </p:txBody>
      </p:sp>
    </p:spTree>
    <p:extLst>
      <p:ext uri="{BB962C8B-B14F-4D97-AF65-F5344CB8AC3E}">
        <p14:creationId xmlns:p14="http://schemas.microsoft.com/office/powerpoint/2010/main" val="57677735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Script Serialization</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Hot reloading</a:t>
            </a:r>
          </a:p>
          <a:p>
            <a:pPr marL="342900" indent="-342900">
              <a:lnSpc>
                <a:spcPct val="115000"/>
              </a:lnSpc>
              <a:buFont typeface="Arial" panose="020B0604020202020204" pitchFamily="34" charset="0"/>
              <a:buChar char="•"/>
            </a:pPr>
            <a:r>
              <a:rPr lang="en-US" sz="2000" spc="-1" dirty="0">
                <a:solidFill>
                  <a:srgbClr val="000000"/>
                </a:solidFill>
              </a:rPr>
              <a:t>Hot reloading is the process of creating or editing scripts while the Editor is open and applying the script behaviors immediately. You do not have to restart the game or Editor for changes to take effect</a:t>
            </a:r>
            <a:r>
              <a:rPr lang="en-US" sz="2000" spc="-1" dirty="0" smtClean="0">
                <a:solidFill>
                  <a:srgbClr val="000000"/>
                </a:solidFill>
              </a:rPr>
              <a:t>.</a:t>
            </a:r>
            <a:endParaRPr lang="en-US" sz="2000" spc="-1" dirty="0">
              <a:solidFill>
                <a:srgbClr val="000000"/>
              </a:solidFill>
            </a:endParaRPr>
          </a:p>
          <a:p>
            <a:pPr marL="342900" indent="-342900">
              <a:lnSpc>
                <a:spcPct val="115000"/>
              </a:lnSpc>
              <a:buFont typeface="Arial" panose="020B0604020202020204" pitchFamily="34" charset="0"/>
              <a:buChar char="•"/>
            </a:pPr>
            <a:r>
              <a:rPr lang="en-US" sz="2000" spc="-1" dirty="0">
                <a:solidFill>
                  <a:srgbClr val="000000"/>
                </a:solidFill>
              </a:rPr>
              <a:t>When you change and save a script, Unity hot reloads all the currently loaded script data. It first stores all serializable variables in all loaded scripts and, after loading the scripts, it restores them. All data that is not serializable is lost after a hot reload</a:t>
            </a:r>
            <a:r>
              <a:rPr lang="en-US" sz="2000" spc="-1" dirty="0" smtClean="0">
                <a:solidFill>
                  <a:srgbClr val="000000"/>
                </a:solidFill>
              </a:rPr>
              <a:t>.</a:t>
            </a:r>
          </a:p>
          <a:p>
            <a:pPr>
              <a:lnSpc>
                <a:spcPct val="115000"/>
              </a:lnSpc>
            </a:pPr>
            <a:r>
              <a:rPr lang="en-US" sz="2200" b="1" spc="-1" dirty="0">
                <a:solidFill>
                  <a:srgbClr val="000000"/>
                </a:solidFill>
              </a:rPr>
              <a:t>Saving and loading</a:t>
            </a:r>
          </a:p>
          <a:p>
            <a:pPr marL="342900" indent="-342900">
              <a:lnSpc>
                <a:spcPct val="115000"/>
              </a:lnSpc>
              <a:buFont typeface="Arial" panose="020B0604020202020204" pitchFamily="34" charset="0"/>
              <a:buChar char="•"/>
            </a:pPr>
            <a:r>
              <a:rPr lang="en-US" sz="2000" spc="-1" dirty="0">
                <a:solidFill>
                  <a:srgbClr val="000000"/>
                </a:solidFill>
              </a:rPr>
              <a:t>Unity uses serialization to load and save Scenes, Assets, and </a:t>
            </a:r>
            <a:r>
              <a:rPr lang="en-US" sz="2000" spc="-1" dirty="0" err="1">
                <a:solidFill>
                  <a:srgbClr val="000000"/>
                </a:solidFill>
              </a:rPr>
              <a:t>AssetBundles</a:t>
            </a:r>
            <a:r>
              <a:rPr lang="en-US" sz="2000" spc="-1" dirty="0">
                <a:solidFill>
                  <a:srgbClr val="000000"/>
                </a:solidFill>
              </a:rPr>
              <a:t> to and from your computer’s hard drive. This includes data saved in your own scripting API objects such as </a:t>
            </a:r>
            <a:r>
              <a:rPr lang="en-US" sz="2000" spc="-1" dirty="0" err="1">
                <a:solidFill>
                  <a:srgbClr val="000000"/>
                </a:solidFill>
              </a:rPr>
              <a:t>MonoBehaviour</a:t>
            </a:r>
            <a:r>
              <a:rPr lang="en-US" sz="2000" spc="-1" dirty="0">
                <a:solidFill>
                  <a:srgbClr val="000000"/>
                </a:solidFill>
              </a:rPr>
              <a:t> components and </a:t>
            </a:r>
            <a:r>
              <a:rPr lang="en-US" sz="2000" spc="-1" dirty="0" err="1">
                <a:solidFill>
                  <a:srgbClr val="000000"/>
                </a:solidFill>
              </a:rPr>
              <a:t>ScriptableObjects</a:t>
            </a:r>
            <a:r>
              <a:rPr lang="en-US" sz="2000" spc="-1" dirty="0" smtClean="0">
                <a:solidFill>
                  <a:srgbClr val="000000"/>
                </a:solidFill>
              </a:rPr>
              <a:t>.</a:t>
            </a:r>
            <a:endParaRPr lang="en-US" sz="2000" spc="-1" dirty="0">
              <a:solidFill>
                <a:srgbClr val="000000"/>
              </a:solidFill>
            </a:endParaRPr>
          </a:p>
          <a:p>
            <a:pPr marL="342900" indent="-342900">
              <a:lnSpc>
                <a:spcPct val="115000"/>
              </a:lnSpc>
              <a:buFont typeface="Arial" panose="020B0604020202020204" pitchFamily="34" charset="0"/>
              <a:buChar char="•"/>
            </a:pPr>
            <a:r>
              <a:rPr lang="en-US" sz="2000" spc="-1" dirty="0">
                <a:solidFill>
                  <a:srgbClr val="000000"/>
                </a:solidFill>
              </a:rPr>
              <a:t>Many of the features in the Unity Editor build on top of the core serialization system. Two things to be particularly aware of with serialization are the Inspector window, and hot reloading.</a:t>
            </a:r>
          </a:p>
        </p:txBody>
      </p:sp>
      <p:sp>
        <p:nvSpPr>
          <p:cNvPr id="2" name="PlaceHolder 1"/>
          <p:cNvSpPr>
            <a:spLocks noGrp="1"/>
          </p:cNvSpPr>
          <p:nvPr>
            <p:ph type="sldNum" idx="2"/>
          </p:nvPr>
        </p:nvSpPr>
        <p:spPr/>
        <p:txBody>
          <a:bodyPr/>
          <a:lstStyle/>
          <a:p>
            <a:fld id="{E662E0F8-AEBF-4F9D-AAEA-E42E01C18BE1}" type="slidenum">
              <a:t>25</a:t>
            </a:fld>
            <a:endParaRPr/>
          </a:p>
        </p:txBody>
      </p:sp>
    </p:spTree>
    <p:extLst>
      <p:ext uri="{BB962C8B-B14F-4D97-AF65-F5344CB8AC3E}">
        <p14:creationId xmlns:p14="http://schemas.microsoft.com/office/powerpoint/2010/main" val="314031008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Script Serialization</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The Inspector window</a:t>
            </a:r>
          </a:p>
          <a:p>
            <a:pPr marL="342900" indent="-342900">
              <a:lnSpc>
                <a:spcPct val="115000"/>
              </a:lnSpc>
              <a:buFont typeface="Arial" panose="020B0604020202020204" pitchFamily="34" charset="0"/>
              <a:buChar char="•"/>
            </a:pPr>
            <a:r>
              <a:rPr lang="en-US" sz="2000" spc="-1" dirty="0">
                <a:solidFill>
                  <a:srgbClr val="000000"/>
                </a:solidFill>
              </a:rPr>
              <a:t>When you view or change the value of a </a:t>
            </a:r>
            <a:r>
              <a:rPr lang="en-US" sz="2000" spc="-1" dirty="0" err="1">
                <a:solidFill>
                  <a:srgbClr val="000000"/>
                </a:solidFill>
              </a:rPr>
              <a:t>GameObject’s</a:t>
            </a:r>
            <a:r>
              <a:rPr lang="en-US" sz="2000" spc="-1" dirty="0">
                <a:solidFill>
                  <a:srgbClr val="000000"/>
                </a:solidFill>
              </a:rPr>
              <a:t> component field in the Inspector window, Unity serializes this data and then displays it in the Inspector window. The Inspector window does not communicate with the Unity Scripting API when it displays the values of a field</a:t>
            </a:r>
            <a:r>
              <a:rPr lang="en-US" sz="2000" spc="-1" dirty="0" smtClean="0">
                <a:solidFill>
                  <a:srgbClr val="000000"/>
                </a:solidFill>
              </a:rPr>
              <a:t>.</a:t>
            </a:r>
            <a:endParaRPr lang="en-US" sz="2000" spc="-1" dirty="0">
              <a:solidFill>
                <a:srgbClr val="000000"/>
              </a:solidFill>
            </a:endParaRPr>
          </a:p>
          <a:p>
            <a:pPr marL="342900" indent="-342900">
              <a:lnSpc>
                <a:spcPct val="115000"/>
              </a:lnSpc>
              <a:buFont typeface="Arial" panose="020B0604020202020204" pitchFamily="34" charset="0"/>
              <a:buChar char="•"/>
            </a:pPr>
            <a:r>
              <a:rPr lang="en-US" sz="2000" spc="-1" dirty="0">
                <a:solidFill>
                  <a:srgbClr val="000000"/>
                </a:solidFill>
              </a:rPr>
              <a:t>If you use properties in your script, any of the property getters and setters are never called when you view or change values in the Inspector windows as Unity serializes the Inspector window fields directly. This means that: While the values of a field in the Inspector window represent script properties, changes to values in the Inspector window do not call any property getters and setters in your script</a:t>
            </a:r>
          </a:p>
        </p:txBody>
      </p:sp>
      <p:sp>
        <p:nvSpPr>
          <p:cNvPr id="2" name="PlaceHolder 1"/>
          <p:cNvSpPr>
            <a:spLocks noGrp="1"/>
          </p:cNvSpPr>
          <p:nvPr>
            <p:ph type="sldNum" idx="2"/>
          </p:nvPr>
        </p:nvSpPr>
        <p:spPr/>
        <p:txBody>
          <a:bodyPr/>
          <a:lstStyle/>
          <a:p>
            <a:fld id="{E662E0F8-AEBF-4F9D-AAEA-E42E01C18BE1}" type="slidenum">
              <a:t>26</a:t>
            </a:fld>
            <a:endParaRPr/>
          </a:p>
        </p:txBody>
      </p:sp>
    </p:spTree>
    <p:extLst>
      <p:ext uri="{BB962C8B-B14F-4D97-AF65-F5344CB8AC3E}">
        <p14:creationId xmlns:p14="http://schemas.microsoft.com/office/powerpoint/2010/main" val="71675507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Script Serialization</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Serialization rules</a:t>
            </a:r>
          </a:p>
          <a:p>
            <a:pPr marL="342900" indent="-342900">
              <a:lnSpc>
                <a:spcPct val="115000"/>
              </a:lnSpc>
              <a:buFont typeface="Arial" panose="020B0604020202020204" pitchFamily="34" charset="0"/>
              <a:buChar char="•"/>
            </a:pPr>
            <a:r>
              <a:rPr lang="en-US" sz="2000" spc="-1" dirty="0" err="1">
                <a:solidFill>
                  <a:srgbClr val="000000"/>
                </a:solidFill>
              </a:rPr>
              <a:t>Serializers</a:t>
            </a:r>
            <a:r>
              <a:rPr lang="en-US" sz="2000" spc="-1" dirty="0">
                <a:solidFill>
                  <a:srgbClr val="000000"/>
                </a:solidFill>
              </a:rPr>
              <a:t> in Unity run in a real-time game environment. This has a significant impact on performance. As such, serialization in Unity behaves differently to serialization in other programming environments. Outlined below are a number of tips on how to use serialization in Unity</a:t>
            </a:r>
            <a:r>
              <a:rPr lang="en-US" sz="2000" spc="-1" dirty="0" smtClean="0">
                <a:solidFill>
                  <a:srgbClr val="000000"/>
                </a:solidFill>
              </a:rPr>
              <a:t>.</a:t>
            </a:r>
            <a:endParaRPr lang="en-US" sz="2000" spc="-1" dirty="0">
              <a:solidFill>
                <a:srgbClr val="000000"/>
              </a:solidFill>
            </a:endParaRPr>
          </a:p>
          <a:p>
            <a:pPr marL="342900" indent="-342900">
              <a:lnSpc>
                <a:spcPct val="115000"/>
              </a:lnSpc>
              <a:buFont typeface="Arial" panose="020B0604020202020204" pitchFamily="34" charset="0"/>
              <a:buChar char="•"/>
            </a:pPr>
            <a:r>
              <a:rPr lang="en-US" sz="2000" b="1" spc="-1" dirty="0">
                <a:solidFill>
                  <a:srgbClr val="000000"/>
                </a:solidFill>
              </a:rPr>
              <a:t>How to ensure a field in a script is serialized</a:t>
            </a:r>
          </a:p>
          <a:p>
            <a:pPr lvl="1">
              <a:lnSpc>
                <a:spcPct val="115000"/>
              </a:lnSpc>
            </a:pPr>
            <a:r>
              <a:rPr lang="en-US" sz="2000" spc="-1" dirty="0">
                <a:solidFill>
                  <a:srgbClr val="000000"/>
                </a:solidFill>
              </a:rPr>
              <a:t>Ensure it</a:t>
            </a:r>
            <a:r>
              <a:rPr lang="en-US" sz="2000" spc="-1" dirty="0" smtClean="0">
                <a:solidFill>
                  <a:srgbClr val="000000"/>
                </a:solidFill>
              </a:rPr>
              <a:t>:</a:t>
            </a:r>
            <a:endParaRPr lang="en-US" sz="2000" spc="-1" dirty="0">
              <a:solidFill>
                <a:srgbClr val="000000"/>
              </a:solidFill>
            </a:endParaRPr>
          </a:p>
          <a:p>
            <a:pPr marL="914400" lvl="1" indent="-457200">
              <a:lnSpc>
                <a:spcPct val="115000"/>
              </a:lnSpc>
              <a:buFont typeface="+mj-lt"/>
              <a:buAutoNum type="arabicPeriod"/>
            </a:pPr>
            <a:r>
              <a:rPr lang="en-US" sz="2000" spc="-1" dirty="0">
                <a:solidFill>
                  <a:srgbClr val="000000"/>
                </a:solidFill>
              </a:rPr>
              <a:t>Is public, or has a </a:t>
            </a:r>
            <a:r>
              <a:rPr lang="en-US" sz="2000" spc="-1" dirty="0" err="1">
                <a:solidFill>
                  <a:srgbClr val="000000"/>
                </a:solidFill>
              </a:rPr>
              <a:t>SerializeField</a:t>
            </a:r>
            <a:r>
              <a:rPr lang="en-US" sz="2000" spc="-1" dirty="0">
                <a:solidFill>
                  <a:srgbClr val="000000"/>
                </a:solidFill>
              </a:rPr>
              <a:t> </a:t>
            </a:r>
            <a:r>
              <a:rPr lang="en-US" sz="2000" spc="-1" dirty="0" smtClean="0">
                <a:solidFill>
                  <a:srgbClr val="000000"/>
                </a:solidFill>
              </a:rPr>
              <a:t>attribute</a:t>
            </a:r>
            <a:endParaRPr lang="en-US" sz="2000" spc="-1" dirty="0">
              <a:solidFill>
                <a:srgbClr val="000000"/>
              </a:solidFill>
            </a:endParaRPr>
          </a:p>
          <a:p>
            <a:pPr marL="914400" lvl="1" indent="-457200">
              <a:lnSpc>
                <a:spcPct val="115000"/>
              </a:lnSpc>
              <a:buFont typeface="+mj-lt"/>
              <a:buAutoNum type="arabicPeriod"/>
            </a:pPr>
            <a:r>
              <a:rPr lang="en-US" sz="2000" spc="-1" dirty="0">
                <a:solidFill>
                  <a:srgbClr val="000000"/>
                </a:solidFill>
              </a:rPr>
              <a:t>Is not </a:t>
            </a:r>
            <a:r>
              <a:rPr lang="en-US" sz="2000" spc="-1" dirty="0" smtClean="0">
                <a:solidFill>
                  <a:srgbClr val="000000"/>
                </a:solidFill>
              </a:rPr>
              <a:t>static</a:t>
            </a:r>
            <a:endParaRPr lang="en-US" sz="2000" spc="-1" dirty="0">
              <a:solidFill>
                <a:srgbClr val="000000"/>
              </a:solidFill>
            </a:endParaRPr>
          </a:p>
          <a:p>
            <a:pPr marL="914400" lvl="1" indent="-457200">
              <a:lnSpc>
                <a:spcPct val="115000"/>
              </a:lnSpc>
              <a:buFont typeface="+mj-lt"/>
              <a:buAutoNum type="arabicPeriod"/>
            </a:pPr>
            <a:r>
              <a:rPr lang="en-US" sz="2000" spc="-1" dirty="0">
                <a:solidFill>
                  <a:srgbClr val="000000"/>
                </a:solidFill>
              </a:rPr>
              <a:t>Is not </a:t>
            </a:r>
            <a:r>
              <a:rPr lang="en-US" sz="2000" spc="-1" dirty="0" err="1" smtClean="0">
                <a:solidFill>
                  <a:srgbClr val="000000"/>
                </a:solidFill>
              </a:rPr>
              <a:t>const</a:t>
            </a:r>
            <a:endParaRPr lang="en-US" sz="2000" spc="-1" dirty="0">
              <a:solidFill>
                <a:srgbClr val="000000"/>
              </a:solidFill>
            </a:endParaRPr>
          </a:p>
          <a:p>
            <a:pPr marL="914400" lvl="1" indent="-457200">
              <a:lnSpc>
                <a:spcPct val="115000"/>
              </a:lnSpc>
              <a:buFont typeface="+mj-lt"/>
              <a:buAutoNum type="arabicPeriod"/>
            </a:pPr>
            <a:r>
              <a:rPr lang="en-US" sz="2000" spc="-1" dirty="0">
                <a:solidFill>
                  <a:srgbClr val="000000"/>
                </a:solidFill>
              </a:rPr>
              <a:t>Is not </a:t>
            </a:r>
            <a:r>
              <a:rPr lang="en-US" sz="2000" spc="-1" dirty="0" err="1" smtClean="0">
                <a:solidFill>
                  <a:srgbClr val="000000"/>
                </a:solidFill>
              </a:rPr>
              <a:t>readonly</a:t>
            </a:r>
            <a:endParaRPr lang="en-US" sz="20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27</a:t>
            </a:fld>
            <a:endParaRPr/>
          </a:p>
        </p:txBody>
      </p:sp>
    </p:spTree>
    <p:extLst>
      <p:ext uri="{BB962C8B-B14F-4D97-AF65-F5344CB8AC3E}">
        <p14:creationId xmlns:p14="http://schemas.microsoft.com/office/powerpoint/2010/main" val="287980219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Script Serialization</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914400" lvl="1" indent="-457200">
              <a:lnSpc>
                <a:spcPct val="115000"/>
              </a:lnSpc>
              <a:buFont typeface="+mj-lt"/>
              <a:buAutoNum type="arabicPeriod" startAt="5"/>
            </a:pPr>
            <a:r>
              <a:rPr lang="en-US" sz="2000" spc="-1" dirty="0" smtClean="0">
                <a:solidFill>
                  <a:srgbClr val="000000"/>
                </a:solidFill>
              </a:rPr>
              <a:t>Has </a:t>
            </a:r>
            <a:r>
              <a:rPr lang="en-US" sz="2000" spc="-1" dirty="0">
                <a:solidFill>
                  <a:srgbClr val="000000"/>
                </a:solidFill>
              </a:rPr>
              <a:t>a </a:t>
            </a:r>
            <a:r>
              <a:rPr lang="en-US" sz="2000" spc="-1" dirty="0" err="1">
                <a:solidFill>
                  <a:srgbClr val="000000"/>
                </a:solidFill>
              </a:rPr>
              <a:t>fieldtype</a:t>
            </a:r>
            <a:r>
              <a:rPr lang="en-US" sz="2000" spc="-1" dirty="0">
                <a:solidFill>
                  <a:srgbClr val="000000"/>
                </a:solidFill>
              </a:rPr>
              <a:t> that can be </a:t>
            </a:r>
            <a:r>
              <a:rPr lang="en-US" sz="2000" spc="-1" dirty="0" smtClean="0">
                <a:solidFill>
                  <a:srgbClr val="000000"/>
                </a:solidFill>
              </a:rPr>
              <a:t>serialized:</a:t>
            </a:r>
          </a:p>
          <a:p>
            <a:pPr marL="1257300" lvl="2" indent="-342900">
              <a:lnSpc>
                <a:spcPct val="115000"/>
              </a:lnSpc>
              <a:buFont typeface="Arial" panose="020B0604020202020204" pitchFamily="34" charset="0"/>
              <a:buChar char="•"/>
            </a:pPr>
            <a:r>
              <a:rPr lang="en-US" sz="2000" spc="-1" dirty="0">
                <a:solidFill>
                  <a:srgbClr val="000000"/>
                </a:solidFill>
              </a:rPr>
              <a:t>Primitive data types (</a:t>
            </a:r>
            <a:r>
              <a:rPr lang="en-US" sz="2000" spc="-1" dirty="0" err="1">
                <a:solidFill>
                  <a:srgbClr val="000000"/>
                </a:solidFill>
              </a:rPr>
              <a:t>int</a:t>
            </a:r>
            <a:r>
              <a:rPr lang="en-US" sz="2000" spc="-1" dirty="0">
                <a:solidFill>
                  <a:srgbClr val="000000"/>
                </a:solidFill>
              </a:rPr>
              <a:t>, float, double, bool, string, etc.)</a:t>
            </a:r>
          </a:p>
          <a:p>
            <a:pPr marL="1257300" lvl="2" indent="-342900">
              <a:lnSpc>
                <a:spcPct val="115000"/>
              </a:lnSpc>
              <a:buFont typeface="Arial" panose="020B0604020202020204" pitchFamily="34" charset="0"/>
              <a:buChar char="•"/>
            </a:pPr>
            <a:r>
              <a:rPr lang="en-US" sz="2000" spc="-1" dirty="0" err="1">
                <a:solidFill>
                  <a:srgbClr val="000000"/>
                </a:solidFill>
              </a:rPr>
              <a:t>Enum</a:t>
            </a:r>
            <a:r>
              <a:rPr lang="en-US" sz="2000" spc="-1" dirty="0">
                <a:solidFill>
                  <a:srgbClr val="000000"/>
                </a:solidFill>
              </a:rPr>
              <a:t> types (32 bits or smaller)</a:t>
            </a:r>
          </a:p>
          <a:p>
            <a:pPr marL="1257300" lvl="2" indent="-342900">
              <a:lnSpc>
                <a:spcPct val="115000"/>
              </a:lnSpc>
              <a:buFont typeface="Arial" panose="020B0604020202020204" pitchFamily="34" charset="0"/>
              <a:buChar char="•"/>
            </a:pPr>
            <a:r>
              <a:rPr lang="en-US" sz="2000" spc="-1" dirty="0">
                <a:solidFill>
                  <a:srgbClr val="000000"/>
                </a:solidFill>
              </a:rPr>
              <a:t>Fixed-size buffers</a:t>
            </a:r>
          </a:p>
          <a:p>
            <a:pPr marL="1257300" lvl="2" indent="-342900">
              <a:lnSpc>
                <a:spcPct val="115000"/>
              </a:lnSpc>
              <a:buFont typeface="Arial" panose="020B0604020202020204" pitchFamily="34" charset="0"/>
              <a:buChar char="•"/>
            </a:pPr>
            <a:r>
              <a:rPr lang="en-US" sz="2000" spc="-1" dirty="0">
                <a:solidFill>
                  <a:srgbClr val="000000"/>
                </a:solidFill>
              </a:rPr>
              <a:t>Unity built-in types, for example, Vector2, Vector3, </a:t>
            </a:r>
            <a:r>
              <a:rPr lang="en-US" sz="2000" spc="-1" dirty="0" err="1">
                <a:solidFill>
                  <a:srgbClr val="000000"/>
                </a:solidFill>
              </a:rPr>
              <a:t>Rect</a:t>
            </a:r>
            <a:r>
              <a:rPr lang="en-US" sz="2000" spc="-1" dirty="0">
                <a:solidFill>
                  <a:srgbClr val="000000"/>
                </a:solidFill>
              </a:rPr>
              <a:t>, Matrix4x4, Color, </a:t>
            </a:r>
            <a:r>
              <a:rPr lang="en-US" sz="2000" spc="-1" dirty="0" err="1">
                <a:solidFill>
                  <a:srgbClr val="000000"/>
                </a:solidFill>
              </a:rPr>
              <a:t>AnimationCurve</a:t>
            </a:r>
            <a:endParaRPr lang="en-US" sz="2000" spc="-1" dirty="0">
              <a:solidFill>
                <a:srgbClr val="000000"/>
              </a:solidFill>
            </a:endParaRPr>
          </a:p>
          <a:p>
            <a:pPr marL="1257300" lvl="2" indent="-342900">
              <a:lnSpc>
                <a:spcPct val="115000"/>
              </a:lnSpc>
              <a:buFont typeface="Arial" panose="020B0604020202020204" pitchFamily="34" charset="0"/>
              <a:buChar char="•"/>
            </a:pPr>
            <a:r>
              <a:rPr lang="en-US" sz="2000" spc="-1" dirty="0">
                <a:solidFill>
                  <a:srgbClr val="000000"/>
                </a:solidFill>
              </a:rPr>
              <a:t>Custom </a:t>
            </a:r>
            <a:r>
              <a:rPr lang="en-US" sz="2000" spc="-1" dirty="0" err="1">
                <a:solidFill>
                  <a:srgbClr val="000000"/>
                </a:solidFill>
              </a:rPr>
              <a:t>structs</a:t>
            </a:r>
            <a:r>
              <a:rPr lang="en-US" sz="2000" spc="-1" dirty="0">
                <a:solidFill>
                  <a:srgbClr val="000000"/>
                </a:solidFill>
              </a:rPr>
              <a:t> with the Serializable attribute</a:t>
            </a:r>
          </a:p>
          <a:p>
            <a:pPr marL="1257300" lvl="2" indent="-342900">
              <a:lnSpc>
                <a:spcPct val="115000"/>
              </a:lnSpc>
              <a:buFont typeface="Arial" panose="020B0604020202020204" pitchFamily="34" charset="0"/>
              <a:buChar char="•"/>
            </a:pPr>
            <a:r>
              <a:rPr lang="en-US" sz="2000" spc="-1" dirty="0">
                <a:solidFill>
                  <a:srgbClr val="000000"/>
                </a:solidFill>
              </a:rPr>
              <a:t>References to objects that derive from </a:t>
            </a:r>
            <a:r>
              <a:rPr lang="en-US" sz="2000" spc="-1" dirty="0" err="1">
                <a:solidFill>
                  <a:srgbClr val="000000"/>
                </a:solidFill>
              </a:rPr>
              <a:t>UnityEngine.Object</a:t>
            </a:r>
            <a:endParaRPr lang="en-US" sz="2000" spc="-1" dirty="0">
              <a:solidFill>
                <a:srgbClr val="000000"/>
              </a:solidFill>
            </a:endParaRPr>
          </a:p>
          <a:p>
            <a:pPr marL="1257300" lvl="2" indent="-342900">
              <a:lnSpc>
                <a:spcPct val="115000"/>
              </a:lnSpc>
              <a:buFont typeface="Arial" panose="020B0604020202020204" pitchFamily="34" charset="0"/>
              <a:buChar char="•"/>
            </a:pPr>
            <a:r>
              <a:rPr lang="en-US" sz="2000" spc="-1" dirty="0">
                <a:solidFill>
                  <a:srgbClr val="000000"/>
                </a:solidFill>
              </a:rPr>
              <a:t>Custom classes with the Serializable attribute. (See Serialization of custom classes).</a:t>
            </a:r>
          </a:p>
          <a:p>
            <a:pPr marL="1257300" lvl="2" indent="-342900">
              <a:lnSpc>
                <a:spcPct val="115000"/>
              </a:lnSpc>
              <a:buFont typeface="Arial" panose="020B0604020202020204" pitchFamily="34" charset="0"/>
              <a:buChar char="•"/>
            </a:pPr>
            <a:r>
              <a:rPr lang="en-US" sz="2000" spc="-1" dirty="0">
                <a:solidFill>
                  <a:srgbClr val="000000"/>
                </a:solidFill>
              </a:rPr>
              <a:t>An array of a field type mentioned above</a:t>
            </a:r>
          </a:p>
          <a:p>
            <a:pPr marL="1257300" lvl="2" indent="-342900">
              <a:lnSpc>
                <a:spcPct val="115000"/>
              </a:lnSpc>
              <a:buFont typeface="Arial" panose="020B0604020202020204" pitchFamily="34" charset="0"/>
              <a:buChar char="•"/>
            </a:pPr>
            <a:r>
              <a:rPr lang="en-US" sz="2000" spc="-1" dirty="0">
                <a:solidFill>
                  <a:srgbClr val="000000"/>
                </a:solidFill>
              </a:rPr>
              <a:t>A List&lt;T&gt; of a field type mentioned </a:t>
            </a:r>
            <a:r>
              <a:rPr lang="en-US" sz="2000" spc="-1" dirty="0" smtClean="0">
                <a:solidFill>
                  <a:srgbClr val="000000"/>
                </a:solidFill>
              </a:rPr>
              <a:t>above</a:t>
            </a:r>
          </a:p>
        </p:txBody>
      </p:sp>
      <p:sp>
        <p:nvSpPr>
          <p:cNvPr id="2" name="PlaceHolder 1"/>
          <p:cNvSpPr>
            <a:spLocks noGrp="1"/>
          </p:cNvSpPr>
          <p:nvPr>
            <p:ph type="sldNum" idx="2"/>
          </p:nvPr>
        </p:nvSpPr>
        <p:spPr/>
        <p:txBody>
          <a:bodyPr/>
          <a:lstStyle/>
          <a:p>
            <a:fld id="{E662E0F8-AEBF-4F9D-AAEA-E42E01C18BE1}" type="slidenum">
              <a:t>28</a:t>
            </a:fld>
            <a:endParaRPr/>
          </a:p>
        </p:txBody>
      </p:sp>
    </p:spTree>
    <p:extLst>
      <p:ext uri="{BB962C8B-B14F-4D97-AF65-F5344CB8AC3E}">
        <p14:creationId xmlns:p14="http://schemas.microsoft.com/office/powerpoint/2010/main" val="163117356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Script Serialization</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000" b="1" spc="-1" dirty="0">
                <a:solidFill>
                  <a:srgbClr val="000000"/>
                </a:solidFill>
              </a:rPr>
              <a:t>Note</a:t>
            </a:r>
            <a:r>
              <a:rPr lang="en-US" sz="2000" spc="-1" dirty="0">
                <a:solidFill>
                  <a:srgbClr val="000000"/>
                </a:solidFill>
              </a:rPr>
              <a:t>: Unity doesn’t support serialization of multilevel types (multidimensional arrays, jagged arrays, dictionaries, and nested container types). If you want to serialize these, you have two options:</a:t>
            </a:r>
          </a:p>
          <a:p>
            <a:pPr marL="342900" indent="-342900">
              <a:lnSpc>
                <a:spcPct val="115000"/>
              </a:lnSpc>
              <a:buFont typeface="Arial" panose="020B0604020202020204" pitchFamily="34" charset="0"/>
              <a:buChar char="•"/>
            </a:pPr>
            <a:r>
              <a:rPr lang="en-US" spc="-1" dirty="0" smtClean="0">
                <a:solidFill>
                  <a:srgbClr val="000000"/>
                </a:solidFill>
              </a:rPr>
              <a:t>Wrap </a:t>
            </a:r>
            <a:r>
              <a:rPr lang="en-US" spc="-1" dirty="0">
                <a:solidFill>
                  <a:srgbClr val="000000"/>
                </a:solidFill>
              </a:rPr>
              <a:t>the nested type in a class or </a:t>
            </a:r>
            <a:r>
              <a:rPr lang="en-US" spc="-1" dirty="0" err="1">
                <a:solidFill>
                  <a:srgbClr val="000000"/>
                </a:solidFill>
              </a:rPr>
              <a:t>struct</a:t>
            </a:r>
            <a:endParaRPr lang="en-US" spc="-1" dirty="0">
              <a:solidFill>
                <a:srgbClr val="000000"/>
              </a:solidFill>
            </a:endParaRPr>
          </a:p>
          <a:p>
            <a:pPr marL="342900" indent="-342900">
              <a:lnSpc>
                <a:spcPct val="115000"/>
              </a:lnSpc>
              <a:buFont typeface="Arial" panose="020B0604020202020204" pitchFamily="34" charset="0"/>
              <a:buChar char="•"/>
            </a:pPr>
            <a:r>
              <a:rPr lang="en-US" spc="-1" dirty="0">
                <a:solidFill>
                  <a:srgbClr val="000000"/>
                </a:solidFill>
              </a:rPr>
              <a:t>Use serialization callbacks, by implementing </a:t>
            </a:r>
            <a:r>
              <a:rPr lang="en-US" b="1" spc="-1" dirty="0" err="1">
                <a:solidFill>
                  <a:srgbClr val="000000"/>
                </a:solidFill>
              </a:rPr>
              <a:t>ISerializationCallbackReceiver</a:t>
            </a:r>
            <a:r>
              <a:rPr lang="en-US" spc="-1" dirty="0">
                <a:solidFill>
                  <a:srgbClr val="000000"/>
                </a:solidFill>
              </a:rPr>
              <a:t>, to perform custom serialization.</a:t>
            </a:r>
          </a:p>
        </p:txBody>
      </p:sp>
      <p:sp>
        <p:nvSpPr>
          <p:cNvPr id="2" name="PlaceHolder 1"/>
          <p:cNvSpPr>
            <a:spLocks noGrp="1"/>
          </p:cNvSpPr>
          <p:nvPr>
            <p:ph type="sldNum" idx="2"/>
          </p:nvPr>
        </p:nvSpPr>
        <p:spPr/>
        <p:txBody>
          <a:bodyPr/>
          <a:lstStyle/>
          <a:p>
            <a:fld id="{E662E0F8-AEBF-4F9D-AAEA-E42E01C18BE1}" type="slidenum">
              <a:t>29</a:t>
            </a:fld>
            <a:endParaRPr/>
          </a:p>
        </p:txBody>
      </p:sp>
    </p:spTree>
    <p:extLst>
      <p:ext uri="{BB962C8B-B14F-4D97-AF65-F5344CB8AC3E}">
        <p14:creationId xmlns:p14="http://schemas.microsoft.com/office/powerpoint/2010/main" val="188101910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indent="0">
              <a:lnSpc>
                <a:spcPct val="90000"/>
              </a:lnSpc>
              <a:buNone/>
              <a:tabLst>
                <a:tab pos="0" algn="l"/>
              </a:tabLst>
            </a:pPr>
            <a:r>
              <a:rPr lang="en-US" sz="4400" b="1" strike="noStrike" spc="-1" dirty="0" smtClean="0">
                <a:solidFill>
                  <a:srgbClr val="000000"/>
                </a:solidFill>
                <a:latin typeface="Arial"/>
              </a:rPr>
              <a:t>Content</a:t>
            </a:r>
            <a:endParaRPr lang="en-US" sz="4400" b="0" strike="noStrike" spc="-1" dirty="0">
              <a:solidFill>
                <a:srgbClr val="000000"/>
              </a:solidFill>
              <a:latin typeface="Arial"/>
            </a:endParaRPr>
          </a:p>
        </p:txBody>
      </p:sp>
      <p:sp>
        <p:nvSpPr>
          <p:cNvPr id="95" name="Content Placeholder 2"/>
          <p:cNvSpPr/>
          <p:nvPr/>
        </p:nvSpPr>
        <p:spPr>
          <a:xfrm>
            <a:off x="609480" y="2009519"/>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Methods in </a:t>
            </a:r>
            <a:r>
              <a:rPr lang="en-US" sz="2400" spc="-1" dirty="0" smtClean="0">
                <a:solidFill>
                  <a:srgbClr val="000000"/>
                </a:solidFill>
                <a:latin typeface="Calibri"/>
              </a:rPr>
              <a:t>Unity</a:t>
            </a:r>
          </a:p>
          <a:p>
            <a:pPr marL="228600" indent="-228600">
              <a:buClr>
                <a:srgbClr val="000000"/>
              </a:buClr>
              <a:buFont typeface="Arial"/>
              <a:buChar char="•"/>
            </a:pPr>
            <a:r>
              <a:rPr lang="en-US" sz="2400" spc="-1" dirty="0" err="1" smtClean="0">
                <a:solidFill>
                  <a:srgbClr val="000000"/>
                </a:solidFill>
                <a:latin typeface="Calibri"/>
              </a:rPr>
              <a:t>Coroutine</a:t>
            </a:r>
            <a:endParaRPr lang="en-US" sz="2400" spc="-1" dirty="0" smtClean="0">
              <a:solidFill>
                <a:srgbClr val="000000"/>
              </a:solidFill>
              <a:latin typeface="Calibri"/>
            </a:endParaRPr>
          </a:p>
          <a:p>
            <a:pPr marL="228600" indent="-228600">
              <a:buClr>
                <a:srgbClr val="000000"/>
              </a:buClr>
              <a:buFont typeface="Arial"/>
              <a:buChar char="•"/>
            </a:pPr>
            <a:r>
              <a:rPr lang="en-US" sz="2400" spc="-1" dirty="0">
                <a:solidFill>
                  <a:srgbClr val="000000"/>
                </a:solidFill>
                <a:latin typeface="Calibri"/>
              </a:rPr>
              <a:t>Generic </a:t>
            </a:r>
            <a:r>
              <a:rPr lang="en-US" sz="2400" spc="-1" dirty="0" smtClean="0">
                <a:solidFill>
                  <a:srgbClr val="000000"/>
                </a:solidFill>
                <a:latin typeface="Calibri"/>
              </a:rPr>
              <a:t>Functions</a:t>
            </a:r>
          </a:p>
          <a:p>
            <a:pPr marL="228600" indent="-228600">
              <a:buClr>
                <a:srgbClr val="000000"/>
              </a:buClr>
              <a:buFont typeface="Arial"/>
              <a:buChar char="•"/>
            </a:pPr>
            <a:r>
              <a:rPr lang="en-US" sz="2400" spc="-1" dirty="0" smtClean="0">
                <a:solidFill>
                  <a:srgbClr val="000000"/>
                </a:solidFill>
                <a:latin typeface="Calibri"/>
              </a:rPr>
              <a:t>Event Functions</a:t>
            </a:r>
          </a:p>
          <a:p>
            <a:pPr marL="228600" indent="-228600">
              <a:buClr>
                <a:srgbClr val="000000"/>
              </a:buClr>
              <a:buFont typeface="Arial"/>
              <a:buChar char="•"/>
            </a:pPr>
            <a:r>
              <a:rPr lang="en-US" sz="2400" spc="-1" dirty="0">
                <a:solidFill>
                  <a:srgbClr val="000000"/>
                </a:solidFill>
                <a:latin typeface="Calibri"/>
              </a:rPr>
              <a:t>Script Serialization</a:t>
            </a:r>
          </a:p>
          <a:p>
            <a:pPr marL="228600" indent="-228600">
              <a:buClr>
                <a:srgbClr val="000000"/>
              </a:buClr>
              <a:buFont typeface="Arial"/>
              <a:buChar char="•"/>
            </a:pPr>
            <a:endParaRPr lang="en-US" sz="2400" spc="-1" dirty="0">
              <a:solidFill>
                <a:srgbClr val="000000"/>
              </a:solidFill>
              <a:latin typeface="Calibri"/>
            </a:endParaRPr>
          </a:p>
          <a:p>
            <a:pPr marL="228600" indent="-228600">
              <a:buClr>
                <a:srgbClr val="000000"/>
              </a:buClr>
              <a:buFont typeface="Arial"/>
              <a:buChar char="•"/>
            </a:pPr>
            <a:endParaRPr lang="en-US" sz="2400" spc="-1" dirty="0">
              <a:solidFill>
                <a:srgbClr val="000000"/>
              </a:solidFill>
              <a:latin typeface="Calibri"/>
            </a:endParaRPr>
          </a:p>
        </p:txBody>
      </p:sp>
      <p:sp>
        <p:nvSpPr>
          <p:cNvPr id="3" name="PlaceHolder 2"/>
          <p:cNvSpPr>
            <a:spLocks noGrp="1"/>
          </p:cNvSpPr>
          <p:nvPr>
            <p:ph type="sldNum" idx="2"/>
          </p:nvPr>
        </p:nvSpPr>
        <p:spPr/>
        <p:txBody>
          <a:bodyPr/>
          <a:lstStyle/>
          <a:p>
            <a:fld id="{40C3E2B2-977C-4116-AF90-2FBAF89554E4}" type="slidenum">
              <a:t>3</a:t>
            </a:fld>
            <a:endParaRPr/>
          </a:p>
        </p:txBody>
      </p:sp>
    </p:spTree>
    <p:extLst>
      <p:ext uri="{BB962C8B-B14F-4D97-AF65-F5344CB8AC3E}">
        <p14:creationId xmlns:p14="http://schemas.microsoft.com/office/powerpoint/2010/main" val="49035338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Script Serialization</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000" b="1" spc="-1" dirty="0">
                <a:solidFill>
                  <a:srgbClr val="000000"/>
                </a:solidFill>
              </a:rPr>
              <a:t>Serialization of custom classes</a:t>
            </a:r>
          </a:p>
          <a:p>
            <a:pPr>
              <a:lnSpc>
                <a:spcPct val="115000"/>
              </a:lnSpc>
            </a:pPr>
            <a:r>
              <a:rPr lang="en-US" sz="2000" spc="-1" dirty="0">
                <a:solidFill>
                  <a:srgbClr val="000000"/>
                </a:solidFill>
              </a:rPr>
              <a:t>For Unity to serialize a custom class, you must ensure the class</a:t>
            </a:r>
            <a:r>
              <a:rPr lang="en-US" sz="2000" spc="-1" dirty="0" smtClean="0">
                <a:solidFill>
                  <a:srgbClr val="000000"/>
                </a:solidFill>
              </a:rPr>
              <a:t>:</a:t>
            </a:r>
            <a:endParaRPr lang="en-US" sz="2000" spc="-1" dirty="0">
              <a:solidFill>
                <a:srgbClr val="000000"/>
              </a:solidFill>
            </a:endParaRPr>
          </a:p>
          <a:p>
            <a:pPr marL="342900" indent="-342900">
              <a:lnSpc>
                <a:spcPct val="115000"/>
              </a:lnSpc>
              <a:buFont typeface="Arial" panose="020B0604020202020204" pitchFamily="34" charset="0"/>
              <a:buChar char="•"/>
            </a:pPr>
            <a:r>
              <a:rPr lang="en-US" spc="-1" dirty="0">
                <a:solidFill>
                  <a:srgbClr val="000000"/>
                </a:solidFill>
              </a:rPr>
              <a:t>Has the Serializable attribute</a:t>
            </a:r>
          </a:p>
          <a:p>
            <a:pPr marL="342900" indent="-342900">
              <a:lnSpc>
                <a:spcPct val="115000"/>
              </a:lnSpc>
              <a:buFont typeface="Arial" panose="020B0604020202020204" pitchFamily="34" charset="0"/>
              <a:buChar char="•"/>
            </a:pPr>
            <a:r>
              <a:rPr lang="en-US" spc="-1" dirty="0">
                <a:solidFill>
                  <a:srgbClr val="000000"/>
                </a:solidFill>
              </a:rPr>
              <a:t>isn’t static</a:t>
            </a:r>
            <a:r>
              <a:rPr lang="en-US" spc="-1" dirty="0" smtClean="0">
                <a:solidFill>
                  <a:srgbClr val="000000"/>
                </a:solidFill>
              </a:rPr>
              <a:t>.</a:t>
            </a:r>
          </a:p>
          <a:p>
            <a:pPr>
              <a:lnSpc>
                <a:spcPct val="115000"/>
              </a:lnSpc>
            </a:pPr>
            <a:r>
              <a:rPr lang="en-US" sz="2000" spc="-1" dirty="0">
                <a:solidFill>
                  <a:srgbClr val="000000"/>
                </a:solidFill>
              </a:rPr>
              <a:t>When you assign an instance of a </a:t>
            </a:r>
            <a:r>
              <a:rPr lang="en-US" sz="2000" b="1" spc="-1" dirty="0" err="1">
                <a:solidFill>
                  <a:srgbClr val="000000"/>
                </a:solidFill>
              </a:rPr>
              <a:t>UnityEngine.Object</a:t>
            </a:r>
            <a:r>
              <a:rPr lang="en-US" sz="2000" spc="-1" dirty="0">
                <a:solidFill>
                  <a:srgbClr val="000000"/>
                </a:solidFill>
              </a:rPr>
              <a:t>-derived class to a field and Unity saves that field, Unity serializes the field as a reference to that instance. Unity serializes the instance itself independently, so it isn’t duplicated when multiple fields are assigned to the instance. But for custom classes which don’t derive from </a:t>
            </a:r>
            <a:r>
              <a:rPr lang="en-US" sz="2000" b="1" spc="-1" dirty="0" err="1">
                <a:solidFill>
                  <a:srgbClr val="000000"/>
                </a:solidFill>
              </a:rPr>
              <a:t>UnityEngine.Object</a:t>
            </a:r>
            <a:r>
              <a:rPr lang="en-US" sz="2000" spc="-1" dirty="0">
                <a:solidFill>
                  <a:srgbClr val="000000"/>
                </a:solidFill>
              </a:rPr>
              <a:t>, Unity includes the state of the instance directly in the serialized data of the </a:t>
            </a:r>
            <a:r>
              <a:rPr lang="en-US" sz="2000" b="1" spc="-1" dirty="0" err="1">
                <a:solidFill>
                  <a:srgbClr val="000000"/>
                </a:solidFill>
              </a:rPr>
              <a:t>MonoBehaviour</a:t>
            </a:r>
            <a:r>
              <a:rPr lang="en-US" sz="2000" spc="-1" dirty="0">
                <a:solidFill>
                  <a:srgbClr val="000000"/>
                </a:solidFill>
              </a:rPr>
              <a:t> or </a:t>
            </a:r>
            <a:r>
              <a:rPr lang="en-US" sz="2000" b="1" spc="-1" dirty="0" err="1">
                <a:solidFill>
                  <a:srgbClr val="000000"/>
                </a:solidFill>
              </a:rPr>
              <a:t>ScriptableObject</a:t>
            </a:r>
            <a:r>
              <a:rPr lang="en-US" sz="2000" spc="-1" dirty="0">
                <a:solidFill>
                  <a:srgbClr val="000000"/>
                </a:solidFill>
              </a:rPr>
              <a:t> that references </a:t>
            </a:r>
            <a:r>
              <a:rPr lang="en-US" sz="2000" spc="-1" dirty="0" smtClean="0">
                <a:solidFill>
                  <a:srgbClr val="000000"/>
                </a:solidFill>
              </a:rPr>
              <a:t>them.</a:t>
            </a:r>
            <a:endParaRPr lang="en-US" sz="20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30</a:t>
            </a:fld>
            <a:endParaRPr/>
          </a:p>
        </p:txBody>
      </p:sp>
    </p:spTree>
    <p:extLst>
      <p:ext uri="{BB962C8B-B14F-4D97-AF65-F5344CB8AC3E}">
        <p14:creationId xmlns:p14="http://schemas.microsoft.com/office/powerpoint/2010/main" val="241284980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Script Serialization</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000" b="1" spc="-1" dirty="0">
                <a:solidFill>
                  <a:srgbClr val="000000"/>
                </a:solidFill>
              </a:rPr>
              <a:t>Serialization of custom classes</a:t>
            </a:r>
          </a:p>
          <a:p>
            <a:pPr>
              <a:lnSpc>
                <a:spcPct val="115000"/>
              </a:lnSpc>
            </a:pPr>
            <a:r>
              <a:rPr lang="en-US" sz="2000" spc="-1" dirty="0">
                <a:solidFill>
                  <a:srgbClr val="000000"/>
                </a:solidFill>
              </a:rPr>
              <a:t>There are two ways that this can happen</a:t>
            </a:r>
            <a:r>
              <a:rPr lang="en-US" sz="2000" spc="-1" dirty="0" smtClean="0">
                <a:solidFill>
                  <a:srgbClr val="000000"/>
                </a:solidFill>
              </a:rPr>
              <a:t>:</a:t>
            </a:r>
            <a:endParaRPr lang="en-US" sz="2000" spc="-1" dirty="0">
              <a:solidFill>
                <a:srgbClr val="000000"/>
              </a:solidFill>
            </a:endParaRPr>
          </a:p>
          <a:p>
            <a:pPr marL="342900" indent="-342900">
              <a:lnSpc>
                <a:spcPct val="115000"/>
              </a:lnSpc>
              <a:buFont typeface="Arial" panose="020B0604020202020204" pitchFamily="34" charset="0"/>
              <a:buChar char="•"/>
            </a:pPr>
            <a:r>
              <a:rPr lang="en-US" b="1" spc="-1" dirty="0">
                <a:solidFill>
                  <a:srgbClr val="000000"/>
                </a:solidFill>
              </a:rPr>
              <a:t>Inline serialization</a:t>
            </a:r>
            <a:r>
              <a:rPr lang="en-US" spc="-1" dirty="0">
                <a:solidFill>
                  <a:srgbClr val="000000"/>
                </a:solidFill>
              </a:rPr>
              <a:t>: By default, Unity serializes custom classes inline by value when you don’t specify </a:t>
            </a:r>
            <a:r>
              <a:rPr lang="en-US" b="1" spc="-1" dirty="0">
                <a:solidFill>
                  <a:srgbClr val="000000"/>
                </a:solidFill>
              </a:rPr>
              <a:t>[</a:t>
            </a:r>
            <a:r>
              <a:rPr lang="en-US" b="1" spc="-1" dirty="0" err="1">
                <a:solidFill>
                  <a:srgbClr val="000000"/>
                </a:solidFill>
              </a:rPr>
              <a:t>SerializeReference</a:t>
            </a:r>
            <a:r>
              <a:rPr lang="en-US" b="1" spc="-1" dirty="0">
                <a:solidFill>
                  <a:srgbClr val="000000"/>
                </a:solidFill>
              </a:rPr>
              <a:t>]</a:t>
            </a:r>
            <a:r>
              <a:rPr lang="en-US" spc="-1" dirty="0">
                <a:solidFill>
                  <a:srgbClr val="000000"/>
                </a:solidFill>
              </a:rPr>
              <a:t> on the field that references the class. This means that if you store a reference to an instance of a custom class in several different fields, they become separate objects when serialized. Then, when Unity </a:t>
            </a:r>
            <a:r>
              <a:rPr lang="en-US" spc="-1" dirty="0" err="1">
                <a:solidFill>
                  <a:srgbClr val="000000"/>
                </a:solidFill>
              </a:rPr>
              <a:t>deserializes</a:t>
            </a:r>
            <a:r>
              <a:rPr lang="en-US" spc="-1" dirty="0">
                <a:solidFill>
                  <a:srgbClr val="000000"/>
                </a:solidFill>
              </a:rPr>
              <a:t> the fields, they contain different distinct objects with identical data.</a:t>
            </a:r>
          </a:p>
          <a:p>
            <a:pPr marL="342900" indent="-342900">
              <a:lnSpc>
                <a:spcPct val="115000"/>
              </a:lnSpc>
              <a:buFont typeface="Arial" panose="020B0604020202020204" pitchFamily="34" charset="0"/>
              <a:buChar char="•"/>
            </a:pPr>
            <a:r>
              <a:rPr lang="en-US" b="1" spc="-1" dirty="0">
                <a:solidFill>
                  <a:srgbClr val="000000"/>
                </a:solidFill>
              </a:rPr>
              <a:t>[</a:t>
            </a:r>
            <a:r>
              <a:rPr lang="en-US" b="1" spc="-1" dirty="0" err="1">
                <a:solidFill>
                  <a:srgbClr val="000000"/>
                </a:solidFill>
              </a:rPr>
              <a:t>SerializeReference</a:t>
            </a:r>
            <a:r>
              <a:rPr lang="en-US" b="1" spc="-1" dirty="0">
                <a:solidFill>
                  <a:srgbClr val="000000"/>
                </a:solidFill>
              </a:rPr>
              <a:t>]</a:t>
            </a:r>
            <a:r>
              <a:rPr lang="en-US" spc="-1" dirty="0">
                <a:solidFill>
                  <a:srgbClr val="000000"/>
                </a:solidFill>
              </a:rPr>
              <a:t> serialization: If you do specify </a:t>
            </a:r>
            <a:r>
              <a:rPr lang="en-US" b="1" spc="-1" dirty="0">
                <a:solidFill>
                  <a:srgbClr val="000000"/>
                </a:solidFill>
              </a:rPr>
              <a:t>[</a:t>
            </a:r>
            <a:r>
              <a:rPr lang="en-US" b="1" spc="-1" dirty="0" err="1">
                <a:solidFill>
                  <a:srgbClr val="000000"/>
                </a:solidFill>
              </a:rPr>
              <a:t>SerializeReference</a:t>
            </a:r>
            <a:r>
              <a:rPr lang="en-US" b="1" spc="-1" dirty="0">
                <a:solidFill>
                  <a:srgbClr val="000000"/>
                </a:solidFill>
              </a:rPr>
              <a:t>]</a:t>
            </a:r>
            <a:r>
              <a:rPr lang="en-US" spc="-1" dirty="0">
                <a:solidFill>
                  <a:srgbClr val="000000"/>
                </a:solidFill>
              </a:rPr>
              <a:t>, Unity establishes the object as a managed reference. The host object still stores the objects directly in its serialized data, but in a dedicated registry section.</a:t>
            </a:r>
          </a:p>
        </p:txBody>
      </p:sp>
      <p:sp>
        <p:nvSpPr>
          <p:cNvPr id="2" name="PlaceHolder 1"/>
          <p:cNvSpPr>
            <a:spLocks noGrp="1"/>
          </p:cNvSpPr>
          <p:nvPr>
            <p:ph type="sldNum" idx="2"/>
          </p:nvPr>
        </p:nvSpPr>
        <p:spPr/>
        <p:txBody>
          <a:bodyPr/>
          <a:lstStyle/>
          <a:p>
            <a:fld id="{E662E0F8-AEBF-4F9D-AAEA-E42E01C18BE1}" type="slidenum">
              <a:t>31</a:t>
            </a:fld>
            <a:endParaRPr/>
          </a:p>
        </p:txBody>
      </p:sp>
    </p:spTree>
    <p:extLst>
      <p:ext uri="{BB962C8B-B14F-4D97-AF65-F5344CB8AC3E}">
        <p14:creationId xmlns:p14="http://schemas.microsoft.com/office/powerpoint/2010/main" val="107636322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Script Serialization</a:t>
            </a:r>
            <a:endParaRPr lang="en-US" sz="4400" b="0" strike="noStrike" spc="-1" dirty="0">
              <a:solidFill>
                <a:srgbClr val="000000"/>
              </a:solidFill>
              <a:latin typeface="Arial"/>
            </a:endParaRPr>
          </a:p>
        </p:txBody>
      </p:sp>
      <p:sp>
        <p:nvSpPr>
          <p:cNvPr id="99" name="Rectangle 98"/>
          <p:cNvSpPr/>
          <p:nvPr/>
        </p:nvSpPr>
        <p:spPr>
          <a:xfrm>
            <a:off x="228600" y="1600199"/>
            <a:ext cx="1181124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000" b="1" spc="-1" dirty="0">
                <a:solidFill>
                  <a:srgbClr val="000000"/>
                </a:solidFill>
              </a:rPr>
              <a:t>Serialization of custom classes</a:t>
            </a:r>
          </a:p>
          <a:p>
            <a:pPr>
              <a:lnSpc>
                <a:spcPct val="115000"/>
              </a:lnSpc>
            </a:pPr>
            <a:r>
              <a:rPr lang="en-US" sz="2000" b="1" spc="-1" dirty="0">
                <a:solidFill>
                  <a:srgbClr val="000000"/>
                </a:solidFill>
              </a:rPr>
              <a:t>[</a:t>
            </a:r>
            <a:r>
              <a:rPr lang="en-US" sz="2000" b="1" spc="-1" dirty="0" err="1">
                <a:solidFill>
                  <a:srgbClr val="000000"/>
                </a:solidFill>
              </a:rPr>
              <a:t>SerializeReference</a:t>
            </a:r>
            <a:r>
              <a:rPr lang="en-US" sz="2000" b="1" spc="-1" dirty="0">
                <a:solidFill>
                  <a:srgbClr val="000000"/>
                </a:solidFill>
              </a:rPr>
              <a:t>]</a:t>
            </a:r>
            <a:r>
              <a:rPr lang="en-US" sz="2000" spc="-1" dirty="0">
                <a:solidFill>
                  <a:srgbClr val="000000"/>
                </a:solidFill>
              </a:rPr>
              <a:t> adds some overhead but supports the following cases</a:t>
            </a:r>
            <a:r>
              <a:rPr lang="en-US" sz="2000" spc="-1" dirty="0" smtClean="0">
                <a:solidFill>
                  <a:srgbClr val="000000"/>
                </a:solidFill>
              </a:rPr>
              <a:t>:</a:t>
            </a:r>
            <a:endParaRPr lang="en-US" sz="2000" spc="-1" dirty="0">
              <a:solidFill>
                <a:srgbClr val="000000"/>
              </a:solidFill>
            </a:endParaRPr>
          </a:p>
          <a:p>
            <a:pPr marL="342900" indent="-342900">
              <a:lnSpc>
                <a:spcPct val="115000"/>
              </a:lnSpc>
              <a:buFont typeface="Arial" panose="020B0604020202020204" pitchFamily="34" charset="0"/>
              <a:buChar char="•"/>
            </a:pPr>
            <a:r>
              <a:rPr lang="en-US" spc="-1" dirty="0">
                <a:solidFill>
                  <a:srgbClr val="000000"/>
                </a:solidFill>
              </a:rPr>
              <a:t>Handling null fields: </a:t>
            </a:r>
            <a:r>
              <a:rPr lang="en-US" b="1" spc="-1" dirty="0">
                <a:solidFill>
                  <a:srgbClr val="000000"/>
                </a:solidFill>
              </a:rPr>
              <a:t>[</a:t>
            </a:r>
            <a:r>
              <a:rPr lang="en-US" b="1" spc="-1" dirty="0" err="1">
                <a:solidFill>
                  <a:srgbClr val="000000"/>
                </a:solidFill>
              </a:rPr>
              <a:t>SerializeReference</a:t>
            </a:r>
            <a:r>
              <a:rPr lang="en-US" b="1" spc="-1" dirty="0">
                <a:solidFill>
                  <a:srgbClr val="000000"/>
                </a:solidFill>
              </a:rPr>
              <a:t>]</a:t>
            </a:r>
            <a:r>
              <a:rPr lang="en-US" spc="-1" dirty="0">
                <a:solidFill>
                  <a:srgbClr val="000000"/>
                </a:solidFill>
              </a:rPr>
              <a:t> supports fields that can be null, unlike inline serialization which replaces null with an inline object with unassigned fields</a:t>
            </a:r>
            <a:r>
              <a:rPr lang="en-US" spc="-1" dirty="0" smtClean="0">
                <a:solidFill>
                  <a:srgbClr val="000000"/>
                </a:solidFill>
              </a:rPr>
              <a:t>.</a:t>
            </a:r>
            <a:endParaRPr lang="en-US" spc="-1" dirty="0">
              <a:solidFill>
                <a:srgbClr val="000000"/>
              </a:solidFill>
            </a:endParaRPr>
          </a:p>
          <a:p>
            <a:pPr marL="342900" indent="-342900">
              <a:lnSpc>
                <a:spcPct val="115000"/>
              </a:lnSpc>
              <a:buFont typeface="Arial" panose="020B0604020202020204" pitchFamily="34" charset="0"/>
              <a:buChar char="•"/>
            </a:pPr>
            <a:r>
              <a:rPr lang="en-US" spc="-1" dirty="0">
                <a:solidFill>
                  <a:srgbClr val="000000"/>
                </a:solidFill>
              </a:rPr>
              <a:t>Managing multiple references: Without </a:t>
            </a:r>
            <a:r>
              <a:rPr lang="en-US" b="1" spc="-1" dirty="0">
                <a:solidFill>
                  <a:srgbClr val="000000"/>
                </a:solidFill>
              </a:rPr>
              <a:t>[</a:t>
            </a:r>
            <a:r>
              <a:rPr lang="en-US" b="1" spc="-1" dirty="0" err="1">
                <a:solidFill>
                  <a:srgbClr val="000000"/>
                </a:solidFill>
              </a:rPr>
              <a:t>SerializeReference</a:t>
            </a:r>
            <a:r>
              <a:rPr lang="en-US" b="1" spc="-1" dirty="0">
                <a:solidFill>
                  <a:srgbClr val="000000"/>
                </a:solidFill>
              </a:rPr>
              <a:t>]</a:t>
            </a:r>
            <a:r>
              <a:rPr lang="en-US" spc="-1" dirty="0">
                <a:solidFill>
                  <a:srgbClr val="000000"/>
                </a:solidFill>
              </a:rPr>
              <a:t>, storing a reference to an object in different fields results in separate objects when serialized</a:t>
            </a:r>
            <a:r>
              <a:rPr lang="en-US" spc="-1" dirty="0" smtClean="0">
                <a:solidFill>
                  <a:srgbClr val="000000"/>
                </a:solidFill>
              </a:rPr>
              <a:t>.</a:t>
            </a:r>
            <a:endParaRPr lang="en-US" spc="-1" dirty="0">
              <a:solidFill>
                <a:srgbClr val="000000"/>
              </a:solidFill>
            </a:endParaRPr>
          </a:p>
          <a:p>
            <a:pPr marL="342900" indent="-342900">
              <a:lnSpc>
                <a:spcPct val="115000"/>
              </a:lnSpc>
              <a:buFont typeface="Arial" panose="020B0604020202020204" pitchFamily="34" charset="0"/>
              <a:buChar char="•"/>
            </a:pPr>
            <a:r>
              <a:rPr lang="en-US" spc="-1" dirty="0">
                <a:solidFill>
                  <a:srgbClr val="000000"/>
                </a:solidFill>
              </a:rPr>
              <a:t>Dealing with graphs and cyclical data: </a:t>
            </a:r>
            <a:r>
              <a:rPr lang="en-US" b="1" spc="-1" dirty="0">
                <a:solidFill>
                  <a:srgbClr val="000000"/>
                </a:solidFill>
              </a:rPr>
              <a:t>[</a:t>
            </a:r>
            <a:r>
              <a:rPr lang="en-US" b="1" spc="-1" dirty="0" err="1">
                <a:solidFill>
                  <a:srgbClr val="000000"/>
                </a:solidFill>
              </a:rPr>
              <a:t>SerializeReference</a:t>
            </a:r>
            <a:r>
              <a:rPr lang="en-US" b="1" spc="-1" dirty="0">
                <a:solidFill>
                  <a:srgbClr val="000000"/>
                </a:solidFill>
              </a:rPr>
              <a:t>]</a:t>
            </a:r>
            <a:r>
              <a:rPr lang="en-US" spc="-1" dirty="0">
                <a:solidFill>
                  <a:srgbClr val="000000"/>
                </a:solidFill>
              </a:rPr>
              <a:t> is essential for handling cycles in data, preventing unexpected issues like strange Inspector behavior, console errors, or infinite loops</a:t>
            </a:r>
            <a:r>
              <a:rPr lang="en-US" spc="-1" dirty="0" smtClean="0">
                <a:solidFill>
                  <a:srgbClr val="000000"/>
                </a:solidFill>
              </a:rPr>
              <a:t>.</a:t>
            </a:r>
            <a:endParaRPr lang="en-US" spc="-1" dirty="0">
              <a:solidFill>
                <a:srgbClr val="000000"/>
              </a:solidFill>
            </a:endParaRPr>
          </a:p>
          <a:p>
            <a:pPr marL="342900" indent="-342900">
              <a:lnSpc>
                <a:spcPct val="115000"/>
              </a:lnSpc>
              <a:buFont typeface="Arial" panose="020B0604020202020204" pitchFamily="34" charset="0"/>
              <a:buChar char="•"/>
            </a:pPr>
            <a:r>
              <a:rPr lang="en-US" spc="-1" dirty="0">
                <a:solidFill>
                  <a:srgbClr val="000000"/>
                </a:solidFill>
              </a:rPr>
              <a:t>Ensuring polymorphism: When using </a:t>
            </a:r>
            <a:r>
              <a:rPr lang="en-US" b="1" spc="-1" dirty="0">
                <a:solidFill>
                  <a:srgbClr val="000000"/>
                </a:solidFill>
              </a:rPr>
              <a:t>[</a:t>
            </a:r>
            <a:r>
              <a:rPr lang="en-US" b="1" spc="-1" dirty="0" err="1">
                <a:solidFill>
                  <a:srgbClr val="000000"/>
                </a:solidFill>
              </a:rPr>
              <a:t>SerializeReference</a:t>
            </a:r>
            <a:r>
              <a:rPr lang="en-US" b="1" spc="-1" dirty="0">
                <a:solidFill>
                  <a:srgbClr val="000000"/>
                </a:solidFill>
              </a:rPr>
              <a:t>]</a:t>
            </a:r>
            <a:r>
              <a:rPr lang="en-US" spc="-1" dirty="0">
                <a:solidFill>
                  <a:srgbClr val="000000"/>
                </a:solidFill>
              </a:rPr>
              <a:t>, Unity correctly serializes fields of both the parent and derived classes, preventing issues during deserialization</a:t>
            </a:r>
            <a:r>
              <a:rPr lang="en-US" spc="-1" dirty="0" smtClean="0">
                <a:solidFill>
                  <a:srgbClr val="000000"/>
                </a:solidFill>
              </a:rPr>
              <a:t>.</a:t>
            </a:r>
            <a:endParaRPr lang="en-US" spc="-1" dirty="0">
              <a:solidFill>
                <a:srgbClr val="000000"/>
              </a:solidFill>
            </a:endParaRPr>
          </a:p>
          <a:p>
            <a:pPr marL="342900" indent="-342900">
              <a:lnSpc>
                <a:spcPct val="115000"/>
              </a:lnSpc>
              <a:buFont typeface="Arial" panose="020B0604020202020204" pitchFamily="34" charset="0"/>
              <a:buChar char="•"/>
            </a:pPr>
            <a:r>
              <a:rPr lang="en-US" spc="-1" dirty="0">
                <a:solidFill>
                  <a:srgbClr val="000000"/>
                </a:solidFill>
              </a:rPr>
              <a:t>Providing stable identifiers: </a:t>
            </a:r>
            <a:r>
              <a:rPr lang="en-US" b="1" spc="-1" dirty="0">
                <a:solidFill>
                  <a:srgbClr val="000000"/>
                </a:solidFill>
              </a:rPr>
              <a:t>[</a:t>
            </a:r>
            <a:r>
              <a:rPr lang="en-US" b="1" spc="-1" dirty="0" err="1">
                <a:solidFill>
                  <a:srgbClr val="000000"/>
                </a:solidFill>
              </a:rPr>
              <a:t>SerializeReference</a:t>
            </a:r>
            <a:r>
              <a:rPr lang="en-US" b="1" spc="-1" dirty="0">
                <a:solidFill>
                  <a:srgbClr val="000000"/>
                </a:solidFill>
              </a:rPr>
              <a:t>]</a:t>
            </a:r>
            <a:r>
              <a:rPr lang="en-US" spc="-1" dirty="0">
                <a:solidFill>
                  <a:srgbClr val="000000"/>
                </a:solidFill>
              </a:rPr>
              <a:t> is useful when a data structure requires a stable identifier to point to a specific object without hardcoding its array position or searching the entire array. Check </a:t>
            </a:r>
            <a:r>
              <a:rPr lang="en-US" b="1" spc="-1" dirty="0">
                <a:solidFill>
                  <a:srgbClr val="000000"/>
                </a:solidFill>
              </a:rPr>
              <a:t>Serialization.ManagedReferenceUtility.SetManagedReferenceIdForObject</a:t>
            </a:r>
            <a:r>
              <a:rPr lang="en-US" spc="-1" dirty="0">
                <a:solidFill>
                  <a:srgbClr val="000000"/>
                </a:solidFill>
              </a:rPr>
              <a:t> for more details.</a:t>
            </a:r>
          </a:p>
        </p:txBody>
      </p:sp>
      <p:sp>
        <p:nvSpPr>
          <p:cNvPr id="2" name="PlaceHolder 1"/>
          <p:cNvSpPr>
            <a:spLocks noGrp="1"/>
          </p:cNvSpPr>
          <p:nvPr>
            <p:ph type="sldNum" idx="2"/>
          </p:nvPr>
        </p:nvSpPr>
        <p:spPr/>
        <p:txBody>
          <a:bodyPr/>
          <a:lstStyle/>
          <a:p>
            <a:fld id="{E662E0F8-AEBF-4F9D-AAEA-E42E01C18BE1}" type="slidenum">
              <a:t>32</a:t>
            </a:fld>
            <a:endParaRPr/>
          </a:p>
        </p:txBody>
      </p:sp>
    </p:spTree>
    <p:extLst>
      <p:ext uri="{BB962C8B-B14F-4D97-AF65-F5344CB8AC3E}">
        <p14:creationId xmlns:p14="http://schemas.microsoft.com/office/powerpoint/2010/main" val="412140771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Script Serialization</a:t>
            </a:r>
            <a:endParaRPr lang="en-US" sz="4400" b="0" strike="noStrike" spc="-1" dirty="0">
              <a:solidFill>
                <a:srgbClr val="000000"/>
              </a:solidFill>
              <a:latin typeface="Arial"/>
            </a:endParaRPr>
          </a:p>
        </p:txBody>
      </p:sp>
      <p:sp>
        <p:nvSpPr>
          <p:cNvPr id="99" name="Rectangle 98"/>
          <p:cNvSpPr/>
          <p:nvPr/>
        </p:nvSpPr>
        <p:spPr>
          <a:xfrm>
            <a:off x="228600" y="1600199"/>
            <a:ext cx="1181124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000" b="1" spc="-1" dirty="0">
                <a:solidFill>
                  <a:srgbClr val="000000"/>
                </a:solidFill>
              </a:rPr>
              <a:t>Serialization best practice</a:t>
            </a:r>
          </a:p>
          <a:p>
            <a:pPr marL="342900" indent="-342900">
              <a:lnSpc>
                <a:spcPct val="115000"/>
              </a:lnSpc>
              <a:buFont typeface="Arial" panose="020B0604020202020204" pitchFamily="34" charset="0"/>
              <a:buChar char="•"/>
            </a:pPr>
            <a:r>
              <a:rPr lang="en-US" sz="2000" spc="-1" dirty="0">
                <a:solidFill>
                  <a:srgbClr val="000000"/>
                </a:solidFill>
              </a:rPr>
              <a:t>Optimize Unity's serialization by aiming for the smallest data sets. This isn't about saving disk space but ensuring backward compatibility. </a:t>
            </a:r>
            <a:endParaRPr lang="en-US" sz="2000" spc="-1" dirty="0" smtClean="0">
              <a:solidFill>
                <a:srgbClr val="000000"/>
              </a:solidFill>
            </a:endParaRPr>
          </a:p>
          <a:p>
            <a:pPr marL="342900" indent="-342900">
              <a:lnSpc>
                <a:spcPct val="115000"/>
              </a:lnSpc>
              <a:buFont typeface="Arial" panose="020B0604020202020204" pitchFamily="34" charset="0"/>
              <a:buChar char="•"/>
            </a:pPr>
            <a:r>
              <a:rPr lang="en-US" sz="2000" spc="-1" dirty="0" smtClean="0">
                <a:solidFill>
                  <a:srgbClr val="000000"/>
                </a:solidFill>
              </a:rPr>
              <a:t>Avoid </a:t>
            </a:r>
            <a:r>
              <a:rPr lang="en-US" sz="2000" spc="-1" dirty="0">
                <a:solidFill>
                  <a:srgbClr val="000000"/>
                </a:solidFill>
              </a:rPr>
              <a:t>serializing duplicate or cached data to prevent errors in backward compatibility. </a:t>
            </a:r>
            <a:endParaRPr lang="en-US" sz="2000" spc="-1" dirty="0" smtClean="0">
              <a:solidFill>
                <a:srgbClr val="000000"/>
              </a:solidFill>
            </a:endParaRPr>
          </a:p>
          <a:p>
            <a:pPr marL="342900" indent="-342900">
              <a:lnSpc>
                <a:spcPct val="115000"/>
              </a:lnSpc>
              <a:buFont typeface="Arial" panose="020B0604020202020204" pitchFamily="34" charset="0"/>
              <a:buChar char="•"/>
            </a:pPr>
            <a:r>
              <a:rPr lang="en-US" sz="2000" spc="-1" dirty="0" smtClean="0">
                <a:solidFill>
                  <a:srgbClr val="000000"/>
                </a:solidFill>
              </a:rPr>
              <a:t>Also</a:t>
            </a:r>
            <a:r>
              <a:rPr lang="en-US" sz="2000" spc="-1" dirty="0">
                <a:solidFill>
                  <a:srgbClr val="000000"/>
                </a:solidFill>
              </a:rPr>
              <a:t>, steer clear of nested, recursive structures referencing other classes. Serialized structures should have a consistent layout, only dependent on script exposure, and use classes derived from </a:t>
            </a:r>
            <a:r>
              <a:rPr lang="en-US" sz="2000" spc="-1" dirty="0" err="1">
                <a:solidFill>
                  <a:srgbClr val="000000"/>
                </a:solidFill>
              </a:rPr>
              <a:t>UnityEngine.Object</a:t>
            </a:r>
            <a:r>
              <a:rPr lang="en-US" sz="2000" spc="-1" dirty="0">
                <a:solidFill>
                  <a:srgbClr val="000000"/>
                </a:solidFill>
              </a:rPr>
              <a:t> to reference other classes without embedding contents.</a:t>
            </a:r>
            <a:endParaRPr lang="en-US"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33</a:t>
            </a:fld>
            <a:endParaRPr/>
          </a:p>
        </p:txBody>
      </p:sp>
    </p:spTree>
    <p:extLst>
      <p:ext uri="{BB962C8B-B14F-4D97-AF65-F5344CB8AC3E}">
        <p14:creationId xmlns:p14="http://schemas.microsoft.com/office/powerpoint/2010/main" val="139891840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Methods in Unity</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spc="-1" dirty="0" smtClean="0">
                <a:solidFill>
                  <a:srgbClr val="000000"/>
                </a:solidFill>
              </a:rPr>
              <a:t>Some </a:t>
            </a:r>
            <a:r>
              <a:rPr lang="en-US" sz="2200" spc="-1" dirty="0">
                <a:solidFill>
                  <a:srgbClr val="000000"/>
                </a:solidFill>
              </a:rPr>
              <a:t>Unity-specific methods commonly used in C# scripts</a:t>
            </a:r>
            <a:r>
              <a:rPr lang="en-US" sz="2200" spc="-1" dirty="0" smtClean="0">
                <a:solidFill>
                  <a:srgbClr val="000000"/>
                </a:solidFill>
              </a:rPr>
              <a:t>:</a:t>
            </a:r>
          </a:p>
          <a:p>
            <a:pPr marL="457200" indent="-457200">
              <a:lnSpc>
                <a:spcPct val="115000"/>
              </a:lnSpc>
              <a:buFont typeface="+mj-lt"/>
              <a:buAutoNum type="arabicPeriod"/>
            </a:pPr>
            <a:r>
              <a:rPr lang="en-US" sz="2200" b="1" spc="-1" dirty="0">
                <a:solidFill>
                  <a:srgbClr val="000000"/>
                </a:solidFill>
              </a:rPr>
              <a:t>Start</a:t>
            </a:r>
            <a:r>
              <a:rPr lang="en-US" sz="2200" spc="-1" dirty="0">
                <a:solidFill>
                  <a:srgbClr val="000000"/>
                </a:solidFill>
              </a:rPr>
              <a:t>() and </a:t>
            </a:r>
            <a:r>
              <a:rPr lang="en-US" sz="2200" b="1" spc="-1" dirty="0">
                <a:solidFill>
                  <a:srgbClr val="000000"/>
                </a:solidFill>
              </a:rPr>
              <a:t>Awake</a:t>
            </a:r>
            <a:r>
              <a:rPr lang="en-US" sz="2200" spc="-1" dirty="0" smtClean="0">
                <a:solidFill>
                  <a:srgbClr val="000000"/>
                </a:solidFill>
              </a:rPr>
              <a:t>():</a:t>
            </a:r>
            <a:endParaRPr lang="en-US" sz="2200" spc="-1" dirty="0">
              <a:solidFill>
                <a:srgbClr val="000000"/>
              </a:solidFill>
            </a:endParaRPr>
          </a:p>
          <a:p>
            <a:pPr marL="342900" indent="-342900">
              <a:lnSpc>
                <a:spcPct val="115000"/>
              </a:lnSpc>
              <a:buFont typeface="Arial" panose="020B0604020202020204" pitchFamily="34" charset="0"/>
              <a:buChar char="•"/>
            </a:pPr>
            <a:r>
              <a:rPr lang="en-US" sz="2200" b="1" spc="-1" dirty="0">
                <a:solidFill>
                  <a:srgbClr val="000000"/>
                </a:solidFill>
              </a:rPr>
              <a:t>Start</a:t>
            </a:r>
            <a:r>
              <a:rPr lang="en-US" sz="2200" spc="-1" dirty="0">
                <a:solidFill>
                  <a:srgbClr val="000000"/>
                </a:solidFill>
              </a:rPr>
              <a:t>(): Called once per frame when the script is enabled, after Awake(). It's typically used for initializing variables or setting up references.</a:t>
            </a:r>
          </a:p>
          <a:p>
            <a:pPr marL="342900" indent="-342900">
              <a:lnSpc>
                <a:spcPct val="115000"/>
              </a:lnSpc>
              <a:buFont typeface="Arial" panose="020B0604020202020204" pitchFamily="34" charset="0"/>
              <a:buChar char="•"/>
            </a:pPr>
            <a:r>
              <a:rPr lang="en-US" sz="2200" b="1" spc="-1" dirty="0">
                <a:solidFill>
                  <a:srgbClr val="000000"/>
                </a:solidFill>
              </a:rPr>
              <a:t>Awake</a:t>
            </a:r>
            <a:r>
              <a:rPr lang="en-US" sz="2200" spc="-1" dirty="0">
                <a:solidFill>
                  <a:srgbClr val="000000"/>
                </a:solidFill>
              </a:rPr>
              <a:t>(): Called when the script instance is being loaded. It's used for initializing variables or setting up references before Start</a:t>
            </a:r>
            <a:r>
              <a:rPr lang="en-US" sz="2200" spc="-1" dirty="0" smtClean="0">
                <a:solidFill>
                  <a:srgbClr val="000000"/>
                </a:solidFill>
              </a:rPr>
              <a:t>().</a:t>
            </a:r>
          </a:p>
          <a:p>
            <a:pPr marL="457200" indent="-457200">
              <a:lnSpc>
                <a:spcPct val="115000"/>
              </a:lnSpc>
              <a:buFont typeface="+mj-lt"/>
              <a:buAutoNum type="arabicPeriod" startAt="2"/>
            </a:pPr>
            <a:r>
              <a:rPr lang="en-US" sz="2200" b="1" spc="-1" dirty="0">
                <a:solidFill>
                  <a:srgbClr val="000000"/>
                </a:solidFill>
              </a:rPr>
              <a:t>Update</a:t>
            </a:r>
            <a:r>
              <a:rPr lang="en-US" sz="2200" spc="-1" dirty="0" smtClean="0">
                <a:solidFill>
                  <a:srgbClr val="000000"/>
                </a:solidFill>
              </a:rPr>
              <a:t>():</a:t>
            </a:r>
          </a:p>
          <a:p>
            <a:pPr marL="457200" indent="-457200">
              <a:lnSpc>
                <a:spcPct val="115000"/>
              </a:lnSpc>
              <a:buFont typeface="Arial" panose="020B0604020202020204" pitchFamily="34" charset="0"/>
              <a:buChar char="•"/>
            </a:pPr>
            <a:r>
              <a:rPr lang="en-US" sz="2200" spc="-1" dirty="0">
                <a:solidFill>
                  <a:srgbClr val="000000"/>
                </a:solidFill>
              </a:rPr>
              <a:t>Called once per frame. It's often used for game logic that needs to be updated continuously, like character movement or input processing.</a:t>
            </a:r>
          </a:p>
        </p:txBody>
      </p:sp>
      <p:sp>
        <p:nvSpPr>
          <p:cNvPr id="2" name="PlaceHolder 1"/>
          <p:cNvSpPr>
            <a:spLocks noGrp="1"/>
          </p:cNvSpPr>
          <p:nvPr>
            <p:ph type="sldNum" idx="2"/>
          </p:nvPr>
        </p:nvSpPr>
        <p:spPr/>
        <p:txBody>
          <a:bodyPr/>
          <a:lstStyle/>
          <a:p>
            <a:fld id="{E662E0F8-AEBF-4F9D-AAEA-E42E01C18BE1}" type="slidenum">
              <a:t>4</a:t>
            </a:fld>
            <a:endParaRPr/>
          </a:p>
        </p:txBody>
      </p:sp>
    </p:spTree>
    <p:extLst>
      <p:ext uri="{BB962C8B-B14F-4D97-AF65-F5344CB8AC3E}">
        <p14:creationId xmlns:p14="http://schemas.microsoft.com/office/powerpoint/2010/main" val="273129138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Methods in Unity</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457200" indent="-457200">
              <a:lnSpc>
                <a:spcPct val="115000"/>
              </a:lnSpc>
              <a:buFont typeface="+mj-lt"/>
              <a:buAutoNum type="arabicPeriod" startAt="3"/>
            </a:pPr>
            <a:r>
              <a:rPr lang="en-US" sz="2200" b="1" spc="-1" dirty="0" err="1">
                <a:solidFill>
                  <a:srgbClr val="000000"/>
                </a:solidFill>
              </a:rPr>
              <a:t>FixedUpdate</a:t>
            </a:r>
            <a:r>
              <a:rPr lang="en-US" sz="2200" spc="-1" dirty="0">
                <a:solidFill>
                  <a:srgbClr val="000000"/>
                </a:solidFill>
              </a:rPr>
              <a:t>():</a:t>
            </a:r>
          </a:p>
          <a:p>
            <a:pPr marL="457200" indent="-457200">
              <a:lnSpc>
                <a:spcPct val="115000"/>
              </a:lnSpc>
              <a:buFont typeface="Arial" panose="020B0604020202020204" pitchFamily="34" charset="0"/>
              <a:buChar char="•"/>
            </a:pPr>
            <a:r>
              <a:rPr lang="en-US" sz="2200" spc="-1" dirty="0">
                <a:solidFill>
                  <a:srgbClr val="000000"/>
                </a:solidFill>
              </a:rPr>
              <a:t>Called at a fixed time interval, typically used for physics-related calculations. It's more reliable for physics operations than Update</a:t>
            </a:r>
            <a:r>
              <a:rPr lang="en-US" sz="2200" spc="-1" dirty="0" smtClean="0">
                <a:solidFill>
                  <a:srgbClr val="000000"/>
                </a:solidFill>
              </a:rPr>
              <a:t>().</a:t>
            </a:r>
          </a:p>
          <a:p>
            <a:pPr marL="457200" indent="-457200">
              <a:lnSpc>
                <a:spcPct val="115000"/>
              </a:lnSpc>
              <a:buFont typeface="+mj-lt"/>
              <a:buAutoNum type="arabicPeriod" startAt="4"/>
            </a:pPr>
            <a:r>
              <a:rPr lang="en-US" sz="2200" b="1" spc="-1" dirty="0" err="1">
                <a:solidFill>
                  <a:srgbClr val="000000"/>
                </a:solidFill>
              </a:rPr>
              <a:t>OnEnable</a:t>
            </a:r>
            <a:r>
              <a:rPr lang="en-US" sz="2200" spc="-1" dirty="0">
                <a:solidFill>
                  <a:srgbClr val="000000"/>
                </a:solidFill>
              </a:rPr>
              <a:t>() and </a:t>
            </a:r>
            <a:r>
              <a:rPr lang="en-US" sz="2200" b="1" spc="-1" dirty="0" err="1">
                <a:solidFill>
                  <a:srgbClr val="000000"/>
                </a:solidFill>
              </a:rPr>
              <a:t>OnDisable</a:t>
            </a:r>
            <a:r>
              <a:rPr lang="en-US" sz="2200" spc="-1" dirty="0">
                <a:solidFill>
                  <a:srgbClr val="000000"/>
                </a:solidFill>
              </a:rPr>
              <a:t>():</a:t>
            </a:r>
          </a:p>
          <a:p>
            <a:pPr marL="457200" indent="-457200">
              <a:lnSpc>
                <a:spcPct val="115000"/>
              </a:lnSpc>
              <a:buFont typeface="Arial" panose="020B0604020202020204" pitchFamily="34" charset="0"/>
              <a:buChar char="•"/>
            </a:pPr>
            <a:r>
              <a:rPr lang="en-US" sz="2200" b="1" spc="-1" dirty="0" err="1">
                <a:solidFill>
                  <a:srgbClr val="000000"/>
                </a:solidFill>
              </a:rPr>
              <a:t>OnEnable</a:t>
            </a:r>
            <a:r>
              <a:rPr lang="en-US" sz="2200" spc="-1" dirty="0">
                <a:solidFill>
                  <a:srgbClr val="000000"/>
                </a:solidFill>
              </a:rPr>
              <a:t>(): Called when the object becomes enabled and active.</a:t>
            </a:r>
          </a:p>
          <a:p>
            <a:pPr marL="457200" indent="-457200">
              <a:lnSpc>
                <a:spcPct val="115000"/>
              </a:lnSpc>
              <a:buFont typeface="Arial" panose="020B0604020202020204" pitchFamily="34" charset="0"/>
              <a:buChar char="•"/>
            </a:pPr>
            <a:r>
              <a:rPr lang="en-US" sz="2200" b="1" spc="-1" dirty="0" err="1">
                <a:solidFill>
                  <a:srgbClr val="000000"/>
                </a:solidFill>
              </a:rPr>
              <a:t>OnDisable</a:t>
            </a:r>
            <a:r>
              <a:rPr lang="en-US" sz="2200" spc="-1" dirty="0">
                <a:solidFill>
                  <a:srgbClr val="000000"/>
                </a:solidFill>
              </a:rPr>
              <a:t>(): Called when the object becomes disabled</a:t>
            </a:r>
            <a:r>
              <a:rPr lang="en-US" sz="2200" spc="-1" dirty="0" smtClean="0">
                <a:solidFill>
                  <a:srgbClr val="000000"/>
                </a:solidFill>
              </a:rPr>
              <a:t>.</a:t>
            </a:r>
          </a:p>
          <a:p>
            <a:pPr marL="457200" indent="-457200">
              <a:lnSpc>
                <a:spcPct val="115000"/>
              </a:lnSpc>
              <a:buFont typeface="+mj-lt"/>
              <a:buAutoNum type="arabicPeriod" startAt="5"/>
            </a:pPr>
            <a:r>
              <a:rPr lang="en-US" sz="2200" b="1" spc="-1" dirty="0" err="1">
                <a:solidFill>
                  <a:srgbClr val="000000"/>
                </a:solidFill>
              </a:rPr>
              <a:t>LateUpdate</a:t>
            </a:r>
            <a:r>
              <a:rPr lang="en-US" sz="2200" spc="-1" dirty="0">
                <a:solidFill>
                  <a:srgbClr val="000000"/>
                </a:solidFill>
              </a:rPr>
              <a:t>():</a:t>
            </a:r>
          </a:p>
          <a:p>
            <a:pPr marL="457200" indent="-457200">
              <a:lnSpc>
                <a:spcPct val="115000"/>
              </a:lnSpc>
              <a:buFont typeface="Arial" panose="020B0604020202020204" pitchFamily="34" charset="0"/>
              <a:buChar char="•"/>
            </a:pPr>
            <a:r>
              <a:rPr lang="en-US" sz="2200" spc="-1" dirty="0">
                <a:solidFill>
                  <a:srgbClr val="000000"/>
                </a:solidFill>
              </a:rPr>
              <a:t>Called once per frame after Update(). It's often used for camera-related operations to ensure that all Update() operations have been completed.</a:t>
            </a:r>
            <a:endParaRPr lang="en-US" sz="2200" spc="-1" dirty="0" smtClean="0">
              <a:solidFill>
                <a:srgbClr val="000000"/>
              </a:solidFill>
            </a:endParaRPr>
          </a:p>
          <a:p>
            <a:pPr marL="457200" indent="-457200">
              <a:lnSpc>
                <a:spcPct val="115000"/>
              </a:lnSpc>
              <a:buFont typeface="+mj-lt"/>
              <a:buAutoNum type="arabicPeriod" startAt="2"/>
            </a:pP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5</a:t>
            </a:fld>
            <a:endParaRPr/>
          </a:p>
        </p:txBody>
      </p:sp>
    </p:spTree>
    <p:extLst>
      <p:ext uri="{BB962C8B-B14F-4D97-AF65-F5344CB8AC3E}">
        <p14:creationId xmlns:p14="http://schemas.microsoft.com/office/powerpoint/2010/main" val="164922969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err="1">
                <a:solidFill>
                  <a:srgbClr val="000000"/>
                </a:solidFill>
              </a:rPr>
              <a:t>Coroutine</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A </a:t>
            </a:r>
            <a:r>
              <a:rPr lang="en-US" sz="2200" spc="-1" dirty="0" err="1">
                <a:solidFill>
                  <a:srgbClr val="000000"/>
                </a:solidFill>
              </a:rPr>
              <a:t>coroutine</a:t>
            </a:r>
            <a:r>
              <a:rPr lang="en-US" sz="2200" spc="-1" dirty="0">
                <a:solidFill>
                  <a:srgbClr val="000000"/>
                </a:solidFill>
              </a:rPr>
              <a:t> is a special type of routine or subroutine in computer programming that allows for non-blocking execution. Unlike regular functions or methods, </a:t>
            </a:r>
            <a:r>
              <a:rPr lang="en-US" sz="2200" spc="-1" dirty="0" err="1">
                <a:solidFill>
                  <a:srgbClr val="000000"/>
                </a:solidFill>
              </a:rPr>
              <a:t>coroutines</a:t>
            </a:r>
            <a:r>
              <a:rPr lang="en-US" sz="2200" spc="-1" dirty="0">
                <a:solidFill>
                  <a:srgbClr val="000000"/>
                </a:solidFill>
              </a:rPr>
              <a:t> can be paused and resumed, allowing the program to perform other tasks while waiting for a particular operation to </a:t>
            </a:r>
            <a:r>
              <a:rPr lang="en-US" sz="2200" spc="-1" dirty="0" smtClean="0">
                <a:solidFill>
                  <a:srgbClr val="000000"/>
                </a:solidFill>
              </a:rPr>
              <a:t>complete.</a:t>
            </a:r>
          </a:p>
          <a:p>
            <a:pPr marL="342900" indent="-342900">
              <a:lnSpc>
                <a:spcPct val="115000"/>
              </a:lnSpc>
              <a:buFont typeface="Arial" panose="020B0604020202020204" pitchFamily="34" charset="0"/>
              <a:buChar char="•"/>
            </a:pPr>
            <a:r>
              <a:rPr lang="en-US" sz="2200" spc="-1" dirty="0" err="1">
                <a:solidFill>
                  <a:srgbClr val="000000"/>
                </a:solidFill>
              </a:rPr>
              <a:t>Coroutines</a:t>
            </a:r>
            <a:r>
              <a:rPr lang="en-US" sz="2200" spc="-1" dirty="0">
                <a:solidFill>
                  <a:srgbClr val="000000"/>
                </a:solidFill>
              </a:rPr>
              <a:t> are often used in scenarios where asynchronous or time-consuming operations need to be performed without freezing the entire program</a:t>
            </a:r>
            <a:r>
              <a:rPr lang="en-US" sz="2200" spc="-1" dirty="0" smtClean="0">
                <a:solidFill>
                  <a:srgbClr val="000000"/>
                </a:solidFill>
              </a:rPr>
              <a:t>.</a:t>
            </a:r>
          </a:p>
          <a:p>
            <a:pPr marL="342900" indent="-342900">
              <a:lnSpc>
                <a:spcPct val="115000"/>
              </a:lnSpc>
              <a:buFont typeface="Arial" panose="020B0604020202020204" pitchFamily="34" charset="0"/>
              <a:buChar char="•"/>
            </a:pPr>
            <a:r>
              <a:rPr lang="en-US" sz="2200" spc="-1" dirty="0" err="1">
                <a:solidFill>
                  <a:srgbClr val="000000"/>
                </a:solidFill>
              </a:rPr>
              <a:t>Coroutines</a:t>
            </a:r>
            <a:r>
              <a:rPr lang="en-US" sz="2200" spc="-1" dirty="0">
                <a:solidFill>
                  <a:srgbClr val="000000"/>
                </a:solidFill>
              </a:rPr>
              <a:t> are commonly used in game development, and Unity, a popular game development engine, has a </a:t>
            </a:r>
            <a:r>
              <a:rPr lang="en-US" sz="2200" spc="-1" dirty="0" err="1">
                <a:solidFill>
                  <a:srgbClr val="000000"/>
                </a:solidFill>
              </a:rPr>
              <a:t>coroutine</a:t>
            </a:r>
            <a:r>
              <a:rPr lang="en-US" sz="2200" spc="-1" dirty="0">
                <a:solidFill>
                  <a:srgbClr val="000000"/>
                </a:solidFill>
              </a:rPr>
              <a:t> system as part of its scripting API. In Unity, </a:t>
            </a:r>
            <a:r>
              <a:rPr lang="en-US" sz="2200" spc="-1" dirty="0" err="1">
                <a:solidFill>
                  <a:srgbClr val="000000"/>
                </a:solidFill>
              </a:rPr>
              <a:t>coroutines</a:t>
            </a:r>
            <a:r>
              <a:rPr lang="en-US" sz="2200" spc="-1" dirty="0">
                <a:solidFill>
                  <a:srgbClr val="000000"/>
                </a:solidFill>
              </a:rPr>
              <a:t> are used to handle tasks such as animations, delays, and other operations that may take time but should not block the main thread.</a:t>
            </a: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6</a:t>
            </a:fld>
            <a:endParaRPr/>
          </a:p>
        </p:txBody>
      </p:sp>
    </p:spTree>
    <p:extLst>
      <p:ext uri="{BB962C8B-B14F-4D97-AF65-F5344CB8AC3E}">
        <p14:creationId xmlns:p14="http://schemas.microsoft.com/office/powerpoint/2010/main" val="138936491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err="1">
                <a:solidFill>
                  <a:srgbClr val="000000"/>
                </a:solidFill>
              </a:rPr>
              <a:t>Coroutine</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The concept of </a:t>
            </a:r>
            <a:r>
              <a:rPr lang="en-US" sz="2200" spc="-1" dirty="0" err="1">
                <a:solidFill>
                  <a:srgbClr val="000000"/>
                </a:solidFill>
              </a:rPr>
              <a:t>coroutines</a:t>
            </a:r>
            <a:r>
              <a:rPr lang="en-US" sz="2200" spc="-1" dirty="0">
                <a:solidFill>
                  <a:srgbClr val="000000"/>
                </a:solidFill>
              </a:rPr>
              <a:t> is not limited to Unity; it exists in various programming languages and frameworks. </a:t>
            </a:r>
            <a:endParaRPr lang="en-US" sz="2200" spc="-1" dirty="0" smtClean="0">
              <a:solidFill>
                <a:srgbClr val="000000"/>
              </a:solidFill>
            </a:endParaRPr>
          </a:p>
          <a:p>
            <a:pPr marL="342900" indent="-342900">
              <a:lnSpc>
                <a:spcPct val="115000"/>
              </a:lnSpc>
              <a:buFont typeface="Arial" panose="020B0604020202020204" pitchFamily="34" charset="0"/>
              <a:buChar char="•"/>
            </a:pPr>
            <a:r>
              <a:rPr lang="en-US" sz="2200" spc="-1" dirty="0" err="1" smtClean="0">
                <a:solidFill>
                  <a:srgbClr val="000000"/>
                </a:solidFill>
              </a:rPr>
              <a:t>Coroutines</a:t>
            </a:r>
            <a:r>
              <a:rPr lang="en-US" sz="2200" spc="-1" dirty="0" smtClean="0">
                <a:solidFill>
                  <a:srgbClr val="000000"/>
                </a:solidFill>
              </a:rPr>
              <a:t> </a:t>
            </a:r>
            <a:r>
              <a:rPr lang="en-US" sz="2200" spc="-1" dirty="0">
                <a:solidFill>
                  <a:srgbClr val="000000"/>
                </a:solidFill>
              </a:rPr>
              <a:t>can simplify asynchronous programming by providing a more readable and structured way to manage asynchronous tasks compared to using callbacks or threads. They are particularly useful in scenarios where you want to avoid the complexity and potential issues associated with multithreading.</a:t>
            </a: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7</a:t>
            </a:fld>
            <a:endParaRPr/>
          </a:p>
        </p:txBody>
      </p:sp>
    </p:spTree>
    <p:extLst>
      <p:ext uri="{BB962C8B-B14F-4D97-AF65-F5344CB8AC3E}">
        <p14:creationId xmlns:p14="http://schemas.microsoft.com/office/powerpoint/2010/main" val="64824727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err="1">
                <a:solidFill>
                  <a:srgbClr val="000000"/>
                </a:solidFill>
              </a:rPr>
              <a:t>Coroutine</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Delaying Execution:</a:t>
            </a:r>
            <a:endParaRPr lang="en-US" sz="2200" spc="-1" dirty="0" smtClean="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smtClean="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smtClean="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smtClean="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smtClean="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a:p>
            <a:pPr>
              <a:lnSpc>
                <a:spcPct val="115000"/>
              </a:lnSpc>
            </a:pPr>
            <a:endParaRPr lang="en-US" sz="2200" spc="-1" dirty="0" smtClean="0">
              <a:solidFill>
                <a:srgbClr val="000000"/>
              </a:solidFill>
            </a:endParaRPr>
          </a:p>
        </p:txBody>
      </p:sp>
      <p:sp>
        <p:nvSpPr>
          <p:cNvPr id="2" name="PlaceHolder 1"/>
          <p:cNvSpPr>
            <a:spLocks noGrp="1"/>
          </p:cNvSpPr>
          <p:nvPr>
            <p:ph type="sldNum" idx="2"/>
          </p:nvPr>
        </p:nvSpPr>
        <p:spPr/>
        <p:txBody>
          <a:bodyPr/>
          <a:lstStyle/>
          <a:p>
            <a:fld id="{E662E0F8-AEBF-4F9D-AAEA-E42E01C18BE1}" type="slidenum">
              <a:t>8</a:t>
            </a:fld>
            <a:endParaRPr/>
          </a:p>
        </p:txBody>
      </p:sp>
      <p:pic>
        <p:nvPicPr>
          <p:cNvPr id="3" name="Picture 2"/>
          <p:cNvPicPr>
            <a:picLocks noChangeAspect="1"/>
          </p:cNvPicPr>
          <p:nvPr/>
        </p:nvPicPr>
        <p:blipFill>
          <a:blip r:embed="rId3"/>
          <a:stretch>
            <a:fillRect/>
          </a:stretch>
        </p:blipFill>
        <p:spPr>
          <a:xfrm>
            <a:off x="2993663" y="2219039"/>
            <a:ext cx="5434033" cy="3699495"/>
          </a:xfrm>
          <a:prstGeom prst="rect">
            <a:avLst/>
          </a:prstGeom>
        </p:spPr>
      </p:pic>
    </p:spTree>
    <p:extLst>
      <p:ext uri="{BB962C8B-B14F-4D97-AF65-F5344CB8AC3E}">
        <p14:creationId xmlns:p14="http://schemas.microsoft.com/office/powerpoint/2010/main" val="388252376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err="1">
                <a:solidFill>
                  <a:srgbClr val="000000"/>
                </a:solidFill>
              </a:rPr>
              <a:t>Coroutine</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Animating Objects:</a:t>
            </a: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smtClean="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smtClean="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smtClean="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smtClean="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smtClean="0">
              <a:solidFill>
                <a:srgbClr val="000000"/>
              </a:solidFill>
            </a:endParaRPr>
          </a:p>
          <a:p>
            <a:pPr algn="ctr">
              <a:lnSpc>
                <a:spcPct val="115000"/>
              </a:lnSpc>
            </a:pPr>
            <a:endParaRPr lang="en-US" spc="-1" dirty="0" smtClean="0">
              <a:solidFill>
                <a:srgbClr val="000000"/>
              </a:solidFill>
            </a:endParaRPr>
          </a:p>
          <a:p>
            <a:pPr algn="ctr">
              <a:lnSpc>
                <a:spcPct val="115000"/>
              </a:lnSpc>
            </a:pPr>
            <a:endParaRPr lang="en-US" spc="-1" dirty="0" smtClean="0">
              <a:solidFill>
                <a:srgbClr val="000000"/>
              </a:solidFill>
            </a:endParaRPr>
          </a:p>
        </p:txBody>
      </p:sp>
      <p:sp>
        <p:nvSpPr>
          <p:cNvPr id="2" name="PlaceHolder 1"/>
          <p:cNvSpPr>
            <a:spLocks noGrp="1"/>
          </p:cNvSpPr>
          <p:nvPr>
            <p:ph type="sldNum" idx="2"/>
          </p:nvPr>
        </p:nvSpPr>
        <p:spPr/>
        <p:txBody>
          <a:bodyPr/>
          <a:lstStyle/>
          <a:p>
            <a:fld id="{E662E0F8-AEBF-4F9D-AAEA-E42E01C18BE1}" type="slidenum">
              <a:t>9</a:t>
            </a:fld>
            <a:endParaRPr/>
          </a:p>
        </p:txBody>
      </p:sp>
      <p:pic>
        <p:nvPicPr>
          <p:cNvPr id="4" name="Picture 3"/>
          <p:cNvPicPr>
            <a:picLocks noChangeAspect="1"/>
          </p:cNvPicPr>
          <p:nvPr/>
        </p:nvPicPr>
        <p:blipFill>
          <a:blip r:embed="rId3"/>
          <a:stretch>
            <a:fillRect/>
          </a:stretch>
        </p:blipFill>
        <p:spPr>
          <a:xfrm>
            <a:off x="3971585" y="1930096"/>
            <a:ext cx="4325630" cy="4502587"/>
          </a:xfrm>
          <a:prstGeom prst="rect">
            <a:avLst/>
          </a:prstGeom>
        </p:spPr>
      </p:pic>
    </p:spTree>
    <p:extLst>
      <p:ext uri="{BB962C8B-B14F-4D97-AF65-F5344CB8AC3E}">
        <p14:creationId xmlns:p14="http://schemas.microsoft.com/office/powerpoint/2010/main" val="220779418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5842</TotalTime>
  <Words>3126</Words>
  <Application>Microsoft Office PowerPoint</Application>
  <PresentationFormat>Widescreen</PresentationFormat>
  <Paragraphs>289</Paragraphs>
  <Slides>33</Slides>
  <Notes>32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33</vt:i4>
      </vt:variant>
    </vt:vector>
  </HeadingPairs>
  <TitlesOfParts>
    <vt:vector size="43" baseType="lpstr">
      <vt:lpstr>Arial</vt:lpstr>
      <vt:lpstr>Calibri</vt:lpstr>
      <vt:lpstr>Cascadia Code Light</vt:lpstr>
      <vt:lpstr>DejaVu Sans</vt:lpstr>
      <vt:lpstr>PingFang SC</vt:lpstr>
      <vt:lpstr>Symbol</vt:lpstr>
      <vt:lpstr>Times New Roman</vt:lpstr>
      <vt:lpstr>Wingdings</vt:lpstr>
      <vt:lpstr>Office Theme</vt:lpstr>
      <vt:lpstr>Office Theme</vt:lpstr>
      <vt:lpstr>PowerPoint Presentation</vt:lpstr>
      <vt:lpstr>Learning Objectives</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Trí Phạm Thanh</dc:creator>
  <dc:description/>
  <cp:lastModifiedBy>Phạm Trọng Nghĩa</cp:lastModifiedBy>
  <cp:revision>358</cp:revision>
  <dcterms:created xsi:type="dcterms:W3CDTF">2023-12-04T12:44:34Z</dcterms:created>
  <dcterms:modified xsi:type="dcterms:W3CDTF">2024-02-23T08:56:10Z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FE FPTU HCM</vt:lpwstr>
  </property>
  <property fmtid="{D5CDD505-2E9C-101B-9397-08002B2CF9AE}" pid="3" name="PresentationFormat">
    <vt:lpwstr>Widescreen</vt:lpwstr>
  </property>
  <property fmtid="{D5CDD505-2E9C-101B-9397-08002B2CF9AE}" pid="4" name="Slides">
    <vt:r8>27</vt:r8>
  </property>
</Properties>
</file>