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3"/>
  </p:notesMasterIdLst>
  <p:sldIdLst>
    <p:sldId id="256" r:id="rId3"/>
    <p:sldId id="257" r:id="rId4"/>
    <p:sldId id="403" r:id="rId5"/>
    <p:sldId id="367" r:id="rId6"/>
    <p:sldId id="424" r:id="rId7"/>
    <p:sldId id="425" r:id="rId8"/>
    <p:sldId id="426" r:id="rId9"/>
    <p:sldId id="394" r:id="rId10"/>
    <p:sldId id="395" r:id="rId11"/>
    <p:sldId id="427" r:id="rId12"/>
    <p:sldId id="428" r:id="rId13"/>
    <p:sldId id="429" r:id="rId14"/>
    <p:sldId id="430" r:id="rId15"/>
    <p:sldId id="431" r:id="rId16"/>
    <p:sldId id="432" r:id="rId17"/>
    <p:sldId id="436" r:id="rId18"/>
    <p:sldId id="435" r:id="rId19"/>
    <p:sldId id="433" r:id="rId20"/>
    <p:sldId id="434" r:id="rId21"/>
    <p:sldId id="437" r:id="rId22"/>
    <p:sldId id="438" r:id="rId23"/>
    <p:sldId id="439" r:id="rId24"/>
    <p:sldId id="440" r:id="rId25"/>
    <p:sldId id="441" r:id="rId26"/>
    <p:sldId id="442" r:id="rId27"/>
    <p:sldId id="443" r:id="rId28"/>
    <p:sldId id="444" r:id="rId29"/>
    <p:sldId id="445" r:id="rId30"/>
    <p:sldId id="446" r:id="rId31"/>
    <p:sldId id="447" r:id="rId32"/>
    <p:sldId id="448" r:id="rId33"/>
    <p:sldId id="449" r:id="rId34"/>
    <p:sldId id="450" r:id="rId35"/>
    <p:sldId id="451" r:id="rId36"/>
    <p:sldId id="452" r:id="rId37"/>
    <p:sldId id="453" r:id="rId38"/>
    <p:sldId id="454" r:id="rId39"/>
    <p:sldId id="455" r:id="rId40"/>
    <p:sldId id="456" r:id="rId41"/>
    <p:sldId id="416" r:id="rId42"/>
    <p:sldId id="457" r:id="rId43"/>
    <p:sldId id="458" r:id="rId44"/>
    <p:sldId id="459" r:id="rId45"/>
    <p:sldId id="460" r:id="rId46"/>
    <p:sldId id="461" r:id="rId47"/>
    <p:sldId id="462" r:id="rId48"/>
    <p:sldId id="463" r:id="rId49"/>
    <p:sldId id="464" r:id="rId50"/>
    <p:sldId id="465" r:id="rId51"/>
    <p:sldId id="466" r:id="rId52"/>
    <p:sldId id="467" r:id="rId53"/>
    <p:sldId id="468" r:id="rId54"/>
    <p:sldId id="469" r:id="rId55"/>
    <p:sldId id="470" r:id="rId56"/>
    <p:sldId id="471" r:id="rId57"/>
    <p:sldId id="472" r:id="rId58"/>
    <p:sldId id="473" r:id="rId59"/>
    <p:sldId id="474" r:id="rId60"/>
    <p:sldId id="475" r:id="rId61"/>
    <p:sldId id="476" r:id="rId6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84687" autoAdjust="0"/>
  </p:normalViewPr>
  <p:slideViewPr>
    <p:cSldViewPr snapToGrid="0">
      <p:cViewPr varScale="1">
        <p:scale>
          <a:sx n="98" d="100"/>
          <a:sy n="98" d="100"/>
        </p:scale>
        <p:origin x="10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8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8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89" name="PlaceHolder 4"/>
          <p:cNvSpPr>
            <a:spLocks noGrp="1"/>
          </p:cNvSpPr>
          <p:nvPr>
            <p:ph type="dt" idx="3"/>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90" name="PlaceHolder 5"/>
          <p:cNvSpPr>
            <a:spLocks noGrp="1"/>
          </p:cNvSpPr>
          <p:nvPr>
            <p:ph type="ftr" idx="4"/>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1" name="PlaceHolder 6"/>
          <p:cNvSpPr>
            <a:spLocks noGrp="1"/>
          </p:cNvSpPr>
          <p:nvPr>
            <p:ph type="sldNum" idx="5"/>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3D4EBBC2-D5E1-41FA-9790-8F80BF27C86C}"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unity3d.com/Packages/com.unity.inputsystem@1.7/manual/Gamepad.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docs.unity3d.com/Packages/com.unity.inputsystem@1.7/api/UnityEngine.InputSystem.Mouse.html" TargetMode="External"/><Relationship Id="rId4" Type="http://schemas.openxmlformats.org/officeDocument/2006/relationships/hyperlink" Target="https://docs.unity3d.com/Packages/com.unity.inputsystem@1.7/api/UnityEngine.InputSystem.Keyboard.htm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unity3d.com/Packages/com.unity.inputsystem@1.7/manual/ActionAssets.html#editing-action-map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unity3d.com/Packages/com.unity.inputsystem@1.7/manual/ActionAssets.html#editing-control-scheme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unity3d.com/Packages/com.unity.inputsystem@1.7/manual/ActionAssets.html#editing-control-scheme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unity3d.com/Packages/com.unity.inputsystem@1.7/manual/Workflow-Embedded.html"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docs.unity3d.com/Packages/com.unity.inputsystem@1.7/manual/Workflow-PlayerInput.html" TargetMode="External"/><Relationship Id="rId4" Type="http://schemas.openxmlformats.org/officeDocument/2006/relationships/hyperlink" Target="https://docs.unity3d.com/Packages/com.unity.inputsystem@1.7/manual/Workflow-Direct.html"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unity3d.com/Packages/com.unity.inputsystem@1.7/manual/ActionAssets.html"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docs.unity3d.com/Packages/com.unity.inputsystem@1.7/manual/Workflow-ActionsAsset.html"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unity3d.com/Packages/com.unity.inputsystem@1.7/manual/ActionAssets.html"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docs.unity3d.com/Packages/com.unity.inputsystem@1.7/manual/Workflow-ActionsAsset.html"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844382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r>
              <a:rPr lang="en-US" sz="1200" b="0" i="0" kern="1200" dirty="0" smtClean="0">
                <a:solidFill>
                  <a:schemeClr val="tx1"/>
                </a:solidFill>
                <a:effectLst/>
                <a:latin typeface="+mn-lt"/>
                <a:ea typeface="+mn-ea"/>
                <a:cs typeface="+mn-cs"/>
              </a:rPr>
              <a:t>The example above reads values directly from the right trigger, and the left stick, of the currently connected </a:t>
            </a:r>
            <a:r>
              <a:rPr lang="en-US" sz="1200" b="0" i="0" u="none" strike="noStrike" kern="1200" dirty="0" smtClean="0">
                <a:solidFill>
                  <a:schemeClr val="tx1"/>
                </a:solidFill>
                <a:effectLst/>
                <a:latin typeface="+mn-lt"/>
                <a:ea typeface="+mn-ea"/>
                <a:cs typeface="+mn-cs"/>
                <a:hlinkClick r:id="rId3"/>
              </a:rPr>
              <a:t>gamepad</a:t>
            </a:r>
            <a:r>
              <a:rPr lang="en-US" sz="1200" b="0" i="0" kern="1200" dirty="0" smtClean="0">
                <a:solidFill>
                  <a:schemeClr val="tx1"/>
                </a:solidFill>
                <a:effectLst/>
                <a:latin typeface="+mn-lt"/>
                <a:ea typeface="+mn-ea"/>
                <a:cs typeface="+mn-cs"/>
              </a:rPr>
              <a:t>. It does not use the input system’s "Action" class, and instead the conceptual actions in your game or app, such as "move" and "use", are implicitly defined by what your code does in response to the input. You can use the same approach for other Device types such as the </a:t>
            </a:r>
            <a:r>
              <a:rPr lang="en-US" sz="1200" b="0" i="0" u="none" strike="noStrike" kern="1200" dirty="0" smtClean="0">
                <a:solidFill>
                  <a:schemeClr val="tx1"/>
                </a:solidFill>
                <a:effectLst/>
                <a:latin typeface="+mn-lt"/>
                <a:ea typeface="+mn-ea"/>
                <a:cs typeface="+mn-cs"/>
                <a:hlinkClick r:id="rId4"/>
              </a:rPr>
              <a:t>keyboard</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5"/>
              </a:rPr>
              <a:t>mouse</a:t>
            </a:r>
            <a:r>
              <a:rPr lang="en-US" sz="1200" b="0" i="0" kern="1200" dirty="0" smtClean="0">
                <a:solidFill>
                  <a:schemeClr val="tx1"/>
                </a:solidFill>
                <a:effectLst/>
                <a:latin typeface="+mn-lt"/>
                <a:ea typeface="+mn-ea"/>
                <a:cs typeface="+mn-cs"/>
              </a:rPr>
              <a:t>.</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8442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74327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342900" indent="-342900">
              <a:lnSpc>
                <a:spcPct val="115000"/>
              </a:lnSpc>
              <a:buFont typeface="Arial" panose="020B0604020202020204" pitchFamily="34" charset="0"/>
              <a:buChar char="•"/>
            </a:pPr>
            <a:r>
              <a:rPr lang="en-US" sz="2000" spc="-1" dirty="0" smtClean="0">
                <a:solidFill>
                  <a:srgbClr val="000000"/>
                </a:solidFill>
              </a:rPr>
              <a:t>You can use the </a:t>
            </a:r>
            <a:r>
              <a:rPr lang="en-US" sz="2000" b="1" spc="-1" dirty="0" err="1" smtClean="0">
                <a:solidFill>
                  <a:srgbClr val="000000"/>
                </a:solidFill>
              </a:rPr>
              <a:t>InputAction</a:t>
            </a:r>
            <a:r>
              <a:rPr lang="en-US" sz="2000" spc="-1" dirty="0" smtClean="0">
                <a:solidFill>
                  <a:srgbClr val="000000"/>
                </a:solidFill>
              </a:rPr>
              <a:t> class in your script to define actions in your script. This adds a layer of abstraction between your actual action code or methods, and the bindings to specific device controls.</a:t>
            </a:r>
          </a:p>
          <a:p>
            <a:pPr marL="342900" indent="-342900">
              <a:lnSpc>
                <a:spcPct val="115000"/>
              </a:lnSpc>
              <a:buFont typeface="Arial" panose="020B0604020202020204" pitchFamily="34" charset="0"/>
              <a:buChar char="•"/>
            </a:pPr>
            <a:r>
              <a:rPr lang="en-US" sz="2000" spc="-1" dirty="0" smtClean="0">
                <a:solidFill>
                  <a:srgbClr val="000000"/>
                </a:solidFill>
              </a:rPr>
              <a:t>This means that instead of directly reading device states, you do not specify explicitly which controls (such as a gamepad trigger or stick) should do what in your code. Instead you create Actions, bind them to controls, and respond to the states or values from your Actions in your code.</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192970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143625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InputAction</a:t>
            </a:r>
            <a:r>
              <a:rPr lang="en-US" sz="1200" b="0" i="0" kern="1200" dirty="0" smtClean="0">
                <a:solidFill>
                  <a:schemeClr val="tx1"/>
                </a:solidFill>
                <a:effectLst/>
                <a:latin typeface="+mn-lt"/>
                <a:ea typeface="+mn-ea"/>
                <a:cs typeface="+mn-cs"/>
              </a:rPr>
              <a:t> class provides a way to bind interactions from a device’s controls to named actions in the inspector. When you bind actions to controls from a device in the inspector, you can then design your script to respond when the actions are performed without hard-coding references to specific devices in your script. This layer of abstraction provides you with the flexibility to modify or add multiple bindings without needing to change your code.</a:t>
            </a:r>
          </a:p>
          <a:p>
            <a:r>
              <a:rPr lang="en-US" sz="1200" b="0" i="0" kern="1200" dirty="0" smtClean="0">
                <a:solidFill>
                  <a:schemeClr val="tx1"/>
                </a:solidFill>
                <a:effectLst/>
                <a:latin typeface="+mn-lt"/>
                <a:ea typeface="+mn-ea"/>
                <a:cs typeface="+mn-cs"/>
              </a:rPr>
              <a:t>To read values from your Actions, you must first </a:t>
            </a:r>
            <a:r>
              <a:rPr lang="en-US" sz="1200" b="1" i="0" kern="1200" dirty="0" smtClean="0">
                <a:solidFill>
                  <a:schemeClr val="tx1"/>
                </a:solidFill>
                <a:effectLst/>
                <a:latin typeface="+mn-lt"/>
                <a:ea typeface="+mn-ea"/>
                <a:cs typeface="+mn-cs"/>
              </a:rPr>
              <a:t>enable</a:t>
            </a:r>
            <a:r>
              <a:rPr lang="en-US" sz="1200" b="0" i="0" kern="1200" dirty="0" smtClean="0">
                <a:solidFill>
                  <a:schemeClr val="tx1"/>
                </a:solidFill>
                <a:effectLst/>
                <a:latin typeface="+mn-lt"/>
                <a:ea typeface="+mn-ea"/>
                <a:cs typeface="+mn-cs"/>
              </a:rPr>
              <a:t> the action, and then either repeatedly poll the action in your game loop, or add event handlers to the action. You must also </a:t>
            </a:r>
            <a:r>
              <a:rPr lang="en-US" sz="1200" b="1" i="0" kern="1200" dirty="0" smtClean="0">
                <a:solidFill>
                  <a:schemeClr val="tx1"/>
                </a:solidFill>
                <a:effectLst/>
                <a:latin typeface="+mn-lt"/>
                <a:ea typeface="+mn-ea"/>
                <a:cs typeface="+mn-cs"/>
              </a:rPr>
              <a:t>disable</a:t>
            </a:r>
            <a:r>
              <a:rPr lang="en-US" sz="1200" b="0" i="0" kern="1200" dirty="0" smtClean="0">
                <a:solidFill>
                  <a:schemeClr val="tx1"/>
                </a:solidFill>
                <a:effectLst/>
                <a:latin typeface="+mn-lt"/>
                <a:ea typeface="+mn-ea"/>
                <a:cs typeface="+mn-cs"/>
              </a:rPr>
              <a:t> the action when you no longer want the input to trigger event handlers.</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329930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470336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77660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786106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03216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23189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882825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r>
              <a:rPr lang="en-US" sz="1200" b="0" i="0" u="none" strike="noStrike" kern="1200" dirty="0" smtClean="0">
                <a:solidFill>
                  <a:schemeClr val="tx1"/>
                </a:solidFill>
                <a:effectLst/>
                <a:latin typeface="+mn-lt"/>
                <a:ea typeface="+mn-ea"/>
                <a:cs typeface="+mn-cs"/>
                <a:hlinkClick r:id="rId3"/>
              </a:rPr>
              <a:t>Action Maps</a:t>
            </a:r>
            <a:r>
              <a:rPr lang="en-US" sz="1200" b="0" i="0" kern="1200" dirty="0" smtClean="0">
                <a:solidFill>
                  <a:schemeClr val="tx1"/>
                </a:solidFill>
                <a:effectLst/>
                <a:latin typeface="+mn-lt"/>
                <a:ea typeface="+mn-ea"/>
                <a:cs typeface="+mn-cs"/>
              </a:rPr>
              <a:t> are a way to group related actions together, where each map relates to a different situation. For example, your game might involve driving vehicles and navigating on foot, and may have in-game menus. In this example, it would make sense to have three different action maps for each of these three situations, and your game code would switch between them as appropriate. The actions grouped into the "driving" action map might be called "steer", "accelerate", "brake", "handbrake",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whereas the actions grouped into the "on foot" action map might be "move", "jump", "crouch", "use", </a:t>
            </a:r>
            <a:r>
              <a:rPr lang="en-US" sz="1200" b="0" i="0" kern="1200" dirty="0" err="1" smtClean="0">
                <a:solidFill>
                  <a:schemeClr val="tx1"/>
                </a:solidFill>
                <a:effectLst/>
                <a:latin typeface="+mn-lt"/>
                <a:ea typeface="+mn-ea"/>
                <a:cs typeface="+mn-cs"/>
              </a:rPr>
              <a:t>etc</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086446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3"/>
              </a:rPr>
              <a:t>Control Schemes</a:t>
            </a:r>
            <a:r>
              <a:rPr lang="en-US" sz="1200" b="0" i="0" kern="1200" dirty="0" smtClean="0">
                <a:solidFill>
                  <a:schemeClr val="tx1"/>
                </a:solidFill>
                <a:effectLst/>
                <a:latin typeface="+mn-lt"/>
                <a:ea typeface="+mn-ea"/>
                <a:cs typeface="+mn-cs"/>
              </a:rPr>
              <a:t>, also defined in an Action Asset, allows you to specify which bindings belong to the control schemes you define. You might have one control scheme which is "Joypad", and another control scheme which is "Keyboard and Mouse". This allows you to determine which control scheme the user is currently using, so your game can respond to the user accordingly. This feature is often used to adapt the in-game UI to show the correct keys or buttons in on-screen prompts.</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52525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3"/>
              </a:rPr>
              <a:t>Control Schemes</a:t>
            </a:r>
            <a:r>
              <a:rPr lang="en-US" sz="1200" b="0" i="0" kern="1200" dirty="0" smtClean="0">
                <a:solidFill>
                  <a:schemeClr val="tx1"/>
                </a:solidFill>
                <a:effectLst/>
                <a:latin typeface="+mn-lt"/>
                <a:ea typeface="+mn-ea"/>
                <a:cs typeface="+mn-cs"/>
              </a:rPr>
              <a:t>, also defined in an Action Asset, allows you to specify which bindings belong to the control schemes you define. You might have one control scheme which is "Joypad", and another control scheme which is "Keyboard and Mouse". This allows you to determine which control scheme the user is currently using, so your game can respond to the user accordingly. This feature is often used to adapt the in-game UI to show the correct keys or buttons in on-screen prompts.</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737448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When you use an Actions Asset, there are two distinct ways to access it from your code. You can either:</a:t>
            </a:r>
          </a:p>
          <a:p>
            <a:r>
              <a:rPr lang="en-US" sz="1200" b="0" i="0" kern="1200" dirty="0" smtClean="0">
                <a:solidFill>
                  <a:schemeClr val="tx1"/>
                </a:solidFill>
                <a:effectLst/>
                <a:latin typeface="+mn-lt"/>
                <a:ea typeface="+mn-ea"/>
                <a:cs typeface="+mn-cs"/>
              </a:rPr>
              <a:t>Use an </a:t>
            </a:r>
            <a:r>
              <a:rPr lang="en-US" sz="1200" b="1" i="0" kern="1200" dirty="0" smtClean="0">
                <a:solidFill>
                  <a:schemeClr val="tx1"/>
                </a:solidFill>
                <a:effectLst/>
                <a:latin typeface="+mn-lt"/>
                <a:ea typeface="+mn-ea"/>
                <a:cs typeface="+mn-cs"/>
              </a:rPr>
              <a:t>inspector reference</a:t>
            </a:r>
            <a:r>
              <a:rPr lang="en-US" sz="1200" b="0" i="0" kern="1200" dirty="0" smtClean="0">
                <a:solidFill>
                  <a:schemeClr val="tx1"/>
                </a:solidFill>
                <a:effectLst/>
                <a:latin typeface="+mn-lt"/>
                <a:ea typeface="+mn-ea"/>
                <a:cs typeface="+mn-cs"/>
              </a:rPr>
              <a:t> to the Actions Asset, or</a:t>
            </a:r>
          </a:p>
          <a:p>
            <a:r>
              <a:rPr lang="en-US" sz="1200" b="0" i="0" kern="1200" dirty="0" smtClean="0">
                <a:solidFill>
                  <a:schemeClr val="tx1"/>
                </a:solidFill>
                <a:effectLst/>
                <a:latin typeface="+mn-lt"/>
                <a:ea typeface="+mn-ea"/>
                <a:cs typeface="+mn-cs"/>
              </a:rPr>
              <a:t>Generate a </a:t>
            </a:r>
            <a:r>
              <a:rPr lang="en-US" sz="1200" b="1" i="0" kern="1200" dirty="0" smtClean="0">
                <a:solidFill>
                  <a:schemeClr val="tx1"/>
                </a:solidFill>
                <a:effectLst/>
                <a:latin typeface="+mn-lt"/>
                <a:ea typeface="+mn-ea"/>
                <a:cs typeface="+mn-cs"/>
              </a:rPr>
              <a:t>C# class</a:t>
            </a:r>
            <a:r>
              <a:rPr lang="en-US" sz="1200" b="0" i="0" kern="1200" dirty="0" smtClean="0">
                <a:solidFill>
                  <a:schemeClr val="tx1"/>
                </a:solidFill>
                <a:effectLst/>
                <a:latin typeface="+mn-lt"/>
                <a:ea typeface="+mn-ea"/>
                <a:cs typeface="+mn-cs"/>
              </a:rPr>
              <a:t> that wraps your Actions Asset.</a:t>
            </a:r>
          </a:p>
          <a:p>
            <a:r>
              <a:rPr lang="en-US" sz="1200" b="0" i="0" kern="1200" dirty="0" smtClean="0">
                <a:solidFill>
                  <a:schemeClr val="tx1"/>
                </a:solidFill>
                <a:effectLst/>
                <a:latin typeface="+mn-lt"/>
                <a:ea typeface="+mn-ea"/>
                <a:cs typeface="+mn-cs"/>
              </a:rPr>
              <a:t>Your choice affects how you access your actions from code. With an </a:t>
            </a:r>
            <a:r>
              <a:rPr lang="en-US" sz="1200" b="1" i="0" kern="1200" dirty="0" smtClean="0">
                <a:solidFill>
                  <a:schemeClr val="tx1"/>
                </a:solidFill>
                <a:effectLst/>
                <a:latin typeface="+mn-lt"/>
                <a:ea typeface="+mn-ea"/>
                <a:cs typeface="+mn-cs"/>
              </a:rPr>
              <a:t>inspector reference</a:t>
            </a:r>
            <a:r>
              <a:rPr lang="en-US" sz="1200" b="0" i="0" kern="1200" dirty="0" smtClean="0">
                <a:solidFill>
                  <a:schemeClr val="tx1"/>
                </a:solidFill>
                <a:effectLst/>
                <a:latin typeface="+mn-lt"/>
                <a:ea typeface="+mn-ea"/>
                <a:cs typeface="+mn-cs"/>
              </a:rPr>
              <a:t> to your Actions Asset, you must read the actions by name using strings. If you use the </a:t>
            </a:r>
            <a:r>
              <a:rPr lang="en-US" sz="1200" b="1" i="0" kern="1200" dirty="0" smtClean="0">
                <a:solidFill>
                  <a:schemeClr val="tx1"/>
                </a:solidFill>
                <a:effectLst/>
                <a:latin typeface="+mn-lt"/>
                <a:ea typeface="+mn-ea"/>
                <a:cs typeface="+mn-cs"/>
              </a:rPr>
              <a:t>Generate C# class</a:t>
            </a:r>
            <a:r>
              <a:rPr lang="en-US" sz="1200" b="0" i="0" kern="1200" dirty="0" smtClean="0">
                <a:solidFill>
                  <a:schemeClr val="tx1"/>
                </a:solidFill>
                <a:effectLst/>
                <a:latin typeface="+mn-lt"/>
                <a:ea typeface="+mn-ea"/>
                <a:cs typeface="+mn-cs"/>
              </a:rPr>
              <a:t> feature, Unity generates an accompanying class as a new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cs</a:t>
            </a:r>
            <a:r>
              <a:rPr lang="en-US" sz="1200" b="0" i="0" kern="1200" dirty="0" smtClean="0">
                <a:solidFill>
                  <a:schemeClr val="tx1"/>
                </a:solidFill>
                <a:effectLst/>
                <a:latin typeface="+mn-lt"/>
                <a:ea typeface="+mn-ea"/>
                <a:cs typeface="+mn-cs"/>
              </a:rPr>
              <a:t> script asset, which acts as a wrapper for your actions. You can then create an instance of the generated wrapper class in your code and directly use its API members which are named after the names of the actions that you configured.</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680058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When you use an Actions Asset, there are two distinct ways to access it from your code. You can either:</a:t>
            </a:r>
          </a:p>
          <a:p>
            <a:r>
              <a:rPr lang="en-US" sz="1200" b="0" i="0" kern="1200" dirty="0" smtClean="0">
                <a:solidFill>
                  <a:schemeClr val="tx1"/>
                </a:solidFill>
                <a:effectLst/>
                <a:latin typeface="+mn-lt"/>
                <a:ea typeface="+mn-ea"/>
                <a:cs typeface="+mn-cs"/>
              </a:rPr>
              <a:t>Use an </a:t>
            </a:r>
            <a:r>
              <a:rPr lang="en-US" sz="1200" b="1" i="0" kern="1200" dirty="0" smtClean="0">
                <a:solidFill>
                  <a:schemeClr val="tx1"/>
                </a:solidFill>
                <a:effectLst/>
                <a:latin typeface="+mn-lt"/>
                <a:ea typeface="+mn-ea"/>
                <a:cs typeface="+mn-cs"/>
              </a:rPr>
              <a:t>inspector reference</a:t>
            </a:r>
            <a:r>
              <a:rPr lang="en-US" sz="1200" b="0" i="0" kern="1200" dirty="0" smtClean="0">
                <a:solidFill>
                  <a:schemeClr val="tx1"/>
                </a:solidFill>
                <a:effectLst/>
                <a:latin typeface="+mn-lt"/>
                <a:ea typeface="+mn-ea"/>
                <a:cs typeface="+mn-cs"/>
              </a:rPr>
              <a:t> to the Actions Asset, or</a:t>
            </a:r>
          </a:p>
          <a:p>
            <a:r>
              <a:rPr lang="en-US" sz="1200" b="0" i="0" kern="1200" dirty="0" smtClean="0">
                <a:solidFill>
                  <a:schemeClr val="tx1"/>
                </a:solidFill>
                <a:effectLst/>
                <a:latin typeface="+mn-lt"/>
                <a:ea typeface="+mn-ea"/>
                <a:cs typeface="+mn-cs"/>
              </a:rPr>
              <a:t>Generate a </a:t>
            </a:r>
            <a:r>
              <a:rPr lang="en-US" sz="1200" b="1" i="0" kern="1200" dirty="0" smtClean="0">
                <a:solidFill>
                  <a:schemeClr val="tx1"/>
                </a:solidFill>
                <a:effectLst/>
                <a:latin typeface="+mn-lt"/>
                <a:ea typeface="+mn-ea"/>
                <a:cs typeface="+mn-cs"/>
              </a:rPr>
              <a:t>C# class</a:t>
            </a:r>
            <a:r>
              <a:rPr lang="en-US" sz="1200" b="0" i="0" kern="1200" dirty="0" smtClean="0">
                <a:solidFill>
                  <a:schemeClr val="tx1"/>
                </a:solidFill>
                <a:effectLst/>
                <a:latin typeface="+mn-lt"/>
                <a:ea typeface="+mn-ea"/>
                <a:cs typeface="+mn-cs"/>
              </a:rPr>
              <a:t> that wraps your Actions Asset.</a:t>
            </a:r>
          </a:p>
          <a:p>
            <a:r>
              <a:rPr lang="en-US" sz="1200" b="0" i="0" kern="1200" dirty="0" smtClean="0">
                <a:solidFill>
                  <a:schemeClr val="tx1"/>
                </a:solidFill>
                <a:effectLst/>
                <a:latin typeface="+mn-lt"/>
                <a:ea typeface="+mn-ea"/>
                <a:cs typeface="+mn-cs"/>
              </a:rPr>
              <a:t>Your choice affects how you access your actions from code. With an </a:t>
            </a:r>
            <a:r>
              <a:rPr lang="en-US" sz="1200" b="1" i="0" kern="1200" dirty="0" smtClean="0">
                <a:solidFill>
                  <a:schemeClr val="tx1"/>
                </a:solidFill>
                <a:effectLst/>
                <a:latin typeface="+mn-lt"/>
                <a:ea typeface="+mn-ea"/>
                <a:cs typeface="+mn-cs"/>
              </a:rPr>
              <a:t>inspector reference</a:t>
            </a:r>
            <a:r>
              <a:rPr lang="en-US" sz="1200" b="0" i="0" kern="1200" dirty="0" smtClean="0">
                <a:solidFill>
                  <a:schemeClr val="tx1"/>
                </a:solidFill>
                <a:effectLst/>
                <a:latin typeface="+mn-lt"/>
                <a:ea typeface="+mn-ea"/>
                <a:cs typeface="+mn-cs"/>
              </a:rPr>
              <a:t> to your Actions Asset, you must read the actions by name using strings. If you use the </a:t>
            </a:r>
            <a:r>
              <a:rPr lang="en-US" sz="1200" b="1" i="0" kern="1200" dirty="0" smtClean="0">
                <a:solidFill>
                  <a:schemeClr val="tx1"/>
                </a:solidFill>
                <a:effectLst/>
                <a:latin typeface="+mn-lt"/>
                <a:ea typeface="+mn-ea"/>
                <a:cs typeface="+mn-cs"/>
              </a:rPr>
              <a:t>Generate C# class</a:t>
            </a:r>
            <a:r>
              <a:rPr lang="en-US" sz="1200" b="0" i="0" kern="1200" dirty="0" smtClean="0">
                <a:solidFill>
                  <a:schemeClr val="tx1"/>
                </a:solidFill>
                <a:effectLst/>
                <a:latin typeface="+mn-lt"/>
                <a:ea typeface="+mn-ea"/>
                <a:cs typeface="+mn-cs"/>
              </a:rPr>
              <a:t> feature, Unity generates an accompanying class as a new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cs</a:t>
            </a:r>
            <a:r>
              <a:rPr lang="en-US" sz="1200" b="0" i="0" kern="1200" dirty="0" smtClean="0">
                <a:solidFill>
                  <a:schemeClr val="tx1"/>
                </a:solidFill>
                <a:effectLst/>
                <a:latin typeface="+mn-lt"/>
                <a:ea typeface="+mn-ea"/>
                <a:cs typeface="+mn-cs"/>
              </a:rPr>
              <a:t> script asset, which acts as a wrapper for your actions. You can then create an instance of the generated wrapper class in your code and directly use its API members which are named after the names of the actions that you configured.</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881463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94061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288802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450558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212918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785089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014868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29867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715969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r>
              <a:rPr lang="en-US" sz="1200" b="0" i="0" kern="1200" dirty="0" smtClean="0">
                <a:solidFill>
                  <a:schemeClr val="tx1"/>
                </a:solidFill>
                <a:effectLst/>
                <a:latin typeface="+mn-lt"/>
                <a:ea typeface="+mn-ea"/>
                <a:cs typeface="+mn-cs"/>
              </a:rPr>
              <a:t>Whether you use the C# wrapper option, or the inspector reference option, using an Action Asset like this gives you the ability to organize and edit your actions in the Actions Window. It is more flexible than using </a:t>
            </a:r>
            <a:r>
              <a:rPr lang="en-US" sz="1200" b="0" i="0" u="none" strike="noStrike" kern="1200" dirty="0" smtClean="0">
                <a:solidFill>
                  <a:schemeClr val="tx1"/>
                </a:solidFill>
                <a:effectLst/>
                <a:latin typeface="+mn-lt"/>
                <a:ea typeface="+mn-ea"/>
                <a:cs typeface="+mn-cs"/>
                <a:hlinkClick r:id="rId3"/>
              </a:rPr>
              <a:t>embedded actions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4"/>
              </a:rPr>
              <a:t>directly reading device states</a:t>
            </a:r>
            <a:r>
              <a:rPr lang="en-US" sz="1200" b="0" i="0" kern="1200" dirty="0" smtClean="0">
                <a:solidFill>
                  <a:schemeClr val="tx1"/>
                </a:solidFill>
                <a:effectLst/>
                <a:latin typeface="+mn-lt"/>
                <a:ea typeface="+mn-ea"/>
                <a:cs typeface="+mn-cs"/>
              </a:rPr>
              <a:t>, and is generally a good solution for many projects. However, you can also add one more step of abstraction using the </a:t>
            </a:r>
            <a:r>
              <a:rPr lang="en-US" sz="1200" b="0" i="0" u="none" strike="noStrike" kern="1200" dirty="0" smtClean="0">
                <a:solidFill>
                  <a:schemeClr val="tx1"/>
                </a:solidFill>
                <a:effectLst/>
                <a:latin typeface="+mn-lt"/>
                <a:ea typeface="+mn-ea"/>
                <a:cs typeface="+mn-cs"/>
                <a:hlinkClick r:id="rId5"/>
              </a:rPr>
              <a:t>Player Input component</a:t>
            </a:r>
            <a:r>
              <a:rPr lang="en-US" sz="1200" b="0" i="0" kern="1200" dirty="0" smtClean="0">
                <a:solidFill>
                  <a:schemeClr val="tx1"/>
                </a:solidFill>
                <a:effectLst/>
                <a:latin typeface="+mn-lt"/>
                <a:ea typeface="+mn-ea"/>
                <a:cs typeface="+mn-cs"/>
              </a:rPr>
              <a:t>, to set up calls to methods based on your Action definitions.</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791117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The highest level of abstraction provided by the Input System is when you use the </a:t>
            </a:r>
            <a:r>
              <a:rPr lang="en-US" sz="1200" b="0" i="0" u="none" strike="noStrike" kern="1200" dirty="0" smtClean="0">
                <a:solidFill>
                  <a:schemeClr val="tx1"/>
                </a:solidFill>
                <a:effectLst/>
                <a:latin typeface="+mn-lt"/>
                <a:ea typeface="+mn-ea"/>
                <a:cs typeface="+mn-cs"/>
                <a:hlinkClick r:id="rId3"/>
              </a:rPr>
              <a:t>Actions Asset</a:t>
            </a:r>
            <a:r>
              <a:rPr lang="en-US" sz="1200" b="0" i="0" kern="1200" dirty="0" smtClean="0">
                <a:solidFill>
                  <a:schemeClr val="tx1"/>
                </a:solidFill>
                <a:effectLst/>
                <a:latin typeface="+mn-lt"/>
                <a:ea typeface="+mn-ea"/>
                <a:cs typeface="+mn-cs"/>
              </a:rPr>
              <a:t> and the </a:t>
            </a:r>
            <a:r>
              <a:rPr lang="en-US" sz="1200" b="1" i="0" kern="1200" dirty="0" smtClean="0">
                <a:solidFill>
                  <a:schemeClr val="tx1"/>
                </a:solidFill>
                <a:effectLst/>
                <a:latin typeface="+mn-lt"/>
                <a:ea typeface="+mn-ea"/>
                <a:cs typeface="+mn-cs"/>
              </a:rPr>
              <a:t>Player Input component</a:t>
            </a:r>
            <a:r>
              <a:rPr lang="en-US" sz="1200" b="0" i="0" kern="1200" dirty="0" smtClean="0">
                <a:solidFill>
                  <a:schemeClr val="tx1"/>
                </a:solidFill>
                <a:effectLst/>
                <a:latin typeface="+mn-lt"/>
                <a:ea typeface="+mn-ea"/>
                <a:cs typeface="+mn-cs"/>
              </a:rPr>
              <a:t> together.</a:t>
            </a:r>
          </a:p>
          <a:p>
            <a:r>
              <a:rPr lang="en-US" sz="1200" b="0" i="0" kern="1200" dirty="0" smtClean="0">
                <a:solidFill>
                  <a:schemeClr val="tx1"/>
                </a:solidFill>
                <a:effectLst/>
                <a:latin typeface="+mn-lt"/>
                <a:ea typeface="+mn-ea"/>
                <a:cs typeface="+mn-cs"/>
              </a:rPr>
              <a:t>The Player Input component takes a reference to an Actions Asset, and provides a way to make connections between the Actions defined in that asset, and C# methods in your own </a:t>
            </a:r>
            <a:r>
              <a:rPr lang="en-US" sz="1200" b="0" i="0" kern="1200" dirty="0" err="1" smtClean="0">
                <a:solidFill>
                  <a:schemeClr val="tx1"/>
                </a:solidFill>
                <a:effectLst/>
                <a:latin typeface="+mn-lt"/>
                <a:ea typeface="+mn-ea"/>
                <a:cs typeface="+mn-cs"/>
              </a:rPr>
              <a:t>MonoBehaviour</a:t>
            </a:r>
            <a:r>
              <a:rPr lang="en-US" sz="1200" b="0" i="0" kern="1200" dirty="0" smtClean="0">
                <a:solidFill>
                  <a:schemeClr val="tx1"/>
                </a:solidFill>
                <a:effectLst/>
                <a:latin typeface="+mn-lt"/>
                <a:ea typeface="+mn-ea"/>
                <a:cs typeface="+mn-cs"/>
              </a:rPr>
              <a:t> scripts, so that your desired C# methods are called when the user performs an input action.</a:t>
            </a:r>
          </a:p>
          <a:p>
            <a:r>
              <a:rPr lang="en-US" sz="1200" b="0" i="0" kern="1200" dirty="0" smtClean="0">
                <a:solidFill>
                  <a:schemeClr val="tx1"/>
                </a:solidFill>
                <a:effectLst/>
                <a:latin typeface="+mn-lt"/>
                <a:ea typeface="+mn-ea"/>
                <a:cs typeface="+mn-cs"/>
              </a:rPr>
              <a:t>It allows you to set up these connections using a UI in the inspector, instead of requiring you to write code to make those connections (as shown in the </a:t>
            </a:r>
            <a:r>
              <a:rPr lang="en-US" sz="1200" b="0" i="0" u="none" strike="noStrike" kern="1200" dirty="0" smtClean="0">
                <a:solidFill>
                  <a:schemeClr val="tx1"/>
                </a:solidFill>
                <a:effectLst/>
                <a:latin typeface="+mn-lt"/>
                <a:ea typeface="+mn-ea"/>
                <a:cs typeface="+mn-cs"/>
                <a:hlinkClick r:id="rId4"/>
              </a:rPr>
              <a:t>previous workflow example</a:t>
            </a:r>
            <a:r>
              <a:rPr lang="en-US" sz="1200" b="0" i="0" kern="1200" dirty="0" smtClean="0">
                <a:solidFill>
                  <a:schemeClr val="tx1"/>
                </a:solidFill>
                <a:effectLst/>
                <a:latin typeface="+mn-lt"/>
                <a:ea typeface="+mn-ea"/>
                <a:cs typeface="+mn-cs"/>
              </a:rPr>
              <a:t>), as well as letting you choose how those methods are called.</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7603829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The highest level of abstraction provided by the Input System is when you use the </a:t>
            </a:r>
            <a:r>
              <a:rPr lang="en-US" sz="1200" b="0" i="0" u="none" strike="noStrike" kern="1200" dirty="0" smtClean="0">
                <a:solidFill>
                  <a:schemeClr val="tx1"/>
                </a:solidFill>
                <a:effectLst/>
                <a:latin typeface="+mn-lt"/>
                <a:ea typeface="+mn-ea"/>
                <a:cs typeface="+mn-cs"/>
                <a:hlinkClick r:id="rId3"/>
              </a:rPr>
              <a:t>Actions Asset</a:t>
            </a:r>
            <a:r>
              <a:rPr lang="en-US" sz="1200" b="0" i="0" kern="1200" dirty="0" smtClean="0">
                <a:solidFill>
                  <a:schemeClr val="tx1"/>
                </a:solidFill>
                <a:effectLst/>
                <a:latin typeface="+mn-lt"/>
                <a:ea typeface="+mn-ea"/>
                <a:cs typeface="+mn-cs"/>
              </a:rPr>
              <a:t> and the </a:t>
            </a:r>
            <a:r>
              <a:rPr lang="en-US" sz="1200" b="1" i="0" kern="1200" dirty="0" smtClean="0">
                <a:solidFill>
                  <a:schemeClr val="tx1"/>
                </a:solidFill>
                <a:effectLst/>
                <a:latin typeface="+mn-lt"/>
                <a:ea typeface="+mn-ea"/>
                <a:cs typeface="+mn-cs"/>
              </a:rPr>
              <a:t>Player Input component</a:t>
            </a:r>
            <a:r>
              <a:rPr lang="en-US" sz="1200" b="0" i="0" kern="1200" dirty="0" smtClean="0">
                <a:solidFill>
                  <a:schemeClr val="tx1"/>
                </a:solidFill>
                <a:effectLst/>
                <a:latin typeface="+mn-lt"/>
                <a:ea typeface="+mn-ea"/>
                <a:cs typeface="+mn-cs"/>
              </a:rPr>
              <a:t> together.</a:t>
            </a:r>
          </a:p>
          <a:p>
            <a:r>
              <a:rPr lang="en-US" sz="1200" b="0" i="0" kern="1200" dirty="0" smtClean="0">
                <a:solidFill>
                  <a:schemeClr val="tx1"/>
                </a:solidFill>
                <a:effectLst/>
                <a:latin typeface="+mn-lt"/>
                <a:ea typeface="+mn-ea"/>
                <a:cs typeface="+mn-cs"/>
              </a:rPr>
              <a:t>The Player Input component takes a reference to an Actions Asset, and provides a way to make connections between the Actions defined in that asset, and C# methods in your own </a:t>
            </a:r>
            <a:r>
              <a:rPr lang="en-US" sz="1200" b="0" i="0" kern="1200" dirty="0" err="1" smtClean="0">
                <a:solidFill>
                  <a:schemeClr val="tx1"/>
                </a:solidFill>
                <a:effectLst/>
                <a:latin typeface="+mn-lt"/>
                <a:ea typeface="+mn-ea"/>
                <a:cs typeface="+mn-cs"/>
              </a:rPr>
              <a:t>MonoBehaviour</a:t>
            </a:r>
            <a:r>
              <a:rPr lang="en-US" sz="1200" b="0" i="0" kern="1200" dirty="0" smtClean="0">
                <a:solidFill>
                  <a:schemeClr val="tx1"/>
                </a:solidFill>
                <a:effectLst/>
                <a:latin typeface="+mn-lt"/>
                <a:ea typeface="+mn-ea"/>
                <a:cs typeface="+mn-cs"/>
              </a:rPr>
              <a:t> scripts, so that your desired C# methods are called when the user performs an input action.</a:t>
            </a:r>
          </a:p>
          <a:p>
            <a:r>
              <a:rPr lang="en-US" sz="1200" b="0" i="0" kern="1200" dirty="0" smtClean="0">
                <a:solidFill>
                  <a:schemeClr val="tx1"/>
                </a:solidFill>
                <a:effectLst/>
                <a:latin typeface="+mn-lt"/>
                <a:ea typeface="+mn-ea"/>
                <a:cs typeface="+mn-cs"/>
              </a:rPr>
              <a:t>It allows you to set up these connections using a UI in the inspector, instead of requiring you to write code to make those connections (as shown in the </a:t>
            </a:r>
            <a:r>
              <a:rPr lang="en-US" sz="1200" b="0" i="0" u="none" strike="noStrike" kern="1200" dirty="0" smtClean="0">
                <a:solidFill>
                  <a:schemeClr val="tx1"/>
                </a:solidFill>
                <a:effectLst/>
                <a:latin typeface="+mn-lt"/>
                <a:ea typeface="+mn-ea"/>
                <a:cs typeface="+mn-cs"/>
                <a:hlinkClick r:id="rId4"/>
              </a:rPr>
              <a:t>previous workflow example</a:t>
            </a:r>
            <a:r>
              <a:rPr lang="en-US" sz="1200" b="0" i="0" kern="1200" dirty="0" smtClean="0">
                <a:solidFill>
                  <a:schemeClr val="tx1"/>
                </a:solidFill>
                <a:effectLst/>
                <a:latin typeface="+mn-lt"/>
                <a:ea typeface="+mn-ea"/>
                <a:cs typeface="+mn-cs"/>
              </a:rPr>
              <a:t>), as well as letting you choose how those methods are called.</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897185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3552638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6270004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You can see compared with the previous workflow code example that this method requires less code, because you do not have to reference the Actions Asset or set up the event handler methods in your own script. However it does require more set-up in the Editor, and could make debugging more difficult because the connections between your actions and code are not hard-coded.</a:t>
            </a:r>
          </a:p>
          <a:p>
            <a:r>
              <a:rPr lang="en-US" sz="1200" b="0" i="0" kern="1200" dirty="0" smtClean="0">
                <a:solidFill>
                  <a:schemeClr val="tx1"/>
                </a:solidFill>
                <a:effectLst/>
                <a:latin typeface="+mn-lt"/>
                <a:ea typeface="+mn-ea"/>
                <a:cs typeface="+mn-cs"/>
              </a:rPr>
              <a:t>As with the other workflows described in this section, there is a trade-off between flexibility, simplicity, and speed of implementation.</a:t>
            </a:r>
          </a:p>
          <a:p>
            <a:r>
              <a:rPr lang="en-US" sz="1200" b="0" i="0" kern="1200" dirty="0" smtClean="0">
                <a:solidFill>
                  <a:schemeClr val="tx1"/>
                </a:solidFill>
                <a:effectLst/>
                <a:latin typeface="+mn-lt"/>
                <a:ea typeface="+mn-ea"/>
                <a:cs typeface="+mn-cs"/>
              </a:rPr>
              <a:t>Using the Player Input component provides the flexibility of being able to connect any action to any public method on a </a:t>
            </a:r>
            <a:r>
              <a:rPr lang="en-US" sz="1200" b="0" i="0" kern="1200" dirty="0" err="1" smtClean="0">
                <a:solidFill>
                  <a:schemeClr val="tx1"/>
                </a:solidFill>
                <a:effectLst/>
                <a:latin typeface="+mn-lt"/>
                <a:ea typeface="+mn-ea"/>
                <a:cs typeface="+mn-cs"/>
              </a:rPr>
              <a:t>GameObject’s</a:t>
            </a:r>
            <a:r>
              <a:rPr lang="en-US" sz="1200" b="0" i="0" kern="1200" dirty="0" smtClean="0">
                <a:solidFill>
                  <a:schemeClr val="tx1"/>
                </a:solidFill>
                <a:effectLst/>
                <a:latin typeface="+mn-lt"/>
                <a:ea typeface="+mn-ea"/>
                <a:cs typeface="+mn-cs"/>
              </a:rPr>
              <a:t> component without writing code, and allows you to make modifications to these connections without modifying code.</a:t>
            </a:r>
          </a:p>
          <a:p>
            <a:r>
              <a:rPr lang="en-US" sz="1200" b="0" i="0" kern="1200" dirty="0" smtClean="0">
                <a:solidFill>
                  <a:schemeClr val="tx1"/>
                </a:solidFill>
                <a:effectLst/>
                <a:latin typeface="+mn-lt"/>
                <a:ea typeface="+mn-ea"/>
                <a:cs typeface="+mn-cs"/>
              </a:rPr>
              <a:t>However, although requiring less code, you may find that coding the connections in your own script is simpler and faster than setting up and keeping track of these connections in a </a:t>
            </a:r>
            <a:r>
              <a:rPr lang="en-US" sz="1200" b="0" i="0" kern="1200" dirty="0" err="1" smtClean="0">
                <a:solidFill>
                  <a:schemeClr val="tx1"/>
                </a:solidFill>
                <a:effectLst/>
                <a:latin typeface="+mn-lt"/>
                <a:ea typeface="+mn-ea"/>
                <a:cs typeface="+mn-cs"/>
              </a:rPr>
              <a:t>PlayerInput</a:t>
            </a:r>
            <a:r>
              <a:rPr lang="en-US" sz="1200" b="0" i="0" kern="1200" dirty="0" smtClean="0">
                <a:solidFill>
                  <a:schemeClr val="tx1"/>
                </a:solidFill>
                <a:effectLst/>
                <a:latin typeface="+mn-lt"/>
                <a:ea typeface="+mn-ea"/>
                <a:cs typeface="+mn-cs"/>
              </a:rPr>
              <a:t> component on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a:t>
            </a:r>
          </a:p>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766412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60826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519381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877589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60532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9256304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0113456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1688137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3830898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547695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0042260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8486995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530867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9762562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9875816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41972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8282887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8655624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768392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6845466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2412184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182201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0243324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36313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724896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040588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827371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07265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AB596FDA-7A2A-49E8-B60D-0B3C9054B08C}"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E6B9B89C-61DD-4E64-B5CC-EFEDBC5E04AA}"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F51F5990-8A72-48D0-BA63-3915E1CCC112}"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DB5BED76-17A6-4704-8E8A-01E0AF1BF37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26711B77-5951-4C08-9064-2DD161B254D1}"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BDADE497-C851-4CAE-A5E6-46B21ADDB6C3}"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F423A17D-6A30-4219-9AB4-F86555892737}"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296DFDF-541A-412E-8A51-F67A102E9703}"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2"/>
          </p:nvPr>
        </p:nvSpPr>
        <p:spPr/>
        <p:txBody>
          <a:bodyPr/>
          <a:lstStyle/>
          <a:p>
            <a:fld id="{8B8C2621-55A1-4D42-A0DB-7132646E971E}"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2"/>
          </p:nvPr>
        </p:nvSpPr>
        <p:spPr/>
        <p:txBody>
          <a:bodyPr/>
          <a:lstStyle/>
          <a:p>
            <a:fld id="{34DD9E22-F3C0-4400-A70A-C31D57D3AF32}"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D7E71186-3921-484F-BE90-7D08FB4F3A79}"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7A65131B-CFD0-4EEC-B851-F9A2AA040638}"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AA7CAF6D-DF00-40B6-802D-765F759AC02C}"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9D9C3C8E-8916-4F21-B485-E7ECF2B73007}"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CFC79B0-68DB-444F-8CB8-345DBA038223}"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2"/>
          </p:nvPr>
        </p:nvSpPr>
        <p:spPr/>
        <p:txBody>
          <a:bodyPr/>
          <a:lstStyle/>
          <a:p>
            <a:fld id="{DB948D07-6986-43F5-BC77-37EBFE74355B}"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2"/>
          </p:nvPr>
        </p:nvSpPr>
        <p:spPr/>
        <p:txBody>
          <a:bodyPr/>
          <a:lstStyle/>
          <a:p>
            <a:fld id="{AB5DE3C1-1AE1-49A7-ADDF-9243E1C3A6A6}"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B50AA461-306F-441E-89C3-FE3E6385AB14}"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66C0B007-0238-4A0A-9351-9691E96CB9FD}"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A7EEA773-4A70-4AB5-BC31-2BF3D338CCCC}"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AFFA599D-F980-4D64-AA68-D2359F4C8CD7}"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98ADDE0-B1DE-404E-BC81-911821368114}"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7018A82-3E28-4D7F-9A73-94C90F29276E}"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13D94B-491D-46B5-83D6-CF185268FF4E}"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8"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3" name="Picture 2"/>
          <p:cNvPicPr/>
          <p:nvPr/>
        </p:nvPicPr>
        <p:blipFill>
          <a:blip r:embed="rId15"/>
          <a:stretch/>
        </p:blipFill>
        <p:spPr>
          <a:xfrm>
            <a:off x="25560" y="30240"/>
            <a:ext cx="1572480" cy="63180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sldNum" idx="1"/>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12C4F2D4-FF57-4D51-8B35-E1A3A91DAC6B}"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44"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45"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46" name="Picture 45"/>
          <p:cNvPicPr/>
          <p:nvPr/>
        </p:nvPicPr>
        <p:blipFill>
          <a:blip r:embed="rId15"/>
          <a:stretch/>
        </p:blipFill>
        <p:spPr>
          <a:xfrm>
            <a:off x="25560" y="30240"/>
            <a:ext cx="1572480" cy="631800"/>
          </a:xfrm>
          <a:prstGeom prst="rect">
            <a:avLst/>
          </a:prstGeom>
          <a:ln w="0">
            <a:noFill/>
          </a:ln>
        </p:spPr>
      </p:pic>
      <p:sp>
        <p:nvSpPr>
          <p:cNvPr id="47" name="PlaceHolder 1"/>
          <p:cNvSpPr>
            <a:spLocks noGrp="1"/>
          </p:cNvSpPr>
          <p:nvPr>
            <p:ph type="sldNum" idx="2"/>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D28A3F3E-59CA-4B6B-9341-1A20D24E2E0F}"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48"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9"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23"/>
          <p:cNvSpPr/>
          <p:nvPr/>
        </p:nvSpPr>
        <p:spPr>
          <a:xfrm>
            <a:off x="1030680" y="1551600"/>
            <a:ext cx="10129320" cy="2378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US" sz="4400" spc="-1" dirty="0">
                <a:solidFill>
                  <a:srgbClr val="000000"/>
                </a:solidFill>
                <a:ea typeface="PingFang SC"/>
              </a:rPr>
              <a:t>Scripting Interactivity - Mouse and Keyboard Input in Unity</a:t>
            </a:r>
            <a:endParaRPr lang="en-US" sz="4400" b="0" strike="noStrike" spc="-1" dirty="0">
              <a:solidFill>
                <a:srgbClr val="000000"/>
              </a:solidFill>
              <a:latin typeface="Arial"/>
            </a:endParaRPr>
          </a:p>
        </p:txBody>
      </p:sp>
      <p:pic>
        <p:nvPicPr>
          <p:cNvPr id="93" name="Picture 92"/>
          <p:cNvPicPr/>
          <p:nvPr/>
        </p:nvPicPr>
        <p:blipFill>
          <a:blip r:embed="rId2"/>
          <a:stretch/>
        </p:blipFill>
        <p:spPr>
          <a:xfrm>
            <a:off x="4156200" y="446400"/>
            <a:ext cx="3879360" cy="21279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Directly </a:t>
            </a:r>
            <a:r>
              <a:rPr lang="en-US" sz="2200" b="1" spc="-1" dirty="0">
                <a:solidFill>
                  <a:srgbClr val="000000"/>
                </a:solidFill>
              </a:rPr>
              <a:t>Reading Device </a:t>
            </a:r>
            <a:r>
              <a:rPr lang="en-US" sz="2200" b="1" spc="-1" dirty="0" smtClean="0">
                <a:solidFill>
                  <a:srgbClr val="000000"/>
                </a:solidFill>
              </a:rPr>
              <a:t>States</a:t>
            </a:r>
            <a:r>
              <a:rPr lang="en-US" sz="2200" spc="-1" dirty="0" smtClean="0">
                <a:solidFill>
                  <a:srgbClr val="000000"/>
                </a:solidFill>
              </a:rPr>
              <a:t>: </a:t>
            </a:r>
          </a:p>
          <a:p>
            <a:pPr>
              <a:lnSpc>
                <a:spcPct val="115000"/>
              </a:lnSpc>
            </a:pPr>
            <a:r>
              <a:rPr lang="en-US" sz="2200" spc="-1" dirty="0">
                <a:solidFill>
                  <a:srgbClr val="000000"/>
                </a:solidFill>
              </a:rPr>
              <a:t>This is the simplest and most direct workflow, but the least flexible. It’s useful if you want a quick implementation with one type of device. It might not be the best choice if you want to provide your users with multiple types of input or if you want to target multiple platforms.</a:t>
            </a: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10</a:t>
            </a:fld>
            <a:endParaRPr/>
          </a:p>
        </p:txBody>
      </p:sp>
      <p:pic>
        <p:nvPicPr>
          <p:cNvPr id="4" name="Picture 3"/>
          <p:cNvPicPr>
            <a:picLocks noChangeAspect="1"/>
          </p:cNvPicPr>
          <p:nvPr/>
        </p:nvPicPr>
        <p:blipFill>
          <a:blip r:embed="rId3"/>
          <a:stretch>
            <a:fillRect/>
          </a:stretch>
        </p:blipFill>
        <p:spPr>
          <a:xfrm>
            <a:off x="3839017" y="3452812"/>
            <a:ext cx="3743325" cy="1781175"/>
          </a:xfrm>
          <a:prstGeom prst="rect">
            <a:avLst/>
          </a:prstGeom>
        </p:spPr>
      </p:pic>
    </p:spTree>
    <p:extLst>
      <p:ext uri="{BB962C8B-B14F-4D97-AF65-F5344CB8AC3E}">
        <p14:creationId xmlns:p14="http://schemas.microsoft.com/office/powerpoint/2010/main" val="296848097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Directly </a:t>
            </a:r>
            <a:r>
              <a:rPr lang="en-US" sz="2200" b="1" spc="-1" dirty="0">
                <a:solidFill>
                  <a:srgbClr val="000000"/>
                </a:solidFill>
              </a:rPr>
              <a:t>Reading Device </a:t>
            </a:r>
            <a:r>
              <a:rPr lang="en-US" sz="2200" b="1" spc="-1" dirty="0" smtClean="0">
                <a:solidFill>
                  <a:srgbClr val="000000"/>
                </a:solidFill>
              </a:rPr>
              <a:t>States</a:t>
            </a:r>
            <a:r>
              <a:rPr lang="en-US" sz="2200" spc="-1" dirty="0" smtClean="0">
                <a:solidFill>
                  <a:srgbClr val="000000"/>
                </a:solidFill>
              </a:rPr>
              <a:t>: </a:t>
            </a:r>
          </a:p>
          <a:p>
            <a:pPr>
              <a:lnSpc>
                <a:spcPct val="115000"/>
              </a:lnSpc>
            </a:pPr>
            <a:r>
              <a:rPr lang="en-US" sz="2200" spc="-1" dirty="0">
                <a:solidFill>
                  <a:srgbClr val="000000"/>
                </a:solidFill>
              </a:rPr>
              <a:t>You can directly read the values from connected devices by referring to the device’s controls and reading the values they are currently generating, using code like this:</a:t>
            </a: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11</a:t>
            </a:fld>
            <a:endParaRPr/>
          </a:p>
        </p:txBody>
      </p:sp>
    </p:spTree>
    <p:extLst>
      <p:ext uri="{BB962C8B-B14F-4D97-AF65-F5344CB8AC3E}">
        <p14:creationId xmlns:p14="http://schemas.microsoft.com/office/powerpoint/2010/main" val="156353094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434601"/>
            <a:ext cx="11425320" cy="49258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Directly </a:t>
            </a:r>
            <a:r>
              <a:rPr lang="en-US" sz="2200" b="1" spc="-1" dirty="0">
                <a:solidFill>
                  <a:srgbClr val="000000"/>
                </a:solidFill>
              </a:rPr>
              <a:t>Reading Device </a:t>
            </a:r>
            <a:r>
              <a:rPr lang="en-US" sz="2200" b="1" spc="-1" dirty="0" smtClean="0">
                <a:solidFill>
                  <a:srgbClr val="000000"/>
                </a:solidFill>
              </a:rPr>
              <a:t>States</a:t>
            </a:r>
            <a:r>
              <a:rPr lang="en-US" sz="2200" spc="-1" dirty="0" smtClean="0">
                <a:solidFill>
                  <a:srgbClr val="000000"/>
                </a:solidFill>
              </a:rPr>
              <a:t>: </a:t>
            </a:r>
          </a:p>
        </p:txBody>
      </p:sp>
      <p:sp>
        <p:nvSpPr>
          <p:cNvPr id="2" name="PlaceHolder 1"/>
          <p:cNvSpPr>
            <a:spLocks noGrp="1"/>
          </p:cNvSpPr>
          <p:nvPr>
            <p:ph type="sldNum" idx="2"/>
          </p:nvPr>
        </p:nvSpPr>
        <p:spPr/>
        <p:txBody>
          <a:bodyPr/>
          <a:lstStyle/>
          <a:p>
            <a:fld id="{E662E0F8-AEBF-4F9D-AAEA-E42E01C18BE1}" type="slidenum">
              <a:t>12</a:t>
            </a:fld>
            <a:endParaRPr/>
          </a:p>
        </p:txBody>
      </p:sp>
      <p:pic>
        <p:nvPicPr>
          <p:cNvPr id="4" name="Picture 3"/>
          <p:cNvPicPr>
            <a:picLocks noChangeAspect="1"/>
          </p:cNvPicPr>
          <p:nvPr/>
        </p:nvPicPr>
        <p:blipFill>
          <a:blip r:embed="rId3"/>
          <a:stretch>
            <a:fillRect/>
          </a:stretch>
        </p:blipFill>
        <p:spPr>
          <a:xfrm>
            <a:off x="3399395" y="1849784"/>
            <a:ext cx="4616196" cy="4561796"/>
          </a:xfrm>
          <a:prstGeom prst="rect">
            <a:avLst/>
          </a:prstGeom>
        </p:spPr>
      </p:pic>
    </p:spTree>
    <p:extLst>
      <p:ext uri="{BB962C8B-B14F-4D97-AF65-F5344CB8AC3E}">
        <p14:creationId xmlns:p14="http://schemas.microsoft.com/office/powerpoint/2010/main" val="304702088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Directly </a:t>
            </a:r>
            <a:r>
              <a:rPr lang="en-US" sz="2200" b="1" spc="-1" dirty="0">
                <a:solidFill>
                  <a:srgbClr val="000000"/>
                </a:solidFill>
              </a:rPr>
              <a:t>Reading Device </a:t>
            </a:r>
            <a:r>
              <a:rPr lang="en-US" sz="2200" b="1" spc="-1" dirty="0" smtClean="0">
                <a:solidFill>
                  <a:srgbClr val="000000"/>
                </a:solidFill>
              </a:rPr>
              <a:t>States</a:t>
            </a:r>
            <a:r>
              <a:rPr lang="en-US" sz="2200" spc="-1" dirty="0" smtClean="0">
                <a:solidFill>
                  <a:srgbClr val="000000"/>
                </a:solidFill>
              </a:rPr>
              <a:t>: </a:t>
            </a:r>
          </a:p>
          <a:p>
            <a:pPr marL="342900" indent="-342900">
              <a:lnSpc>
                <a:spcPct val="115000"/>
              </a:lnSpc>
              <a:buFont typeface="Arial" panose="020B0604020202020204" pitchFamily="34" charset="0"/>
              <a:buChar char="•"/>
            </a:pPr>
            <a:r>
              <a:rPr lang="en-US" sz="2200" spc="-1" dirty="0">
                <a:solidFill>
                  <a:srgbClr val="000000"/>
                </a:solidFill>
              </a:rPr>
              <a:t>This is often the fastest way to set up some code which responds to input, but it is the least flexible because there is no abstraction between your code and the values generated by a specific device</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If you choose to use this technique</a:t>
            </a:r>
            <a:r>
              <a:rPr lang="en-US" sz="2200" spc="-1" dirty="0" smtClean="0">
                <a:solidFill>
                  <a:srgbClr val="000000"/>
                </a:solidFill>
              </a:rPr>
              <a:t>:</a:t>
            </a:r>
            <a:endParaRPr lang="en-US" sz="2200" spc="-1" dirty="0">
              <a:solidFill>
                <a:srgbClr val="000000"/>
              </a:solidFill>
            </a:endParaRPr>
          </a:p>
          <a:p>
            <a:pPr marL="800100" lvl="1" indent="-342900">
              <a:lnSpc>
                <a:spcPct val="115000"/>
              </a:lnSpc>
              <a:buFont typeface="Arial" panose="020B0604020202020204" pitchFamily="34" charset="0"/>
              <a:buChar char="•"/>
            </a:pPr>
            <a:r>
              <a:rPr lang="en-US" sz="2200" spc="-1" dirty="0">
                <a:solidFill>
                  <a:srgbClr val="000000"/>
                </a:solidFill>
              </a:rPr>
              <a:t>You won’t benefit from Unity’s management of actions and interactions</a:t>
            </a:r>
            <a:r>
              <a:rPr lang="en-US" sz="2200" spc="-1" dirty="0" smtClean="0">
                <a:solidFill>
                  <a:srgbClr val="000000"/>
                </a:solidFill>
              </a:rPr>
              <a:t>.</a:t>
            </a:r>
            <a:endParaRPr lang="en-US" sz="2200" spc="-1" dirty="0">
              <a:solidFill>
                <a:srgbClr val="000000"/>
              </a:solidFill>
            </a:endParaRPr>
          </a:p>
          <a:p>
            <a:pPr marL="800100" lvl="1" indent="-342900">
              <a:lnSpc>
                <a:spcPct val="115000"/>
              </a:lnSpc>
              <a:buFont typeface="Arial" panose="020B0604020202020204" pitchFamily="34" charset="0"/>
              <a:buChar char="•"/>
            </a:pPr>
            <a:r>
              <a:rPr lang="en-US" sz="2200" spc="-1" dirty="0">
                <a:solidFill>
                  <a:srgbClr val="000000"/>
                </a:solidFill>
              </a:rPr>
              <a:t>It is harder to make your game or app work with multiple types of input device</a:t>
            </a:r>
            <a:r>
              <a:rPr lang="en-US" sz="2200" spc="-1" dirty="0" smtClean="0">
                <a:solidFill>
                  <a:srgbClr val="000000"/>
                </a:solidFill>
              </a:rPr>
              <a:t>.</a:t>
            </a:r>
            <a:endParaRPr lang="en-US" sz="2200" spc="-1" dirty="0">
              <a:solidFill>
                <a:srgbClr val="000000"/>
              </a:solidFill>
            </a:endParaRPr>
          </a:p>
          <a:p>
            <a:pPr marL="800100" lvl="1" indent="-342900">
              <a:lnSpc>
                <a:spcPct val="115000"/>
              </a:lnSpc>
              <a:buFont typeface="Arial" panose="020B0604020202020204" pitchFamily="34" charset="0"/>
              <a:buChar char="•"/>
            </a:pPr>
            <a:r>
              <a:rPr lang="en-US" sz="2200" spc="-1" dirty="0">
                <a:solidFill>
                  <a:srgbClr val="000000"/>
                </a:solidFill>
              </a:rPr>
              <a:t>Your input bindings are hard-coded in your script, so any changes to bindings require changes to the code</a:t>
            </a:r>
            <a:r>
              <a:rPr lang="en-US" sz="2200" spc="-1" dirty="0" smtClean="0">
                <a:solidFill>
                  <a:srgbClr val="000000"/>
                </a:solidFill>
              </a:rPr>
              <a:t>.</a:t>
            </a:r>
            <a:endParaRPr lang="en-US" sz="2200" spc="-1" dirty="0">
              <a:solidFill>
                <a:srgbClr val="000000"/>
              </a:solidFill>
            </a:endParaRPr>
          </a:p>
          <a:p>
            <a:pPr marL="800100" lvl="1" indent="-342900">
              <a:lnSpc>
                <a:spcPct val="115000"/>
              </a:lnSpc>
              <a:buFont typeface="Arial" panose="020B0604020202020204" pitchFamily="34" charset="0"/>
              <a:buChar char="•"/>
            </a:pPr>
            <a:r>
              <a:rPr lang="en-US" sz="2200" spc="-1" dirty="0">
                <a:solidFill>
                  <a:srgbClr val="000000"/>
                </a:solidFill>
              </a:rPr>
              <a:t>It is harder to allow the user to remap their own controls to different actions at run time.</a:t>
            </a: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13</a:t>
            </a:fld>
            <a:endParaRPr/>
          </a:p>
        </p:txBody>
      </p:sp>
    </p:spTree>
    <p:extLst>
      <p:ext uri="{BB962C8B-B14F-4D97-AF65-F5344CB8AC3E}">
        <p14:creationId xmlns:p14="http://schemas.microsoft.com/office/powerpoint/2010/main" val="182894839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Embedded </a:t>
            </a:r>
            <a:r>
              <a:rPr lang="en-US" sz="2200" b="1" spc="-1" dirty="0">
                <a:solidFill>
                  <a:srgbClr val="000000"/>
                </a:solidFill>
              </a:rPr>
              <a:t>Actions</a:t>
            </a:r>
            <a:r>
              <a:rPr lang="en-US" sz="2200" spc="-1" dirty="0" smtClean="0">
                <a:solidFill>
                  <a:srgbClr val="000000"/>
                </a:solidFill>
              </a:rPr>
              <a:t>: </a:t>
            </a:r>
          </a:p>
          <a:p>
            <a:pPr marL="342900" indent="-342900">
              <a:lnSpc>
                <a:spcPct val="115000"/>
              </a:lnSpc>
              <a:buFont typeface="Arial" panose="020B0604020202020204" pitchFamily="34" charset="0"/>
              <a:buChar char="•"/>
            </a:pPr>
            <a:r>
              <a:rPr lang="en-US" sz="2200" spc="-1" dirty="0">
                <a:solidFill>
                  <a:srgbClr val="000000"/>
                </a:solidFill>
              </a:rPr>
              <a:t>You can use the </a:t>
            </a:r>
            <a:r>
              <a:rPr lang="en-US" sz="2200" b="1" spc="-1" dirty="0" err="1">
                <a:solidFill>
                  <a:srgbClr val="000000"/>
                </a:solidFill>
              </a:rPr>
              <a:t>InputAction</a:t>
            </a:r>
            <a:r>
              <a:rPr lang="en-US" sz="2200" spc="-1" dirty="0">
                <a:solidFill>
                  <a:srgbClr val="000000"/>
                </a:solidFill>
              </a:rPr>
              <a:t> class in your script to define actions in your script. This adds a layer of abstraction between your actual action code or methods, and the bindings to specific device </a:t>
            </a:r>
            <a:r>
              <a:rPr lang="en-US" sz="2200" spc="-1" dirty="0" smtClean="0">
                <a:solidFill>
                  <a:srgbClr val="000000"/>
                </a:solidFill>
              </a:rPr>
              <a:t>controls.</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You </a:t>
            </a:r>
            <a:r>
              <a:rPr lang="en-US" sz="2200" spc="-1" dirty="0">
                <a:solidFill>
                  <a:srgbClr val="000000"/>
                </a:solidFill>
              </a:rPr>
              <a:t>do not specify explicitly which controls (such as a gamepad trigger or stick) should do what in your code. Instead you create Actions, bind them to controls, and respond to the states or values from your Actions in your code.</a:t>
            </a: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14</a:t>
            </a:fld>
            <a:endParaRPr/>
          </a:p>
        </p:txBody>
      </p:sp>
      <p:pic>
        <p:nvPicPr>
          <p:cNvPr id="3" name="Picture 2"/>
          <p:cNvPicPr>
            <a:picLocks noChangeAspect="1"/>
          </p:cNvPicPr>
          <p:nvPr/>
        </p:nvPicPr>
        <p:blipFill>
          <a:blip r:embed="rId3"/>
          <a:stretch>
            <a:fillRect/>
          </a:stretch>
        </p:blipFill>
        <p:spPr>
          <a:xfrm>
            <a:off x="3964822" y="4600341"/>
            <a:ext cx="3952875" cy="1714500"/>
          </a:xfrm>
          <a:prstGeom prst="rect">
            <a:avLst/>
          </a:prstGeom>
        </p:spPr>
      </p:pic>
    </p:spTree>
    <p:extLst>
      <p:ext uri="{BB962C8B-B14F-4D97-AF65-F5344CB8AC3E}">
        <p14:creationId xmlns:p14="http://schemas.microsoft.com/office/powerpoint/2010/main" val="239826265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444871"/>
            <a:ext cx="11425320" cy="491558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Embedded </a:t>
            </a:r>
            <a:r>
              <a:rPr lang="en-US" sz="2200" b="1" spc="-1" dirty="0">
                <a:solidFill>
                  <a:srgbClr val="000000"/>
                </a:solidFill>
              </a:rPr>
              <a:t>Actions</a:t>
            </a:r>
            <a:r>
              <a:rPr lang="en-US" sz="2200" spc="-1" dirty="0" smtClean="0">
                <a:solidFill>
                  <a:srgbClr val="000000"/>
                </a:solidFill>
              </a:rPr>
              <a:t>:</a:t>
            </a:r>
          </a:p>
          <a:p>
            <a:pPr>
              <a:lnSpc>
                <a:spcPct val="115000"/>
              </a:lnSpc>
            </a:pPr>
            <a:r>
              <a:rPr lang="en-US" sz="2200" spc="-1" dirty="0">
                <a:solidFill>
                  <a:srgbClr val="000000"/>
                </a:solidFill>
              </a:rPr>
              <a:t>When you make a public </a:t>
            </a:r>
            <a:r>
              <a:rPr lang="en-US" sz="2200" spc="-1" dirty="0" err="1">
                <a:solidFill>
                  <a:srgbClr val="000000"/>
                </a:solidFill>
              </a:rPr>
              <a:t>InputAction</a:t>
            </a:r>
            <a:r>
              <a:rPr lang="en-US" sz="2200" spc="-1" dirty="0">
                <a:solidFill>
                  <a:srgbClr val="000000"/>
                </a:solidFill>
              </a:rPr>
              <a:t> field in a </a:t>
            </a:r>
            <a:r>
              <a:rPr lang="en-US" sz="2200" b="1" spc="-1" dirty="0" err="1">
                <a:solidFill>
                  <a:srgbClr val="000000"/>
                </a:solidFill>
              </a:rPr>
              <a:t>MonoBehaviour</a:t>
            </a:r>
            <a:r>
              <a:rPr lang="en-US" sz="2200" spc="-1" dirty="0">
                <a:solidFill>
                  <a:srgbClr val="000000"/>
                </a:solidFill>
              </a:rPr>
              <a:t> script, it displays in the inspector as a configurable field. The configurable field UI allows you to create a binding for the action. For example, here are two Actions defined using the </a:t>
            </a:r>
            <a:r>
              <a:rPr lang="en-US" sz="2200" spc="-1" dirty="0" err="1">
                <a:solidFill>
                  <a:srgbClr val="000000"/>
                </a:solidFill>
              </a:rPr>
              <a:t>InputAction</a:t>
            </a:r>
            <a:r>
              <a:rPr lang="en-US" sz="2200" spc="-1" dirty="0">
                <a:solidFill>
                  <a:srgbClr val="000000"/>
                </a:solidFill>
              </a:rPr>
              <a:t> class in a script: </a:t>
            </a: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15</a:t>
            </a:fld>
            <a:endParaRPr/>
          </a:p>
        </p:txBody>
      </p:sp>
      <p:pic>
        <p:nvPicPr>
          <p:cNvPr id="6" name="Picture 5"/>
          <p:cNvPicPr>
            <a:picLocks noChangeAspect="1"/>
          </p:cNvPicPr>
          <p:nvPr/>
        </p:nvPicPr>
        <p:blipFill>
          <a:blip r:embed="rId3"/>
          <a:stretch>
            <a:fillRect/>
          </a:stretch>
        </p:blipFill>
        <p:spPr>
          <a:xfrm>
            <a:off x="3943650" y="3626998"/>
            <a:ext cx="4381500" cy="2152650"/>
          </a:xfrm>
          <a:prstGeom prst="rect">
            <a:avLst/>
          </a:prstGeom>
        </p:spPr>
      </p:pic>
    </p:spTree>
    <p:extLst>
      <p:ext uri="{BB962C8B-B14F-4D97-AF65-F5344CB8AC3E}">
        <p14:creationId xmlns:p14="http://schemas.microsoft.com/office/powerpoint/2010/main" val="384087163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444871"/>
            <a:ext cx="11425320" cy="491558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Embedded </a:t>
            </a:r>
            <a:r>
              <a:rPr lang="en-US" sz="2200" b="1" spc="-1" dirty="0">
                <a:solidFill>
                  <a:srgbClr val="000000"/>
                </a:solidFill>
              </a:rPr>
              <a:t>Actions</a:t>
            </a:r>
            <a:r>
              <a:rPr lang="en-US" sz="2200" spc="-1" dirty="0" smtClean="0">
                <a:solidFill>
                  <a:srgbClr val="000000"/>
                </a:solidFill>
              </a:rPr>
              <a:t>:</a:t>
            </a:r>
          </a:p>
          <a:p>
            <a:pPr>
              <a:lnSpc>
                <a:spcPct val="115000"/>
              </a:lnSpc>
            </a:pPr>
            <a:r>
              <a:rPr lang="en-US" sz="2200" spc="-1" dirty="0">
                <a:solidFill>
                  <a:srgbClr val="000000"/>
                </a:solidFill>
              </a:rPr>
              <a:t>In the image below, you can see the actions displayed in the inspector. In this example they have been configured so they are bound to Gamepad controls</a:t>
            </a:r>
            <a:r>
              <a:rPr lang="en-US" sz="2200" spc="-1" dirty="0" smtClean="0">
                <a:solidFill>
                  <a:srgbClr val="000000"/>
                </a:solidFill>
              </a:rPr>
              <a:t>.</a:t>
            </a: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r>
              <a:rPr lang="en-US" sz="2200" spc="-1" dirty="0">
                <a:solidFill>
                  <a:srgbClr val="000000"/>
                </a:solidFill>
              </a:rPr>
              <a:t>The </a:t>
            </a:r>
            <a:r>
              <a:rPr lang="en-US" sz="2200" spc="-1" dirty="0" err="1">
                <a:solidFill>
                  <a:srgbClr val="000000"/>
                </a:solidFill>
              </a:rPr>
              <a:t>InputAction</a:t>
            </a:r>
            <a:r>
              <a:rPr lang="en-US" sz="2200" spc="-1" dirty="0">
                <a:solidFill>
                  <a:srgbClr val="000000"/>
                </a:solidFill>
              </a:rPr>
              <a:t> class allows you to link device controls to named actions in the inspector, enabling flexible script design without hardcoded device references. </a:t>
            </a:r>
            <a:endParaRPr lang="en-US" sz="2200" spc="-1" dirty="0" smtClean="0">
              <a:solidFill>
                <a:srgbClr val="000000"/>
              </a:solidFill>
            </a:endParaRPr>
          </a:p>
          <a:p>
            <a:pPr>
              <a:lnSpc>
                <a:spcPct val="115000"/>
              </a:lnSpc>
            </a:pPr>
            <a:r>
              <a:rPr lang="en-US" sz="2200" spc="-1" dirty="0" smtClean="0">
                <a:solidFill>
                  <a:srgbClr val="000000"/>
                </a:solidFill>
              </a:rPr>
              <a:t>By </a:t>
            </a:r>
            <a:r>
              <a:rPr lang="en-US" sz="2200" spc="-1" dirty="0">
                <a:solidFill>
                  <a:srgbClr val="000000"/>
                </a:solidFill>
              </a:rPr>
              <a:t>enabling actions, you can read values through polling in your game loop or by adding event handlers, and disable actions when input-triggered event handling is no longer needed. This abstraction layer facilitates easy modification or addition of multiple bindings without code changes. </a:t>
            </a: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16</a:t>
            </a:fld>
            <a:endParaRPr/>
          </a:p>
        </p:txBody>
      </p:sp>
      <p:pic>
        <p:nvPicPr>
          <p:cNvPr id="5122" name="Picture 2" descr="https://docs.unity3d.com/Packages/com.unity.inputsystem@1.7/manual/images/Workflow-EmbeddedActionsInspect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2047" y="2736715"/>
            <a:ext cx="2638425"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61888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444871"/>
            <a:ext cx="11425320" cy="491558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Embedded </a:t>
            </a:r>
            <a:r>
              <a:rPr lang="en-US" sz="2200" b="1" spc="-1" dirty="0">
                <a:solidFill>
                  <a:srgbClr val="000000"/>
                </a:solidFill>
              </a:rPr>
              <a:t>Actions</a:t>
            </a:r>
            <a:r>
              <a:rPr lang="en-US" sz="2200" spc="-1" dirty="0" smtClean="0">
                <a:solidFill>
                  <a:srgbClr val="000000"/>
                </a:solidFill>
              </a:rPr>
              <a:t>: </a:t>
            </a:r>
          </a:p>
        </p:txBody>
      </p:sp>
      <p:sp>
        <p:nvSpPr>
          <p:cNvPr id="2" name="PlaceHolder 1"/>
          <p:cNvSpPr>
            <a:spLocks noGrp="1"/>
          </p:cNvSpPr>
          <p:nvPr>
            <p:ph type="sldNum" idx="2"/>
          </p:nvPr>
        </p:nvSpPr>
        <p:spPr/>
        <p:txBody>
          <a:bodyPr/>
          <a:lstStyle/>
          <a:p>
            <a:fld id="{E662E0F8-AEBF-4F9D-AAEA-E42E01C18BE1}" type="slidenum">
              <a:t>17</a:t>
            </a:fld>
            <a:endParaRPr/>
          </a:p>
        </p:txBody>
      </p:sp>
      <p:pic>
        <p:nvPicPr>
          <p:cNvPr id="5" name="Picture 4"/>
          <p:cNvPicPr>
            <a:picLocks noChangeAspect="1"/>
          </p:cNvPicPr>
          <p:nvPr/>
        </p:nvPicPr>
        <p:blipFill>
          <a:blip r:embed="rId3"/>
          <a:stretch>
            <a:fillRect/>
          </a:stretch>
        </p:blipFill>
        <p:spPr>
          <a:xfrm>
            <a:off x="2713814" y="1840730"/>
            <a:ext cx="6686550" cy="4600575"/>
          </a:xfrm>
          <a:prstGeom prst="rect">
            <a:avLst/>
          </a:prstGeom>
        </p:spPr>
      </p:pic>
    </p:spTree>
    <p:extLst>
      <p:ext uri="{BB962C8B-B14F-4D97-AF65-F5344CB8AC3E}">
        <p14:creationId xmlns:p14="http://schemas.microsoft.com/office/powerpoint/2010/main" val="82882162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Embedded </a:t>
            </a:r>
            <a:r>
              <a:rPr lang="en-US" sz="2200" b="1" spc="-1" dirty="0">
                <a:solidFill>
                  <a:srgbClr val="000000"/>
                </a:solidFill>
              </a:rPr>
              <a:t>Actions</a:t>
            </a:r>
            <a:r>
              <a:rPr lang="en-US" sz="2200" spc="-1" dirty="0" smtClean="0">
                <a:solidFill>
                  <a:srgbClr val="000000"/>
                </a:solidFill>
              </a:rPr>
              <a:t>: </a:t>
            </a:r>
          </a:p>
        </p:txBody>
      </p:sp>
      <p:sp>
        <p:nvSpPr>
          <p:cNvPr id="2" name="PlaceHolder 1"/>
          <p:cNvSpPr>
            <a:spLocks noGrp="1"/>
          </p:cNvSpPr>
          <p:nvPr>
            <p:ph type="sldNum" idx="2"/>
          </p:nvPr>
        </p:nvSpPr>
        <p:spPr/>
        <p:txBody>
          <a:bodyPr/>
          <a:lstStyle/>
          <a:p>
            <a:fld id="{E662E0F8-AEBF-4F9D-AAEA-E42E01C18BE1}" type="slidenum">
              <a:t>18</a:t>
            </a:fld>
            <a:endParaRPr/>
          </a:p>
        </p:txBody>
      </p:sp>
      <p:pic>
        <p:nvPicPr>
          <p:cNvPr id="6" name="Picture 5"/>
          <p:cNvPicPr>
            <a:picLocks noChangeAspect="1"/>
          </p:cNvPicPr>
          <p:nvPr/>
        </p:nvPicPr>
        <p:blipFill>
          <a:blip r:embed="rId3"/>
          <a:stretch>
            <a:fillRect/>
          </a:stretch>
        </p:blipFill>
        <p:spPr>
          <a:xfrm>
            <a:off x="3257850" y="2125102"/>
            <a:ext cx="5753100" cy="3486150"/>
          </a:xfrm>
          <a:prstGeom prst="rect">
            <a:avLst/>
          </a:prstGeom>
        </p:spPr>
      </p:pic>
    </p:spTree>
    <p:extLst>
      <p:ext uri="{BB962C8B-B14F-4D97-AF65-F5344CB8AC3E}">
        <p14:creationId xmlns:p14="http://schemas.microsoft.com/office/powerpoint/2010/main" val="391620269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Embedded </a:t>
            </a:r>
            <a:r>
              <a:rPr lang="en-US" sz="2200" b="1" spc="-1" dirty="0">
                <a:solidFill>
                  <a:srgbClr val="000000"/>
                </a:solidFill>
              </a:rPr>
              <a:t>Actions</a:t>
            </a:r>
            <a:r>
              <a:rPr lang="en-US" sz="2200" spc="-1" dirty="0" smtClean="0">
                <a:solidFill>
                  <a:srgbClr val="000000"/>
                </a:solidFill>
              </a:rPr>
              <a:t>:</a:t>
            </a: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Using </a:t>
            </a:r>
            <a:r>
              <a:rPr lang="en-US" sz="2200" spc="-1" dirty="0" err="1">
                <a:solidFill>
                  <a:srgbClr val="000000"/>
                </a:solidFill>
              </a:rPr>
              <a:t>InputActions</a:t>
            </a:r>
            <a:r>
              <a:rPr lang="en-US" sz="2200" spc="-1" dirty="0">
                <a:solidFill>
                  <a:srgbClr val="000000"/>
                </a:solidFill>
              </a:rPr>
              <a:t> also makes it easier to implement a system to allow the user to remap their own controls at run time</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Using embedded actions like this is more flexible than directly reading device states, but less flexible than using an actions asset. </a:t>
            </a: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19</a:t>
            </a:fld>
            <a:endParaRPr/>
          </a:p>
        </p:txBody>
      </p:sp>
      <p:pic>
        <p:nvPicPr>
          <p:cNvPr id="4" name="Picture 3"/>
          <p:cNvPicPr>
            <a:picLocks noChangeAspect="1"/>
          </p:cNvPicPr>
          <p:nvPr/>
        </p:nvPicPr>
        <p:blipFill>
          <a:blip r:embed="rId3"/>
          <a:stretch>
            <a:fillRect/>
          </a:stretch>
        </p:blipFill>
        <p:spPr>
          <a:xfrm>
            <a:off x="4581825" y="2219039"/>
            <a:ext cx="3105150" cy="1638300"/>
          </a:xfrm>
          <a:prstGeom prst="rect">
            <a:avLst/>
          </a:prstGeom>
        </p:spPr>
      </p:pic>
    </p:spTree>
    <p:extLst>
      <p:ext uri="{BB962C8B-B14F-4D97-AF65-F5344CB8AC3E}">
        <p14:creationId xmlns:p14="http://schemas.microsoft.com/office/powerpoint/2010/main" val="327790788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28600" y="681120"/>
            <a:ext cx="11810880" cy="70200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a:solidFill>
                  <a:srgbClr val="000000"/>
                </a:solidFill>
                <a:latin typeface="Arial"/>
              </a:rPr>
              <a:t>Learning Objectives</a:t>
            </a:r>
            <a:endParaRPr lang="en-US" sz="4400" b="0" strike="noStrike" spc="-1">
              <a:solidFill>
                <a:srgbClr val="000000"/>
              </a:solidFill>
              <a:latin typeface="Arial"/>
            </a:endParaRPr>
          </a:p>
        </p:txBody>
      </p:sp>
      <p:sp>
        <p:nvSpPr>
          <p:cNvPr id="95" name="Content Placeholder 2"/>
          <p:cNvSpPr/>
          <p:nvPr/>
        </p:nvSpPr>
        <p:spPr>
          <a:xfrm>
            <a:off x="609480" y="2009519"/>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Understand the role of mouse and keyboard input in game development.</a:t>
            </a:r>
          </a:p>
          <a:p>
            <a:pPr marL="228600" indent="-228600">
              <a:buClr>
                <a:srgbClr val="000000"/>
              </a:buClr>
              <a:buFont typeface="Arial"/>
              <a:buChar char="•"/>
            </a:pPr>
            <a:r>
              <a:rPr lang="en-US" sz="2400" spc="-1" dirty="0" smtClean="0">
                <a:solidFill>
                  <a:srgbClr val="000000"/>
                </a:solidFill>
                <a:latin typeface="Calibri"/>
              </a:rPr>
              <a:t>Learn </a:t>
            </a:r>
            <a:r>
              <a:rPr lang="en-US" sz="2400" spc="-1" dirty="0">
                <a:solidFill>
                  <a:srgbClr val="000000"/>
                </a:solidFill>
                <a:latin typeface="Calibri"/>
              </a:rPr>
              <a:t>how to capture and respond to input in Unity.</a:t>
            </a:r>
          </a:p>
          <a:p>
            <a:pPr marL="228600" indent="-228600">
              <a:buClr>
                <a:srgbClr val="000000"/>
              </a:buClr>
              <a:buFont typeface="Arial"/>
              <a:buChar char="•"/>
            </a:pPr>
            <a:r>
              <a:rPr lang="en-US" sz="2400" spc="-1" smtClean="0">
                <a:solidFill>
                  <a:srgbClr val="000000"/>
                </a:solidFill>
                <a:latin typeface="Calibri"/>
              </a:rPr>
              <a:t>Gain </a:t>
            </a:r>
            <a:r>
              <a:rPr lang="en-US" sz="2400" spc="-1" dirty="0">
                <a:solidFill>
                  <a:srgbClr val="000000"/>
                </a:solidFill>
                <a:latin typeface="Calibri"/>
              </a:rPr>
              <a:t>hands-on experience by scripting interactive elements</a:t>
            </a:r>
          </a:p>
        </p:txBody>
      </p:sp>
      <p:sp>
        <p:nvSpPr>
          <p:cNvPr id="3" name="PlaceHolder 2"/>
          <p:cNvSpPr>
            <a:spLocks noGrp="1"/>
          </p:cNvSpPr>
          <p:nvPr>
            <p:ph type="sldNum" idx="2"/>
          </p:nvPr>
        </p:nvSpPr>
        <p:spPr/>
        <p:txBody>
          <a:bodyPr/>
          <a:lstStyle/>
          <a:p>
            <a:fld id="{40C3E2B2-977C-4116-AF90-2FBAF89554E4}" type="slidenum">
              <a:t>2</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Actions </a:t>
            </a:r>
            <a:r>
              <a:rPr lang="en-US" sz="2200" b="1" spc="-1" dirty="0">
                <a:solidFill>
                  <a:srgbClr val="000000"/>
                </a:solidFill>
              </a:rPr>
              <a:t>Asset</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a:solidFill>
                  <a:srgbClr val="000000"/>
                </a:solidFill>
              </a:rPr>
              <a:t>The Actions Asset provides a way to define, group, and manage sets of actions as data stored in an asset, instead of defining them directly in your code</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Using an Actions Asset allows you to keep the data that defines your actions separate from the </a:t>
            </a:r>
            <a:r>
              <a:rPr lang="en-US" sz="2200" spc="-1" dirty="0" err="1">
                <a:solidFill>
                  <a:srgbClr val="000000"/>
                </a:solidFill>
              </a:rPr>
              <a:t>GameObjects</a:t>
            </a:r>
            <a:r>
              <a:rPr lang="en-US" sz="2200" spc="-1" dirty="0">
                <a:solidFill>
                  <a:srgbClr val="000000"/>
                </a:solidFill>
              </a:rPr>
              <a:t> which should respond to the actions. This provides a further level of abstraction and organization, compared with embedding action definitions directly in your code.</a:t>
            </a: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20</a:t>
            </a:fld>
            <a:endParaRPr/>
          </a:p>
        </p:txBody>
      </p:sp>
      <p:pic>
        <p:nvPicPr>
          <p:cNvPr id="3" name="Picture 2"/>
          <p:cNvPicPr>
            <a:picLocks noChangeAspect="1"/>
          </p:cNvPicPr>
          <p:nvPr/>
        </p:nvPicPr>
        <p:blipFill>
          <a:blip r:embed="rId3"/>
          <a:stretch>
            <a:fillRect/>
          </a:stretch>
        </p:blipFill>
        <p:spPr>
          <a:xfrm>
            <a:off x="3902910" y="4561664"/>
            <a:ext cx="4076700" cy="1314450"/>
          </a:xfrm>
          <a:prstGeom prst="rect">
            <a:avLst/>
          </a:prstGeom>
        </p:spPr>
      </p:pic>
    </p:spTree>
    <p:extLst>
      <p:ext uri="{BB962C8B-B14F-4D97-AF65-F5344CB8AC3E}">
        <p14:creationId xmlns:p14="http://schemas.microsoft.com/office/powerpoint/2010/main" val="74073270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Actions </a:t>
            </a:r>
            <a:r>
              <a:rPr lang="en-US" sz="2200" b="1" spc="-1" dirty="0">
                <a:solidFill>
                  <a:srgbClr val="000000"/>
                </a:solidFill>
              </a:rPr>
              <a:t>Asset</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a:solidFill>
                  <a:srgbClr val="000000"/>
                </a:solidFill>
              </a:rPr>
              <a:t>The Actions Asset is useful because it means all your action definitions are stored as a single asset file, separate from your scripts and prefabs. This can make it simpler to manage conceptually, and can help in practical situations where different people in your team might work on different parts of the project at the same time</a:t>
            </a:r>
            <a:r>
              <a:rPr lang="en-US" sz="2200" spc="-1" dirty="0" smtClean="0">
                <a:solidFill>
                  <a:srgbClr val="000000"/>
                </a:solidFill>
              </a:rPr>
              <a:t>.</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Action Assets also provide other benefits over embedded actions in scripts, such as the ability to group actions into </a:t>
            </a:r>
            <a:r>
              <a:rPr lang="en-US" sz="2200" b="1" spc="-1" dirty="0">
                <a:solidFill>
                  <a:srgbClr val="000000"/>
                </a:solidFill>
              </a:rPr>
              <a:t>Action Maps</a:t>
            </a:r>
            <a:r>
              <a:rPr lang="en-US" sz="2200" spc="-1" dirty="0">
                <a:solidFill>
                  <a:srgbClr val="000000"/>
                </a:solidFill>
              </a:rPr>
              <a:t> and </a:t>
            </a:r>
            <a:r>
              <a:rPr lang="en-US" sz="2200" b="1" spc="-1" dirty="0">
                <a:solidFill>
                  <a:srgbClr val="000000"/>
                </a:solidFill>
              </a:rPr>
              <a:t>Control Schemes</a:t>
            </a:r>
            <a:r>
              <a:rPr lang="en-US" sz="2200" spc="-1" dirty="0">
                <a:solidFill>
                  <a:srgbClr val="000000"/>
                </a:solidFill>
              </a:rPr>
              <a:t>.</a:t>
            </a: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21</a:t>
            </a:fld>
            <a:endParaRPr/>
          </a:p>
        </p:txBody>
      </p:sp>
    </p:spTree>
    <p:extLst>
      <p:ext uri="{BB962C8B-B14F-4D97-AF65-F5344CB8AC3E}">
        <p14:creationId xmlns:p14="http://schemas.microsoft.com/office/powerpoint/2010/main" val="112077421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Actions </a:t>
            </a:r>
            <a:r>
              <a:rPr lang="en-US" sz="2200" b="1" spc="-1" dirty="0">
                <a:solidFill>
                  <a:srgbClr val="000000"/>
                </a:solidFill>
              </a:rPr>
              <a:t>Asset</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b="1" spc="-1" dirty="0">
                <a:solidFill>
                  <a:srgbClr val="000000"/>
                </a:solidFill>
              </a:rPr>
              <a:t>Action Maps</a:t>
            </a:r>
            <a:r>
              <a:rPr lang="en-US" sz="2200" spc="-1" dirty="0">
                <a:solidFill>
                  <a:srgbClr val="000000"/>
                </a:solidFill>
              </a:rPr>
              <a:t> are a way to group related actions together, where each map relates to a different situation. For example, your game might involve driving vehicles and navigating on foot, and may have in-game menus. In this example, it would make sense to have three different action maps for each of these three situations, and your game code would switch between them as appropriate. The actions grouped into the "driving" action map might be called "steer", "accelerate", "brake", "handbrake", </a:t>
            </a:r>
            <a:r>
              <a:rPr lang="en-US" sz="2200" spc="-1" dirty="0" err="1">
                <a:solidFill>
                  <a:srgbClr val="000000"/>
                </a:solidFill>
              </a:rPr>
              <a:t>etc</a:t>
            </a:r>
            <a:r>
              <a:rPr lang="en-US" sz="2200" spc="-1" dirty="0">
                <a:solidFill>
                  <a:srgbClr val="000000"/>
                </a:solidFill>
              </a:rPr>
              <a:t>, whereas the actions grouped into the "on foot" action map might be "move", "jump", "crouch", "use", </a:t>
            </a:r>
            <a:r>
              <a:rPr lang="en-US" sz="2200" spc="-1" dirty="0" smtClean="0">
                <a:solidFill>
                  <a:srgbClr val="000000"/>
                </a:solidFill>
              </a:rPr>
              <a:t>etc.</a:t>
            </a:r>
          </a:p>
        </p:txBody>
      </p:sp>
      <p:sp>
        <p:nvSpPr>
          <p:cNvPr id="2" name="PlaceHolder 1"/>
          <p:cNvSpPr>
            <a:spLocks noGrp="1"/>
          </p:cNvSpPr>
          <p:nvPr>
            <p:ph type="sldNum" idx="2"/>
          </p:nvPr>
        </p:nvSpPr>
        <p:spPr/>
        <p:txBody>
          <a:bodyPr/>
          <a:lstStyle/>
          <a:p>
            <a:fld id="{E662E0F8-AEBF-4F9D-AAEA-E42E01C18BE1}" type="slidenum">
              <a:t>22</a:t>
            </a:fld>
            <a:endParaRPr/>
          </a:p>
        </p:txBody>
      </p:sp>
    </p:spTree>
    <p:extLst>
      <p:ext uri="{BB962C8B-B14F-4D97-AF65-F5344CB8AC3E}">
        <p14:creationId xmlns:p14="http://schemas.microsoft.com/office/powerpoint/2010/main" val="343491697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Actions </a:t>
            </a:r>
            <a:r>
              <a:rPr lang="en-US" sz="2200" b="1" spc="-1" dirty="0">
                <a:solidFill>
                  <a:srgbClr val="000000"/>
                </a:solidFill>
              </a:rPr>
              <a:t>Asset</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a:solidFill>
                  <a:srgbClr val="000000"/>
                </a:solidFill>
              </a:rPr>
              <a:t>The </a:t>
            </a:r>
            <a:r>
              <a:rPr lang="en-US" sz="2200" b="1" spc="-1" dirty="0">
                <a:solidFill>
                  <a:srgbClr val="000000"/>
                </a:solidFill>
              </a:rPr>
              <a:t>Control Schemes</a:t>
            </a:r>
            <a:r>
              <a:rPr lang="en-US" sz="2200" spc="-1" dirty="0">
                <a:solidFill>
                  <a:srgbClr val="000000"/>
                </a:solidFill>
              </a:rPr>
              <a:t>, also defined in an Action Asset, allows you to specify which bindings belong to the control schemes you define. You might have one control scheme which is "Joypad", and another control scheme which is "Keyboard and Mouse". This allows you to determine which control scheme the user is currently using, so your game can respond to the user accordingly. This feature is often used to adapt the in-game UI to show the correct keys or buttons in on-screen prompts.</a:t>
            </a: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23</a:t>
            </a:fld>
            <a:endParaRPr/>
          </a:p>
        </p:txBody>
      </p:sp>
    </p:spTree>
    <p:extLst>
      <p:ext uri="{BB962C8B-B14F-4D97-AF65-F5344CB8AC3E}">
        <p14:creationId xmlns:p14="http://schemas.microsoft.com/office/powerpoint/2010/main" val="393689061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Actions </a:t>
            </a:r>
            <a:r>
              <a:rPr lang="en-US" sz="2200" b="1" spc="-1" dirty="0">
                <a:solidFill>
                  <a:srgbClr val="000000"/>
                </a:solidFill>
              </a:rPr>
              <a:t>Asset</a:t>
            </a:r>
            <a:r>
              <a:rPr lang="en-US" sz="2200" spc="-1" dirty="0" smtClean="0">
                <a:solidFill>
                  <a:srgbClr val="000000"/>
                </a:solidFill>
              </a:rPr>
              <a:t>:</a:t>
            </a:r>
          </a:p>
        </p:txBody>
      </p:sp>
      <p:sp>
        <p:nvSpPr>
          <p:cNvPr id="2" name="PlaceHolder 1"/>
          <p:cNvSpPr>
            <a:spLocks noGrp="1"/>
          </p:cNvSpPr>
          <p:nvPr>
            <p:ph type="sldNum" idx="2"/>
          </p:nvPr>
        </p:nvSpPr>
        <p:spPr/>
        <p:txBody>
          <a:bodyPr/>
          <a:lstStyle/>
          <a:p>
            <a:fld id="{E662E0F8-AEBF-4F9D-AAEA-E42E01C18BE1}" type="slidenum">
              <a:t>24</a:t>
            </a:fld>
            <a:endParaRPr/>
          </a:p>
        </p:txBody>
      </p:sp>
      <p:pic>
        <p:nvPicPr>
          <p:cNvPr id="14338" name="Picture 2" descr="https://docs.unity3d.com/Packages/com.unity.inputsystem@1.7/manual/images/MyGameAc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810" y="2219039"/>
            <a:ext cx="6438900" cy="360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57985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Actions </a:t>
            </a:r>
            <a:r>
              <a:rPr lang="en-US" sz="2200" b="1" spc="-1" dirty="0">
                <a:solidFill>
                  <a:srgbClr val="000000"/>
                </a:solidFill>
              </a:rPr>
              <a:t>Asset</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a:solidFill>
                  <a:srgbClr val="000000"/>
                </a:solidFill>
              </a:rPr>
              <a:t>When utilizing an Actions Asset, there are two ways to access it in your code: </a:t>
            </a:r>
            <a:endParaRPr lang="en-US" sz="2200" spc="-1" dirty="0" smtClean="0">
              <a:solidFill>
                <a:srgbClr val="000000"/>
              </a:solidFill>
            </a:endParaRPr>
          </a:p>
          <a:p>
            <a:pPr marL="800100" lvl="1" indent="-342900">
              <a:lnSpc>
                <a:spcPct val="115000"/>
              </a:lnSpc>
              <a:buFont typeface="Arial" panose="020B0604020202020204" pitchFamily="34" charset="0"/>
              <a:buChar char="•"/>
            </a:pPr>
            <a:r>
              <a:rPr lang="en-US" sz="2200" spc="-1" dirty="0" smtClean="0">
                <a:solidFill>
                  <a:srgbClr val="000000"/>
                </a:solidFill>
              </a:rPr>
              <a:t>through </a:t>
            </a:r>
            <a:r>
              <a:rPr lang="en-US" sz="2200" spc="-1" dirty="0">
                <a:solidFill>
                  <a:srgbClr val="000000"/>
                </a:solidFill>
              </a:rPr>
              <a:t>an inspector </a:t>
            </a:r>
            <a:r>
              <a:rPr lang="en-US" sz="2200" spc="-1" dirty="0" smtClean="0">
                <a:solidFill>
                  <a:srgbClr val="000000"/>
                </a:solidFill>
              </a:rPr>
              <a:t>reference</a:t>
            </a:r>
          </a:p>
          <a:p>
            <a:pPr marL="800100" lvl="1" indent="-342900">
              <a:lnSpc>
                <a:spcPct val="115000"/>
              </a:lnSpc>
              <a:buFont typeface="Arial" panose="020B0604020202020204" pitchFamily="34" charset="0"/>
              <a:buChar char="•"/>
            </a:pPr>
            <a:r>
              <a:rPr lang="en-US" sz="2200" spc="-1" dirty="0" smtClean="0">
                <a:solidFill>
                  <a:srgbClr val="000000"/>
                </a:solidFill>
              </a:rPr>
              <a:t>by </a:t>
            </a:r>
            <a:r>
              <a:rPr lang="en-US" sz="2200" spc="-1" dirty="0">
                <a:solidFill>
                  <a:srgbClr val="000000"/>
                </a:solidFill>
              </a:rPr>
              <a:t>generating a C# class that serves as a wrapper for the Actions Asset. </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The </a:t>
            </a:r>
            <a:r>
              <a:rPr lang="en-US" sz="2200" spc="-1" dirty="0">
                <a:solidFill>
                  <a:srgbClr val="000000"/>
                </a:solidFill>
              </a:rPr>
              <a:t>choice determines how you interact with actions in your code. With an inspector reference, actions are accessed by name using strings. Alternatively, using the Generate C# class feature creates a new .</a:t>
            </a:r>
            <a:r>
              <a:rPr lang="en-US" sz="2200" spc="-1" dirty="0" err="1">
                <a:solidFill>
                  <a:srgbClr val="000000"/>
                </a:solidFill>
              </a:rPr>
              <a:t>cs</a:t>
            </a:r>
            <a:r>
              <a:rPr lang="en-US" sz="2200" spc="-1" dirty="0">
                <a:solidFill>
                  <a:srgbClr val="000000"/>
                </a:solidFill>
              </a:rPr>
              <a:t> script asset that acts as a wrapper, allowing direct usage of API members named after your configured actions.</a:t>
            </a: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25</a:t>
            </a:fld>
            <a:endParaRPr/>
          </a:p>
        </p:txBody>
      </p:sp>
    </p:spTree>
    <p:extLst>
      <p:ext uri="{BB962C8B-B14F-4D97-AF65-F5344CB8AC3E}">
        <p14:creationId xmlns:p14="http://schemas.microsoft.com/office/powerpoint/2010/main" val="187078646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Actions </a:t>
            </a:r>
            <a:r>
              <a:rPr lang="en-US" sz="2200" b="1" spc="-1" dirty="0">
                <a:solidFill>
                  <a:srgbClr val="000000"/>
                </a:solidFill>
              </a:rPr>
              <a:t>Asset</a:t>
            </a:r>
            <a:r>
              <a:rPr lang="en-US" sz="2200" spc="-1" dirty="0" smtClean="0">
                <a:solidFill>
                  <a:srgbClr val="000000"/>
                </a:solidFill>
              </a:rPr>
              <a:t>:</a:t>
            </a:r>
          </a:p>
          <a:p>
            <a:pPr>
              <a:lnSpc>
                <a:spcPct val="115000"/>
              </a:lnSpc>
            </a:pPr>
            <a:r>
              <a:rPr lang="en-US" sz="2200" spc="-1" dirty="0">
                <a:solidFill>
                  <a:srgbClr val="000000"/>
                </a:solidFill>
              </a:rPr>
              <a:t>Referencing the Actions Asset in the </a:t>
            </a:r>
            <a:r>
              <a:rPr lang="en-US" sz="2200" spc="-1" dirty="0" smtClean="0">
                <a:solidFill>
                  <a:srgbClr val="000000"/>
                </a:solidFill>
              </a:rPr>
              <a:t>inspector:</a:t>
            </a:r>
            <a:endParaRPr lang="en-US" sz="2200" spc="-1" dirty="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To </a:t>
            </a:r>
            <a:r>
              <a:rPr lang="en-US" sz="2200" spc="-1" dirty="0">
                <a:solidFill>
                  <a:srgbClr val="000000"/>
                </a:solidFill>
              </a:rPr>
              <a:t>use your Actions Asset through an inspector reference</a:t>
            </a:r>
            <a:r>
              <a:rPr lang="en-US" sz="2200" spc="-1" dirty="0" smtClean="0">
                <a:solidFill>
                  <a:srgbClr val="000000"/>
                </a:solidFill>
              </a:rPr>
              <a:t>:</a:t>
            </a:r>
            <a:endParaRPr lang="en-US" sz="2200" spc="-1" dirty="0">
              <a:solidFill>
                <a:srgbClr val="000000"/>
              </a:solidFill>
            </a:endParaRPr>
          </a:p>
          <a:p>
            <a:pPr marL="914400" lvl="1" indent="-457200">
              <a:lnSpc>
                <a:spcPct val="115000"/>
              </a:lnSpc>
              <a:buFont typeface="+mj-lt"/>
              <a:buAutoNum type="arabicPeriod"/>
            </a:pPr>
            <a:r>
              <a:rPr lang="en-US" sz="2200" spc="-1" dirty="0">
                <a:solidFill>
                  <a:srgbClr val="000000"/>
                </a:solidFill>
              </a:rPr>
              <a:t>Create a public </a:t>
            </a:r>
            <a:r>
              <a:rPr lang="en-US" sz="2200" spc="-1" dirty="0" err="1">
                <a:solidFill>
                  <a:srgbClr val="000000"/>
                </a:solidFill>
              </a:rPr>
              <a:t>InputActionsAsset</a:t>
            </a:r>
            <a:r>
              <a:rPr lang="en-US" sz="2200" spc="-1" dirty="0">
                <a:solidFill>
                  <a:srgbClr val="000000"/>
                </a:solidFill>
              </a:rPr>
              <a:t> field in your script.</a:t>
            </a:r>
          </a:p>
          <a:p>
            <a:pPr marL="914400" lvl="1" indent="-457200">
              <a:lnSpc>
                <a:spcPct val="115000"/>
              </a:lnSpc>
              <a:buFont typeface="+mj-lt"/>
              <a:buAutoNum type="arabicPeriod"/>
            </a:pPr>
            <a:r>
              <a:rPr lang="en-US" sz="2200" spc="-1" dirty="0">
                <a:solidFill>
                  <a:srgbClr val="000000"/>
                </a:solidFill>
              </a:rPr>
              <a:t>Assign the reference in the inspector.</a:t>
            </a:r>
          </a:p>
          <a:p>
            <a:pPr marL="914400" lvl="1" indent="-457200">
              <a:lnSpc>
                <a:spcPct val="115000"/>
              </a:lnSpc>
              <a:buFont typeface="+mj-lt"/>
              <a:buAutoNum type="arabicPeriod"/>
            </a:pPr>
            <a:r>
              <a:rPr lang="en-US" sz="2200" spc="-1" dirty="0">
                <a:solidFill>
                  <a:srgbClr val="000000"/>
                </a:solidFill>
              </a:rPr>
              <a:t>Access the Actions in your script by name, using strings.</a:t>
            </a: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26</a:t>
            </a:fld>
            <a:endParaRPr/>
          </a:p>
        </p:txBody>
      </p:sp>
    </p:spTree>
    <p:extLst>
      <p:ext uri="{BB962C8B-B14F-4D97-AF65-F5344CB8AC3E}">
        <p14:creationId xmlns:p14="http://schemas.microsoft.com/office/powerpoint/2010/main" val="187736612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Actions </a:t>
            </a:r>
            <a:r>
              <a:rPr lang="en-US" sz="2200" b="1" spc="-1" dirty="0">
                <a:solidFill>
                  <a:srgbClr val="000000"/>
                </a:solidFill>
              </a:rPr>
              <a:t>Asset</a:t>
            </a:r>
            <a:r>
              <a:rPr lang="en-US" sz="2200" spc="-1" dirty="0" smtClean="0">
                <a:solidFill>
                  <a:srgbClr val="000000"/>
                </a:solidFill>
              </a:rPr>
              <a:t>:</a:t>
            </a:r>
          </a:p>
        </p:txBody>
      </p:sp>
      <p:sp>
        <p:nvSpPr>
          <p:cNvPr id="2" name="PlaceHolder 1"/>
          <p:cNvSpPr>
            <a:spLocks noGrp="1"/>
          </p:cNvSpPr>
          <p:nvPr>
            <p:ph type="sldNum" idx="2"/>
          </p:nvPr>
        </p:nvSpPr>
        <p:spPr/>
        <p:txBody>
          <a:bodyPr/>
          <a:lstStyle/>
          <a:p>
            <a:fld id="{E662E0F8-AEBF-4F9D-AAEA-E42E01C18BE1}" type="slidenum">
              <a:t>27</a:t>
            </a:fld>
            <a:endParaRPr/>
          </a:p>
        </p:txBody>
      </p:sp>
      <p:pic>
        <p:nvPicPr>
          <p:cNvPr id="3" name="Picture 2"/>
          <p:cNvPicPr>
            <a:picLocks noChangeAspect="1"/>
          </p:cNvPicPr>
          <p:nvPr/>
        </p:nvPicPr>
        <p:blipFill>
          <a:blip r:embed="rId3"/>
          <a:stretch>
            <a:fillRect/>
          </a:stretch>
        </p:blipFill>
        <p:spPr>
          <a:xfrm>
            <a:off x="1848150" y="2053440"/>
            <a:ext cx="8572500" cy="4295775"/>
          </a:xfrm>
          <a:prstGeom prst="rect">
            <a:avLst/>
          </a:prstGeom>
        </p:spPr>
      </p:pic>
    </p:spTree>
    <p:extLst>
      <p:ext uri="{BB962C8B-B14F-4D97-AF65-F5344CB8AC3E}">
        <p14:creationId xmlns:p14="http://schemas.microsoft.com/office/powerpoint/2010/main" val="259378793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Actions </a:t>
            </a:r>
            <a:r>
              <a:rPr lang="en-US" sz="2200" b="1" spc="-1" dirty="0">
                <a:solidFill>
                  <a:srgbClr val="000000"/>
                </a:solidFill>
              </a:rPr>
              <a:t>Asset</a:t>
            </a:r>
            <a:r>
              <a:rPr lang="en-US" sz="2200" spc="-1" dirty="0" smtClean="0">
                <a:solidFill>
                  <a:srgbClr val="000000"/>
                </a:solidFill>
              </a:rPr>
              <a:t>:</a:t>
            </a:r>
          </a:p>
        </p:txBody>
      </p:sp>
      <p:sp>
        <p:nvSpPr>
          <p:cNvPr id="2" name="PlaceHolder 1"/>
          <p:cNvSpPr>
            <a:spLocks noGrp="1"/>
          </p:cNvSpPr>
          <p:nvPr>
            <p:ph type="sldNum" idx="2"/>
          </p:nvPr>
        </p:nvSpPr>
        <p:spPr/>
        <p:txBody>
          <a:bodyPr/>
          <a:lstStyle/>
          <a:p>
            <a:fld id="{E662E0F8-AEBF-4F9D-AAEA-E42E01C18BE1}" type="slidenum">
              <a:t>28</a:t>
            </a:fld>
            <a:endParaRPr/>
          </a:p>
        </p:txBody>
      </p:sp>
      <p:pic>
        <p:nvPicPr>
          <p:cNvPr id="4" name="Picture 3"/>
          <p:cNvPicPr>
            <a:picLocks noChangeAspect="1"/>
          </p:cNvPicPr>
          <p:nvPr/>
        </p:nvPicPr>
        <p:blipFill>
          <a:blip r:embed="rId3"/>
          <a:stretch>
            <a:fillRect/>
          </a:stretch>
        </p:blipFill>
        <p:spPr>
          <a:xfrm>
            <a:off x="2848275" y="2219039"/>
            <a:ext cx="6572250" cy="2962275"/>
          </a:xfrm>
          <a:prstGeom prst="rect">
            <a:avLst/>
          </a:prstGeom>
        </p:spPr>
      </p:pic>
    </p:spTree>
    <p:extLst>
      <p:ext uri="{BB962C8B-B14F-4D97-AF65-F5344CB8AC3E}">
        <p14:creationId xmlns:p14="http://schemas.microsoft.com/office/powerpoint/2010/main" val="264958820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Actions </a:t>
            </a:r>
            <a:r>
              <a:rPr lang="en-US" sz="2200" b="1" spc="-1" dirty="0">
                <a:solidFill>
                  <a:srgbClr val="000000"/>
                </a:solidFill>
              </a:rPr>
              <a:t>Asset</a:t>
            </a:r>
            <a:r>
              <a:rPr lang="en-US" sz="2200" spc="-1" dirty="0" smtClean="0">
                <a:solidFill>
                  <a:srgbClr val="000000"/>
                </a:solidFill>
              </a:rPr>
              <a:t>:</a:t>
            </a: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a:p>
            <a:pPr>
              <a:lnSpc>
                <a:spcPct val="115000"/>
              </a:lnSpc>
            </a:pPr>
            <a:endParaRPr lang="en-US" sz="2200" spc="-1" dirty="0" smtClean="0">
              <a:solidFill>
                <a:srgbClr val="000000"/>
              </a:solidFill>
            </a:endParaRPr>
          </a:p>
          <a:p>
            <a:pPr>
              <a:lnSpc>
                <a:spcPct val="115000"/>
              </a:lnSpc>
            </a:pPr>
            <a:r>
              <a:rPr lang="en-US" sz="2200" b="1" spc="-1" dirty="0">
                <a:solidFill>
                  <a:srgbClr val="000000"/>
                </a:solidFill>
              </a:rPr>
              <a:t>Note: </a:t>
            </a:r>
            <a:r>
              <a:rPr lang="en-US" sz="2200" spc="-1" dirty="0">
                <a:solidFill>
                  <a:srgbClr val="000000"/>
                </a:solidFill>
              </a:rPr>
              <a:t>In the example above the reference to the "move" action is stored in a variable after it is found, to avoid accessing it by string every frame, which would be bad for performance.</a:t>
            </a: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29</a:t>
            </a:fld>
            <a:endParaRPr/>
          </a:p>
        </p:txBody>
      </p:sp>
      <p:pic>
        <p:nvPicPr>
          <p:cNvPr id="3" name="Picture 2"/>
          <p:cNvPicPr>
            <a:picLocks noChangeAspect="1"/>
          </p:cNvPicPr>
          <p:nvPr/>
        </p:nvPicPr>
        <p:blipFill>
          <a:blip r:embed="rId3"/>
          <a:stretch>
            <a:fillRect/>
          </a:stretch>
        </p:blipFill>
        <p:spPr>
          <a:xfrm>
            <a:off x="3226635" y="2125102"/>
            <a:ext cx="5429250" cy="2438400"/>
          </a:xfrm>
          <a:prstGeom prst="rect">
            <a:avLst/>
          </a:prstGeom>
        </p:spPr>
      </p:pic>
    </p:spTree>
    <p:extLst>
      <p:ext uri="{BB962C8B-B14F-4D97-AF65-F5344CB8AC3E}">
        <p14:creationId xmlns:p14="http://schemas.microsoft.com/office/powerpoint/2010/main" val="28628559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dirty="0" smtClean="0">
                <a:solidFill>
                  <a:srgbClr val="000000"/>
                </a:solidFill>
                <a:latin typeface="Arial"/>
              </a:rPr>
              <a:t>Content</a:t>
            </a:r>
            <a:endParaRPr lang="en-US" sz="4400" b="0" strike="noStrike" spc="-1" dirty="0">
              <a:solidFill>
                <a:srgbClr val="000000"/>
              </a:solidFill>
              <a:latin typeface="Arial"/>
            </a:endParaRPr>
          </a:p>
        </p:txBody>
      </p:sp>
      <p:sp>
        <p:nvSpPr>
          <p:cNvPr id="95" name="Content Placeholder 2"/>
          <p:cNvSpPr/>
          <p:nvPr/>
        </p:nvSpPr>
        <p:spPr>
          <a:xfrm>
            <a:off x="609480" y="2009519"/>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endParaRPr lang="en-US" sz="2400" spc="-1" dirty="0">
              <a:solidFill>
                <a:srgbClr val="000000"/>
              </a:solidFill>
              <a:latin typeface="Calibri"/>
            </a:endParaRPr>
          </a:p>
          <a:p>
            <a:pPr marL="228600" indent="-228600">
              <a:buClr>
                <a:srgbClr val="000000"/>
              </a:buClr>
              <a:buFont typeface="Arial"/>
              <a:buChar char="•"/>
            </a:pPr>
            <a:endParaRPr lang="en-US" sz="2400" spc="-1" dirty="0">
              <a:solidFill>
                <a:srgbClr val="000000"/>
              </a:solidFill>
              <a:latin typeface="Calibri"/>
            </a:endParaRPr>
          </a:p>
        </p:txBody>
      </p:sp>
      <p:sp>
        <p:nvSpPr>
          <p:cNvPr id="3" name="PlaceHolder 2"/>
          <p:cNvSpPr>
            <a:spLocks noGrp="1"/>
          </p:cNvSpPr>
          <p:nvPr>
            <p:ph type="sldNum" idx="2"/>
          </p:nvPr>
        </p:nvSpPr>
        <p:spPr/>
        <p:txBody>
          <a:bodyPr/>
          <a:lstStyle/>
          <a:p>
            <a:fld id="{40C3E2B2-977C-4116-AF90-2FBAF89554E4}" type="slidenum">
              <a:t>3</a:t>
            </a:fld>
            <a:endParaRPr/>
          </a:p>
        </p:txBody>
      </p:sp>
    </p:spTree>
    <p:extLst>
      <p:ext uri="{BB962C8B-B14F-4D97-AF65-F5344CB8AC3E}">
        <p14:creationId xmlns:p14="http://schemas.microsoft.com/office/powerpoint/2010/main" val="49035338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Actions </a:t>
            </a:r>
            <a:r>
              <a:rPr lang="en-US" sz="2200" b="1" spc="-1" dirty="0">
                <a:solidFill>
                  <a:srgbClr val="000000"/>
                </a:solidFill>
              </a:rPr>
              <a:t>Asset</a:t>
            </a:r>
            <a:r>
              <a:rPr lang="en-US" sz="2200" spc="-1" dirty="0" smtClean="0">
                <a:solidFill>
                  <a:srgbClr val="000000"/>
                </a:solidFill>
              </a:rPr>
              <a:t>:</a:t>
            </a:r>
          </a:p>
          <a:p>
            <a:pPr>
              <a:lnSpc>
                <a:spcPct val="115000"/>
              </a:lnSpc>
            </a:pPr>
            <a:r>
              <a:rPr lang="en-US" sz="2200" spc="-1" dirty="0">
                <a:solidFill>
                  <a:srgbClr val="000000"/>
                </a:solidFill>
              </a:rPr>
              <a:t>Referencing the Actions Asset through a C# </a:t>
            </a:r>
            <a:r>
              <a:rPr lang="en-US" sz="2200" spc="-1" dirty="0" smtClean="0">
                <a:solidFill>
                  <a:srgbClr val="000000"/>
                </a:solidFill>
              </a:rPr>
              <a:t>wrapper</a:t>
            </a:r>
          </a:p>
          <a:p>
            <a:pPr marL="342900" indent="-342900">
              <a:lnSpc>
                <a:spcPct val="115000"/>
              </a:lnSpc>
              <a:buFont typeface="Arial" panose="020B0604020202020204" pitchFamily="34" charset="0"/>
              <a:buChar char="•"/>
            </a:pPr>
            <a:r>
              <a:rPr lang="en-US" sz="2200" spc="-1" dirty="0">
                <a:solidFill>
                  <a:srgbClr val="000000"/>
                </a:solidFill>
              </a:rPr>
              <a:t>To use your Actions Asset through a C# wrapper</a:t>
            </a:r>
            <a:r>
              <a:rPr lang="en-US" sz="2200" spc="-1" dirty="0" smtClean="0">
                <a:solidFill>
                  <a:srgbClr val="000000"/>
                </a:solidFill>
              </a:rPr>
              <a:t>:</a:t>
            </a:r>
            <a:endParaRPr lang="en-US" sz="2200" spc="-1" dirty="0">
              <a:solidFill>
                <a:srgbClr val="000000"/>
              </a:solidFill>
            </a:endParaRPr>
          </a:p>
          <a:p>
            <a:pPr marL="914400" lvl="1" indent="-457200">
              <a:lnSpc>
                <a:spcPct val="115000"/>
              </a:lnSpc>
              <a:buFont typeface="+mj-lt"/>
              <a:buAutoNum type="arabicPeriod"/>
            </a:pPr>
            <a:r>
              <a:rPr lang="en-US" sz="2200" spc="-1" dirty="0">
                <a:solidFill>
                  <a:srgbClr val="000000"/>
                </a:solidFill>
              </a:rPr>
              <a:t>Select your Actions Asset in the project window</a:t>
            </a:r>
          </a:p>
          <a:p>
            <a:pPr marL="914400" lvl="1" indent="-457200">
              <a:lnSpc>
                <a:spcPct val="115000"/>
              </a:lnSpc>
              <a:buFont typeface="+mj-lt"/>
              <a:buAutoNum type="arabicPeriod"/>
            </a:pPr>
            <a:r>
              <a:rPr lang="en-US" sz="2200" spc="-1" dirty="0">
                <a:solidFill>
                  <a:srgbClr val="000000"/>
                </a:solidFill>
              </a:rPr>
              <a:t>In the Inspector, enable Generate C# Class and select Apply. You should see a C# asset with the same name as your Actions Asset in your project window.</a:t>
            </a:r>
          </a:p>
          <a:p>
            <a:pPr marL="914400" lvl="1" indent="-457200">
              <a:lnSpc>
                <a:spcPct val="115000"/>
              </a:lnSpc>
              <a:buFont typeface="+mj-lt"/>
              <a:buAutoNum type="arabicPeriod"/>
            </a:pPr>
            <a:r>
              <a:rPr lang="en-US" sz="2200" spc="-1" dirty="0">
                <a:solidFill>
                  <a:srgbClr val="000000"/>
                </a:solidFill>
              </a:rPr>
              <a:t>Create an instance of your Actions C# class in your script.</a:t>
            </a:r>
          </a:p>
          <a:p>
            <a:pPr marL="914400" lvl="1" indent="-457200">
              <a:lnSpc>
                <a:spcPct val="115000"/>
              </a:lnSpc>
              <a:buFont typeface="+mj-lt"/>
              <a:buAutoNum type="arabicPeriod"/>
            </a:pPr>
            <a:r>
              <a:rPr lang="en-US" sz="2200" spc="-1" dirty="0">
                <a:solidFill>
                  <a:srgbClr val="000000"/>
                </a:solidFill>
              </a:rPr>
              <a:t>Access the Actions in your script by using the API of your Actions C# class.</a:t>
            </a:r>
            <a:endParaRPr lang="en-US" sz="2200" spc="-1" dirty="0" smtClean="0">
              <a:solidFill>
                <a:srgbClr val="000000"/>
              </a:solidFill>
            </a:endParaRP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30</a:t>
            </a:fld>
            <a:endParaRPr/>
          </a:p>
        </p:txBody>
      </p:sp>
    </p:spTree>
    <p:extLst>
      <p:ext uri="{BB962C8B-B14F-4D97-AF65-F5344CB8AC3E}">
        <p14:creationId xmlns:p14="http://schemas.microsoft.com/office/powerpoint/2010/main" val="18185334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Actions </a:t>
            </a:r>
            <a:r>
              <a:rPr lang="en-US" sz="2200" b="1" spc="-1" dirty="0">
                <a:solidFill>
                  <a:srgbClr val="000000"/>
                </a:solidFill>
              </a:rPr>
              <a:t>Asset</a:t>
            </a:r>
            <a:r>
              <a:rPr lang="en-US" sz="2200" spc="-1" dirty="0" smtClean="0">
                <a:solidFill>
                  <a:srgbClr val="000000"/>
                </a:solidFill>
              </a:rPr>
              <a:t>:</a:t>
            </a:r>
          </a:p>
          <a:p>
            <a:pPr>
              <a:lnSpc>
                <a:spcPct val="115000"/>
              </a:lnSpc>
            </a:pPr>
            <a:r>
              <a:rPr lang="en-US" sz="2200" spc="-1" dirty="0">
                <a:solidFill>
                  <a:srgbClr val="000000"/>
                </a:solidFill>
              </a:rPr>
              <a:t>Referencing the Actions Asset through a C# </a:t>
            </a:r>
            <a:r>
              <a:rPr lang="en-US" sz="2200" spc="-1" dirty="0" smtClean="0">
                <a:solidFill>
                  <a:srgbClr val="000000"/>
                </a:solidFill>
              </a:rPr>
              <a:t>wrapper</a:t>
            </a: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31</a:t>
            </a:fld>
            <a:endParaRPr/>
          </a:p>
        </p:txBody>
      </p:sp>
      <p:pic>
        <p:nvPicPr>
          <p:cNvPr id="3" name="Picture 2"/>
          <p:cNvPicPr>
            <a:picLocks noChangeAspect="1"/>
          </p:cNvPicPr>
          <p:nvPr/>
        </p:nvPicPr>
        <p:blipFill>
          <a:blip r:embed="rId3"/>
          <a:stretch>
            <a:fillRect/>
          </a:stretch>
        </p:blipFill>
        <p:spPr>
          <a:xfrm>
            <a:off x="1833862" y="2517741"/>
            <a:ext cx="8601075" cy="3495675"/>
          </a:xfrm>
          <a:prstGeom prst="rect">
            <a:avLst/>
          </a:prstGeom>
        </p:spPr>
      </p:pic>
    </p:spTree>
    <p:extLst>
      <p:ext uri="{BB962C8B-B14F-4D97-AF65-F5344CB8AC3E}">
        <p14:creationId xmlns:p14="http://schemas.microsoft.com/office/powerpoint/2010/main" val="196777596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Actions </a:t>
            </a:r>
            <a:r>
              <a:rPr lang="en-US" sz="2200" b="1" spc="-1" dirty="0">
                <a:solidFill>
                  <a:srgbClr val="000000"/>
                </a:solidFill>
              </a:rPr>
              <a:t>Asset</a:t>
            </a:r>
            <a:r>
              <a:rPr lang="en-US" sz="2200" spc="-1" dirty="0" smtClean="0">
                <a:solidFill>
                  <a:srgbClr val="000000"/>
                </a:solidFill>
              </a:rPr>
              <a:t>:</a:t>
            </a:r>
          </a:p>
          <a:p>
            <a:pPr>
              <a:lnSpc>
                <a:spcPct val="115000"/>
              </a:lnSpc>
            </a:pPr>
            <a:r>
              <a:rPr lang="en-US" sz="2200" spc="-1" dirty="0">
                <a:solidFill>
                  <a:srgbClr val="000000"/>
                </a:solidFill>
              </a:rPr>
              <a:t>Referencing the Actions Asset through a C# </a:t>
            </a:r>
            <a:r>
              <a:rPr lang="en-US" sz="2200" spc="-1" dirty="0" smtClean="0">
                <a:solidFill>
                  <a:srgbClr val="000000"/>
                </a:solidFill>
              </a:rPr>
              <a:t>wrapper</a:t>
            </a: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32</a:t>
            </a:fld>
            <a:endParaRPr/>
          </a:p>
        </p:txBody>
      </p:sp>
      <p:pic>
        <p:nvPicPr>
          <p:cNvPr id="4" name="Picture 3"/>
          <p:cNvPicPr>
            <a:picLocks noChangeAspect="1"/>
          </p:cNvPicPr>
          <p:nvPr/>
        </p:nvPicPr>
        <p:blipFill>
          <a:blip r:embed="rId3"/>
          <a:stretch>
            <a:fillRect/>
          </a:stretch>
        </p:blipFill>
        <p:spPr>
          <a:xfrm>
            <a:off x="2576812" y="2599818"/>
            <a:ext cx="7115175" cy="2981325"/>
          </a:xfrm>
          <a:prstGeom prst="rect">
            <a:avLst/>
          </a:prstGeom>
        </p:spPr>
      </p:pic>
    </p:spTree>
    <p:extLst>
      <p:ext uri="{BB962C8B-B14F-4D97-AF65-F5344CB8AC3E}">
        <p14:creationId xmlns:p14="http://schemas.microsoft.com/office/powerpoint/2010/main" val="376190756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Actions </a:t>
            </a:r>
            <a:r>
              <a:rPr lang="en-US" sz="2200" b="1" spc="-1" dirty="0">
                <a:solidFill>
                  <a:srgbClr val="000000"/>
                </a:solidFill>
              </a:rPr>
              <a:t>Asset</a:t>
            </a:r>
            <a:r>
              <a:rPr lang="en-US" sz="2200" spc="-1" dirty="0" smtClean="0">
                <a:solidFill>
                  <a:srgbClr val="000000"/>
                </a:solidFill>
              </a:rPr>
              <a:t>:</a:t>
            </a:r>
          </a:p>
          <a:p>
            <a:pPr>
              <a:lnSpc>
                <a:spcPct val="115000"/>
              </a:lnSpc>
            </a:pPr>
            <a:r>
              <a:rPr lang="en-US" sz="2200" spc="-1" dirty="0">
                <a:solidFill>
                  <a:srgbClr val="000000"/>
                </a:solidFill>
              </a:rPr>
              <a:t>Referencing the Actions Asset through a C# </a:t>
            </a:r>
            <a:r>
              <a:rPr lang="en-US" sz="2200" spc="-1" dirty="0" smtClean="0">
                <a:solidFill>
                  <a:srgbClr val="000000"/>
                </a:solidFill>
              </a:rPr>
              <a:t>wrapper</a:t>
            </a:r>
          </a:p>
          <a:p>
            <a:pPr>
              <a:lnSpc>
                <a:spcPct val="115000"/>
              </a:lnSpc>
            </a:pPr>
            <a:endParaRPr lang="en-US" sz="2200" b="1" spc="-1" dirty="0">
              <a:solidFill>
                <a:srgbClr val="000000"/>
              </a:solidFill>
            </a:endParaRPr>
          </a:p>
          <a:p>
            <a:pPr>
              <a:lnSpc>
                <a:spcPct val="115000"/>
              </a:lnSpc>
            </a:pPr>
            <a:endParaRPr lang="en-US" sz="2200" b="1"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33</a:t>
            </a:fld>
            <a:endParaRPr/>
          </a:p>
        </p:txBody>
      </p:sp>
      <p:pic>
        <p:nvPicPr>
          <p:cNvPr id="3" name="Picture 2"/>
          <p:cNvPicPr>
            <a:picLocks noChangeAspect="1"/>
          </p:cNvPicPr>
          <p:nvPr/>
        </p:nvPicPr>
        <p:blipFill>
          <a:blip r:embed="rId3"/>
          <a:stretch>
            <a:fillRect/>
          </a:stretch>
        </p:blipFill>
        <p:spPr>
          <a:xfrm>
            <a:off x="4310362" y="2516322"/>
            <a:ext cx="3648075" cy="2447925"/>
          </a:xfrm>
          <a:prstGeom prst="rect">
            <a:avLst/>
          </a:prstGeom>
        </p:spPr>
      </p:pic>
    </p:spTree>
    <p:extLst>
      <p:ext uri="{BB962C8B-B14F-4D97-AF65-F5344CB8AC3E}">
        <p14:creationId xmlns:p14="http://schemas.microsoft.com/office/powerpoint/2010/main" val="54443432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Using Actions </a:t>
            </a:r>
            <a:r>
              <a:rPr lang="en-US" sz="2200" b="1" spc="-1" dirty="0">
                <a:solidFill>
                  <a:srgbClr val="000000"/>
                </a:solidFill>
              </a:rPr>
              <a:t>Asset</a:t>
            </a:r>
            <a:r>
              <a:rPr lang="en-US" sz="2200" spc="-1" dirty="0" smtClean="0">
                <a:solidFill>
                  <a:srgbClr val="000000"/>
                </a:solidFill>
              </a:rPr>
              <a:t>:</a:t>
            </a:r>
          </a:p>
          <a:p>
            <a:pPr>
              <a:lnSpc>
                <a:spcPct val="115000"/>
              </a:lnSpc>
            </a:pPr>
            <a:r>
              <a:rPr lang="en-US" sz="2200" spc="-1" dirty="0">
                <a:solidFill>
                  <a:srgbClr val="000000"/>
                </a:solidFill>
              </a:rPr>
              <a:t>Referencing the Actions Asset through a C# </a:t>
            </a:r>
            <a:r>
              <a:rPr lang="en-US" sz="2200" spc="-1" dirty="0" smtClean="0">
                <a:solidFill>
                  <a:srgbClr val="000000"/>
                </a:solidFill>
              </a:rPr>
              <a:t>wrapper</a:t>
            </a:r>
          </a:p>
          <a:p>
            <a:pPr marL="342900" indent="-342900">
              <a:lnSpc>
                <a:spcPct val="115000"/>
              </a:lnSpc>
              <a:buFont typeface="Arial" panose="020B0604020202020204" pitchFamily="34" charset="0"/>
              <a:buChar char="•"/>
            </a:pPr>
            <a:r>
              <a:rPr lang="en-US" sz="2200" spc="-1" dirty="0">
                <a:solidFill>
                  <a:srgbClr val="000000"/>
                </a:solidFill>
              </a:rPr>
              <a:t>Whether you opt for the C# wrapper or inspector reference, using an Action Asset allows organized editing in the Actions Window. It offers flexibility compared to embedded actions and direct device state reading, making it a versatile solution for projects. For added abstraction, the Player Input component can be utilized to set up method calls based on Action definitions.</a:t>
            </a:r>
            <a:endParaRPr lang="en-US" sz="2200" b="1" spc="-1" dirty="0">
              <a:solidFill>
                <a:srgbClr val="000000"/>
              </a:solidFill>
            </a:endParaRPr>
          </a:p>
          <a:p>
            <a:pPr>
              <a:lnSpc>
                <a:spcPct val="115000"/>
              </a:lnSpc>
            </a:pPr>
            <a:endParaRPr lang="en-US" sz="2200" b="1"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34</a:t>
            </a:fld>
            <a:endParaRPr/>
          </a:p>
        </p:txBody>
      </p:sp>
    </p:spTree>
    <p:extLst>
      <p:ext uri="{BB962C8B-B14F-4D97-AF65-F5344CB8AC3E}">
        <p14:creationId xmlns:p14="http://schemas.microsoft.com/office/powerpoint/2010/main" val="382316426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Using an Actions Asset and a </a:t>
            </a:r>
            <a:r>
              <a:rPr lang="en-US" sz="2200" b="1" spc="-1" dirty="0" err="1">
                <a:solidFill>
                  <a:srgbClr val="000000"/>
                </a:solidFill>
              </a:rPr>
              <a:t>PlayerInput</a:t>
            </a:r>
            <a:r>
              <a:rPr lang="en-US" sz="2200" b="1" spc="-1" dirty="0">
                <a:solidFill>
                  <a:srgbClr val="000000"/>
                </a:solidFill>
              </a:rPr>
              <a:t> component</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a:solidFill>
                  <a:srgbClr val="000000"/>
                </a:solidFill>
              </a:rPr>
              <a:t>The highest abstraction level in the Input System involves using the Actions Asset and Player Input component together. </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Player </a:t>
            </a:r>
            <a:r>
              <a:rPr lang="en-US" sz="2200" spc="-1" dirty="0">
                <a:solidFill>
                  <a:srgbClr val="000000"/>
                </a:solidFill>
              </a:rPr>
              <a:t>Input connects Actions from the asset to C# methods in your </a:t>
            </a:r>
            <a:r>
              <a:rPr lang="en-US" sz="2200" spc="-1" dirty="0" err="1">
                <a:solidFill>
                  <a:srgbClr val="000000"/>
                </a:solidFill>
              </a:rPr>
              <a:t>MonoBehaviour</a:t>
            </a:r>
            <a:r>
              <a:rPr lang="en-US" sz="2200" spc="-1" dirty="0">
                <a:solidFill>
                  <a:srgbClr val="000000"/>
                </a:solidFill>
              </a:rPr>
              <a:t> scripts, enabling the calling of these methods on user input. </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The </a:t>
            </a:r>
            <a:r>
              <a:rPr lang="en-US" sz="2200" spc="-1" dirty="0">
                <a:solidFill>
                  <a:srgbClr val="000000"/>
                </a:solidFill>
              </a:rPr>
              <a:t>component facilitates connection setup through an inspector UI, eliminating the need to write code for these connections and providing flexibility in method invocation.</a:t>
            </a: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35</a:t>
            </a:fld>
            <a:endParaRPr/>
          </a:p>
        </p:txBody>
      </p:sp>
      <p:pic>
        <p:nvPicPr>
          <p:cNvPr id="3" name="Picture 2"/>
          <p:cNvPicPr>
            <a:picLocks noChangeAspect="1"/>
          </p:cNvPicPr>
          <p:nvPr/>
        </p:nvPicPr>
        <p:blipFill>
          <a:blip r:embed="rId3"/>
          <a:stretch>
            <a:fillRect/>
          </a:stretch>
        </p:blipFill>
        <p:spPr>
          <a:xfrm>
            <a:off x="3941010" y="4593178"/>
            <a:ext cx="4000500" cy="1076325"/>
          </a:xfrm>
          <a:prstGeom prst="rect">
            <a:avLst/>
          </a:prstGeom>
        </p:spPr>
      </p:pic>
    </p:spTree>
    <p:extLst>
      <p:ext uri="{BB962C8B-B14F-4D97-AF65-F5344CB8AC3E}">
        <p14:creationId xmlns:p14="http://schemas.microsoft.com/office/powerpoint/2010/main" val="81128187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Using an Actions Asset and a </a:t>
            </a:r>
            <a:r>
              <a:rPr lang="en-US" sz="2200" b="1" spc="-1" dirty="0" err="1">
                <a:solidFill>
                  <a:srgbClr val="000000"/>
                </a:solidFill>
              </a:rPr>
              <a:t>PlayerInput</a:t>
            </a:r>
            <a:r>
              <a:rPr lang="en-US" sz="2200" b="1" spc="-1" dirty="0">
                <a:solidFill>
                  <a:srgbClr val="000000"/>
                </a:solidFill>
              </a:rPr>
              <a:t> component</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a:solidFill>
                  <a:srgbClr val="000000"/>
                </a:solidFill>
              </a:rPr>
              <a:t>You would typically add the </a:t>
            </a:r>
            <a:r>
              <a:rPr lang="en-US" sz="2200" spc="-1" dirty="0" err="1">
                <a:solidFill>
                  <a:srgbClr val="000000"/>
                </a:solidFill>
              </a:rPr>
              <a:t>PlayerInput</a:t>
            </a:r>
            <a:r>
              <a:rPr lang="en-US" sz="2200" spc="-1" dirty="0">
                <a:solidFill>
                  <a:srgbClr val="000000"/>
                </a:solidFill>
              </a:rPr>
              <a:t> component to the same </a:t>
            </a:r>
            <a:r>
              <a:rPr lang="en-US" sz="2200" spc="-1" dirty="0" err="1">
                <a:solidFill>
                  <a:srgbClr val="000000"/>
                </a:solidFill>
              </a:rPr>
              <a:t>GameObject</a:t>
            </a:r>
            <a:r>
              <a:rPr lang="en-US" sz="2200" spc="-1" dirty="0">
                <a:solidFill>
                  <a:srgbClr val="000000"/>
                </a:solidFill>
              </a:rPr>
              <a:t> as your own </a:t>
            </a:r>
            <a:r>
              <a:rPr lang="en-US" sz="2200" spc="-1" dirty="0" err="1">
                <a:solidFill>
                  <a:srgbClr val="000000"/>
                </a:solidFill>
              </a:rPr>
              <a:t>MonoBehaviour</a:t>
            </a:r>
            <a:r>
              <a:rPr lang="en-US" sz="2200" spc="-1" dirty="0">
                <a:solidFill>
                  <a:srgbClr val="000000"/>
                </a:solidFill>
              </a:rPr>
              <a:t> script which contains the methods that should handle the response to the actions</a:t>
            </a:r>
            <a:r>
              <a:rPr lang="en-US" sz="2200" spc="-1" dirty="0" smtClean="0">
                <a:solidFill>
                  <a:srgbClr val="000000"/>
                </a:solidFill>
              </a:rPr>
              <a:t>.</a:t>
            </a:r>
          </a:p>
        </p:txBody>
      </p:sp>
      <p:sp>
        <p:nvSpPr>
          <p:cNvPr id="2" name="PlaceHolder 1"/>
          <p:cNvSpPr>
            <a:spLocks noGrp="1"/>
          </p:cNvSpPr>
          <p:nvPr>
            <p:ph type="sldNum" idx="2"/>
          </p:nvPr>
        </p:nvSpPr>
        <p:spPr/>
        <p:txBody>
          <a:bodyPr/>
          <a:lstStyle/>
          <a:p>
            <a:fld id="{E662E0F8-AEBF-4F9D-AAEA-E42E01C18BE1}" type="slidenum">
              <a:t>36</a:t>
            </a:fld>
            <a:endParaRPr/>
          </a:p>
        </p:txBody>
      </p:sp>
      <p:pic>
        <p:nvPicPr>
          <p:cNvPr id="19458" name="Picture 2" descr="image 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767" y="3046155"/>
            <a:ext cx="393382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99575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Using an Actions Asset and a </a:t>
            </a:r>
            <a:r>
              <a:rPr lang="en-US" sz="2200" b="1" spc="-1" dirty="0" err="1">
                <a:solidFill>
                  <a:srgbClr val="000000"/>
                </a:solidFill>
              </a:rPr>
              <a:t>PlayerInput</a:t>
            </a:r>
            <a:r>
              <a:rPr lang="en-US" sz="2200" b="1" spc="-1" dirty="0">
                <a:solidFill>
                  <a:srgbClr val="000000"/>
                </a:solidFill>
              </a:rPr>
              <a:t> component</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a:solidFill>
                  <a:srgbClr val="000000"/>
                </a:solidFill>
              </a:rPr>
              <a:t> </a:t>
            </a:r>
            <a:r>
              <a:rPr lang="en-US" sz="2200" spc="-1" dirty="0" smtClean="0">
                <a:solidFill>
                  <a:srgbClr val="000000"/>
                </a:solidFill>
              </a:rPr>
              <a:t>An </a:t>
            </a:r>
            <a:r>
              <a:rPr lang="en-US" sz="2200" spc="-1" dirty="0">
                <a:solidFill>
                  <a:srgbClr val="000000"/>
                </a:solidFill>
              </a:rPr>
              <a:t>example of the script which would provide an implementation of these methods</a:t>
            </a: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37</a:t>
            </a:fld>
            <a:endParaRPr/>
          </a:p>
        </p:txBody>
      </p:sp>
      <p:pic>
        <p:nvPicPr>
          <p:cNvPr id="4" name="Picture 3"/>
          <p:cNvPicPr>
            <a:picLocks noChangeAspect="1"/>
          </p:cNvPicPr>
          <p:nvPr/>
        </p:nvPicPr>
        <p:blipFill>
          <a:blip r:embed="rId3"/>
          <a:stretch>
            <a:fillRect/>
          </a:stretch>
        </p:blipFill>
        <p:spPr>
          <a:xfrm>
            <a:off x="2857800" y="2617551"/>
            <a:ext cx="6553200" cy="3276600"/>
          </a:xfrm>
          <a:prstGeom prst="rect">
            <a:avLst/>
          </a:prstGeom>
        </p:spPr>
      </p:pic>
    </p:spTree>
    <p:extLst>
      <p:ext uri="{BB962C8B-B14F-4D97-AF65-F5344CB8AC3E}">
        <p14:creationId xmlns:p14="http://schemas.microsoft.com/office/powerpoint/2010/main" val="203228341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Using an Actions Asset and a </a:t>
            </a:r>
            <a:r>
              <a:rPr lang="en-US" sz="2200" b="1" spc="-1" dirty="0" err="1">
                <a:solidFill>
                  <a:srgbClr val="000000"/>
                </a:solidFill>
              </a:rPr>
              <a:t>PlayerInput</a:t>
            </a:r>
            <a:r>
              <a:rPr lang="en-US" sz="2200" b="1" spc="-1" dirty="0">
                <a:solidFill>
                  <a:srgbClr val="000000"/>
                </a:solidFill>
              </a:rPr>
              <a:t> component</a:t>
            </a:r>
            <a:r>
              <a:rPr lang="en-US" sz="2200" spc="-1" dirty="0" smtClean="0">
                <a:solidFill>
                  <a:srgbClr val="000000"/>
                </a:solidFill>
              </a:rPr>
              <a:t>:</a:t>
            </a:r>
          </a:p>
        </p:txBody>
      </p:sp>
      <p:sp>
        <p:nvSpPr>
          <p:cNvPr id="2" name="PlaceHolder 1"/>
          <p:cNvSpPr>
            <a:spLocks noGrp="1"/>
          </p:cNvSpPr>
          <p:nvPr>
            <p:ph type="sldNum" idx="2"/>
          </p:nvPr>
        </p:nvSpPr>
        <p:spPr/>
        <p:txBody>
          <a:bodyPr/>
          <a:lstStyle/>
          <a:p>
            <a:fld id="{E662E0F8-AEBF-4F9D-AAEA-E42E01C18BE1}" type="slidenum">
              <a:t>38</a:t>
            </a:fld>
            <a:endParaRPr/>
          </a:p>
        </p:txBody>
      </p:sp>
      <p:pic>
        <p:nvPicPr>
          <p:cNvPr id="3" name="Picture 2"/>
          <p:cNvPicPr>
            <a:picLocks noChangeAspect="1"/>
          </p:cNvPicPr>
          <p:nvPr/>
        </p:nvPicPr>
        <p:blipFill>
          <a:blip r:embed="rId3"/>
          <a:stretch>
            <a:fillRect/>
          </a:stretch>
        </p:blipFill>
        <p:spPr>
          <a:xfrm>
            <a:off x="2843512" y="2219039"/>
            <a:ext cx="6581775" cy="3248025"/>
          </a:xfrm>
          <a:prstGeom prst="rect">
            <a:avLst/>
          </a:prstGeom>
        </p:spPr>
      </p:pic>
    </p:spTree>
    <p:extLst>
      <p:ext uri="{BB962C8B-B14F-4D97-AF65-F5344CB8AC3E}">
        <p14:creationId xmlns:p14="http://schemas.microsoft.com/office/powerpoint/2010/main" val="80389022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Using an Actions Asset and a </a:t>
            </a:r>
            <a:r>
              <a:rPr lang="en-US" sz="2200" b="1" spc="-1" dirty="0" err="1">
                <a:solidFill>
                  <a:srgbClr val="000000"/>
                </a:solidFill>
              </a:rPr>
              <a:t>PlayerInput</a:t>
            </a:r>
            <a:r>
              <a:rPr lang="en-US" sz="2200" b="1" spc="-1" dirty="0">
                <a:solidFill>
                  <a:srgbClr val="000000"/>
                </a:solidFill>
              </a:rPr>
              <a:t> component</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a:solidFill>
                  <a:srgbClr val="000000"/>
                </a:solidFill>
              </a:rPr>
              <a:t>Compared to the previous workflow, this method involves less code by eliminating the need to reference the Actions Asset or set up event handler methods in your script. However, it requires more setup in the Editor and might complicate debugging due to non-hard-coded connections between actions and code. </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a:solidFill>
                  <a:srgbClr val="000000"/>
                </a:solidFill>
              </a:rPr>
              <a:t>T</a:t>
            </a:r>
            <a:r>
              <a:rPr lang="en-US" sz="2200" spc="-1" dirty="0" smtClean="0">
                <a:solidFill>
                  <a:srgbClr val="000000"/>
                </a:solidFill>
              </a:rPr>
              <a:t>he </a:t>
            </a:r>
            <a:r>
              <a:rPr lang="en-US" sz="2200" spc="-1" dirty="0">
                <a:solidFill>
                  <a:srgbClr val="000000"/>
                </a:solidFill>
              </a:rPr>
              <a:t>trade-off involves flexibility, simplicity, and implementation speed. </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Player </a:t>
            </a:r>
            <a:r>
              <a:rPr lang="en-US" sz="2200" spc="-1" dirty="0">
                <a:solidFill>
                  <a:srgbClr val="000000"/>
                </a:solidFill>
              </a:rPr>
              <a:t>Input allows connecting any action to a public method without code, facilitating modifications without altering code. While requiring less code, coding connections in your script may be simpler and faster than managing them in a Player Input component on a </a:t>
            </a:r>
            <a:r>
              <a:rPr lang="en-US" sz="2200" spc="-1" dirty="0" err="1">
                <a:solidFill>
                  <a:srgbClr val="000000"/>
                </a:solidFill>
              </a:rPr>
              <a:t>GameObject</a:t>
            </a:r>
            <a:r>
              <a:rPr lang="en-US" sz="2200" spc="-1" dirty="0">
                <a:solidFill>
                  <a:srgbClr val="000000"/>
                </a:solidFill>
              </a:rPr>
              <a:t>.</a:t>
            </a:r>
            <a:endParaRPr lang="en-US" sz="2200" spc="-1" dirty="0" smtClean="0">
              <a:solidFill>
                <a:srgbClr val="000000"/>
              </a:solidFill>
            </a:endParaRPr>
          </a:p>
        </p:txBody>
      </p:sp>
      <p:sp>
        <p:nvSpPr>
          <p:cNvPr id="2" name="PlaceHolder 1"/>
          <p:cNvSpPr>
            <a:spLocks noGrp="1"/>
          </p:cNvSpPr>
          <p:nvPr>
            <p:ph type="sldNum" idx="2"/>
          </p:nvPr>
        </p:nvSpPr>
        <p:spPr/>
        <p:txBody>
          <a:bodyPr/>
          <a:lstStyle/>
          <a:p>
            <a:fld id="{E662E0F8-AEBF-4F9D-AAEA-E42E01C18BE1}" type="slidenum">
              <a:t>39</a:t>
            </a:fld>
            <a:endParaRPr/>
          </a:p>
        </p:txBody>
      </p:sp>
    </p:spTree>
    <p:extLst>
      <p:ext uri="{BB962C8B-B14F-4D97-AF65-F5344CB8AC3E}">
        <p14:creationId xmlns:p14="http://schemas.microsoft.com/office/powerpoint/2010/main" val="241915047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Input System Overview</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The Input System allows your users to control your game or app using a device, touch, or gestures.</a:t>
            </a:r>
          </a:p>
          <a:p>
            <a:pPr marL="342900" indent="-342900">
              <a:lnSpc>
                <a:spcPct val="115000"/>
              </a:lnSpc>
              <a:buFont typeface="Arial" panose="020B0604020202020204" pitchFamily="34" charset="0"/>
              <a:buChar char="•"/>
            </a:pPr>
            <a:r>
              <a:rPr lang="en-US" sz="2200" spc="-1" dirty="0" smtClean="0">
                <a:solidFill>
                  <a:srgbClr val="000000"/>
                </a:solidFill>
              </a:rPr>
              <a:t>The </a:t>
            </a:r>
            <a:r>
              <a:rPr lang="en-US" sz="2200" spc="-1" dirty="0">
                <a:solidFill>
                  <a:srgbClr val="000000"/>
                </a:solidFill>
              </a:rPr>
              <a:t>Unity Input System is a modern and flexible system for handling input in Unity games and applications. It is designed to replace the legacy Input Manager and offers several advantages, including improved performance, flexibility, and support for a wide range of input devices. </a:t>
            </a:r>
            <a:endParaRPr lang="en-US" sz="2200" spc="-1" dirty="0" smtClean="0">
              <a:solidFill>
                <a:srgbClr val="000000"/>
              </a:solidFill>
            </a:endParaRPr>
          </a:p>
          <a:p>
            <a:pPr marL="342900" indent="-342900">
              <a:lnSpc>
                <a:spcPct val="115000"/>
              </a:lnSpc>
              <a:buFont typeface="Arial" panose="020B0604020202020204" pitchFamily="34" charset="0"/>
              <a:buChar char="•"/>
            </a:pPr>
            <a:r>
              <a:rPr lang="en-US" sz="2200" spc="-1" dirty="0" smtClean="0">
                <a:solidFill>
                  <a:srgbClr val="000000"/>
                </a:solidFill>
              </a:rPr>
              <a:t>The </a:t>
            </a:r>
            <a:r>
              <a:rPr lang="en-US" sz="2200" spc="-1" dirty="0">
                <a:solidFill>
                  <a:srgbClr val="000000"/>
                </a:solidFill>
              </a:rPr>
              <a:t>Input System is more extensible and provides a unified API for various input sources, making it easier to work with different platforms and devices.</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4</a:t>
            </a:fld>
            <a:endParaRPr/>
          </a:p>
        </p:txBody>
      </p:sp>
    </p:spTree>
    <p:extLst>
      <p:ext uri="{BB962C8B-B14F-4D97-AF65-F5344CB8AC3E}">
        <p14:creationId xmlns:p14="http://schemas.microsoft.com/office/powerpoint/2010/main" val="273129138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Mouse Input</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Mouse input can include various actions such as button clicks, movement, and scrolling. </a:t>
            </a:r>
            <a:r>
              <a:rPr lang="en-US" sz="2200" spc="-1" dirty="0" smtClean="0">
                <a:solidFill>
                  <a:srgbClr val="000000"/>
                </a:solidFill>
              </a:rPr>
              <a:t>This part </a:t>
            </a:r>
            <a:r>
              <a:rPr lang="en-US" sz="2200" spc="-1" dirty="0">
                <a:solidFill>
                  <a:srgbClr val="000000"/>
                </a:solidFill>
              </a:rPr>
              <a:t>cover handling these actions using Unity's Input System</a:t>
            </a:r>
            <a:r>
              <a:rPr lang="en-US" sz="2200" spc="-1" dirty="0" smtClean="0">
                <a:solidFill>
                  <a:srgbClr val="000000"/>
                </a:solidFill>
              </a:rPr>
              <a:t>.</a:t>
            </a:r>
          </a:p>
          <a:p>
            <a:pPr marL="457200" indent="-457200">
              <a:lnSpc>
                <a:spcPct val="115000"/>
              </a:lnSpc>
              <a:buFont typeface="+mj-lt"/>
              <a:buAutoNum type="arabicPeriod"/>
            </a:pPr>
            <a:r>
              <a:rPr lang="en-US" sz="2200" b="1" spc="-1" dirty="0">
                <a:solidFill>
                  <a:srgbClr val="000000"/>
                </a:solidFill>
              </a:rPr>
              <a:t>Setting Up Input Actions</a:t>
            </a:r>
            <a:r>
              <a:rPr lang="en-US" sz="2200" b="1" spc="-1" dirty="0" smtClean="0">
                <a:solidFill>
                  <a:srgbClr val="000000"/>
                </a:solidFill>
              </a:rPr>
              <a:t>:</a:t>
            </a:r>
            <a:r>
              <a:rPr lang="en-US" sz="2200" spc="-1" dirty="0" smtClean="0">
                <a:solidFill>
                  <a:srgbClr val="000000"/>
                </a:solidFill>
              </a:rPr>
              <a:t> </a:t>
            </a:r>
          </a:p>
          <a:p>
            <a:pPr marL="800100" lvl="1" indent="-342900">
              <a:lnSpc>
                <a:spcPct val="115000"/>
              </a:lnSpc>
              <a:buFont typeface="Arial" panose="020B0604020202020204" pitchFamily="34" charset="0"/>
              <a:buChar char="•"/>
            </a:pPr>
            <a:r>
              <a:rPr lang="en-US" sz="2200" spc="-1" dirty="0">
                <a:solidFill>
                  <a:srgbClr val="000000"/>
                </a:solidFill>
              </a:rPr>
              <a:t>Open the Unity Editor and create a new Input Actions asset or use an existing one.</a:t>
            </a:r>
          </a:p>
          <a:p>
            <a:pPr marL="800100" lvl="1" indent="-342900">
              <a:lnSpc>
                <a:spcPct val="115000"/>
              </a:lnSpc>
              <a:buFont typeface="Arial" panose="020B0604020202020204" pitchFamily="34" charset="0"/>
              <a:buChar char="•"/>
            </a:pPr>
            <a:r>
              <a:rPr lang="en-US" sz="2200" spc="-1" dirty="0">
                <a:solidFill>
                  <a:srgbClr val="000000"/>
                </a:solidFill>
              </a:rPr>
              <a:t>Define input actions for mouse clicks, movement, and scrolling</a:t>
            </a:r>
            <a:r>
              <a:rPr lang="en-US" sz="2200" spc="-1" dirty="0" smtClean="0">
                <a:solidFill>
                  <a:srgbClr val="000000"/>
                </a:solidFill>
              </a:rPr>
              <a:t>.</a:t>
            </a:r>
            <a:endParaRPr lang="en-US" sz="2200" spc="-1" dirty="0">
              <a:solidFill>
                <a:srgbClr val="000000"/>
              </a:solidFill>
            </a:endParaRPr>
          </a:p>
          <a:p>
            <a:pPr lvl="1">
              <a:lnSpc>
                <a:spcPct val="115000"/>
              </a:lnSpc>
            </a:pPr>
            <a:r>
              <a:rPr lang="en-US" sz="2200" spc="-1" dirty="0" smtClean="0">
                <a:solidFill>
                  <a:srgbClr val="000000"/>
                </a:solidFill>
              </a:rPr>
              <a:t>actions </a:t>
            </a:r>
            <a:r>
              <a:rPr lang="en-US" sz="2200" spc="-1" dirty="0">
                <a:solidFill>
                  <a:srgbClr val="000000"/>
                </a:solidFill>
              </a:rPr>
              <a:t>= new </a:t>
            </a:r>
            <a:r>
              <a:rPr lang="en-US" sz="2200" spc="-1" dirty="0" err="1">
                <a:solidFill>
                  <a:srgbClr val="000000"/>
                </a:solidFill>
              </a:rPr>
              <a:t>InputActionAsset</a:t>
            </a:r>
            <a:r>
              <a:rPr lang="en-US" sz="2200" spc="-1" dirty="0">
                <a:solidFill>
                  <a:srgbClr val="000000"/>
                </a:solidFill>
              </a:rPr>
              <a:t>();</a:t>
            </a:r>
          </a:p>
          <a:p>
            <a:pPr lvl="1">
              <a:lnSpc>
                <a:spcPct val="115000"/>
              </a:lnSpc>
            </a:pPr>
            <a:r>
              <a:rPr lang="en-US" sz="2200" spc="-1" dirty="0" err="1">
                <a:solidFill>
                  <a:srgbClr val="000000"/>
                </a:solidFill>
              </a:rPr>
              <a:t>actions.AddAction</a:t>
            </a:r>
            <a:r>
              <a:rPr lang="en-US" sz="2200" spc="-1" dirty="0">
                <a:solidFill>
                  <a:srgbClr val="000000"/>
                </a:solidFill>
              </a:rPr>
              <a:t>("</a:t>
            </a:r>
            <a:r>
              <a:rPr lang="en-US" sz="2200" spc="-1" dirty="0" err="1">
                <a:solidFill>
                  <a:srgbClr val="000000"/>
                </a:solidFill>
              </a:rPr>
              <a:t>LeftClick</a:t>
            </a:r>
            <a:r>
              <a:rPr lang="en-US" sz="2200" spc="-1" dirty="0">
                <a:solidFill>
                  <a:srgbClr val="000000"/>
                </a:solidFill>
              </a:rPr>
              <a:t>", binding: "&lt;Mouse&gt;/</a:t>
            </a:r>
            <a:r>
              <a:rPr lang="en-US" sz="2200" spc="-1" dirty="0" err="1">
                <a:solidFill>
                  <a:srgbClr val="000000"/>
                </a:solidFill>
              </a:rPr>
              <a:t>leftButton</a:t>
            </a:r>
            <a:r>
              <a:rPr lang="en-US" sz="2200" spc="-1" dirty="0">
                <a:solidFill>
                  <a:srgbClr val="000000"/>
                </a:solidFill>
              </a:rPr>
              <a:t>");</a:t>
            </a:r>
          </a:p>
          <a:p>
            <a:pPr lvl="1">
              <a:lnSpc>
                <a:spcPct val="115000"/>
              </a:lnSpc>
            </a:pPr>
            <a:r>
              <a:rPr lang="en-US" sz="2200" spc="-1" dirty="0" err="1">
                <a:solidFill>
                  <a:srgbClr val="000000"/>
                </a:solidFill>
              </a:rPr>
              <a:t>actions.AddAction</a:t>
            </a:r>
            <a:r>
              <a:rPr lang="en-US" sz="2200" spc="-1" dirty="0">
                <a:solidFill>
                  <a:srgbClr val="000000"/>
                </a:solidFill>
              </a:rPr>
              <a:t>("</a:t>
            </a:r>
            <a:r>
              <a:rPr lang="en-US" sz="2200" spc="-1" dirty="0" err="1">
                <a:solidFill>
                  <a:srgbClr val="000000"/>
                </a:solidFill>
              </a:rPr>
              <a:t>RightClick</a:t>
            </a:r>
            <a:r>
              <a:rPr lang="en-US" sz="2200" spc="-1" dirty="0">
                <a:solidFill>
                  <a:srgbClr val="000000"/>
                </a:solidFill>
              </a:rPr>
              <a:t>", binding: "&lt;Mouse&gt;/</a:t>
            </a:r>
            <a:r>
              <a:rPr lang="en-US" sz="2200" spc="-1" dirty="0" err="1">
                <a:solidFill>
                  <a:srgbClr val="000000"/>
                </a:solidFill>
              </a:rPr>
              <a:t>rightButton</a:t>
            </a:r>
            <a:r>
              <a:rPr lang="en-US" sz="2200" spc="-1" dirty="0">
                <a:solidFill>
                  <a:srgbClr val="000000"/>
                </a:solidFill>
              </a:rPr>
              <a:t>");</a:t>
            </a:r>
          </a:p>
          <a:p>
            <a:pPr lvl="1">
              <a:lnSpc>
                <a:spcPct val="115000"/>
              </a:lnSpc>
            </a:pPr>
            <a:r>
              <a:rPr lang="en-US" sz="2200" spc="-1" dirty="0" err="1">
                <a:solidFill>
                  <a:srgbClr val="000000"/>
                </a:solidFill>
              </a:rPr>
              <a:t>actions.AddAction</a:t>
            </a:r>
            <a:r>
              <a:rPr lang="en-US" sz="2200" spc="-1" dirty="0">
                <a:solidFill>
                  <a:srgbClr val="000000"/>
                </a:solidFill>
              </a:rPr>
              <a:t>("</a:t>
            </a:r>
            <a:r>
              <a:rPr lang="en-US" sz="2200" spc="-1" dirty="0" err="1">
                <a:solidFill>
                  <a:srgbClr val="000000"/>
                </a:solidFill>
              </a:rPr>
              <a:t>MousePosition</a:t>
            </a:r>
            <a:r>
              <a:rPr lang="en-US" sz="2200" spc="-1" dirty="0">
                <a:solidFill>
                  <a:srgbClr val="000000"/>
                </a:solidFill>
              </a:rPr>
              <a:t>", binding: "&lt;Mouse&gt;/position");</a:t>
            </a:r>
          </a:p>
          <a:p>
            <a:pPr lvl="1">
              <a:lnSpc>
                <a:spcPct val="115000"/>
              </a:lnSpc>
            </a:pPr>
            <a:r>
              <a:rPr lang="en-US" sz="2200" spc="-1" dirty="0" err="1">
                <a:solidFill>
                  <a:srgbClr val="000000"/>
                </a:solidFill>
              </a:rPr>
              <a:t>actions.AddAction</a:t>
            </a:r>
            <a:r>
              <a:rPr lang="en-US" sz="2200" spc="-1" dirty="0">
                <a:solidFill>
                  <a:srgbClr val="000000"/>
                </a:solidFill>
              </a:rPr>
              <a:t>("</a:t>
            </a:r>
            <a:r>
              <a:rPr lang="en-US" sz="2200" spc="-1" dirty="0" err="1">
                <a:solidFill>
                  <a:srgbClr val="000000"/>
                </a:solidFill>
              </a:rPr>
              <a:t>ScrollWheel</a:t>
            </a:r>
            <a:r>
              <a:rPr lang="en-US" sz="2200" spc="-1" dirty="0">
                <a:solidFill>
                  <a:srgbClr val="000000"/>
                </a:solidFill>
              </a:rPr>
              <a:t>", binding: "&lt;Mouse&gt;/scroll</a:t>
            </a:r>
            <a:r>
              <a:rPr lang="en-US" sz="2200" spc="-1" dirty="0" smtClean="0">
                <a:solidFill>
                  <a:srgbClr val="000000"/>
                </a:solidFill>
              </a:rPr>
              <a:t>");</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40</a:t>
            </a:fld>
            <a:endParaRPr/>
          </a:p>
        </p:txBody>
      </p:sp>
    </p:spTree>
    <p:extLst>
      <p:ext uri="{BB962C8B-B14F-4D97-AF65-F5344CB8AC3E}">
        <p14:creationId xmlns:p14="http://schemas.microsoft.com/office/powerpoint/2010/main" val="64824727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Mouse Input</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57200" indent="-457200">
              <a:lnSpc>
                <a:spcPct val="115000"/>
              </a:lnSpc>
              <a:buFont typeface="+mj-lt"/>
              <a:buAutoNum type="arabicPeriod" startAt="2"/>
            </a:pPr>
            <a:r>
              <a:rPr lang="en-US" sz="2200" b="1" spc="-1" dirty="0">
                <a:solidFill>
                  <a:srgbClr val="000000"/>
                </a:solidFill>
              </a:rPr>
              <a:t>Associating Input Actions with Script</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Create a C# script and associate it with a </a:t>
            </a:r>
            <a:r>
              <a:rPr lang="en-US" sz="2200" spc="-1" dirty="0" err="1">
                <a:solidFill>
                  <a:srgbClr val="000000"/>
                </a:solidFill>
              </a:rPr>
              <a:t>GameObject</a:t>
            </a:r>
            <a:r>
              <a:rPr lang="en-US" sz="2200" spc="-1" dirty="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Use the </a:t>
            </a:r>
            <a:r>
              <a:rPr lang="en-US" sz="2200" spc="-1" dirty="0" err="1">
                <a:solidFill>
                  <a:srgbClr val="000000"/>
                </a:solidFill>
              </a:rPr>
              <a:t>PlayerInput</a:t>
            </a:r>
            <a:r>
              <a:rPr lang="en-US" sz="2200" spc="-1" dirty="0">
                <a:solidFill>
                  <a:srgbClr val="000000"/>
                </a:solidFill>
              </a:rPr>
              <a:t> component to associate the script with the Input Actions.</a:t>
            </a:r>
          </a:p>
        </p:txBody>
      </p:sp>
      <p:sp>
        <p:nvSpPr>
          <p:cNvPr id="2" name="PlaceHolder 1"/>
          <p:cNvSpPr>
            <a:spLocks noGrp="1"/>
          </p:cNvSpPr>
          <p:nvPr>
            <p:ph type="sldNum" idx="2"/>
          </p:nvPr>
        </p:nvSpPr>
        <p:spPr/>
        <p:txBody>
          <a:bodyPr/>
          <a:lstStyle/>
          <a:p>
            <a:fld id="{E662E0F8-AEBF-4F9D-AAEA-E42E01C18BE1}" type="slidenum">
              <a:t>41</a:t>
            </a:fld>
            <a:endParaRPr/>
          </a:p>
        </p:txBody>
      </p:sp>
      <p:pic>
        <p:nvPicPr>
          <p:cNvPr id="3" name="Picture 2"/>
          <p:cNvPicPr>
            <a:picLocks noChangeAspect="1"/>
          </p:cNvPicPr>
          <p:nvPr/>
        </p:nvPicPr>
        <p:blipFill>
          <a:blip r:embed="rId3"/>
          <a:stretch>
            <a:fillRect/>
          </a:stretch>
        </p:blipFill>
        <p:spPr>
          <a:xfrm>
            <a:off x="3048300" y="3022059"/>
            <a:ext cx="6172200" cy="2895600"/>
          </a:xfrm>
          <a:prstGeom prst="rect">
            <a:avLst/>
          </a:prstGeom>
        </p:spPr>
      </p:pic>
    </p:spTree>
    <p:extLst>
      <p:ext uri="{BB962C8B-B14F-4D97-AF65-F5344CB8AC3E}">
        <p14:creationId xmlns:p14="http://schemas.microsoft.com/office/powerpoint/2010/main" val="373728016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Mouse Input</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42</a:t>
            </a:fld>
            <a:endParaRPr/>
          </a:p>
        </p:txBody>
      </p:sp>
      <p:pic>
        <p:nvPicPr>
          <p:cNvPr id="4" name="Picture 3"/>
          <p:cNvPicPr>
            <a:picLocks noChangeAspect="1"/>
          </p:cNvPicPr>
          <p:nvPr/>
        </p:nvPicPr>
        <p:blipFill>
          <a:blip r:embed="rId3"/>
          <a:stretch>
            <a:fillRect/>
          </a:stretch>
        </p:blipFill>
        <p:spPr>
          <a:xfrm>
            <a:off x="3029250" y="1648024"/>
            <a:ext cx="6210300" cy="3829050"/>
          </a:xfrm>
          <a:prstGeom prst="rect">
            <a:avLst/>
          </a:prstGeom>
        </p:spPr>
      </p:pic>
    </p:spTree>
    <p:extLst>
      <p:ext uri="{BB962C8B-B14F-4D97-AF65-F5344CB8AC3E}">
        <p14:creationId xmlns:p14="http://schemas.microsoft.com/office/powerpoint/2010/main" val="420723368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Mouse Input</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43</a:t>
            </a:fld>
            <a:endParaRPr/>
          </a:p>
        </p:txBody>
      </p:sp>
      <p:pic>
        <p:nvPicPr>
          <p:cNvPr id="3" name="Picture 2"/>
          <p:cNvPicPr>
            <a:picLocks noChangeAspect="1"/>
          </p:cNvPicPr>
          <p:nvPr/>
        </p:nvPicPr>
        <p:blipFill>
          <a:blip r:embed="rId3"/>
          <a:stretch>
            <a:fillRect/>
          </a:stretch>
        </p:blipFill>
        <p:spPr>
          <a:xfrm>
            <a:off x="2786362" y="2002320"/>
            <a:ext cx="6696075" cy="3114675"/>
          </a:xfrm>
          <a:prstGeom prst="rect">
            <a:avLst/>
          </a:prstGeom>
        </p:spPr>
      </p:pic>
    </p:spTree>
    <p:extLst>
      <p:ext uri="{BB962C8B-B14F-4D97-AF65-F5344CB8AC3E}">
        <p14:creationId xmlns:p14="http://schemas.microsoft.com/office/powerpoint/2010/main" val="322632473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Mouse Input</a:t>
            </a:r>
            <a:endParaRPr lang="en-US" sz="4400" b="0" strike="noStrike" spc="-1" dirty="0">
              <a:solidFill>
                <a:srgbClr val="000000"/>
              </a:solidFill>
              <a:latin typeface="Arial"/>
            </a:endParaRPr>
          </a:p>
        </p:txBody>
      </p:sp>
      <p:sp>
        <p:nvSpPr>
          <p:cNvPr id="99" name="Rectangle 98"/>
          <p:cNvSpPr/>
          <p:nvPr/>
        </p:nvSpPr>
        <p:spPr>
          <a:xfrm>
            <a:off x="228600" y="1434601"/>
            <a:ext cx="11425320" cy="49258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57200" indent="-457200">
              <a:lnSpc>
                <a:spcPct val="115000"/>
              </a:lnSpc>
              <a:buFont typeface="+mj-lt"/>
              <a:buAutoNum type="arabicPeriod" startAt="3"/>
            </a:pPr>
            <a:r>
              <a:rPr lang="en-US" sz="2200" b="1" spc="-1" dirty="0">
                <a:solidFill>
                  <a:srgbClr val="000000"/>
                </a:solidFill>
              </a:rPr>
              <a:t>Handling Mouse Movement</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You can use the </a:t>
            </a:r>
            <a:r>
              <a:rPr lang="en-US" sz="2200" spc="-1" dirty="0" err="1">
                <a:solidFill>
                  <a:srgbClr val="000000"/>
                </a:solidFill>
              </a:rPr>
              <a:t>OnMousePosition</a:t>
            </a:r>
            <a:r>
              <a:rPr lang="en-US" sz="2200" spc="-1" dirty="0">
                <a:solidFill>
                  <a:srgbClr val="000000"/>
                </a:solidFill>
              </a:rPr>
              <a:t> method to track the mouse position. This is useful for tasks like aiming in a first-person shooter</a:t>
            </a:r>
            <a:r>
              <a:rPr lang="en-US" sz="2200" spc="-1" dirty="0" smtClean="0">
                <a:solidFill>
                  <a:srgbClr val="000000"/>
                </a:solidFill>
              </a:rPr>
              <a:t>.</a:t>
            </a:r>
          </a:p>
          <a:p>
            <a:pPr marL="457200" indent="-457200">
              <a:lnSpc>
                <a:spcPct val="115000"/>
              </a:lnSpc>
              <a:buFont typeface="+mj-lt"/>
              <a:buAutoNum type="arabicPeriod" startAt="4"/>
            </a:pPr>
            <a:r>
              <a:rPr lang="en-US" sz="2200" b="1" spc="-1" dirty="0">
                <a:solidFill>
                  <a:srgbClr val="000000"/>
                </a:solidFill>
              </a:rPr>
              <a:t>Handling Mouse Dragging</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To implement dragging, you can use a combination of </a:t>
            </a:r>
            <a:r>
              <a:rPr lang="en-US" sz="2200" spc="-1" dirty="0" err="1">
                <a:solidFill>
                  <a:srgbClr val="000000"/>
                </a:solidFill>
              </a:rPr>
              <a:t>OnMousePosition</a:t>
            </a:r>
            <a:r>
              <a:rPr lang="en-US" sz="2200" spc="-1" dirty="0">
                <a:solidFill>
                  <a:srgbClr val="000000"/>
                </a:solidFill>
              </a:rPr>
              <a:t> and mouse button actions.</a:t>
            </a:r>
          </a:p>
          <a:p>
            <a:pPr marL="800100" lvl="1" indent="-342900">
              <a:lnSpc>
                <a:spcPct val="115000"/>
              </a:lnSpc>
              <a:buFont typeface="Arial" panose="020B0604020202020204" pitchFamily="34" charset="0"/>
              <a:buChar char="•"/>
            </a:pPr>
            <a:r>
              <a:rPr lang="en-US" sz="2200" spc="-1" dirty="0">
                <a:solidFill>
                  <a:srgbClr val="000000"/>
                </a:solidFill>
              </a:rPr>
              <a:t>Store the initial position on a button press and calculate the delta during the drag.</a:t>
            </a:r>
            <a:endParaRPr lang="en-US" sz="2200" spc="-1" dirty="0" smtClean="0">
              <a:solidFill>
                <a:srgbClr val="000000"/>
              </a:solidFill>
            </a:endParaRPr>
          </a:p>
          <a:p>
            <a:pPr marL="457200" indent="-457200">
              <a:lnSpc>
                <a:spcPct val="115000"/>
              </a:lnSpc>
              <a:buFont typeface="+mj-lt"/>
              <a:buAutoNum type="arabicPeriod" startAt="4"/>
            </a:pPr>
            <a:r>
              <a:rPr lang="en-US" sz="2200" b="1" spc="-1" dirty="0">
                <a:solidFill>
                  <a:srgbClr val="000000"/>
                </a:solidFill>
              </a:rPr>
              <a:t>Handling Mouse Click and Hold</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Combine </a:t>
            </a:r>
            <a:r>
              <a:rPr lang="en-US" sz="2200" spc="-1" dirty="0" err="1">
                <a:solidFill>
                  <a:srgbClr val="000000"/>
                </a:solidFill>
              </a:rPr>
              <a:t>OnLeftClick</a:t>
            </a:r>
            <a:r>
              <a:rPr lang="en-US" sz="2200" spc="-1" dirty="0">
                <a:solidFill>
                  <a:srgbClr val="000000"/>
                </a:solidFill>
              </a:rPr>
              <a:t> and </a:t>
            </a:r>
            <a:r>
              <a:rPr lang="en-US" sz="2200" spc="-1" dirty="0" err="1">
                <a:solidFill>
                  <a:srgbClr val="000000"/>
                </a:solidFill>
              </a:rPr>
              <a:t>OnMousePosition</a:t>
            </a:r>
            <a:r>
              <a:rPr lang="en-US" sz="2200" spc="-1" dirty="0">
                <a:solidFill>
                  <a:srgbClr val="000000"/>
                </a:solidFill>
              </a:rPr>
              <a:t> to perform actions when the left mouse button is clicked and held.</a:t>
            </a:r>
            <a:endParaRPr lang="en-US" sz="2200" spc="-1" dirty="0" smtClean="0">
              <a:solidFill>
                <a:srgbClr val="000000"/>
              </a:solidFill>
            </a:endParaRPr>
          </a:p>
          <a:p>
            <a:pPr marL="457200" indent="-457200">
              <a:lnSpc>
                <a:spcPct val="115000"/>
              </a:lnSpc>
              <a:buFont typeface="+mj-lt"/>
              <a:buAutoNum type="arabicPeriod" startAt="4"/>
            </a:pPr>
            <a:r>
              <a:rPr lang="en-US" sz="2200" b="1" spc="-1" dirty="0">
                <a:solidFill>
                  <a:srgbClr val="000000"/>
                </a:solidFill>
              </a:rPr>
              <a:t>Customizing Mouse Input</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Adjust sensitivity, invert controls, or add dead zones by modifying the Input Actions and associated methods.</a:t>
            </a:r>
          </a:p>
        </p:txBody>
      </p:sp>
      <p:sp>
        <p:nvSpPr>
          <p:cNvPr id="2" name="PlaceHolder 1"/>
          <p:cNvSpPr>
            <a:spLocks noGrp="1"/>
          </p:cNvSpPr>
          <p:nvPr>
            <p:ph type="sldNum" idx="2"/>
          </p:nvPr>
        </p:nvSpPr>
        <p:spPr/>
        <p:txBody>
          <a:bodyPr/>
          <a:lstStyle/>
          <a:p>
            <a:fld id="{E662E0F8-AEBF-4F9D-AAEA-E42E01C18BE1}" type="slidenum">
              <a:t>44</a:t>
            </a:fld>
            <a:endParaRPr/>
          </a:p>
        </p:txBody>
      </p:sp>
    </p:spTree>
    <p:extLst>
      <p:ext uri="{BB962C8B-B14F-4D97-AF65-F5344CB8AC3E}">
        <p14:creationId xmlns:p14="http://schemas.microsoft.com/office/powerpoint/2010/main" val="247727091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Mouse Input</a:t>
            </a:r>
            <a:endParaRPr lang="en-US" sz="4400" b="0" strike="noStrike" spc="-1" dirty="0">
              <a:solidFill>
                <a:srgbClr val="000000"/>
              </a:solidFill>
              <a:latin typeface="Arial"/>
            </a:endParaRPr>
          </a:p>
        </p:txBody>
      </p:sp>
      <p:sp>
        <p:nvSpPr>
          <p:cNvPr id="99" name="Rectangle 98"/>
          <p:cNvSpPr/>
          <p:nvPr/>
        </p:nvSpPr>
        <p:spPr>
          <a:xfrm>
            <a:off x="228600" y="1434601"/>
            <a:ext cx="11425320" cy="49258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57200" indent="-457200">
              <a:lnSpc>
                <a:spcPct val="115000"/>
              </a:lnSpc>
              <a:buFont typeface="+mj-lt"/>
              <a:buAutoNum type="arabicPeriod" startAt="7"/>
            </a:pPr>
            <a:r>
              <a:rPr lang="en-US" sz="2200" b="1" spc="-1" dirty="0">
                <a:solidFill>
                  <a:srgbClr val="000000"/>
                </a:solidFill>
              </a:rPr>
              <a:t>Implementing Custom Cursors</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Change the mouse cursor appearance based on the game state or </a:t>
            </a:r>
            <a:r>
              <a:rPr lang="en-US" sz="2200" spc="-1" dirty="0" err="1">
                <a:solidFill>
                  <a:srgbClr val="000000"/>
                </a:solidFill>
              </a:rPr>
              <a:t>interaction.ter</a:t>
            </a:r>
            <a:r>
              <a:rPr lang="en-US" sz="2200" spc="-1" dirty="0" smtClean="0">
                <a:solidFill>
                  <a:srgbClr val="000000"/>
                </a:solidFill>
              </a:rPr>
              <a:t>.</a:t>
            </a:r>
          </a:p>
          <a:p>
            <a:pPr marL="457200" indent="-457200">
              <a:lnSpc>
                <a:spcPct val="115000"/>
              </a:lnSpc>
              <a:buFont typeface="+mj-lt"/>
              <a:buAutoNum type="arabicPeriod" startAt="8"/>
            </a:pPr>
            <a:r>
              <a:rPr lang="en-US" sz="2200" b="1" spc="-1" dirty="0">
                <a:solidFill>
                  <a:srgbClr val="000000"/>
                </a:solidFill>
              </a:rPr>
              <a:t>Using </a:t>
            </a:r>
            <a:r>
              <a:rPr lang="en-US" sz="2200" b="1" spc="-1" dirty="0" err="1">
                <a:solidFill>
                  <a:srgbClr val="000000"/>
                </a:solidFill>
              </a:rPr>
              <a:t>Raycasting</a:t>
            </a:r>
            <a:r>
              <a:rPr lang="en-US" sz="2200" b="1" spc="-1" dirty="0">
                <a:solidFill>
                  <a:srgbClr val="000000"/>
                </a:solidFill>
              </a:rPr>
              <a:t> for Interaction</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For 3D games, use </a:t>
            </a:r>
            <a:r>
              <a:rPr lang="en-US" sz="2200" spc="-1" dirty="0" err="1">
                <a:solidFill>
                  <a:srgbClr val="000000"/>
                </a:solidFill>
              </a:rPr>
              <a:t>raycasting</a:t>
            </a:r>
            <a:r>
              <a:rPr lang="en-US" sz="2200" spc="-1" dirty="0">
                <a:solidFill>
                  <a:srgbClr val="000000"/>
                </a:solidFill>
              </a:rPr>
              <a:t> from the mouse position to interact with objects in the world.</a:t>
            </a:r>
            <a:endParaRPr lang="en-US" sz="2200" spc="-1" dirty="0" smtClean="0">
              <a:solidFill>
                <a:srgbClr val="000000"/>
              </a:solidFill>
            </a:endParaRPr>
          </a:p>
          <a:p>
            <a:pPr marL="457200" indent="-457200">
              <a:lnSpc>
                <a:spcPct val="115000"/>
              </a:lnSpc>
              <a:buFont typeface="+mj-lt"/>
              <a:buAutoNum type="arabicPeriod" startAt="8"/>
            </a:pPr>
            <a:r>
              <a:rPr lang="en-US" sz="2200" b="1" spc="-1" dirty="0" smtClean="0">
                <a:solidFill>
                  <a:srgbClr val="000000"/>
                </a:solidFill>
              </a:rPr>
              <a:t>Handling </a:t>
            </a:r>
            <a:r>
              <a:rPr lang="en-US" sz="2200" b="1" spc="-1" dirty="0">
                <a:solidFill>
                  <a:srgbClr val="000000"/>
                </a:solidFill>
              </a:rPr>
              <a:t>Mouse Input in UI</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Unity's UI system has specific methods for handling mouse input on UI elements..</a:t>
            </a:r>
            <a:endParaRPr lang="en-US" sz="2200" spc="-1" dirty="0" smtClean="0">
              <a:solidFill>
                <a:srgbClr val="000000"/>
              </a:solidFill>
            </a:endParaRPr>
          </a:p>
          <a:p>
            <a:pPr marL="457200" indent="-457200">
              <a:lnSpc>
                <a:spcPct val="115000"/>
              </a:lnSpc>
              <a:buFont typeface="+mj-lt"/>
              <a:buAutoNum type="arabicPeriod" startAt="8"/>
            </a:pPr>
            <a:r>
              <a:rPr lang="en-US" sz="2200" b="1" spc="-1" dirty="0">
                <a:solidFill>
                  <a:srgbClr val="000000"/>
                </a:solidFill>
              </a:rPr>
              <a:t>Performance Considerations</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Be mindful of performance when handling mouse input in the Update method. Consider using </a:t>
            </a:r>
            <a:r>
              <a:rPr lang="en-US" sz="2200" spc="-1" dirty="0" err="1">
                <a:solidFill>
                  <a:srgbClr val="000000"/>
                </a:solidFill>
              </a:rPr>
              <a:t>InputAction</a:t>
            </a:r>
            <a:r>
              <a:rPr lang="en-US" sz="2200" spc="-1" dirty="0">
                <a:solidFill>
                  <a:srgbClr val="000000"/>
                </a:solidFill>
              </a:rPr>
              <a:t> events for more optimized handling.</a:t>
            </a:r>
          </a:p>
        </p:txBody>
      </p:sp>
      <p:sp>
        <p:nvSpPr>
          <p:cNvPr id="2" name="PlaceHolder 1"/>
          <p:cNvSpPr>
            <a:spLocks noGrp="1"/>
          </p:cNvSpPr>
          <p:nvPr>
            <p:ph type="sldNum" idx="2"/>
          </p:nvPr>
        </p:nvSpPr>
        <p:spPr/>
        <p:txBody>
          <a:bodyPr/>
          <a:lstStyle/>
          <a:p>
            <a:fld id="{E662E0F8-AEBF-4F9D-AAEA-E42E01C18BE1}" type="slidenum">
              <a:t>45</a:t>
            </a:fld>
            <a:endParaRPr/>
          </a:p>
        </p:txBody>
      </p:sp>
    </p:spTree>
    <p:extLst>
      <p:ext uri="{BB962C8B-B14F-4D97-AF65-F5344CB8AC3E}">
        <p14:creationId xmlns:p14="http://schemas.microsoft.com/office/powerpoint/2010/main" val="251819702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Mouse Input</a:t>
            </a:r>
            <a:endParaRPr lang="en-US" sz="4400" b="0" strike="noStrike" spc="-1" dirty="0">
              <a:solidFill>
                <a:srgbClr val="000000"/>
              </a:solidFill>
              <a:latin typeface="Arial"/>
            </a:endParaRPr>
          </a:p>
        </p:txBody>
      </p:sp>
      <p:sp>
        <p:nvSpPr>
          <p:cNvPr id="99" name="Rectangle 98"/>
          <p:cNvSpPr/>
          <p:nvPr/>
        </p:nvSpPr>
        <p:spPr>
          <a:xfrm>
            <a:off x="228600" y="1434601"/>
            <a:ext cx="11425320" cy="49258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57200" indent="-457200">
              <a:lnSpc>
                <a:spcPct val="115000"/>
              </a:lnSpc>
              <a:buFont typeface="+mj-lt"/>
              <a:buAutoNum type="arabicPeriod" startAt="11"/>
            </a:pPr>
            <a:r>
              <a:rPr lang="en-US" sz="2200" b="1" spc="-1" dirty="0">
                <a:solidFill>
                  <a:srgbClr val="000000"/>
                </a:solidFill>
              </a:rPr>
              <a:t>Testing and Debugging</a:t>
            </a:r>
            <a:r>
              <a:rPr lang="en-US" sz="2200" b="1"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Test mouse input on different platforms and devices.</a:t>
            </a:r>
          </a:p>
          <a:p>
            <a:pPr marL="800100" lvl="1" indent="-342900">
              <a:lnSpc>
                <a:spcPct val="115000"/>
              </a:lnSpc>
              <a:buFont typeface="Arial" panose="020B0604020202020204" pitchFamily="34" charset="0"/>
              <a:buChar char="•"/>
            </a:pPr>
            <a:r>
              <a:rPr lang="en-US" sz="2200" spc="-1" dirty="0">
                <a:solidFill>
                  <a:srgbClr val="000000"/>
                </a:solidFill>
              </a:rPr>
              <a:t>Utilize Unity's debugging tools to visualize input events</a:t>
            </a:r>
            <a:r>
              <a:rPr lang="en-US" sz="2200" spc="-1" dirty="0" smtClean="0">
                <a:solidFill>
                  <a:srgbClr val="000000"/>
                </a:solidFill>
              </a:rPr>
              <a:t>.</a:t>
            </a:r>
          </a:p>
        </p:txBody>
      </p:sp>
      <p:sp>
        <p:nvSpPr>
          <p:cNvPr id="2" name="PlaceHolder 1"/>
          <p:cNvSpPr>
            <a:spLocks noGrp="1"/>
          </p:cNvSpPr>
          <p:nvPr>
            <p:ph type="sldNum" idx="2"/>
          </p:nvPr>
        </p:nvSpPr>
        <p:spPr/>
        <p:txBody>
          <a:bodyPr/>
          <a:lstStyle/>
          <a:p>
            <a:fld id="{E662E0F8-AEBF-4F9D-AAEA-E42E01C18BE1}" type="slidenum">
              <a:t>46</a:t>
            </a:fld>
            <a:endParaRPr/>
          </a:p>
        </p:txBody>
      </p:sp>
    </p:spTree>
    <p:extLst>
      <p:ext uri="{BB962C8B-B14F-4D97-AF65-F5344CB8AC3E}">
        <p14:creationId xmlns:p14="http://schemas.microsoft.com/office/powerpoint/2010/main" val="167443194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Mouse Input</a:t>
            </a:r>
            <a:endParaRPr lang="en-US" sz="4400" b="0" strike="noStrike" spc="-1" dirty="0">
              <a:solidFill>
                <a:srgbClr val="000000"/>
              </a:solidFill>
              <a:latin typeface="Arial"/>
            </a:endParaRPr>
          </a:p>
        </p:txBody>
      </p:sp>
      <p:sp>
        <p:nvSpPr>
          <p:cNvPr id="99" name="Rectangle 98"/>
          <p:cNvSpPr/>
          <p:nvPr/>
        </p:nvSpPr>
        <p:spPr>
          <a:xfrm>
            <a:off x="228600" y="1434601"/>
            <a:ext cx="11425320" cy="49258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57200" indent="-457200">
              <a:lnSpc>
                <a:spcPct val="115000"/>
              </a:lnSpc>
              <a:buFont typeface="Arial" panose="020B0604020202020204" pitchFamily="34" charset="0"/>
              <a:buChar char="•"/>
            </a:pPr>
            <a:r>
              <a:rPr lang="en-US" sz="2200" spc="-1" dirty="0">
                <a:solidFill>
                  <a:srgbClr val="000000"/>
                </a:solidFill>
              </a:rPr>
              <a:t>Example 1: Detecting Left Mouse </a:t>
            </a:r>
            <a:r>
              <a:rPr lang="en-US" sz="2200" spc="-1" dirty="0" smtClean="0">
                <a:solidFill>
                  <a:srgbClr val="000000"/>
                </a:solidFill>
              </a:rPr>
              <a:t>Click</a:t>
            </a:r>
          </a:p>
          <a:p>
            <a:pPr lvl="1">
              <a:lnSpc>
                <a:spcPct val="115000"/>
              </a:lnSpc>
            </a:pPr>
            <a:r>
              <a:rPr lang="en-US" sz="1200" spc="-1" dirty="0" smtClean="0">
                <a:solidFill>
                  <a:srgbClr val="000000"/>
                </a:solidFill>
              </a:rPr>
              <a:t>using </a:t>
            </a:r>
            <a:r>
              <a:rPr lang="en-US" sz="1200" spc="-1" dirty="0" err="1">
                <a:solidFill>
                  <a:srgbClr val="000000"/>
                </a:solidFill>
              </a:rPr>
              <a:t>UnityEngine</a:t>
            </a:r>
            <a:r>
              <a:rPr lang="en-US" sz="1200" spc="-1" dirty="0">
                <a:solidFill>
                  <a:srgbClr val="000000"/>
                </a:solidFill>
              </a:rPr>
              <a:t>;</a:t>
            </a:r>
          </a:p>
          <a:p>
            <a:pPr lvl="1">
              <a:lnSpc>
                <a:spcPct val="115000"/>
              </a:lnSpc>
            </a:pPr>
            <a:r>
              <a:rPr lang="en-US" sz="1200" spc="-1" dirty="0">
                <a:solidFill>
                  <a:srgbClr val="000000"/>
                </a:solidFill>
              </a:rPr>
              <a:t>using </a:t>
            </a:r>
            <a:r>
              <a:rPr lang="en-US" sz="1200" spc="-1" dirty="0" err="1">
                <a:solidFill>
                  <a:srgbClr val="000000"/>
                </a:solidFill>
              </a:rPr>
              <a:t>UnityEngine.InputSystem</a:t>
            </a:r>
            <a:r>
              <a:rPr lang="en-US" sz="1200" spc="-1" dirty="0" smtClean="0">
                <a:solidFill>
                  <a:srgbClr val="000000"/>
                </a:solidFill>
              </a:rPr>
              <a:t>;</a:t>
            </a:r>
            <a:endParaRPr lang="en-US" sz="1200" spc="-1" dirty="0">
              <a:solidFill>
                <a:srgbClr val="000000"/>
              </a:solidFill>
            </a:endParaRPr>
          </a:p>
          <a:p>
            <a:pPr lvl="1">
              <a:lnSpc>
                <a:spcPct val="115000"/>
              </a:lnSpc>
            </a:pPr>
            <a:r>
              <a:rPr lang="en-US" sz="1200" spc="-1" dirty="0">
                <a:solidFill>
                  <a:srgbClr val="000000"/>
                </a:solidFill>
              </a:rPr>
              <a:t>public class </a:t>
            </a:r>
            <a:r>
              <a:rPr lang="en-US" sz="1200" spc="-1" dirty="0" err="1">
                <a:solidFill>
                  <a:srgbClr val="000000"/>
                </a:solidFill>
              </a:rPr>
              <a:t>MouseClickExample</a:t>
            </a:r>
            <a:r>
              <a:rPr lang="en-US" sz="1200" spc="-1" dirty="0">
                <a:solidFill>
                  <a:srgbClr val="000000"/>
                </a:solidFill>
              </a:rPr>
              <a:t> : </a:t>
            </a:r>
            <a:r>
              <a:rPr lang="en-US" sz="1200" spc="-1" dirty="0" err="1">
                <a:solidFill>
                  <a:srgbClr val="000000"/>
                </a:solidFill>
              </a:rPr>
              <a:t>MonoBehaviour</a:t>
            </a:r>
            <a:endParaRPr lang="en-US" sz="1200" spc="-1" dirty="0">
              <a:solidFill>
                <a:srgbClr val="000000"/>
              </a:solidFill>
            </a:endParaRPr>
          </a:p>
          <a:p>
            <a:pPr lvl="1">
              <a:lnSpc>
                <a:spcPct val="115000"/>
              </a:lnSpc>
            </a:pPr>
            <a:r>
              <a:rPr lang="en-US" sz="1200" spc="-1" dirty="0">
                <a:solidFill>
                  <a:srgbClr val="000000"/>
                </a:solidFill>
              </a:rPr>
              <a:t>{</a:t>
            </a:r>
          </a:p>
          <a:p>
            <a:pPr lvl="1">
              <a:lnSpc>
                <a:spcPct val="115000"/>
              </a:lnSpc>
            </a:pPr>
            <a:r>
              <a:rPr lang="en-US" sz="1200" spc="-1" dirty="0">
                <a:solidFill>
                  <a:srgbClr val="000000"/>
                </a:solidFill>
              </a:rPr>
              <a:t>    private void </a:t>
            </a:r>
            <a:r>
              <a:rPr lang="en-US" sz="1200" spc="-1" dirty="0" err="1">
                <a:solidFill>
                  <a:srgbClr val="000000"/>
                </a:solidFill>
              </a:rPr>
              <a:t>OnEnable</a:t>
            </a:r>
            <a:r>
              <a:rPr lang="en-US" sz="1200" spc="-1" dirty="0">
                <a:solidFill>
                  <a:srgbClr val="000000"/>
                </a:solidFill>
              </a:rPr>
              <a:t>()</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        // Enable the </a:t>
            </a:r>
            <a:r>
              <a:rPr lang="en-US" sz="1200" spc="-1" dirty="0" err="1">
                <a:solidFill>
                  <a:srgbClr val="000000"/>
                </a:solidFill>
              </a:rPr>
              <a:t>PlayerInput</a:t>
            </a:r>
            <a:r>
              <a:rPr lang="en-US" sz="1200" spc="-1" dirty="0">
                <a:solidFill>
                  <a:srgbClr val="000000"/>
                </a:solidFill>
              </a:rPr>
              <a:t> component</a:t>
            </a:r>
          </a:p>
          <a:p>
            <a:pPr lvl="1">
              <a:lnSpc>
                <a:spcPct val="115000"/>
              </a:lnSpc>
            </a:pPr>
            <a:r>
              <a:rPr lang="en-US" sz="1200" spc="-1" dirty="0">
                <a:solidFill>
                  <a:srgbClr val="000000"/>
                </a:solidFill>
              </a:rPr>
              <a:t>        </a:t>
            </a:r>
            <a:r>
              <a:rPr lang="en-US" sz="1200" spc="-1" dirty="0" err="1">
                <a:solidFill>
                  <a:srgbClr val="000000"/>
                </a:solidFill>
              </a:rPr>
              <a:t>GetComponent</a:t>
            </a:r>
            <a:r>
              <a:rPr lang="en-US" sz="1200" spc="-1" dirty="0">
                <a:solidFill>
                  <a:srgbClr val="000000"/>
                </a:solidFill>
              </a:rPr>
              <a:t>&lt;</a:t>
            </a:r>
            <a:r>
              <a:rPr lang="en-US" sz="1200" spc="-1" dirty="0" err="1">
                <a:solidFill>
                  <a:srgbClr val="000000"/>
                </a:solidFill>
              </a:rPr>
              <a:t>PlayerInput</a:t>
            </a:r>
            <a:r>
              <a:rPr lang="en-US" sz="1200" spc="-1" dirty="0">
                <a:solidFill>
                  <a:srgbClr val="000000"/>
                </a:solidFill>
              </a:rPr>
              <a:t>&gt;().enabled = true;</a:t>
            </a:r>
          </a:p>
          <a:p>
            <a:pPr lvl="1">
              <a:lnSpc>
                <a:spcPct val="115000"/>
              </a:lnSpc>
            </a:pPr>
            <a:r>
              <a:rPr lang="en-US" sz="1200" spc="-1" dirty="0">
                <a:solidFill>
                  <a:srgbClr val="000000"/>
                </a:solidFill>
              </a:rPr>
              <a:t>    </a:t>
            </a:r>
            <a:r>
              <a:rPr lang="en-US" sz="1200" spc="-1" dirty="0" smtClean="0">
                <a:solidFill>
                  <a:srgbClr val="000000"/>
                </a:solidFill>
              </a:rPr>
              <a:t>}</a:t>
            </a:r>
            <a:endParaRPr lang="en-US" sz="1200" spc="-1" dirty="0">
              <a:solidFill>
                <a:srgbClr val="000000"/>
              </a:solidFill>
            </a:endParaRPr>
          </a:p>
          <a:p>
            <a:pPr lvl="1">
              <a:lnSpc>
                <a:spcPct val="115000"/>
              </a:lnSpc>
            </a:pPr>
            <a:r>
              <a:rPr lang="en-US" sz="1200" spc="-1" dirty="0">
                <a:solidFill>
                  <a:srgbClr val="000000"/>
                </a:solidFill>
              </a:rPr>
              <a:t>    private void </a:t>
            </a:r>
            <a:r>
              <a:rPr lang="en-US" sz="1200" spc="-1" dirty="0" err="1">
                <a:solidFill>
                  <a:srgbClr val="000000"/>
                </a:solidFill>
              </a:rPr>
              <a:t>OnDisable</a:t>
            </a:r>
            <a:r>
              <a:rPr lang="en-US" sz="1200" spc="-1" dirty="0">
                <a:solidFill>
                  <a:srgbClr val="000000"/>
                </a:solidFill>
              </a:rPr>
              <a:t>()</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        // Disable the </a:t>
            </a:r>
            <a:r>
              <a:rPr lang="en-US" sz="1200" spc="-1" dirty="0" err="1">
                <a:solidFill>
                  <a:srgbClr val="000000"/>
                </a:solidFill>
              </a:rPr>
              <a:t>PlayerInput</a:t>
            </a:r>
            <a:r>
              <a:rPr lang="en-US" sz="1200" spc="-1" dirty="0">
                <a:solidFill>
                  <a:srgbClr val="000000"/>
                </a:solidFill>
              </a:rPr>
              <a:t> component</a:t>
            </a:r>
          </a:p>
          <a:p>
            <a:pPr lvl="1">
              <a:lnSpc>
                <a:spcPct val="115000"/>
              </a:lnSpc>
            </a:pPr>
            <a:r>
              <a:rPr lang="en-US" sz="1200" spc="-1" dirty="0">
                <a:solidFill>
                  <a:srgbClr val="000000"/>
                </a:solidFill>
              </a:rPr>
              <a:t>        </a:t>
            </a:r>
            <a:r>
              <a:rPr lang="en-US" sz="1200" spc="-1" dirty="0" err="1">
                <a:solidFill>
                  <a:srgbClr val="000000"/>
                </a:solidFill>
              </a:rPr>
              <a:t>GetComponent</a:t>
            </a:r>
            <a:r>
              <a:rPr lang="en-US" sz="1200" spc="-1" dirty="0">
                <a:solidFill>
                  <a:srgbClr val="000000"/>
                </a:solidFill>
              </a:rPr>
              <a:t>&lt;</a:t>
            </a:r>
            <a:r>
              <a:rPr lang="en-US" sz="1200" spc="-1" dirty="0" err="1">
                <a:solidFill>
                  <a:srgbClr val="000000"/>
                </a:solidFill>
              </a:rPr>
              <a:t>PlayerInput</a:t>
            </a:r>
            <a:r>
              <a:rPr lang="en-US" sz="1200" spc="-1" dirty="0">
                <a:solidFill>
                  <a:srgbClr val="000000"/>
                </a:solidFill>
              </a:rPr>
              <a:t>&gt;().enabled = false;</a:t>
            </a:r>
          </a:p>
          <a:p>
            <a:pPr lvl="1">
              <a:lnSpc>
                <a:spcPct val="115000"/>
              </a:lnSpc>
            </a:pPr>
            <a:r>
              <a:rPr lang="en-US" sz="1200" spc="-1" dirty="0">
                <a:solidFill>
                  <a:srgbClr val="000000"/>
                </a:solidFill>
              </a:rPr>
              <a:t>    </a:t>
            </a:r>
            <a:r>
              <a:rPr lang="en-US" sz="1200" spc="-1" dirty="0" smtClean="0">
                <a:solidFill>
                  <a:srgbClr val="000000"/>
                </a:solidFill>
              </a:rPr>
              <a:t>}</a:t>
            </a:r>
            <a:endParaRPr lang="en-US" sz="1200" spc="-1" dirty="0">
              <a:solidFill>
                <a:srgbClr val="000000"/>
              </a:solidFill>
            </a:endParaRPr>
          </a:p>
          <a:p>
            <a:pPr lvl="1">
              <a:lnSpc>
                <a:spcPct val="115000"/>
              </a:lnSpc>
            </a:pPr>
            <a:r>
              <a:rPr lang="en-US" sz="1200" spc="-1" dirty="0">
                <a:solidFill>
                  <a:srgbClr val="000000"/>
                </a:solidFill>
              </a:rPr>
              <a:t>    private void </a:t>
            </a:r>
            <a:r>
              <a:rPr lang="en-US" sz="1200" spc="-1" dirty="0" err="1">
                <a:solidFill>
                  <a:srgbClr val="000000"/>
                </a:solidFill>
              </a:rPr>
              <a:t>OnLeftClick</a:t>
            </a:r>
            <a:r>
              <a:rPr lang="en-US" sz="1200" spc="-1" dirty="0">
                <a:solidFill>
                  <a:srgbClr val="000000"/>
                </a:solidFill>
              </a:rPr>
              <a:t>(</a:t>
            </a:r>
            <a:r>
              <a:rPr lang="en-US" sz="1200" spc="-1" dirty="0" err="1">
                <a:solidFill>
                  <a:srgbClr val="000000"/>
                </a:solidFill>
              </a:rPr>
              <a:t>InputAction.CallbackContext</a:t>
            </a:r>
            <a:r>
              <a:rPr lang="en-US" sz="1200" spc="-1" dirty="0">
                <a:solidFill>
                  <a:srgbClr val="000000"/>
                </a:solidFill>
              </a:rPr>
              <a:t> context)</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        if (</a:t>
            </a:r>
            <a:r>
              <a:rPr lang="en-US" sz="1200" spc="-1" dirty="0" err="1">
                <a:solidFill>
                  <a:srgbClr val="000000"/>
                </a:solidFill>
              </a:rPr>
              <a:t>context.performed</a:t>
            </a:r>
            <a:r>
              <a:rPr lang="en-US" sz="1200" spc="-1" dirty="0">
                <a:solidFill>
                  <a:srgbClr val="000000"/>
                </a:solidFill>
              </a:rPr>
              <a:t>)</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            </a:t>
            </a:r>
            <a:r>
              <a:rPr lang="en-US" sz="1200" spc="-1" dirty="0" err="1">
                <a:solidFill>
                  <a:srgbClr val="000000"/>
                </a:solidFill>
              </a:rPr>
              <a:t>Debug.Log</a:t>
            </a:r>
            <a:r>
              <a:rPr lang="en-US" sz="1200" spc="-1" dirty="0">
                <a:solidFill>
                  <a:srgbClr val="000000"/>
                </a:solidFill>
              </a:rPr>
              <a:t>("Left mouse button clicked!");</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a:t>
            </a:r>
          </a:p>
          <a:p>
            <a:pPr>
              <a:lnSpc>
                <a:spcPct val="115000"/>
              </a:lnSpc>
            </a:pPr>
            <a:endParaRPr lang="en-US" sz="2200" spc="-1" dirty="0" smtClean="0">
              <a:solidFill>
                <a:srgbClr val="000000"/>
              </a:solidFill>
            </a:endParaRPr>
          </a:p>
          <a:p>
            <a:pPr>
              <a:lnSpc>
                <a:spcPct val="115000"/>
              </a:lnSpc>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47</a:t>
            </a:fld>
            <a:endParaRPr/>
          </a:p>
        </p:txBody>
      </p:sp>
    </p:spTree>
    <p:extLst>
      <p:ext uri="{BB962C8B-B14F-4D97-AF65-F5344CB8AC3E}">
        <p14:creationId xmlns:p14="http://schemas.microsoft.com/office/powerpoint/2010/main" val="259926358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Mouse Input</a:t>
            </a:r>
            <a:endParaRPr lang="en-US" sz="4400" b="0" strike="noStrike" spc="-1" dirty="0">
              <a:solidFill>
                <a:srgbClr val="000000"/>
              </a:solidFill>
              <a:latin typeface="Arial"/>
            </a:endParaRPr>
          </a:p>
        </p:txBody>
      </p:sp>
      <p:sp>
        <p:nvSpPr>
          <p:cNvPr id="99" name="Rectangle 98"/>
          <p:cNvSpPr/>
          <p:nvPr/>
        </p:nvSpPr>
        <p:spPr>
          <a:xfrm>
            <a:off x="228600" y="1420238"/>
            <a:ext cx="11425320" cy="49402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57200" indent="-457200">
              <a:lnSpc>
                <a:spcPct val="115000"/>
              </a:lnSpc>
              <a:buFont typeface="Arial" panose="020B0604020202020204" pitchFamily="34" charset="0"/>
              <a:buChar char="•"/>
            </a:pPr>
            <a:r>
              <a:rPr lang="en-US" sz="2200" spc="-1" dirty="0">
                <a:solidFill>
                  <a:srgbClr val="000000"/>
                </a:solidFill>
              </a:rPr>
              <a:t>Example </a:t>
            </a:r>
            <a:r>
              <a:rPr lang="en-US" sz="2200" spc="-1" dirty="0" smtClean="0">
                <a:solidFill>
                  <a:srgbClr val="000000"/>
                </a:solidFill>
              </a:rPr>
              <a:t>2</a:t>
            </a:r>
            <a:r>
              <a:rPr lang="en-US" sz="2200" spc="-1" dirty="0">
                <a:solidFill>
                  <a:srgbClr val="000000"/>
                </a:solidFill>
              </a:rPr>
              <a:t>: Tracking Mouse Position</a:t>
            </a:r>
            <a:endParaRPr lang="en-US" sz="2200" spc="-1" dirty="0" smtClean="0">
              <a:solidFill>
                <a:srgbClr val="000000"/>
              </a:solidFill>
            </a:endParaRPr>
          </a:p>
          <a:p>
            <a:pPr lvl="1">
              <a:lnSpc>
                <a:spcPct val="115000"/>
              </a:lnSpc>
            </a:pPr>
            <a:r>
              <a:rPr lang="en-US" sz="1200" spc="-1" dirty="0">
                <a:solidFill>
                  <a:srgbClr val="000000"/>
                </a:solidFill>
              </a:rPr>
              <a:t>using </a:t>
            </a:r>
            <a:r>
              <a:rPr lang="en-US" sz="1200" spc="-1" dirty="0" err="1">
                <a:solidFill>
                  <a:srgbClr val="000000"/>
                </a:solidFill>
              </a:rPr>
              <a:t>UnityEngine</a:t>
            </a:r>
            <a:r>
              <a:rPr lang="en-US" sz="1200" spc="-1" dirty="0">
                <a:solidFill>
                  <a:srgbClr val="000000"/>
                </a:solidFill>
              </a:rPr>
              <a:t>;</a:t>
            </a:r>
          </a:p>
          <a:p>
            <a:pPr lvl="1">
              <a:lnSpc>
                <a:spcPct val="115000"/>
              </a:lnSpc>
            </a:pPr>
            <a:r>
              <a:rPr lang="en-US" sz="1200" spc="-1" dirty="0">
                <a:solidFill>
                  <a:srgbClr val="000000"/>
                </a:solidFill>
              </a:rPr>
              <a:t>using </a:t>
            </a:r>
            <a:r>
              <a:rPr lang="en-US" sz="1200" spc="-1" dirty="0" err="1">
                <a:solidFill>
                  <a:srgbClr val="000000"/>
                </a:solidFill>
              </a:rPr>
              <a:t>UnityEngine.InputSystem</a:t>
            </a:r>
            <a:r>
              <a:rPr lang="en-US" sz="1200" spc="-1" dirty="0" smtClean="0">
                <a:solidFill>
                  <a:srgbClr val="000000"/>
                </a:solidFill>
              </a:rPr>
              <a:t>;</a:t>
            </a:r>
            <a:endParaRPr lang="en-US" sz="1200" spc="-1" dirty="0">
              <a:solidFill>
                <a:srgbClr val="000000"/>
              </a:solidFill>
            </a:endParaRPr>
          </a:p>
          <a:p>
            <a:pPr lvl="1">
              <a:lnSpc>
                <a:spcPct val="115000"/>
              </a:lnSpc>
            </a:pPr>
            <a:r>
              <a:rPr lang="en-US" sz="1200" spc="-1" dirty="0">
                <a:solidFill>
                  <a:srgbClr val="000000"/>
                </a:solidFill>
              </a:rPr>
              <a:t>public class </a:t>
            </a:r>
            <a:r>
              <a:rPr lang="en-US" sz="1200" spc="-1" dirty="0" err="1">
                <a:solidFill>
                  <a:srgbClr val="000000"/>
                </a:solidFill>
              </a:rPr>
              <a:t>MousePositionExample</a:t>
            </a:r>
            <a:r>
              <a:rPr lang="en-US" sz="1200" spc="-1" dirty="0">
                <a:solidFill>
                  <a:srgbClr val="000000"/>
                </a:solidFill>
              </a:rPr>
              <a:t> : </a:t>
            </a:r>
            <a:r>
              <a:rPr lang="en-US" sz="1200" spc="-1" dirty="0" err="1">
                <a:solidFill>
                  <a:srgbClr val="000000"/>
                </a:solidFill>
              </a:rPr>
              <a:t>MonoBehaviour</a:t>
            </a:r>
            <a:endParaRPr lang="en-US" sz="1200" spc="-1" dirty="0">
              <a:solidFill>
                <a:srgbClr val="000000"/>
              </a:solidFill>
            </a:endParaRPr>
          </a:p>
          <a:p>
            <a:pPr lvl="1">
              <a:lnSpc>
                <a:spcPct val="115000"/>
              </a:lnSpc>
            </a:pPr>
            <a:r>
              <a:rPr lang="en-US" sz="1200" spc="-1" dirty="0">
                <a:solidFill>
                  <a:srgbClr val="000000"/>
                </a:solidFill>
              </a:rPr>
              <a:t>{</a:t>
            </a:r>
          </a:p>
          <a:p>
            <a:pPr lvl="1">
              <a:lnSpc>
                <a:spcPct val="115000"/>
              </a:lnSpc>
            </a:pPr>
            <a:r>
              <a:rPr lang="en-US" sz="1200" spc="-1" dirty="0">
                <a:solidFill>
                  <a:srgbClr val="000000"/>
                </a:solidFill>
              </a:rPr>
              <a:t>    private void </a:t>
            </a:r>
            <a:r>
              <a:rPr lang="en-US" sz="1200" spc="-1" dirty="0" err="1">
                <a:solidFill>
                  <a:srgbClr val="000000"/>
                </a:solidFill>
              </a:rPr>
              <a:t>OnEnable</a:t>
            </a:r>
            <a:r>
              <a:rPr lang="en-US" sz="1200" spc="-1" dirty="0">
                <a:solidFill>
                  <a:srgbClr val="000000"/>
                </a:solidFill>
              </a:rPr>
              <a:t>()</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        // Enable the </a:t>
            </a:r>
            <a:r>
              <a:rPr lang="en-US" sz="1200" spc="-1" dirty="0" err="1">
                <a:solidFill>
                  <a:srgbClr val="000000"/>
                </a:solidFill>
              </a:rPr>
              <a:t>PlayerInput</a:t>
            </a:r>
            <a:r>
              <a:rPr lang="en-US" sz="1200" spc="-1" dirty="0">
                <a:solidFill>
                  <a:srgbClr val="000000"/>
                </a:solidFill>
              </a:rPr>
              <a:t> component</a:t>
            </a:r>
          </a:p>
          <a:p>
            <a:pPr lvl="1">
              <a:lnSpc>
                <a:spcPct val="115000"/>
              </a:lnSpc>
            </a:pPr>
            <a:r>
              <a:rPr lang="en-US" sz="1200" spc="-1" dirty="0">
                <a:solidFill>
                  <a:srgbClr val="000000"/>
                </a:solidFill>
              </a:rPr>
              <a:t>        </a:t>
            </a:r>
            <a:r>
              <a:rPr lang="en-US" sz="1200" spc="-1" dirty="0" err="1">
                <a:solidFill>
                  <a:srgbClr val="000000"/>
                </a:solidFill>
              </a:rPr>
              <a:t>GetComponent</a:t>
            </a:r>
            <a:r>
              <a:rPr lang="en-US" sz="1200" spc="-1" dirty="0">
                <a:solidFill>
                  <a:srgbClr val="000000"/>
                </a:solidFill>
              </a:rPr>
              <a:t>&lt;</a:t>
            </a:r>
            <a:r>
              <a:rPr lang="en-US" sz="1200" spc="-1" dirty="0" err="1">
                <a:solidFill>
                  <a:srgbClr val="000000"/>
                </a:solidFill>
              </a:rPr>
              <a:t>PlayerInput</a:t>
            </a:r>
            <a:r>
              <a:rPr lang="en-US" sz="1200" spc="-1" dirty="0">
                <a:solidFill>
                  <a:srgbClr val="000000"/>
                </a:solidFill>
              </a:rPr>
              <a:t>&gt;().enabled = true;</a:t>
            </a:r>
          </a:p>
          <a:p>
            <a:pPr lvl="1">
              <a:lnSpc>
                <a:spcPct val="115000"/>
              </a:lnSpc>
            </a:pPr>
            <a:r>
              <a:rPr lang="en-US" sz="1200" spc="-1" dirty="0">
                <a:solidFill>
                  <a:srgbClr val="000000"/>
                </a:solidFill>
              </a:rPr>
              <a:t>    </a:t>
            </a:r>
            <a:r>
              <a:rPr lang="en-US" sz="1200" spc="-1" dirty="0" smtClean="0">
                <a:solidFill>
                  <a:srgbClr val="000000"/>
                </a:solidFill>
              </a:rPr>
              <a:t>}</a:t>
            </a:r>
            <a:endParaRPr lang="en-US" sz="1200" spc="-1" dirty="0">
              <a:solidFill>
                <a:srgbClr val="000000"/>
              </a:solidFill>
            </a:endParaRPr>
          </a:p>
          <a:p>
            <a:pPr lvl="1">
              <a:lnSpc>
                <a:spcPct val="115000"/>
              </a:lnSpc>
            </a:pPr>
            <a:r>
              <a:rPr lang="en-US" sz="1200" spc="-1" dirty="0">
                <a:solidFill>
                  <a:srgbClr val="000000"/>
                </a:solidFill>
              </a:rPr>
              <a:t>    private void </a:t>
            </a:r>
            <a:r>
              <a:rPr lang="en-US" sz="1200" spc="-1" dirty="0" err="1">
                <a:solidFill>
                  <a:srgbClr val="000000"/>
                </a:solidFill>
              </a:rPr>
              <a:t>OnDisable</a:t>
            </a:r>
            <a:r>
              <a:rPr lang="en-US" sz="1200" spc="-1" dirty="0">
                <a:solidFill>
                  <a:srgbClr val="000000"/>
                </a:solidFill>
              </a:rPr>
              <a:t>()</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        // Disable the </a:t>
            </a:r>
            <a:r>
              <a:rPr lang="en-US" sz="1200" spc="-1" dirty="0" err="1">
                <a:solidFill>
                  <a:srgbClr val="000000"/>
                </a:solidFill>
              </a:rPr>
              <a:t>PlayerInput</a:t>
            </a:r>
            <a:r>
              <a:rPr lang="en-US" sz="1200" spc="-1" dirty="0">
                <a:solidFill>
                  <a:srgbClr val="000000"/>
                </a:solidFill>
              </a:rPr>
              <a:t> component</a:t>
            </a:r>
          </a:p>
          <a:p>
            <a:pPr lvl="1">
              <a:lnSpc>
                <a:spcPct val="115000"/>
              </a:lnSpc>
            </a:pPr>
            <a:r>
              <a:rPr lang="en-US" sz="1200" spc="-1" dirty="0">
                <a:solidFill>
                  <a:srgbClr val="000000"/>
                </a:solidFill>
              </a:rPr>
              <a:t>        </a:t>
            </a:r>
            <a:r>
              <a:rPr lang="en-US" sz="1200" spc="-1" dirty="0" err="1">
                <a:solidFill>
                  <a:srgbClr val="000000"/>
                </a:solidFill>
              </a:rPr>
              <a:t>GetComponent</a:t>
            </a:r>
            <a:r>
              <a:rPr lang="en-US" sz="1200" spc="-1" dirty="0">
                <a:solidFill>
                  <a:srgbClr val="000000"/>
                </a:solidFill>
              </a:rPr>
              <a:t>&lt;</a:t>
            </a:r>
            <a:r>
              <a:rPr lang="en-US" sz="1200" spc="-1" dirty="0" err="1">
                <a:solidFill>
                  <a:srgbClr val="000000"/>
                </a:solidFill>
              </a:rPr>
              <a:t>PlayerInput</a:t>
            </a:r>
            <a:r>
              <a:rPr lang="en-US" sz="1200" spc="-1" dirty="0">
                <a:solidFill>
                  <a:srgbClr val="000000"/>
                </a:solidFill>
              </a:rPr>
              <a:t>&gt;().enabled = false;</a:t>
            </a:r>
          </a:p>
          <a:p>
            <a:pPr lvl="1">
              <a:lnSpc>
                <a:spcPct val="115000"/>
              </a:lnSpc>
            </a:pPr>
            <a:r>
              <a:rPr lang="en-US" sz="1200" spc="-1" dirty="0">
                <a:solidFill>
                  <a:srgbClr val="000000"/>
                </a:solidFill>
              </a:rPr>
              <a:t>    </a:t>
            </a:r>
            <a:r>
              <a:rPr lang="en-US" sz="1200" spc="-1" dirty="0" smtClean="0">
                <a:solidFill>
                  <a:srgbClr val="000000"/>
                </a:solidFill>
              </a:rPr>
              <a:t>}</a:t>
            </a:r>
            <a:endParaRPr lang="en-US" sz="1200" spc="-1" dirty="0">
              <a:solidFill>
                <a:srgbClr val="000000"/>
              </a:solidFill>
            </a:endParaRPr>
          </a:p>
          <a:p>
            <a:pPr lvl="1">
              <a:lnSpc>
                <a:spcPct val="115000"/>
              </a:lnSpc>
            </a:pPr>
            <a:r>
              <a:rPr lang="en-US" sz="1200" spc="-1" dirty="0">
                <a:solidFill>
                  <a:srgbClr val="000000"/>
                </a:solidFill>
              </a:rPr>
              <a:t>    private void </a:t>
            </a:r>
            <a:r>
              <a:rPr lang="en-US" sz="1200" spc="-1" dirty="0" err="1">
                <a:solidFill>
                  <a:srgbClr val="000000"/>
                </a:solidFill>
              </a:rPr>
              <a:t>OnMousePosition</a:t>
            </a:r>
            <a:r>
              <a:rPr lang="en-US" sz="1200" spc="-1" dirty="0">
                <a:solidFill>
                  <a:srgbClr val="000000"/>
                </a:solidFill>
              </a:rPr>
              <a:t>(</a:t>
            </a:r>
            <a:r>
              <a:rPr lang="en-US" sz="1200" spc="-1" dirty="0" err="1">
                <a:solidFill>
                  <a:srgbClr val="000000"/>
                </a:solidFill>
              </a:rPr>
              <a:t>InputAction.CallbackContext</a:t>
            </a:r>
            <a:r>
              <a:rPr lang="en-US" sz="1200" spc="-1" dirty="0">
                <a:solidFill>
                  <a:srgbClr val="000000"/>
                </a:solidFill>
              </a:rPr>
              <a:t> context)</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        Vector2 </a:t>
            </a:r>
            <a:r>
              <a:rPr lang="en-US" sz="1200" spc="-1" dirty="0" err="1">
                <a:solidFill>
                  <a:srgbClr val="000000"/>
                </a:solidFill>
              </a:rPr>
              <a:t>mousePosition</a:t>
            </a:r>
            <a:r>
              <a:rPr lang="en-US" sz="1200" spc="-1" dirty="0">
                <a:solidFill>
                  <a:srgbClr val="000000"/>
                </a:solidFill>
              </a:rPr>
              <a:t> = </a:t>
            </a:r>
            <a:r>
              <a:rPr lang="en-US" sz="1200" spc="-1" dirty="0" err="1">
                <a:solidFill>
                  <a:srgbClr val="000000"/>
                </a:solidFill>
              </a:rPr>
              <a:t>context.ReadValue</a:t>
            </a:r>
            <a:r>
              <a:rPr lang="en-US" sz="1200" spc="-1" dirty="0">
                <a:solidFill>
                  <a:srgbClr val="000000"/>
                </a:solidFill>
              </a:rPr>
              <a:t>&lt;Vector2&gt;();</a:t>
            </a:r>
          </a:p>
          <a:p>
            <a:pPr lvl="1">
              <a:lnSpc>
                <a:spcPct val="115000"/>
              </a:lnSpc>
            </a:pPr>
            <a:r>
              <a:rPr lang="en-US" sz="1200" spc="-1" dirty="0">
                <a:solidFill>
                  <a:srgbClr val="000000"/>
                </a:solidFill>
              </a:rPr>
              <a:t>        </a:t>
            </a:r>
            <a:r>
              <a:rPr lang="en-US" sz="1200" spc="-1" dirty="0" err="1">
                <a:solidFill>
                  <a:srgbClr val="000000"/>
                </a:solidFill>
              </a:rPr>
              <a:t>Debug.Log</a:t>
            </a:r>
            <a:r>
              <a:rPr lang="en-US" sz="1200" spc="-1" dirty="0">
                <a:solidFill>
                  <a:srgbClr val="000000"/>
                </a:solidFill>
              </a:rPr>
              <a:t>($"Mouse Position: {</a:t>
            </a:r>
            <a:r>
              <a:rPr lang="en-US" sz="1200" spc="-1" dirty="0" err="1">
                <a:solidFill>
                  <a:srgbClr val="000000"/>
                </a:solidFill>
              </a:rPr>
              <a:t>mousePosition</a:t>
            </a:r>
            <a:r>
              <a:rPr lang="en-US" sz="1200" spc="-1" dirty="0">
                <a:solidFill>
                  <a:srgbClr val="000000"/>
                </a:solidFill>
              </a:rPr>
              <a:t>}");</a:t>
            </a:r>
          </a:p>
          <a:p>
            <a:pPr lvl="1">
              <a:lnSpc>
                <a:spcPct val="115000"/>
              </a:lnSpc>
            </a:pPr>
            <a:r>
              <a:rPr lang="en-US" sz="1200" spc="-1" dirty="0">
                <a:solidFill>
                  <a:srgbClr val="000000"/>
                </a:solidFill>
              </a:rPr>
              <a:t>    }</a:t>
            </a:r>
          </a:p>
          <a:p>
            <a:pPr lvl="1">
              <a:lnSpc>
                <a:spcPct val="115000"/>
              </a:lnSpc>
            </a:pPr>
            <a:r>
              <a:rPr lang="en-US" sz="1200" spc="-1" dirty="0" smtClean="0">
                <a:solidFill>
                  <a:srgbClr val="000000"/>
                </a:solidFill>
              </a:rPr>
              <a:t>}</a:t>
            </a:r>
            <a:endParaRPr lang="en-US" sz="2200" spc="-1" dirty="0" smtClean="0">
              <a:solidFill>
                <a:srgbClr val="000000"/>
              </a:solidFill>
            </a:endParaRPr>
          </a:p>
          <a:p>
            <a:pPr>
              <a:lnSpc>
                <a:spcPct val="115000"/>
              </a:lnSpc>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48</a:t>
            </a:fld>
            <a:endParaRPr/>
          </a:p>
        </p:txBody>
      </p:sp>
    </p:spTree>
    <p:extLst>
      <p:ext uri="{BB962C8B-B14F-4D97-AF65-F5344CB8AC3E}">
        <p14:creationId xmlns:p14="http://schemas.microsoft.com/office/powerpoint/2010/main" val="250366442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Mouse Input</a:t>
            </a:r>
            <a:endParaRPr lang="en-US" sz="4400" b="0" strike="noStrike" spc="-1" dirty="0">
              <a:solidFill>
                <a:srgbClr val="000000"/>
              </a:solidFill>
              <a:latin typeface="Arial"/>
            </a:endParaRPr>
          </a:p>
        </p:txBody>
      </p:sp>
      <p:sp>
        <p:nvSpPr>
          <p:cNvPr id="99" name="Rectangle 98"/>
          <p:cNvSpPr/>
          <p:nvPr/>
        </p:nvSpPr>
        <p:spPr>
          <a:xfrm>
            <a:off x="228600" y="1420238"/>
            <a:ext cx="11425320" cy="49402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57200" indent="-457200">
              <a:lnSpc>
                <a:spcPct val="115000"/>
              </a:lnSpc>
              <a:buFont typeface="Arial" panose="020B0604020202020204" pitchFamily="34" charset="0"/>
              <a:buChar char="•"/>
            </a:pPr>
            <a:r>
              <a:rPr lang="en-US" sz="2200" spc="-1" dirty="0">
                <a:solidFill>
                  <a:srgbClr val="000000"/>
                </a:solidFill>
              </a:rPr>
              <a:t>Example 4: Mouse Dragging</a:t>
            </a:r>
            <a:endParaRPr lang="en-US" sz="2200" spc="-1" dirty="0" smtClean="0">
              <a:solidFill>
                <a:srgbClr val="000000"/>
              </a:solidFill>
            </a:endParaRPr>
          </a:p>
          <a:p>
            <a:pPr lvl="1">
              <a:lnSpc>
                <a:spcPct val="115000"/>
              </a:lnSpc>
            </a:pPr>
            <a:r>
              <a:rPr lang="en-US" sz="1200" spc="-1" dirty="0">
                <a:solidFill>
                  <a:srgbClr val="000000"/>
                </a:solidFill>
              </a:rPr>
              <a:t>using </a:t>
            </a:r>
            <a:r>
              <a:rPr lang="en-US" sz="1200" spc="-1" dirty="0" err="1">
                <a:solidFill>
                  <a:srgbClr val="000000"/>
                </a:solidFill>
              </a:rPr>
              <a:t>UnityEngine</a:t>
            </a:r>
            <a:r>
              <a:rPr lang="en-US" sz="1200" spc="-1" dirty="0">
                <a:solidFill>
                  <a:srgbClr val="000000"/>
                </a:solidFill>
              </a:rPr>
              <a:t>;</a:t>
            </a:r>
          </a:p>
          <a:p>
            <a:pPr lvl="1">
              <a:lnSpc>
                <a:spcPct val="115000"/>
              </a:lnSpc>
            </a:pPr>
            <a:r>
              <a:rPr lang="en-US" sz="1200" spc="-1" dirty="0">
                <a:solidFill>
                  <a:srgbClr val="000000"/>
                </a:solidFill>
              </a:rPr>
              <a:t>using </a:t>
            </a:r>
            <a:r>
              <a:rPr lang="en-US" sz="1200" spc="-1" dirty="0" err="1">
                <a:solidFill>
                  <a:srgbClr val="000000"/>
                </a:solidFill>
              </a:rPr>
              <a:t>UnityEngine.InputSystem</a:t>
            </a:r>
            <a:r>
              <a:rPr lang="en-US" sz="1200" spc="-1" dirty="0" smtClean="0">
                <a:solidFill>
                  <a:srgbClr val="000000"/>
                </a:solidFill>
              </a:rPr>
              <a:t>;</a:t>
            </a:r>
            <a:endParaRPr lang="en-US" sz="1200" spc="-1" dirty="0">
              <a:solidFill>
                <a:srgbClr val="000000"/>
              </a:solidFill>
            </a:endParaRPr>
          </a:p>
          <a:p>
            <a:pPr lvl="1">
              <a:lnSpc>
                <a:spcPct val="115000"/>
              </a:lnSpc>
            </a:pPr>
            <a:r>
              <a:rPr lang="en-US" sz="1200" spc="-1" dirty="0">
                <a:solidFill>
                  <a:srgbClr val="000000"/>
                </a:solidFill>
              </a:rPr>
              <a:t>public class </a:t>
            </a:r>
            <a:r>
              <a:rPr lang="en-US" sz="1200" spc="-1" dirty="0" err="1">
                <a:solidFill>
                  <a:srgbClr val="000000"/>
                </a:solidFill>
              </a:rPr>
              <a:t>MouseDraggingExample</a:t>
            </a:r>
            <a:r>
              <a:rPr lang="en-US" sz="1200" spc="-1" dirty="0">
                <a:solidFill>
                  <a:srgbClr val="000000"/>
                </a:solidFill>
              </a:rPr>
              <a:t> : </a:t>
            </a:r>
            <a:r>
              <a:rPr lang="en-US" sz="1200" spc="-1" dirty="0" err="1">
                <a:solidFill>
                  <a:srgbClr val="000000"/>
                </a:solidFill>
              </a:rPr>
              <a:t>MonoBehaviour</a:t>
            </a:r>
            <a:endParaRPr lang="en-US" sz="1200" spc="-1" dirty="0">
              <a:solidFill>
                <a:srgbClr val="000000"/>
              </a:solidFill>
            </a:endParaRPr>
          </a:p>
          <a:p>
            <a:pPr lvl="1">
              <a:lnSpc>
                <a:spcPct val="115000"/>
              </a:lnSpc>
            </a:pPr>
            <a:r>
              <a:rPr lang="en-US" sz="1200" spc="-1" dirty="0">
                <a:solidFill>
                  <a:srgbClr val="000000"/>
                </a:solidFill>
              </a:rPr>
              <a:t>{</a:t>
            </a:r>
          </a:p>
          <a:p>
            <a:pPr lvl="1">
              <a:lnSpc>
                <a:spcPct val="115000"/>
              </a:lnSpc>
            </a:pPr>
            <a:r>
              <a:rPr lang="en-US" sz="1200" spc="-1" dirty="0">
                <a:solidFill>
                  <a:srgbClr val="000000"/>
                </a:solidFill>
              </a:rPr>
              <a:t>    private bool </a:t>
            </a:r>
            <a:r>
              <a:rPr lang="en-US" sz="1200" spc="-1" dirty="0" err="1">
                <a:solidFill>
                  <a:srgbClr val="000000"/>
                </a:solidFill>
              </a:rPr>
              <a:t>isDragging</a:t>
            </a:r>
            <a:r>
              <a:rPr lang="en-US" sz="1200" spc="-1" dirty="0">
                <a:solidFill>
                  <a:srgbClr val="000000"/>
                </a:solidFill>
              </a:rPr>
              <a:t> = false;</a:t>
            </a:r>
          </a:p>
          <a:p>
            <a:pPr lvl="1">
              <a:lnSpc>
                <a:spcPct val="115000"/>
              </a:lnSpc>
            </a:pPr>
            <a:r>
              <a:rPr lang="en-US" sz="1200" spc="-1" dirty="0">
                <a:solidFill>
                  <a:srgbClr val="000000"/>
                </a:solidFill>
              </a:rPr>
              <a:t>    private Vector2 </a:t>
            </a:r>
            <a:r>
              <a:rPr lang="en-US" sz="1200" spc="-1" dirty="0" err="1">
                <a:solidFill>
                  <a:srgbClr val="000000"/>
                </a:solidFill>
              </a:rPr>
              <a:t>initialMousePosition</a:t>
            </a:r>
            <a:r>
              <a:rPr lang="en-US" sz="1200" spc="-1" dirty="0" smtClean="0">
                <a:solidFill>
                  <a:srgbClr val="000000"/>
                </a:solidFill>
              </a:rPr>
              <a:t>;</a:t>
            </a:r>
            <a:endParaRPr lang="en-US" sz="1200" spc="-1" dirty="0">
              <a:solidFill>
                <a:srgbClr val="000000"/>
              </a:solidFill>
            </a:endParaRPr>
          </a:p>
          <a:p>
            <a:pPr lvl="1">
              <a:lnSpc>
                <a:spcPct val="115000"/>
              </a:lnSpc>
            </a:pPr>
            <a:r>
              <a:rPr lang="en-US" sz="1200" spc="-1" dirty="0">
                <a:solidFill>
                  <a:srgbClr val="000000"/>
                </a:solidFill>
              </a:rPr>
              <a:t>    private void </a:t>
            </a:r>
            <a:r>
              <a:rPr lang="en-US" sz="1200" spc="-1" dirty="0" err="1">
                <a:solidFill>
                  <a:srgbClr val="000000"/>
                </a:solidFill>
              </a:rPr>
              <a:t>OnEnable</a:t>
            </a:r>
            <a:r>
              <a:rPr lang="en-US" sz="1200" spc="-1" dirty="0">
                <a:solidFill>
                  <a:srgbClr val="000000"/>
                </a:solidFill>
              </a:rPr>
              <a:t>()</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        // Enable the </a:t>
            </a:r>
            <a:r>
              <a:rPr lang="en-US" sz="1200" spc="-1" dirty="0" err="1">
                <a:solidFill>
                  <a:srgbClr val="000000"/>
                </a:solidFill>
              </a:rPr>
              <a:t>PlayerInput</a:t>
            </a:r>
            <a:r>
              <a:rPr lang="en-US" sz="1200" spc="-1" dirty="0">
                <a:solidFill>
                  <a:srgbClr val="000000"/>
                </a:solidFill>
              </a:rPr>
              <a:t> component</a:t>
            </a:r>
          </a:p>
          <a:p>
            <a:pPr lvl="1">
              <a:lnSpc>
                <a:spcPct val="115000"/>
              </a:lnSpc>
            </a:pPr>
            <a:r>
              <a:rPr lang="en-US" sz="1200" spc="-1" dirty="0">
                <a:solidFill>
                  <a:srgbClr val="000000"/>
                </a:solidFill>
              </a:rPr>
              <a:t>        </a:t>
            </a:r>
            <a:r>
              <a:rPr lang="en-US" sz="1200" spc="-1" dirty="0" err="1">
                <a:solidFill>
                  <a:srgbClr val="000000"/>
                </a:solidFill>
              </a:rPr>
              <a:t>GetComponent</a:t>
            </a:r>
            <a:r>
              <a:rPr lang="en-US" sz="1200" spc="-1" dirty="0">
                <a:solidFill>
                  <a:srgbClr val="000000"/>
                </a:solidFill>
              </a:rPr>
              <a:t>&lt;</a:t>
            </a:r>
            <a:r>
              <a:rPr lang="en-US" sz="1200" spc="-1" dirty="0" err="1">
                <a:solidFill>
                  <a:srgbClr val="000000"/>
                </a:solidFill>
              </a:rPr>
              <a:t>PlayerInput</a:t>
            </a:r>
            <a:r>
              <a:rPr lang="en-US" sz="1200" spc="-1" dirty="0">
                <a:solidFill>
                  <a:srgbClr val="000000"/>
                </a:solidFill>
              </a:rPr>
              <a:t>&gt;().enabled = true;</a:t>
            </a:r>
          </a:p>
          <a:p>
            <a:pPr lvl="1">
              <a:lnSpc>
                <a:spcPct val="115000"/>
              </a:lnSpc>
            </a:pPr>
            <a:r>
              <a:rPr lang="en-US" sz="1200" spc="-1" dirty="0">
                <a:solidFill>
                  <a:srgbClr val="000000"/>
                </a:solidFill>
              </a:rPr>
              <a:t>    </a:t>
            </a:r>
            <a:r>
              <a:rPr lang="en-US" sz="1200" spc="-1" dirty="0" smtClean="0">
                <a:solidFill>
                  <a:srgbClr val="000000"/>
                </a:solidFill>
              </a:rPr>
              <a:t>}</a:t>
            </a:r>
            <a:endParaRPr lang="en-US" sz="1200" spc="-1" dirty="0">
              <a:solidFill>
                <a:srgbClr val="000000"/>
              </a:solidFill>
            </a:endParaRPr>
          </a:p>
          <a:p>
            <a:pPr lvl="1">
              <a:lnSpc>
                <a:spcPct val="115000"/>
              </a:lnSpc>
            </a:pPr>
            <a:r>
              <a:rPr lang="en-US" sz="1200" spc="-1" dirty="0">
                <a:solidFill>
                  <a:srgbClr val="000000"/>
                </a:solidFill>
              </a:rPr>
              <a:t>    private void </a:t>
            </a:r>
            <a:r>
              <a:rPr lang="en-US" sz="1200" spc="-1" dirty="0" err="1">
                <a:solidFill>
                  <a:srgbClr val="000000"/>
                </a:solidFill>
              </a:rPr>
              <a:t>OnDisable</a:t>
            </a:r>
            <a:r>
              <a:rPr lang="en-US" sz="1200" spc="-1" dirty="0">
                <a:solidFill>
                  <a:srgbClr val="000000"/>
                </a:solidFill>
              </a:rPr>
              <a:t>()</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        // Disable the </a:t>
            </a:r>
            <a:r>
              <a:rPr lang="en-US" sz="1200" spc="-1" dirty="0" err="1">
                <a:solidFill>
                  <a:srgbClr val="000000"/>
                </a:solidFill>
              </a:rPr>
              <a:t>PlayerInput</a:t>
            </a:r>
            <a:r>
              <a:rPr lang="en-US" sz="1200" spc="-1" dirty="0">
                <a:solidFill>
                  <a:srgbClr val="000000"/>
                </a:solidFill>
              </a:rPr>
              <a:t> component</a:t>
            </a:r>
          </a:p>
          <a:p>
            <a:pPr lvl="1">
              <a:lnSpc>
                <a:spcPct val="115000"/>
              </a:lnSpc>
            </a:pPr>
            <a:r>
              <a:rPr lang="en-US" sz="1200" spc="-1" dirty="0">
                <a:solidFill>
                  <a:srgbClr val="000000"/>
                </a:solidFill>
              </a:rPr>
              <a:t>        </a:t>
            </a:r>
            <a:r>
              <a:rPr lang="en-US" sz="1200" spc="-1" dirty="0" err="1">
                <a:solidFill>
                  <a:srgbClr val="000000"/>
                </a:solidFill>
              </a:rPr>
              <a:t>GetComponent</a:t>
            </a:r>
            <a:r>
              <a:rPr lang="en-US" sz="1200" spc="-1" dirty="0">
                <a:solidFill>
                  <a:srgbClr val="000000"/>
                </a:solidFill>
              </a:rPr>
              <a:t>&lt;</a:t>
            </a:r>
            <a:r>
              <a:rPr lang="en-US" sz="1200" spc="-1" dirty="0" err="1">
                <a:solidFill>
                  <a:srgbClr val="000000"/>
                </a:solidFill>
              </a:rPr>
              <a:t>PlayerInput</a:t>
            </a:r>
            <a:r>
              <a:rPr lang="en-US" sz="1200" spc="-1" dirty="0">
                <a:solidFill>
                  <a:srgbClr val="000000"/>
                </a:solidFill>
              </a:rPr>
              <a:t>&gt;().enabled = false;</a:t>
            </a:r>
          </a:p>
          <a:p>
            <a:pPr lvl="1">
              <a:lnSpc>
                <a:spcPct val="115000"/>
              </a:lnSpc>
            </a:pPr>
            <a:r>
              <a:rPr lang="en-US" sz="1200" spc="-1" dirty="0">
                <a:solidFill>
                  <a:srgbClr val="000000"/>
                </a:solidFill>
              </a:rPr>
              <a:t>    }</a:t>
            </a:r>
          </a:p>
          <a:p>
            <a:pPr>
              <a:lnSpc>
                <a:spcPct val="115000"/>
              </a:lnSpc>
            </a:pPr>
            <a:endParaRPr lang="en-US" sz="1200" spc="-1" dirty="0">
              <a:solidFill>
                <a:srgbClr val="000000"/>
              </a:solidFill>
            </a:endParaRPr>
          </a:p>
          <a:p>
            <a:pPr>
              <a:lnSpc>
                <a:spcPct val="115000"/>
              </a:lnSpc>
            </a:pPr>
            <a:endParaRPr lang="en-US" sz="1200" spc="-1" dirty="0">
              <a:solidFill>
                <a:srgbClr val="000000"/>
              </a:solidFill>
            </a:endParaRPr>
          </a:p>
          <a:p>
            <a:pPr>
              <a:lnSpc>
                <a:spcPct val="115000"/>
              </a:lnSpc>
            </a:pPr>
            <a:endParaRPr lang="en-US" sz="1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49</a:t>
            </a:fld>
            <a:endParaRPr/>
          </a:p>
        </p:txBody>
      </p:sp>
    </p:spTree>
    <p:extLst>
      <p:ext uri="{BB962C8B-B14F-4D97-AF65-F5344CB8AC3E}">
        <p14:creationId xmlns:p14="http://schemas.microsoft.com/office/powerpoint/2010/main" val="174121538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Concepts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Basic concepts</a:t>
            </a:r>
            <a:r>
              <a:rPr lang="en-US" sz="2200" spc="-1" dirty="0">
                <a:solidFill>
                  <a:srgbClr val="000000"/>
                </a:solidFill>
              </a:rPr>
              <a:t>: These basic concepts and terms refer to the steps in the sequence of events that occur when a user sends input to your game or app. The Input System provides features which implement these steps, or you can choose to implement some of them yourself.</a:t>
            </a:r>
            <a:endParaRPr lang="en-US" sz="2200" spc="-1" dirty="0" smtClean="0">
              <a:solidFill>
                <a:srgbClr val="000000"/>
              </a:solidFill>
            </a:endParaRPr>
          </a:p>
          <a:p>
            <a:pPr>
              <a:lnSpc>
                <a:spcPct val="115000"/>
              </a:lnSpc>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5</a:t>
            </a:fld>
            <a:endParaRPr/>
          </a:p>
        </p:txBody>
      </p:sp>
      <p:pic>
        <p:nvPicPr>
          <p:cNvPr id="5" name="Picture 4"/>
          <p:cNvPicPr>
            <a:picLocks noChangeAspect="1"/>
          </p:cNvPicPr>
          <p:nvPr/>
        </p:nvPicPr>
        <p:blipFill>
          <a:blip r:embed="rId3"/>
          <a:stretch>
            <a:fillRect/>
          </a:stretch>
        </p:blipFill>
        <p:spPr>
          <a:xfrm>
            <a:off x="644549" y="3658504"/>
            <a:ext cx="10593421" cy="2482833"/>
          </a:xfrm>
          <a:prstGeom prst="rect">
            <a:avLst/>
          </a:prstGeom>
        </p:spPr>
      </p:pic>
    </p:spTree>
    <p:extLst>
      <p:ext uri="{BB962C8B-B14F-4D97-AF65-F5344CB8AC3E}">
        <p14:creationId xmlns:p14="http://schemas.microsoft.com/office/powerpoint/2010/main" val="373890946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Mouse Input</a:t>
            </a:r>
            <a:endParaRPr lang="en-US" sz="4400" b="0" strike="noStrike" spc="-1" dirty="0">
              <a:solidFill>
                <a:srgbClr val="000000"/>
              </a:solidFill>
              <a:latin typeface="Arial"/>
            </a:endParaRPr>
          </a:p>
        </p:txBody>
      </p:sp>
      <p:sp>
        <p:nvSpPr>
          <p:cNvPr id="99" name="Rectangle 98"/>
          <p:cNvSpPr/>
          <p:nvPr/>
        </p:nvSpPr>
        <p:spPr>
          <a:xfrm>
            <a:off x="228600" y="1420238"/>
            <a:ext cx="11425320" cy="49402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57200" indent="-457200">
              <a:lnSpc>
                <a:spcPct val="115000"/>
              </a:lnSpc>
              <a:buFont typeface="Arial" panose="020B0604020202020204" pitchFamily="34" charset="0"/>
              <a:buChar char="•"/>
            </a:pPr>
            <a:r>
              <a:rPr lang="en-US" sz="2200" spc="-1" dirty="0">
                <a:solidFill>
                  <a:srgbClr val="000000"/>
                </a:solidFill>
              </a:rPr>
              <a:t>Example 4: Mouse </a:t>
            </a:r>
            <a:r>
              <a:rPr lang="en-US" sz="2200" spc="-1" dirty="0" smtClean="0">
                <a:solidFill>
                  <a:srgbClr val="000000"/>
                </a:solidFill>
              </a:rPr>
              <a:t>Dragging</a:t>
            </a:r>
            <a:endParaRPr lang="en-US" sz="1200" spc="-1" dirty="0">
              <a:solidFill>
                <a:srgbClr val="000000"/>
              </a:solidFill>
            </a:endParaRPr>
          </a:p>
          <a:p>
            <a:pPr lvl="1">
              <a:lnSpc>
                <a:spcPct val="115000"/>
              </a:lnSpc>
            </a:pPr>
            <a:r>
              <a:rPr lang="en-US" sz="1200" spc="-1" dirty="0">
                <a:solidFill>
                  <a:srgbClr val="000000"/>
                </a:solidFill>
              </a:rPr>
              <a:t>    private void </a:t>
            </a:r>
            <a:r>
              <a:rPr lang="en-US" sz="1200" spc="-1" dirty="0" err="1">
                <a:solidFill>
                  <a:srgbClr val="000000"/>
                </a:solidFill>
              </a:rPr>
              <a:t>OnLeftClick</a:t>
            </a:r>
            <a:r>
              <a:rPr lang="en-US" sz="1200" spc="-1" dirty="0">
                <a:solidFill>
                  <a:srgbClr val="000000"/>
                </a:solidFill>
              </a:rPr>
              <a:t>(</a:t>
            </a:r>
            <a:r>
              <a:rPr lang="en-US" sz="1200" spc="-1" dirty="0" err="1">
                <a:solidFill>
                  <a:srgbClr val="000000"/>
                </a:solidFill>
              </a:rPr>
              <a:t>InputAction.CallbackContext</a:t>
            </a:r>
            <a:r>
              <a:rPr lang="en-US" sz="1200" spc="-1" dirty="0">
                <a:solidFill>
                  <a:srgbClr val="000000"/>
                </a:solidFill>
              </a:rPr>
              <a:t> context)</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        if (</a:t>
            </a:r>
            <a:r>
              <a:rPr lang="en-US" sz="1200" spc="-1" dirty="0" err="1">
                <a:solidFill>
                  <a:srgbClr val="000000"/>
                </a:solidFill>
              </a:rPr>
              <a:t>context.performed</a:t>
            </a:r>
            <a:r>
              <a:rPr lang="en-US" sz="1200" spc="-1" dirty="0">
                <a:solidFill>
                  <a:srgbClr val="000000"/>
                </a:solidFill>
              </a:rPr>
              <a:t>)</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            </a:t>
            </a:r>
            <a:r>
              <a:rPr lang="en-US" sz="1200" spc="-1" dirty="0" err="1">
                <a:solidFill>
                  <a:srgbClr val="000000"/>
                </a:solidFill>
              </a:rPr>
              <a:t>isDragging</a:t>
            </a:r>
            <a:r>
              <a:rPr lang="en-US" sz="1200" spc="-1" dirty="0">
                <a:solidFill>
                  <a:srgbClr val="000000"/>
                </a:solidFill>
              </a:rPr>
              <a:t> = true;</a:t>
            </a:r>
          </a:p>
          <a:p>
            <a:pPr lvl="1">
              <a:lnSpc>
                <a:spcPct val="115000"/>
              </a:lnSpc>
            </a:pPr>
            <a:r>
              <a:rPr lang="en-US" sz="1200" spc="-1" dirty="0">
                <a:solidFill>
                  <a:srgbClr val="000000"/>
                </a:solidFill>
              </a:rPr>
              <a:t>            </a:t>
            </a:r>
            <a:r>
              <a:rPr lang="en-US" sz="1200" spc="-1" dirty="0" err="1">
                <a:solidFill>
                  <a:srgbClr val="000000"/>
                </a:solidFill>
              </a:rPr>
              <a:t>initialMousePosition</a:t>
            </a:r>
            <a:r>
              <a:rPr lang="en-US" sz="1200" spc="-1" dirty="0">
                <a:solidFill>
                  <a:srgbClr val="000000"/>
                </a:solidFill>
              </a:rPr>
              <a:t> = </a:t>
            </a:r>
            <a:r>
              <a:rPr lang="en-US" sz="1200" spc="-1" dirty="0" err="1">
                <a:solidFill>
                  <a:srgbClr val="000000"/>
                </a:solidFill>
              </a:rPr>
              <a:t>Mouse.current.position.ReadValue</a:t>
            </a:r>
            <a:r>
              <a:rPr lang="en-US" sz="1200" spc="-1" dirty="0">
                <a:solidFill>
                  <a:srgbClr val="000000"/>
                </a:solidFill>
              </a:rPr>
              <a:t>();</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        else if (</a:t>
            </a:r>
            <a:r>
              <a:rPr lang="en-US" sz="1200" spc="-1" dirty="0" err="1" smtClean="0">
                <a:solidFill>
                  <a:srgbClr val="000000"/>
                </a:solidFill>
              </a:rPr>
              <a:t>context.canceled</a:t>
            </a:r>
            <a:r>
              <a:rPr lang="en-US" sz="1200" spc="-1" dirty="0" smtClean="0">
                <a:solidFill>
                  <a:srgbClr val="000000"/>
                </a:solidFill>
              </a:rPr>
              <a:t>)</a:t>
            </a:r>
          </a:p>
          <a:p>
            <a:pPr lvl="1">
              <a:lnSpc>
                <a:spcPct val="115000"/>
              </a:lnSpc>
            </a:pPr>
            <a:r>
              <a:rPr lang="en-US" sz="1200" spc="-1" dirty="0" smtClean="0">
                <a:solidFill>
                  <a:srgbClr val="000000"/>
                </a:solidFill>
              </a:rPr>
              <a:t>            </a:t>
            </a:r>
            <a:r>
              <a:rPr lang="en-US" sz="1200" spc="-1" dirty="0" err="1">
                <a:solidFill>
                  <a:srgbClr val="000000"/>
                </a:solidFill>
              </a:rPr>
              <a:t>isDragging</a:t>
            </a:r>
            <a:r>
              <a:rPr lang="en-US" sz="1200" spc="-1" dirty="0">
                <a:solidFill>
                  <a:srgbClr val="000000"/>
                </a:solidFill>
              </a:rPr>
              <a:t> = false</a:t>
            </a:r>
            <a:r>
              <a:rPr lang="en-US" sz="1200" spc="-1" dirty="0" smtClean="0">
                <a:solidFill>
                  <a:srgbClr val="000000"/>
                </a:solidFill>
              </a:rPr>
              <a:t>;</a:t>
            </a:r>
            <a:endParaRPr lang="en-US" sz="1200" spc="-1" dirty="0">
              <a:solidFill>
                <a:srgbClr val="000000"/>
              </a:solidFill>
            </a:endParaRPr>
          </a:p>
          <a:p>
            <a:pPr lvl="1">
              <a:lnSpc>
                <a:spcPct val="115000"/>
              </a:lnSpc>
            </a:pPr>
            <a:r>
              <a:rPr lang="en-US" sz="1200" spc="-1" dirty="0">
                <a:solidFill>
                  <a:srgbClr val="000000"/>
                </a:solidFill>
              </a:rPr>
              <a:t>    </a:t>
            </a:r>
            <a:r>
              <a:rPr lang="en-US" sz="1200" spc="-1" dirty="0" smtClean="0">
                <a:solidFill>
                  <a:srgbClr val="000000"/>
                </a:solidFill>
              </a:rPr>
              <a:t>}</a:t>
            </a:r>
            <a:endParaRPr lang="en-US" sz="1200" spc="-1" dirty="0">
              <a:solidFill>
                <a:srgbClr val="000000"/>
              </a:solidFill>
            </a:endParaRPr>
          </a:p>
          <a:p>
            <a:pPr lvl="1">
              <a:lnSpc>
                <a:spcPct val="115000"/>
              </a:lnSpc>
            </a:pPr>
            <a:r>
              <a:rPr lang="en-US" sz="1200" spc="-1" dirty="0">
                <a:solidFill>
                  <a:srgbClr val="000000"/>
                </a:solidFill>
              </a:rPr>
              <a:t>    private void </a:t>
            </a:r>
            <a:r>
              <a:rPr lang="en-US" sz="1200" spc="-1" dirty="0" err="1">
                <a:solidFill>
                  <a:srgbClr val="000000"/>
                </a:solidFill>
              </a:rPr>
              <a:t>OnMousePosition</a:t>
            </a:r>
            <a:r>
              <a:rPr lang="en-US" sz="1200" spc="-1" dirty="0">
                <a:solidFill>
                  <a:srgbClr val="000000"/>
                </a:solidFill>
              </a:rPr>
              <a:t>(</a:t>
            </a:r>
            <a:r>
              <a:rPr lang="en-US" sz="1200" spc="-1" dirty="0" err="1">
                <a:solidFill>
                  <a:srgbClr val="000000"/>
                </a:solidFill>
              </a:rPr>
              <a:t>InputAction.CallbackContext</a:t>
            </a:r>
            <a:r>
              <a:rPr lang="en-US" sz="1200" spc="-1" dirty="0">
                <a:solidFill>
                  <a:srgbClr val="000000"/>
                </a:solidFill>
              </a:rPr>
              <a:t> context)</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        if (</a:t>
            </a:r>
            <a:r>
              <a:rPr lang="en-US" sz="1200" spc="-1" dirty="0" err="1">
                <a:solidFill>
                  <a:srgbClr val="000000"/>
                </a:solidFill>
              </a:rPr>
              <a:t>isDragging</a:t>
            </a:r>
            <a:r>
              <a:rPr lang="en-US" sz="1200" spc="-1" dirty="0">
                <a:solidFill>
                  <a:srgbClr val="000000"/>
                </a:solidFill>
              </a:rPr>
              <a:t>)</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            Vector2 </a:t>
            </a:r>
            <a:r>
              <a:rPr lang="en-US" sz="1200" spc="-1" dirty="0" err="1">
                <a:solidFill>
                  <a:srgbClr val="000000"/>
                </a:solidFill>
              </a:rPr>
              <a:t>currentMousePosition</a:t>
            </a:r>
            <a:r>
              <a:rPr lang="en-US" sz="1200" spc="-1" dirty="0">
                <a:solidFill>
                  <a:srgbClr val="000000"/>
                </a:solidFill>
              </a:rPr>
              <a:t> = </a:t>
            </a:r>
            <a:r>
              <a:rPr lang="en-US" sz="1200" spc="-1" dirty="0" err="1">
                <a:solidFill>
                  <a:srgbClr val="000000"/>
                </a:solidFill>
              </a:rPr>
              <a:t>context.ReadValue</a:t>
            </a:r>
            <a:r>
              <a:rPr lang="en-US" sz="1200" spc="-1" dirty="0">
                <a:solidFill>
                  <a:srgbClr val="000000"/>
                </a:solidFill>
              </a:rPr>
              <a:t>&lt;Vector2&gt;();</a:t>
            </a:r>
          </a:p>
          <a:p>
            <a:pPr lvl="1">
              <a:lnSpc>
                <a:spcPct val="115000"/>
              </a:lnSpc>
            </a:pPr>
            <a:r>
              <a:rPr lang="en-US" sz="1200" spc="-1" dirty="0">
                <a:solidFill>
                  <a:srgbClr val="000000"/>
                </a:solidFill>
              </a:rPr>
              <a:t>            Vector2 </a:t>
            </a:r>
            <a:r>
              <a:rPr lang="en-US" sz="1200" spc="-1" dirty="0" err="1">
                <a:solidFill>
                  <a:srgbClr val="000000"/>
                </a:solidFill>
              </a:rPr>
              <a:t>dragDelta</a:t>
            </a:r>
            <a:r>
              <a:rPr lang="en-US" sz="1200" spc="-1" dirty="0">
                <a:solidFill>
                  <a:srgbClr val="000000"/>
                </a:solidFill>
              </a:rPr>
              <a:t> = </a:t>
            </a:r>
            <a:r>
              <a:rPr lang="en-US" sz="1200" spc="-1" dirty="0" err="1">
                <a:solidFill>
                  <a:srgbClr val="000000"/>
                </a:solidFill>
              </a:rPr>
              <a:t>currentMousePosition</a:t>
            </a:r>
            <a:r>
              <a:rPr lang="en-US" sz="1200" spc="-1" dirty="0">
                <a:solidFill>
                  <a:srgbClr val="000000"/>
                </a:solidFill>
              </a:rPr>
              <a:t> - </a:t>
            </a:r>
            <a:r>
              <a:rPr lang="en-US" sz="1200" spc="-1" dirty="0" err="1">
                <a:solidFill>
                  <a:srgbClr val="000000"/>
                </a:solidFill>
              </a:rPr>
              <a:t>initialMousePosition</a:t>
            </a:r>
            <a:r>
              <a:rPr lang="en-US" sz="1200" spc="-1" dirty="0" smtClean="0">
                <a:solidFill>
                  <a:srgbClr val="000000"/>
                </a:solidFill>
              </a:rPr>
              <a:t>;</a:t>
            </a:r>
            <a:endParaRPr lang="en-US" sz="1200" spc="-1" dirty="0">
              <a:solidFill>
                <a:srgbClr val="000000"/>
              </a:solidFill>
            </a:endParaRPr>
          </a:p>
          <a:p>
            <a:pPr lvl="1">
              <a:lnSpc>
                <a:spcPct val="115000"/>
              </a:lnSpc>
            </a:pPr>
            <a:r>
              <a:rPr lang="en-US" sz="1200" spc="-1" dirty="0">
                <a:solidFill>
                  <a:srgbClr val="000000"/>
                </a:solidFill>
              </a:rPr>
              <a:t>            // Use </a:t>
            </a:r>
            <a:r>
              <a:rPr lang="en-US" sz="1200" spc="-1" dirty="0" err="1">
                <a:solidFill>
                  <a:srgbClr val="000000"/>
                </a:solidFill>
              </a:rPr>
              <a:t>dragDelta</a:t>
            </a:r>
            <a:r>
              <a:rPr lang="en-US" sz="1200" spc="-1" dirty="0">
                <a:solidFill>
                  <a:srgbClr val="000000"/>
                </a:solidFill>
              </a:rPr>
              <a:t> for dragging logic</a:t>
            </a:r>
          </a:p>
          <a:p>
            <a:pPr lvl="1">
              <a:lnSpc>
                <a:spcPct val="115000"/>
              </a:lnSpc>
            </a:pPr>
            <a:r>
              <a:rPr lang="en-US" sz="1200" spc="-1" dirty="0">
                <a:solidFill>
                  <a:srgbClr val="000000"/>
                </a:solidFill>
              </a:rPr>
              <a:t>            </a:t>
            </a:r>
            <a:r>
              <a:rPr lang="en-US" sz="1200" spc="-1" dirty="0" err="1">
                <a:solidFill>
                  <a:srgbClr val="000000"/>
                </a:solidFill>
              </a:rPr>
              <a:t>Debug.Log</a:t>
            </a:r>
            <a:r>
              <a:rPr lang="en-US" sz="1200" spc="-1" dirty="0">
                <a:solidFill>
                  <a:srgbClr val="000000"/>
                </a:solidFill>
              </a:rPr>
              <a:t>($"Mouse Drag Delta: {</a:t>
            </a:r>
            <a:r>
              <a:rPr lang="en-US" sz="1200" spc="-1" dirty="0" err="1">
                <a:solidFill>
                  <a:srgbClr val="000000"/>
                </a:solidFill>
              </a:rPr>
              <a:t>dragDelta</a:t>
            </a:r>
            <a:r>
              <a:rPr lang="en-US" sz="1200" spc="-1" dirty="0">
                <a:solidFill>
                  <a:srgbClr val="000000"/>
                </a:solidFill>
              </a:rPr>
              <a:t>}");</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    }</a:t>
            </a:r>
          </a:p>
          <a:p>
            <a:pPr lvl="1">
              <a:lnSpc>
                <a:spcPct val="115000"/>
              </a:lnSpc>
            </a:pPr>
            <a:r>
              <a:rPr lang="en-US" sz="1200" spc="-1" dirty="0">
                <a:solidFill>
                  <a:srgbClr val="000000"/>
                </a:solidFill>
              </a:rPr>
              <a:t>}</a:t>
            </a:r>
          </a:p>
          <a:p>
            <a:pPr>
              <a:lnSpc>
                <a:spcPct val="115000"/>
              </a:lnSpc>
            </a:pPr>
            <a:endParaRPr lang="en-US" sz="1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50</a:t>
            </a:fld>
            <a:endParaRPr/>
          </a:p>
        </p:txBody>
      </p:sp>
    </p:spTree>
    <p:extLst>
      <p:ext uri="{BB962C8B-B14F-4D97-AF65-F5344CB8AC3E}">
        <p14:creationId xmlns:p14="http://schemas.microsoft.com/office/powerpoint/2010/main" val="258400589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Keyboard </a:t>
            </a:r>
            <a:r>
              <a:rPr lang="en-US" sz="4400" b="1" spc="-1" dirty="0">
                <a:solidFill>
                  <a:srgbClr val="000000"/>
                </a:solidFill>
              </a:rPr>
              <a:t>Input</a:t>
            </a:r>
            <a:endParaRPr lang="en-US" sz="4400" b="0" strike="noStrike" spc="-1" dirty="0">
              <a:solidFill>
                <a:srgbClr val="000000"/>
              </a:solidFill>
              <a:latin typeface="Arial"/>
            </a:endParaRPr>
          </a:p>
        </p:txBody>
      </p:sp>
      <p:sp>
        <p:nvSpPr>
          <p:cNvPr id="99" name="Rectangle 98"/>
          <p:cNvSpPr/>
          <p:nvPr/>
        </p:nvSpPr>
        <p:spPr>
          <a:xfrm>
            <a:off x="228600" y="1420238"/>
            <a:ext cx="11425320" cy="49402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spc="-1" dirty="0">
                <a:solidFill>
                  <a:srgbClr val="000000"/>
                </a:solidFill>
              </a:rPr>
              <a:t>Scripting for keyboard input in Unity involves using the Unity Input System to detect and respond to key presses, releases, and other keyboard-related events. The Unity Input System provides a flexible and unified way to handle various input devices, including keyboards. an overview of scripting for keyboard input in Unity:</a:t>
            </a:r>
            <a:endParaRPr lang="en-US" sz="2200" spc="-1" dirty="0" smtClean="0">
              <a:solidFill>
                <a:srgbClr val="000000"/>
              </a:solidFill>
            </a:endParaRPr>
          </a:p>
          <a:p>
            <a:pPr marL="457200" indent="-457200">
              <a:lnSpc>
                <a:spcPct val="115000"/>
              </a:lnSpc>
              <a:buAutoNum type="arabicPeriod"/>
            </a:pPr>
            <a:r>
              <a:rPr lang="en-US" sz="2200" b="1" spc="-1" dirty="0" smtClean="0">
                <a:solidFill>
                  <a:srgbClr val="000000"/>
                </a:solidFill>
              </a:rPr>
              <a:t>Enabling </a:t>
            </a:r>
            <a:r>
              <a:rPr lang="en-US" sz="2200" b="1" spc="-1" dirty="0">
                <a:solidFill>
                  <a:srgbClr val="000000"/>
                </a:solidFill>
              </a:rPr>
              <a:t>the Input System</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Ensure that the Unity Input System package is installed in your project. You can do this using the Unity Package Manager.</a:t>
            </a:r>
            <a:endParaRPr lang="en-US" sz="2200" spc="-1" dirty="0" smtClean="0">
              <a:solidFill>
                <a:srgbClr val="000000"/>
              </a:solidFill>
            </a:endParaRPr>
          </a:p>
          <a:p>
            <a:pPr marL="457200" indent="-457200">
              <a:lnSpc>
                <a:spcPct val="115000"/>
              </a:lnSpc>
              <a:buAutoNum type="arabicPeriod"/>
            </a:pPr>
            <a:r>
              <a:rPr lang="en-US" sz="2200" b="1" spc="-1" dirty="0">
                <a:solidFill>
                  <a:srgbClr val="000000"/>
                </a:solidFill>
              </a:rPr>
              <a:t>Creating Input </a:t>
            </a:r>
            <a:r>
              <a:rPr lang="en-US" sz="2200" b="1" spc="-1" dirty="0" smtClean="0">
                <a:solidFill>
                  <a:srgbClr val="000000"/>
                </a:solidFill>
              </a:rPr>
              <a:t>Actions</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Open the Unity Editor and navigate to "Window" &gt; "Input Actions" to create a new Input Actions asset.</a:t>
            </a:r>
          </a:p>
          <a:p>
            <a:pPr marL="800100" lvl="1" indent="-342900">
              <a:lnSpc>
                <a:spcPct val="115000"/>
              </a:lnSpc>
              <a:buFont typeface="Arial" panose="020B0604020202020204" pitchFamily="34" charset="0"/>
              <a:buChar char="•"/>
            </a:pPr>
            <a:r>
              <a:rPr lang="en-US" sz="2200" spc="-1" dirty="0">
                <a:solidFill>
                  <a:srgbClr val="000000"/>
                </a:solidFill>
              </a:rPr>
              <a:t>Define input actions for keyboard events such as key presses, releases, and combinations</a:t>
            </a:r>
            <a:r>
              <a:rPr lang="en-US" sz="2200" spc="-1" dirty="0" smtClean="0">
                <a:solidFill>
                  <a:srgbClr val="000000"/>
                </a:solidFill>
              </a:rPr>
              <a:t>.</a:t>
            </a:r>
          </a:p>
        </p:txBody>
      </p:sp>
      <p:sp>
        <p:nvSpPr>
          <p:cNvPr id="2" name="PlaceHolder 1"/>
          <p:cNvSpPr>
            <a:spLocks noGrp="1"/>
          </p:cNvSpPr>
          <p:nvPr>
            <p:ph type="sldNum" idx="2"/>
          </p:nvPr>
        </p:nvSpPr>
        <p:spPr/>
        <p:txBody>
          <a:bodyPr/>
          <a:lstStyle/>
          <a:p>
            <a:fld id="{E662E0F8-AEBF-4F9D-AAEA-E42E01C18BE1}" type="slidenum">
              <a:t>51</a:t>
            </a:fld>
            <a:endParaRPr/>
          </a:p>
        </p:txBody>
      </p:sp>
    </p:spTree>
    <p:extLst>
      <p:ext uri="{BB962C8B-B14F-4D97-AF65-F5344CB8AC3E}">
        <p14:creationId xmlns:p14="http://schemas.microsoft.com/office/powerpoint/2010/main" val="234010041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Keyboard </a:t>
            </a:r>
            <a:r>
              <a:rPr lang="en-US" sz="4400" b="1" spc="-1" dirty="0">
                <a:solidFill>
                  <a:srgbClr val="000000"/>
                </a:solidFill>
              </a:rPr>
              <a:t>Input</a:t>
            </a:r>
            <a:endParaRPr lang="en-US" sz="4400" b="0" strike="noStrike" spc="-1" dirty="0">
              <a:solidFill>
                <a:srgbClr val="000000"/>
              </a:solidFill>
              <a:latin typeface="Arial"/>
            </a:endParaRPr>
          </a:p>
        </p:txBody>
      </p:sp>
      <p:sp>
        <p:nvSpPr>
          <p:cNvPr id="99" name="Rectangle 98"/>
          <p:cNvSpPr/>
          <p:nvPr/>
        </p:nvSpPr>
        <p:spPr>
          <a:xfrm>
            <a:off x="228600" y="1420238"/>
            <a:ext cx="11425320" cy="49402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57200" indent="-457200">
              <a:lnSpc>
                <a:spcPct val="115000"/>
              </a:lnSpc>
              <a:buFont typeface="+mj-lt"/>
              <a:buAutoNum type="arabicPeriod" startAt="3"/>
            </a:pPr>
            <a:r>
              <a:rPr lang="en-US" sz="2200" b="1" spc="-1" dirty="0" smtClean="0">
                <a:solidFill>
                  <a:srgbClr val="000000"/>
                </a:solidFill>
              </a:rPr>
              <a:t>Associating </a:t>
            </a:r>
            <a:r>
              <a:rPr lang="en-US" sz="2200" b="1" spc="-1" dirty="0">
                <a:solidFill>
                  <a:srgbClr val="000000"/>
                </a:solidFill>
              </a:rPr>
              <a:t>Input Actions with Scripts</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Create a C# script that will handle the keyboard input.</a:t>
            </a:r>
          </a:p>
          <a:p>
            <a:pPr marL="800100" lvl="1" indent="-342900">
              <a:lnSpc>
                <a:spcPct val="115000"/>
              </a:lnSpc>
              <a:buFont typeface="Arial" panose="020B0604020202020204" pitchFamily="34" charset="0"/>
              <a:buChar char="•"/>
            </a:pPr>
            <a:r>
              <a:rPr lang="en-US" sz="2200" spc="-1" dirty="0">
                <a:solidFill>
                  <a:srgbClr val="000000"/>
                </a:solidFill>
              </a:rPr>
              <a:t>Use the </a:t>
            </a:r>
            <a:r>
              <a:rPr lang="en-US" sz="2200" spc="-1" dirty="0" err="1">
                <a:solidFill>
                  <a:srgbClr val="000000"/>
                </a:solidFill>
              </a:rPr>
              <a:t>PlayerInput</a:t>
            </a:r>
            <a:r>
              <a:rPr lang="en-US" sz="2200" spc="-1" dirty="0">
                <a:solidFill>
                  <a:srgbClr val="000000"/>
                </a:solidFill>
              </a:rPr>
              <a:t> component to associate the script with the Input Actions.</a:t>
            </a:r>
            <a:endParaRPr lang="en-US" sz="2200" spc="-1" dirty="0" smtClean="0">
              <a:solidFill>
                <a:srgbClr val="000000"/>
              </a:solidFill>
            </a:endParaRPr>
          </a:p>
          <a:p>
            <a:pPr marL="457200" indent="-457200">
              <a:lnSpc>
                <a:spcPct val="115000"/>
              </a:lnSpc>
              <a:buAutoNum type="arabicPeriod" startAt="3"/>
            </a:pPr>
            <a:r>
              <a:rPr lang="en-US" sz="2200" b="1" spc="-1" dirty="0">
                <a:solidFill>
                  <a:srgbClr val="000000"/>
                </a:solidFill>
              </a:rPr>
              <a:t>Defining Callback Methods</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Define methods in your script to handle specific keyboard events. These methods will be triggered when the associated input actions occur.</a:t>
            </a:r>
          </a:p>
          <a:p>
            <a:pPr marL="800100" lvl="1" indent="-342900">
              <a:lnSpc>
                <a:spcPct val="115000"/>
              </a:lnSpc>
              <a:buFont typeface="Arial" panose="020B0604020202020204" pitchFamily="34" charset="0"/>
              <a:buChar char="•"/>
            </a:pPr>
            <a:r>
              <a:rPr lang="en-US" sz="2200" spc="-1" dirty="0">
                <a:solidFill>
                  <a:srgbClr val="000000"/>
                </a:solidFill>
              </a:rPr>
              <a:t>Callback methods often start with "On" followed by the type of event (e.g., </a:t>
            </a:r>
            <a:r>
              <a:rPr lang="en-US" sz="2200" spc="-1" dirty="0" err="1">
                <a:solidFill>
                  <a:srgbClr val="000000"/>
                </a:solidFill>
              </a:rPr>
              <a:t>OnKeyPress</a:t>
            </a:r>
            <a:r>
              <a:rPr lang="en-US" sz="2200" spc="-1" dirty="0">
                <a:solidFill>
                  <a:srgbClr val="000000"/>
                </a:solidFill>
              </a:rPr>
              <a:t>, </a:t>
            </a:r>
            <a:r>
              <a:rPr lang="en-US" sz="2200" spc="-1" dirty="0" err="1">
                <a:solidFill>
                  <a:srgbClr val="000000"/>
                </a:solidFill>
              </a:rPr>
              <a:t>OnKeyRelease</a:t>
            </a:r>
            <a:r>
              <a:rPr lang="en-US" sz="2200" spc="-1" dirty="0">
                <a:solidFill>
                  <a:srgbClr val="000000"/>
                </a:solidFill>
              </a:rPr>
              <a:t>).</a:t>
            </a:r>
            <a:endParaRPr lang="en-US" sz="2200" spc="-1" dirty="0" smtClean="0">
              <a:solidFill>
                <a:srgbClr val="000000"/>
              </a:solidFill>
            </a:endParaRPr>
          </a:p>
          <a:p>
            <a:pPr marL="457200" indent="-457200">
              <a:lnSpc>
                <a:spcPct val="115000"/>
              </a:lnSpc>
              <a:buAutoNum type="arabicPeriod" startAt="3"/>
            </a:pPr>
            <a:r>
              <a:rPr lang="en-US" sz="2200" b="1" spc="-1" dirty="0">
                <a:solidFill>
                  <a:srgbClr val="000000"/>
                </a:solidFill>
              </a:rPr>
              <a:t>Reading Input Values</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Use the </a:t>
            </a:r>
            <a:r>
              <a:rPr lang="en-US" sz="2200" spc="-1" dirty="0" err="1">
                <a:solidFill>
                  <a:srgbClr val="000000"/>
                </a:solidFill>
              </a:rPr>
              <a:t>context.ReadValue</a:t>
            </a:r>
            <a:r>
              <a:rPr lang="en-US" sz="2200" spc="-1" dirty="0">
                <a:solidFill>
                  <a:srgbClr val="000000"/>
                </a:solidFill>
              </a:rPr>
              <a:t> method to read input values in your callback methods.</a:t>
            </a:r>
          </a:p>
          <a:p>
            <a:pPr marL="800100" lvl="1" indent="-342900">
              <a:lnSpc>
                <a:spcPct val="115000"/>
              </a:lnSpc>
              <a:buFont typeface="Arial" panose="020B0604020202020204" pitchFamily="34" charset="0"/>
              <a:buChar char="•"/>
            </a:pPr>
            <a:r>
              <a:rPr lang="en-US" sz="2200" spc="-1" dirty="0">
                <a:solidFill>
                  <a:srgbClr val="000000"/>
                </a:solidFill>
              </a:rPr>
              <a:t>For key presses, you might use </a:t>
            </a:r>
            <a:r>
              <a:rPr lang="en-US" sz="2200" spc="-1" dirty="0" err="1">
                <a:solidFill>
                  <a:srgbClr val="000000"/>
                </a:solidFill>
              </a:rPr>
              <a:t>context.performed</a:t>
            </a:r>
            <a:r>
              <a:rPr lang="en-US" sz="2200" spc="-1" dirty="0">
                <a:solidFill>
                  <a:srgbClr val="000000"/>
                </a:solidFill>
              </a:rPr>
              <a:t>. For key releases, you might use </a:t>
            </a:r>
            <a:r>
              <a:rPr lang="en-US" sz="2200" spc="-1" dirty="0" err="1">
                <a:solidFill>
                  <a:srgbClr val="000000"/>
                </a:solidFill>
              </a:rPr>
              <a:t>context.canceled</a:t>
            </a:r>
            <a:r>
              <a:rPr lang="en-US" sz="2200" spc="-1" dirty="0" smtClean="0">
                <a:solidFill>
                  <a:srgbClr val="000000"/>
                </a:solidFill>
              </a:rPr>
              <a:t>.</a:t>
            </a:r>
          </a:p>
        </p:txBody>
      </p:sp>
      <p:sp>
        <p:nvSpPr>
          <p:cNvPr id="2" name="PlaceHolder 1"/>
          <p:cNvSpPr>
            <a:spLocks noGrp="1"/>
          </p:cNvSpPr>
          <p:nvPr>
            <p:ph type="sldNum" idx="2"/>
          </p:nvPr>
        </p:nvSpPr>
        <p:spPr/>
        <p:txBody>
          <a:bodyPr/>
          <a:lstStyle/>
          <a:p>
            <a:fld id="{E662E0F8-AEBF-4F9D-AAEA-E42E01C18BE1}" type="slidenum">
              <a:t>52</a:t>
            </a:fld>
            <a:endParaRPr/>
          </a:p>
        </p:txBody>
      </p:sp>
    </p:spTree>
    <p:extLst>
      <p:ext uri="{BB962C8B-B14F-4D97-AF65-F5344CB8AC3E}">
        <p14:creationId xmlns:p14="http://schemas.microsoft.com/office/powerpoint/2010/main" val="174124317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Keyboard </a:t>
            </a:r>
            <a:r>
              <a:rPr lang="en-US" sz="4400" b="1" spc="-1" dirty="0">
                <a:solidFill>
                  <a:srgbClr val="000000"/>
                </a:solidFill>
              </a:rPr>
              <a:t>Input</a:t>
            </a:r>
            <a:endParaRPr lang="en-US" sz="4400" b="0" strike="noStrike" spc="-1" dirty="0">
              <a:solidFill>
                <a:srgbClr val="000000"/>
              </a:solidFill>
              <a:latin typeface="Arial"/>
            </a:endParaRPr>
          </a:p>
        </p:txBody>
      </p:sp>
      <p:sp>
        <p:nvSpPr>
          <p:cNvPr id="99" name="Rectangle 98"/>
          <p:cNvSpPr/>
          <p:nvPr/>
        </p:nvSpPr>
        <p:spPr>
          <a:xfrm>
            <a:off x="228600" y="1420238"/>
            <a:ext cx="11425320" cy="49402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57200" indent="-457200">
              <a:lnSpc>
                <a:spcPct val="115000"/>
              </a:lnSpc>
              <a:buFont typeface="+mj-lt"/>
              <a:buAutoNum type="arabicPeriod" startAt="6"/>
            </a:pPr>
            <a:r>
              <a:rPr lang="en-US" sz="2200" b="1" spc="-1" dirty="0" smtClean="0">
                <a:solidFill>
                  <a:srgbClr val="000000"/>
                </a:solidFill>
              </a:rPr>
              <a:t>Handling </a:t>
            </a:r>
            <a:r>
              <a:rPr lang="en-US" sz="2200" b="1" spc="-1" dirty="0">
                <a:solidFill>
                  <a:srgbClr val="000000"/>
                </a:solidFill>
              </a:rPr>
              <a:t>Specific Keys</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To handle specific keys, you can check the name of the input action in your callback </a:t>
            </a:r>
            <a:r>
              <a:rPr lang="en-US" sz="2200" spc="-1" dirty="0" smtClean="0">
                <a:solidFill>
                  <a:srgbClr val="000000"/>
                </a:solidFill>
              </a:rPr>
              <a:t>methods.</a:t>
            </a:r>
          </a:p>
          <a:p>
            <a:pPr marL="800100" lvl="1" indent="-342900">
              <a:lnSpc>
                <a:spcPct val="115000"/>
              </a:lnSpc>
              <a:buFont typeface="Arial" panose="020B0604020202020204" pitchFamily="34" charset="0"/>
              <a:buChar char="•"/>
            </a:pPr>
            <a:r>
              <a:rPr lang="en-US" sz="2200" spc="-1" dirty="0" smtClean="0">
                <a:solidFill>
                  <a:srgbClr val="000000"/>
                </a:solidFill>
              </a:rPr>
              <a:t>For </a:t>
            </a:r>
            <a:r>
              <a:rPr lang="en-US" sz="2200" spc="-1" dirty="0">
                <a:solidFill>
                  <a:srgbClr val="000000"/>
                </a:solidFill>
              </a:rPr>
              <a:t>example, to handle the "W" key: if (context.action.name == "W").</a:t>
            </a:r>
            <a:endParaRPr lang="en-US" sz="2200" spc="-1" dirty="0" smtClean="0">
              <a:solidFill>
                <a:srgbClr val="000000"/>
              </a:solidFill>
            </a:endParaRPr>
          </a:p>
          <a:p>
            <a:pPr marL="457200" indent="-457200">
              <a:lnSpc>
                <a:spcPct val="115000"/>
              </a:lnSpc>
              <a:buFont typeface="+mj-lt"/>
              <a:buAutoNum type="arabicPeriod" startAt="6"/>
            </a:pPr>
            <a:r>
              <a:rPr lang="en-US" sz="2200" b="1" spc="-1" dirty="0">
                <a:solidFill>
                  <a:srgbClr val="000000"/>
                </a:solidFill>
              </a:rPr>
              <a:t>Handling Key Combinations</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You can set up input actions for key combinations and respond to them in your callback methods.</a:t>
            </a:r>
          </a:p>
          <a:p>
            <a:pPr marL="800100" lvl="1" indent="-342900">
              <a:lnSpc>
                <a:spcPct val="115000"/>
              </a:lnSpc>
              <a:buFont typeface="Arial" panose="020B0604020202020204" pitchFamily="34" charset="0"/>
              <a:buChar char="•"/>
            </a:pPr>
            <a:r>
              <a:rPr lang="en-US" sz="2200" spc="-1" dirty="0">
                <a:solidFill>
                  <a:srgbClr val="000000"/>
                </a:solidFill>
              </a:rPr>
              <a:t>For example, a combination of "Ctrl" + "C" can be handled by checking both keys in your method.</a:t>
            </a:r>
            <a:endParaRPr lang="en-US" sz="2200" spc="-1" dirty="0" smtClean="0">
              <a:solidFill>
                <a:srgbClr val="000000"/>
              </a:solidFill>
            </a:endParaRPr>
          </a:p>
          <a:p>
            <a:pPr marL="457200" indent="-457200">
              <a:lnSpc>
                <a:spcPct val="115000"/>
              </a:lnSpc>
              <a:buFont typeface="+mj-lt"/>
              <a:buAutoNum type="arabicPeriod" startAt="6"/>
            </a:pPr>
            <a:r>
              <a:rPr lang="en-US" sz="2200" b="1" spc="-1" dirty="0">
                <a:solidFill>
                  <a:srgbClr val="000000"/>
                </a:solidFill>
              </a:rPr>
              <a:t>Managing Key Holding</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Use the </a:t>
            </a:r>
            <a:r>
              <a:rPr lang="en-US" sz="2200" spc="-1" dirty="0" err="1">
                <a:solidFill>
                  <a:srgbClr val="000000"/>
                </a:solidFill>
              </a:rPr>
              <a:t>context.performed</a:t>
            </a:r>
            <a:r>
              <a:rPr lang="en-US" sz="2200" spc="-1" dirty="0">
                <a:solidFill>
                  <a:srgbClr val="000000"/>
                </a:solidFill>
              </a:rPr>
              <a:t> and </a:t>
            </a:r>
            <a:r>
              <a:rPr lang="en-US" sz="2200" spc="-1" dirty="0" err="1">
                <a:solidFill>
                  <a:srgbClr val="000000"/>
                </a:solidFill>
              </a:rPr>
              <a:t>context.canceled</a:t>
            </a:r>
            <a:r>
              <a:rPr lang="en-US" sz="2200" spc="-1" dirty="0">
                <a:solidFill>
                  <a:srgbClr val="000000"/>
                </a:solidFill>
              </a:rPr>
              <a:t> checks to determine when a key is held down or released.</a:t>
            </a:r>
          </a:p>
          <a:p>
            <a:pPr marL="800100" lvl="1" indent="-342900">
              <a:lnSpc>
                <a:spcPct val="115000"/>
              </a:lnSpc>
              <a:buFont typeface="Arial" panose="020B0604020202020204" pitchFamily="34" charset="0"/>
              <a:buChar char="•"/>
            </a:pPr>
            <a:r>
              <a:rPr lang="en-US" sz="2200" spc="-1" dirty="0">
                <a:solidFill>
                  <a:srgbClr val="000000"/>
                </a:solidFill>
              </a:rPr>
              <a:t>For continuous actions, use </a:t>
            </a:r>
            <a:r>
              <a:rPr lang="en-US" sz="2200" spc="-1" dirty="0" err="1">
                <a:solidFill>
                  <a:srgbClr val="000000"/>
                </a:solidFill>
              </a:rPr>
              <a:t>context.started</a:t>
            </a:r>
            <a:r>
              <a:rPr lang="en-US" sz="2200" spc="-1" dirty="0">
                <a:solidFill>
                  <a:srgbClr val="000000"/>
                </a:solidFill>
              </a:rPr>
              <a:t> and </a:t>
            </a:r>
            <a:r>
              <a:rPr lang="en-US" sz="2200" spc="-1" dirty="0" err="1">
                <a:solidFill>
                  <a:srgbClr val="000000"/>
                </a:solidFill>
              </a:rPr>
              <a:t>context.performed</a:t>
            </a:r>
            <a:r>
              <a:rPr lang="en-US" sz="2200" spc="-1" dirty="0">
                <a:solidFill>
                  <a:srgbClr val="000000"/>
                </a:solidFill>
              </a:rPr>
              <a:t>.</a:t>
            </a:r>
          </a:p>
        </p:txBody>
      </p:sp>
      <p:sp>
        <p:nvSpPr>
          <p:cNvPr id="2" name="PlaceHolder 1"/>
          <p:cNvSpPr>
            <a:spLocks noGrp="1"/>
          </p:cNvSpPr>
          <p:nvPr>
            <p:ph type="sldNum" idx="2"/>
          </p:nvPr>
        </p:nvSpPr>
        <p:spPr/>
        <p:txBody>
          <a:bodyPr/>
          <a:lstStyle/>
          <a:p>
            <a:fld id="{E662E0F8-AEBF-4F9D-AAEA-E42E01C18BE1}" type="slidenum">
              <a:t>53</a:t>
            </a:fld>
            <a:endParaRPr/>
          </a:p>
        </p:txBody>
      </p:sp>
    </p:spTree>
    <p:extLst>
      <p:ext uri="{BB962C8B-B14F-4D97-AF65-F5344CB8AC3E}">
        <p14:creationId xmlns:p14="http://schemas.microsoft.com/office/powerpoint/2010/main" val="28405896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Keyboard </a:t>
            </a:r>
            <a:r>
              <a:rPr lang="en-US" sz="4400" b="1" spc="-1" dirty="0">
                <a:solidFill>
                  <a:srgbClr val="000000"/>
                </a:solidFill>
              </a:rPr>
              <a:t>Input</a:t>
            </a:r>
            <a:endParaRPr lang="en-US" sz="4400" b="0" strike="noStrike" spc="-1" dirty="0">
              <a:solidFill>
                <a:srgbClr val="000000"/>
              </a:solidFill>
              <a:latin typeface="Arial"/>
            </a:endParaRPr>
          </a:p>
        </p:txBody>
      </p:sp>
      <p:sp>
        <p:nvSpPr>
          <p:cNvPr id="99" name="Rectangle 98"/>
          <p:cNvSpPr/>
          <p:nvPr/>
        </p:nvSpPr>
        <p:spPr>
          <a:xfrm>
            <a:off x="228600" y="1420238"/>
            <a:ext cx="11425320" cy="49402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57200" indent="-457200">
              <a:lnSpc>
                <a:spcPct val="115000"/>
              </a:lnSpc>
              <a:buFont typeface="+mj-lt"/>
              <a:buAutoNum type="arabicPeriod" startAt="9"/>
            </a:pPr>
            <a:r>
              <a:rPr lang="en-US" sz="2200" b="1" spc="-1" dirty="0">
                <a:solidFill>
                  <a:srgbClr val="000000"/>
                </a:solidFill>
              </a:rPr>
              <a:t>Testing and Debugging</a:t>
            </a:r>
            <a:r>
              <a:rPr lang="en-US" sz="2200" spc="-1" dirty="0" smtClean="0">
                <a:solidFill>
                  <a:srgbClr val="000000"/>
                </a:solidFill>
              </a:rPr>
              <a:t>:</a:t>
            </a:r>
          </a:p>
          <a:p>
            <a:pPr marL="800100" lvl="1" indent="-342900">
              <a:lnSpc>
                <a:spcPct val="115000"/>
              </a:lnSpc>
              <a:buFont typeface="Arial" panose="020B0604020202020204" pitchFamily="34" charset="0"/>
              <a:buChar char="•"/>
            </a:pPr>
            <a:r>
              <a:rPr lang="en-US" sz="2200" spc="-1" dirty="0">
                <a:solidFill>
                  <a:srgbClr val="000000"/>
                </a:solidFill>
              </a:rPr>
              <a:t>Test your keyboard input scripts in the Unity Editor and ensure they respond as expected.</a:t>
            </a:r>
          </a:p>
          <a:p>
            <a:pPr marL="800100" lvl="1" indent="-342900">
              <a:lnSpc>
                <a:spcPct val="115000"/>
              </a:lnSpc>
              <a:buFont typeface="Arial" panose="020B0604020202020204" pitchFamily="34" charset="0"/>
              <a:buChar char="•"/>
            </a:pPr>
            <a:r>
              <a:rPr lang="en-US" sz="2200" spc="-1" dirty="0">
                <a:solidFill>
                  <a:srgbClr val="000000"/>
                </a:solidFill>
              </a:rPr>
              <a:t>Use </a:t>
            </a:r>
            <a:r>
              <a:rPr lang="en-US" sz="2200" spc="-1" dirty="0" err="1">
                <a:solidFill>
                  <a:srgbClr val="000000"/>
                </a:solidFill>
              </a:rPr>
              <a:t>Debug.Log</a:t>
            </a:r>
            <a:r>
              <a:rPr lang="en-US" sz="2200" spc="-1" dirty="0">
                <a:solidFill>
                  <a:srgbClr val="000000"/>
                </a:solidFill>
              </a:rPr>
              <a:t> statements to print information during testing</a:t>
            </a:r>
            <a:r>
              <a:rPr lang="en-US" sz="2200" spc="-1" dirty="0" smtClean="0">
                <a:solidFill>
                  <a:srgbClr val="000000"/>
                </a:solidFill>
              </a:rPr>
              <a:t>.</a:t>
            </a:r>
          </a:p>
        </p:txBody>
      </p:sp>
      <p:sp>
        <p:nvSpPr>
          <p:cNvPr id="2" name="PlaceHolder 1"/>
          <p:cNvSpPr>
            <a:spLocks noGrp="1"/>
          </p:cNvSpPr>
          <p:nvPr>
            <p:ph type="sldNum" idx="2"/>
          </p:nvPr>
        </p:nvSpPr>
        <p:spPr/>
        <p:txBody>
          <a:bodyPr/>
          <a:lstStyle/>
          <a:p>
            <a:fld id="{E662E0F8-AEBF-4F9D-AAEA-E42E01C18BE1}" type="slidenum">
              <a:t>54</a:t>
            </a:fld>
            <a:endParaRPr/>
          </a:p>
        </p:txBody>
      </p:sp>
    </p:spTree>
    <p:extLst>
      <p:ext uri="{BB962C8B-B14F-4D97-AF65-F5344CB8AC3E}">
        <p14:creationId xmlns:p14="http://schemas.microsoft.com/office/powerpoint/2010/main" val="131814834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Keyboard </a:t>
            </a:r>
            <a:r>
              <a:rPr lang="en-US" sz="4400" b="1" spc="-1" dirty="0">
                <a:solidFill>
                  <a:srgbClr val="000000"/>
                </a:solidFill>
              </a:rPr>
              <a:t>Input</a:t>
            </a:r>
            <a:endParaRPr lang="en-US" sz="4400" b="0" strike="noStrike" spc="-1" dirty="0">
              <a:solidFill>
                <a:srgbClr val="000000"/>
              </a:solidFill>
              <a:latin typeface="Arial"/>
            </a:endParaRPr>
          </a:p>
        </p:txBody>
      </p:sp>
      <p:sp>
        <p:nvSpPr>
          <p:cNvPr id="99" name="Rectangle 98"/>
          <p:cNvSpPr/>
          <p:nvPr/>
        </p:nvSpPr>
        <p:spPr>
          <a:xfrm>
            <a:off x="228600" y="1420238"/>
            <a:ext cx="11425320" cy="49402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smtClean="0">
                <a:solidFill>
                  <a:srgbClr val="000000"/>
                </a:solidFill>
              </a:rPr>
              <a:t>Example 1</a:t>
            </a:r>
            <a:r>
              <a:rPr lang="en-US" sz="2200" b="1" spc="-1" dirty="0">
                <a:solidFill>
                  <a:srgbClr val="000000"/>
                </a:solidFill>
              </a:rPr>
              <a:t>: Simple Key Press</a:t>
            </a:r>
            <a:endParaRPr lang="en-US" sz="2200" b="1" spc="-1" dirty="0" smtClean="0">
              <a:solidFill>
                <a:srgbClr val="000000"/>
              </a:solidFill>
            </a:endParaRPr>
          </a:p>
          <a:p>
            <a:pPr>
              <a:lnSpc>
                <a:spcPct val="115000"/>
              </a:lnSpc>
            </a:pPr>
            <a:r>
              <a:rPr lang="en-US" sz="1200" spc="-1" dirty="0" smtClean="0">
                <a:solidFill>
                  <a:srgbClr val="000000"/>
                </a:solidFill>
              </a:rPr>
              <a:t>using </a:t>
            </a:r>
            <a:r>
              <a:rPr lang="en-US" sz="1200" spc="-1" dirty="0" err="1">
                <a:solidFill>
                  <a:srgbClr val="000000"/>
                </a:solidFill>
              </a:rPr>
              <a:t>UnityEngine</a:t>
            </a:r>
            <a:r>
              <a:rPr lang="en-US" sz="1200" spc="-1" dirty="0">
                <a:solidFill>
                  <a:srgbClr val="000000"/>
                </a:solidFill>
              </a:rPr>
              <a:t>;</a:t>
            </a:r>
          </a:p>
          <a:p>
            <a:pPr>
              <a:lnSpc>
                <a:spcPct val="115000"/>
              </a:lnSpc>
            </a:pPr>
            <a:r>
              <a:rPr lang="en-US" sz="1200" spc="-1" dirty="0" smtClean="0">
                <a:solidFill>
                  <a:srgbClr val="000000"/>
                </a:solidFill>
              </a:rPr>
              <a:t>using </a:t>
            </a:r>
            <a:r>
              <a:rPr lang="en-US" sz="1200" spc="-1" dirty="0" err="1" smtClean="0">
                <a:solidFill>
                  <a:srgbClr val="000000"/>
                </a:solidFill>
              </a:rPr>
              <a:t>UnityEngine.InputSystem</a:t>
            </a:r>
            <a:r>
              <a:rPr lang="en-US" sz="1200" spc="-1" dirty="0" smtClean="0">
                <a:solidFill>
                  <a:srgbClr val="000000"/>
                </a:solidFill>
              </a:rPr>
              <a:t>;</a:t>
            </a:r>
          </a:p>
          <a:p>
            <a:pPr>
              <a:lnSpc>
                <a:spcPct val="115000"/>
              </a:lnSpc>
            </a:pPr>
            <a:r>
              <a:rPr lang="en-US" sz="1200" spc="-1" dirty="0" smtClean="0">
                <a:solidFill>
                  <a:srgbClr val="000000"/>
                </a:solidFill>
              </a:rPr>
              <a:t>public </a:t>
            </a:r>
            <a:r>
              <a:rPr lang="en-US" sz="1200" spc="-1" dirty="0">
                <a:solidFill>
                  <a:srgbClr val="000000"/>
                </a:solidFill>
              </a:rPr>
              <a:t>class </a:t>
            </a:r>
            <a:r>
              <a:rPr lang="en-US" sz="1200" spc="-1" dirty="0" err="1">
                <a:solidFill>
                  <a:srgbClr val="000000"/>
                </a:solidFill>
              </a:rPr>
              <a:t>KeyPressExample</a:t>
            </a:r>
            <a:r>
              <a:rPr lang="en-US" sz="1200" spc="-1" dirty="0">
                <a:solidFill>
                  <a:srgbClr val="000000"/>
                </a:solidFill>
              </a:rPr>
              <a:t> : </a:t>
            </a:r>
            <a:r>
              <a:rPr lang="en-US" sz="1200" spc="-1" dirty="0" err="1">
                <a:solidFill>
                  <a:srgbClr val="000000"/>
                </a:solidFill>
              </a:rPr>
              <a:t>MonoBehaviour</a:t>
            </a:r>
            <a:endParaRPr lang="en-US" sz="1200" spc="-1" dirty="0">
              <a:solidFill>
                <a:srgbClr val="000000"/>
              </a:solidFill>
            </a:endParaRPr>
          </a:p>
          <a:p>
            <a:pPr>
              <a:lnSpc>
                <a:spcPct val="115000"/>
              </a:lnSpc>
            </a:pPr>
            <a:r>
              <a:rPr lang="en-US" sz="1200" spc="-1" dirty="0">
                <a:solidFill>
                  <a:srgbClr val="000000"/>
                </a:solidFill>
              </a:rPr>
              <a:t>{</a:t>
            </a:r>
          </a:p>
          <a:p>
            <a:pPr>
              <a:lnSpc>
                <a:spcPct val="115000"/>
              </a:lnSpc>
            </a:pPr>
            <a:r>
              <a:rPr lang="en-US" sz="1200" spc="-1" dirty="0">
                <a:solidFill>
                  <a:srgbClr val="000000"/>
                </a:solidFill>
              </a:rPr>
              <a:t>    private void </a:t>
            </a:r>
            <a:r>
              <a:rPr lang="en-US" sz="1200" spc="-1" dirty="0" err="1">
                <a:solidFill>
                  <a:srgbClr val="000000"/>
                </a:solidFill>
              </a:rPr>
              <a:t>OnEnable</a:t>
            </a:r>
            <a:r>
              <a:rPr lang="en-US" sz="1200" spc="-1" dirty="0">
                <a:solidFill>
                  <a:srgbClr val="000000"/>
                </a:solidFill>
              </a:rPr>
              <a:t>()</a:t>
            </a:r>
          </a:p>
          <a:p>
            <a:pPr>
              <a:lnSpc>
                <a:spcPct val="115000"/>
              </a:lnSpc>
            </a:pPr>
            <a:r>
              <a:rPr lang="en-US" sz="1200" spc="-1" dirty="0">
                <a:solidFill>
                  <a:srgbClr val="000000"/>
                </a:solidFill>
              </a:rPr>
              <a:t>    {</a:t>
            </a:r>
          </a:p>
          <a:p>
            <a:pPr>
              <a:lnSpc>
                <a:spcPct val="115000"/>
              </a:lnSpc>
            </a:pPr>
            <a:r>
              <a:rPr lang="en-US" sz="1200" spc="-1" dirty="0">
                <a:solidFill>
                  <a:srgbClr val="000000"/>
                </a:solidFill>
              </a:rPr>
              <a:t>        // Enable the </a:t>
            </a:r>
            <a:r>
              <a:rPr lang="en-US" sz="1200" spc="-1" dirty="0" err="1">
                <a:solidFill>
                  <a:srgbClr val="000000"/>
                </a:solidFill>
              </a:rPr>
              <a:t>PlayerInput</a:t>
            </a:r>
            <a:r>
              <a:rPr lang="en-US" sz="1200" spc="-1" dirty="0">
                <a:solidFill>
                  <a:srgbClr val="000000"/>
                </a:solidFill>
              </a:rPr>
              <a:t> component</a:t>
            </a:r>
          </a:p>
          <a:p>
            <a:pPr>
              <a:lnSpc>
                <a:spcPct val="115000"/>
              </a:lnSpc>
            </a:pPr>
            <a:r>
              <a:rPr lang="en-US" sz="1200" spc="-1" dirty="0">
                <a:solidFill>
                  <a:srgbClr val="000000"/>
                </a:solidFill>
              </a:rPr>
              <a:t>        </a:t>
            </a:r>
            <a:r>
              <a:rPr lang="en-US" sz="1200" spc="-1" dirty="0" err="1">
                <a:solidFill>
                  <a:srgbClr val="000000"/>
                </a:solidFill>
              </a:rPr>
              <a:t>GetComponent</a:t>
            </a:r>
            <a:r>
              <a:rPr lang="en-US" sz="1200" spc="-1" dirty="0">
                <a:solidFill>
                  <a:srgbClr val="000000"/>
                </a:solidFill>
              </a:rPr>
              <a:t>&lt;</a:t>
            </a:r>
            <a:r>
              <a:rPr lang="en-US" sz="1200" spc="-1" dirty="0" err="1">
                <a:solidFill>
                  <a:srgbClr val="000000"/>
                </a:solidFill>
              </a:rPr>
              <a:t>PlayerInput</a:t>
            </a:r>
            <a:r>
              <a:rPr lang="en-US" sz="1200" spc="-1" dirty="0">
                <a:solidFill>
                  <a:srgbClr val="000000"/>
                </a:solidFill>
              </a:rPr>
              <a:t>&gt;().enabled = true;</a:t>
            </a:r>
          </a:p>
          <a:p>
            <a:pPr>
              <a:lnSpc>
                <a:spcPct val="115000"/>
              </a:lnSpc>
            </a:pPr>
            <a:r>
              <a:rPr lang="en-US" sz="1200" spc="-1" dirty="0">
                <a:solidFill>
                  <a:srgbClr val="000000"/>
                </a:solidFill>
              </a:rPr>
              <a:t>    </a:t>
            </a:r>
            <a:r>
              <a:rPr lang="en-US" sz="1200" spc="-1" dirty="0" smtClean="0">
                <a:solidFill>
                  <a:srgbClr val="000000"/>
                </a:solidFill>
              </a:rPr>
              <a:t>}</a:t>
            </a:r>
            <a:endParaRPr lang="en-US" sz="1200" spc="-1" dirty="0">
              <a:solidFill>
                <a:srgbClr val="000000"/>
              </a:solidFill>
            </a:endParaRPr>
          </a:p>
          <a:p>
            <a:pPr>
              <a:lnSpc>
                <a:spcPct val="115000"/>
              </a:lnSpc>
            </a:pPr>
            <a:r>
              <a:rPr lang="en-US" sz="1200" spc="-1" dirty="0">
                <a:solidFill>
                  <a:srgbClr val="000000"/>
                </a:solidFill>
              </a:rPr>
              <a:t>    private void </a:t>
            </a:r>
            <a:r>
              <a:rPr lang="en-US" sz="1200" spc="-1" dirty="0" err="1">
                <a:solidFill>
                  <a:srgbClr val="000000"/>
                </a:solidFill>
              </a:rPr>
              <a:t>OnDisable</a:t>
            </a:r>
            <a:r>
              <a:rPr lang="en-US" sz="1200" spc="-1" dirty="0">
                <a:solidFill>
                  <a:srgbClr val="000000"/>
                </a:solidFill>
              </a:rPr>
              <a:t>()</a:t>
            </a:r>
          </a:p>
          <a:p>
            <a:pPr>
              <a:lnSpc>
                <a:spcPct val="115000"/>
              </a:lnSpc>
            </a:pPr>
            <a:r>
              <a:rPr lang="en-US" sz="1200" spc="-1" dirty="0">
                <a:solidFill>
                  <a:srgbClr val="000000"/>
                </a:solidFill>
              </a:rPr>
              <a:t>    {</a:t>
            </a:r>
          </a:p>
          <a:p>
            <a:pPr>
              <a:lnSpc>
                <a:spcPct val="115000"/>
              </a:lnSpc>
            </a:pPr>
            <a:r>
              <a:rPr lang="en-US" sz="1200" spc="-1" dirty="0">
                <a:solidFill>
                  <a:srgbClr val="000000"/>
                </a:solidFill>
              </a:rPr>
              <a:t>        // Disable the </a:t>
            </a:r>
            <a:r>
              <a:rPr lang="en-US" sz="1200" spc="-1" dirty="0" err="1">
                <a:solidFill>
                  <a:srgbClr val="000000"/>
                </a:solidFill>
              </a:rPr>
              <a:t>PlayerInput</a:t>
            </a:r>
            <a:r>
              <a:rPr lang="en-US" sz="1200" spc="-1" dirty="0">
                <a:solidFill>
                  <a:srgbClr val="000000"/>
                </a:solidFill>
              </a:rPr>
              <a:t> component</a:t>
            </a:r>
          </a:p>
          <a:p>
            <a:pPr>
              <a:lnSpc>
                <a:spcPct val="115000"/>
              </a:lnSpc>
            </a:pPr>
            <a:r>
              <a:rPr lang="en-US" sz="1200" spc="-1" dirty="0">
                <a:solidFill>
                  <a:srgbClr val="000000"/>
                </a:solidFill>
              </a:rPr>
              <a:t>        </a:t>
            </a:r>
            <a:r>
              <a:rPr lang="en-US" sz="1200" spc="-1" dirty="0" err="1">
                <a:solidFill>
                  <a:srgbClr val="000000"/>
                </a:solidFill>
              </a:rPr>
              <a:t>GetComponent</a:t>
            </a:r>
            <a:r>
              <a:rPr lang="en-US" sz="1200" spc="-1" dirty="0">
                <a:solidFill>
                  <a:srgbClr val="000000"/>
                </a:solidFill>
              </a:rPr>
              <a:t>&lt;</a:t>
            </a:r>
            <a:r>
              <a:rPr lang="en-US" sz="1200" spc="-1" dirty="0" err="1">
                <a:solidFill>
                  <a:srgbClr val="000000"/>
                </a:solidFill>
              </a:rPr>
              <a:t>PlayerInput</a:t>
            </a:r>
            <a:r>
              <a:rPr lang="en-US" sz="1200" spc="-1" dirty="0">
                <a:solidFill>
                  <a:srgbClr val="000000"/>
                </a:solidFill>
              </a:rPr>
              <a:t>&gt;().enabled = false;</a:t>
            </a:r>
          </a:p>
          <a:p>
            <a:pPr>
              <a:lnSpc>
                <a:spcPct val="115000"/>
              </a:lnSpc>
            </a:pPr>
            <a:r>
              <a:rPr lang="en-US" sz="1200" spc="-1" dirty="0">
                <a:solidFill>
                  <a:srgbClr val="000000"/>
                </a:solidFill>
              </a:rPr>
              <a:t>    </a:t>
            </a:r>
            <a:r>
              <a:rPr lang="en-US" sz="1200" spc="-1" dirty="0" smtClean="0">
                <a:solidFill>
                  <a:srgbClr val="000000"/>
                </a:solidFill>
              </a:rPr>
              <a:t>}</a:t>
            </a:r>
            <a:endParaRPr lang="en-US" sz="1200" spc="-1" dirty="0">
              <a:solidFill>
                <a:srgbClr val="000000"/>
              </a:solidFill>
            </a:endParaRPr>
          </a:p>
          <a:p>
            <a:pPr>
              <a:lnSpc>
                <a:spcPct val="115000"/>
              </a:lnSpc>
            </a:pPr>
            <a:r>
              <a:rPr lang="en-US" sz="1200" spc="-1" dirty="0">
                <a:solidFill>
                  <a:srgbClr val="000000"/>
                </a:solidFill>
              </a:rPr>
              <a:t>    private void </a:t>
            </a:r>
            <a:r>
              <a:rPr lang="en-US" sz="1200" spc="-1" dirty="0" err="1">
                <a:solidFill>
                  <a:srgbClr val="000000"/>
                </a:solidFill>
              </a:rPr>
              <a:t>OnKeyPress</a:t>
            </a:r>
            <a:r>
              <a:rPr lang="en-US" sz="1200" spc="-1" dirty="0">
                <a:solidFill>
                  <a:srgbClr val="000000"/>
                </a:solidFill>
              </a:rPr>
              <a:t>(</a:t>
            </a:r>
            <a:r>
              <a:rPr lang="en-US" sz="1200" spc="-1" dirty="0" err="1">
                <a:solidFill>
                  <a:srgbClr val="000000"/>
                </a:solidFill>
              </a:rPr>
              <a:t>InputAction.CallbackContext</a:t>
            </a:r>
            <a:r>
              <a:rPr lang="en-US" sz="1200" spc="-1" dirty="0">
                <a:solidFill>
                  <a:srgbClr val="000000"/>
                </a:solidFill>
              </a:rPr>
              <a:t> context)</a:t>
            </a:r>
          </a:p>
          <a:p>
            <a:pPr>
              <a:lnSpc>
                <a:spcPct val="115000"/>
              </a:lnSpc>
            </a:pPr>
            <a:r>
              <a:rPr lang="en-US" sz="1200" spc="-1" dirty="0">
                <a:solidFill>
                  <a:srgbClr val="000000"/>
                </a:solidFill>
              </a:rPr>
              <a:t>    {</a:t>
            </a:r>
          </a:p>
          <a:p>
            <a:pPr>
              <a:lnSpc>
                <a:spcPct val="115000"/>
              </a:lnSpc>
            </a:pPr>
            <a:r>
              <a:rPr lang="en-US" sz="1200" spc="-1" dirty="0">
                <a:solidFill>
                  <a:srgbClr val="000000"/>
                </a:solidFill>
              </a:rPr>
              <a:t>        if (</a:t>
            </a:r>
            <a:r>
              <a:rPr lang="en-US" sz="1200" spc="-1" dirty="0" err="1">
                <a:solidFill>
                  <a:srgbClr val="000000"/>
                </a:solidFill>
              </a:rPr>
              <a:t>context.performed</a:t>
            </a:r>
            <a:r>
              <a:rPr lang="en-US" sz="1200" spc="-1" dirty="0">
                <a:solidFill>
                  <a:srgbClr val="000000"/>
                </a:solidFill>
              </a:rPr>
              <a:t>)</a:t>
            </a:r>
          </a:p>
          <a:p>
            <a:pPr>
              <a:lnSpc>
                <a:spcPct val="115000"/>
              </a:lnSpc>
            </a:pPr>
            <a:r>
              <a:rPr lang="en-US" sz="1200" spc="-1" dirty="0">
                <a:solidFill>
                  <a:srgbClr val="000000"/>
                </a:solidFill>
              </a:rPr>
              <a:t>        {</a:t>
            </a:r>
          </a:p>
          <a:p>
            <a:pPr>
              <a:lnSpc>
                <a:spcPct val="115000"/>
              </a:lnSpc>
            </a:pPr>
            <a:r>
              <a:rPr lang="en-US" sz="1200" spc="-1" dirty="0">
                <a:solidFill>
                  <a:srgbClr val="000000"/>
                </a:solidFill>
              </a:rPr>
              <a:t>            </a:t>
            </a:r>
            <a:r>
              <a:rPr lang="en-US" sz="1200" spc="-1" dirty="0" err="1">
                <a:solidFill>
                  <a:srgbClr val="000000"/>
                </a:solidFill>
              </a:rPr>
              <a:t>Debug.Log</a:t>
            </a:r>
            <a:r>
              <a:rPr lang="en-US" sz="1200" spc="-1" dirty="0">
                <a:solidFill>
                  <a:srgbClr val="000000"/>
                </a:solidFill>
              </a:rPr>
              <a:t>("Key pressed!");</a:t>
            </a:r>
          </a:p>
          <a:p>
            <a:pPr>
              <a:lnSpc>
                <a:spcPct val="115000"/>
              </a:lnSpc>
            </a:pPr>
            <a:r>
              <a:rPr lang="en-US" sz="1200" spc="-1" dirty="0">
                <a:solidFill>
                  <a:srgbClr val="000000"/>
                </a:solidFill>
              </a:rPr>
              <a:t>        }</a:t>
            </a:r>
          </a:p>
          <a:p>
            <a:pPr>
              <a:lnSpc>
                <a:spcPct val="115000"/>
              </a:lnSpc>
            </a:pPr>
            <a:r>
              <a:rPr lang="en-US" sz="1200" spc="-1" dirty="0">
                <a:solidFill>
                  <a:srgbClr val="000000"/>
                </a:solidFill>
              </a:rPr>
              <a:t>    }</a:t>
            </a:r>
          </a:p>
          <a:p>
            <a:pPr>
              <a:lnSpc>
                <a:spcPct val="115000"/>
              </a:lnSpc>
            </a:pPr>
            <a:r>
              <a:rPr lang="en-US" sz="1200" spc="-1" dirty="0">
                <a:solidFill>
                  <a:srgbClr val="000000"/>
                </a:solidFill>
              </a:rPr>
              <a:t>}</a:t>
            </a:r>
          </a:p>
          <a:p>
            <a:pPr>
              <a:lnSpc>
                <a:spcPct val="115000"/>
              </a:lnSpc>
            </a:pPr>
            <a:endParaRPr lang="en-US" sz="1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55</a:t>
            </a:fld>
            <a:endParaRPr/>
          </a:p>
        </p:txBody>
      </p:sp>
    </p:spTree>
    <p:extLst>
      <p:ext uri="{BB962C8B-B14F-4D97-AF65-F5344CB8AC3E}">
        <p14:creationId xmlns:p14="http://schemas.microsoft.com/office/powerpoint/2010/main" val="36505034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Keyboard </a:t>
            </a:r>
            <a:r>
              <a:rPr lang="en-US" sz="4400" b="1" spc="-1" dirty="0">
                <a:solidFill>
                  <a:srgbClr val="000000"/>
                </a:solidFill>
              </a:rPr>
              <a:t>Input</a:t>
            </a:r>
            <a:endParaRPr lang="en-US" sz="4400" b="0" strike="noStrike" spc="-1" dirty="0">
              <a:solidFill>
                <a:srgbClr val="000000"/>
              </a:solidFill>
              <a:latin typeface="Arial"/>
            </a:endParaRPr>
          </a:p>
        </p:txBody>
      </p:sp>
      <p:sp>
        <p:nvSpPr>
          <p:cNvPr id="99" name="Rectangle 98"/>
          <p:cNvSpPr/>
          <p:nvPr/>
        </p:nvSpPr>
        <p:spPr>
          <a:xfrm>
            <a:off x="228600" y="1420238"/>
            <a:ext cx="11425320" cy="49402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Example </a:t>
            </a:r>
            <a:r>
              <a:rPr lang="en-US" sz="2200" b="1" spc="-1" dirty="0" smtClean="0">
                <a:solidFill>
                  <a:srgbClr val="000000"/>
                </a:solidFill>
              </a:rPr>
              <a:t>2: </a:t>
            </a:r>
            <a:r>
              <a:rPr lang="en-US" sz="2200" b="1" spc="-1" dirty="0">
                <a:solidFill>
                  <a:srgbClr val="000000"/>
                </a:solidFill>
              </a:rPr>
              <a:t>Specific Key Press</a:t>
            </a:r>
            <a:endParaRPr lang="en-US" sz="2200" b="1" spc="-1" dirty="0" smtClean="0">
              <a:solidFill>
                <a:srgbClr val="000000"/>
              </a:solidFill>
            </a:endParaRPr>
          </a:p>
          <a:p>
            <a:pPr>
              <a:lnSpc>
                <a:spcPct val="115000"/>
              </a:lnSpc>
            </a:pPr>
            <a:r>
              <a:rPr lang="en-US" sz="1200" spc="-1" dirty="0">
                <a:solidFill>
                  <a:srgbClr val="000000"/>
                </a:solidFill>
              </a:rPr>
              <a:t>using </a:t>
            </a:r>
            <a:r>
              <a:rPr lang="en-US" sz="1200" spc="-1" dirty="0" err="1">
                <a:solidFill>
                  <a:srgbClr val="000000"/>
                </a:solidFill>
              </a:rPr>
              <a:t>UnityEngine</a:t>
            </a:r>
            <a:r>
              <a:rPr lang="en-US" sz="1200" spc="-1" dirty="0">
                <a:solidFill>
                  <a:srgbClr val="000000"/>
                </a:solidFill>
              </a:rPr>
              <a:t>;</a:t>
            </a:r>
          </a:p>
          <a:p>
            <a:pPr>
              <a:lnSpc>
                <a:spcPct val="115000"/>
              </a:lnSpc>
            </a:pPr>
            <a:r>
              <a:rPr lang="en-US" sz="1200" spc="-1" dirty="0">
                <a:solidFill>
                  <a:srgbClr val="000000"/>
                </a:solidFill>
              </a:rPr>
              <a:t>using </a:t>
            </a:r>
            <a:r>
              <a:rPr lang="en-US" sz="1200" spc="-1" dirty="0" err="1">
                <a:solidFill>
                  <a:srgbClr val="000000"/>
                </a:solidFill>
              </a:rPr>
              <a:t>UnityEngine.InputSystem</a:t>
            </a:r>
            <a:r>
              <a:rPr lang="en-US" sz="1200" spc="-1" dirty="0" smtClean="0">
                <a:solidFill>
                  <a:srgbClr val="000000"/>
                </a:solidFill>
              </a:rPr>
              <a:t>;</a:t>
            </a:r>
            <a:endParaRPr lang="en-US" sz="1200" spc="-1" dirty="0">
              <a:solidFill>
                <a:srgbClr val="000000"/>
              </a:solidFill>
            </a:endParaRPr>
          </a:p>
          <a:p>
            <a:pPr>
              <a:lnSpc>
                <a:spcPct val="115000"/>
              </a:lnSpc>
            </a:pPr>
            <a:r>
              <a:rPr lang="en-US" sz="1200" spc="-1" dirty="0">
                <a:solidFill>
                  <a:srgbClr val="000000"/>
                </a:solidFill>
              </a:rPr>
              <a:t>public class </a:t>
            </a:r>
            <a:r>
              <a:rPr lang="en-US" sz="1200" spc="-1" dirty="0" err="1">
                <a:solidFill>
                  <a:srgbClr val="000000"/>
                </a:solidFill>
              </a:rPr>
              <a:t>SpecificKeyPressExample</a:t>
            </a:r>
            <a:r>
              <a:rPr lang="en-US" sz="1200" spc="-1" dirty="0">
                <a:solidFill>
                  <a:srgbClr val="000000"/>
                </a:solidFill>
              </a:rPr>
              <a:t> : </a:t>
            </a:r>
            <a:r>
              <a:rPr lang="en-US" sz="1200" spc="-1" dirty="0" err="1">
                <a:solidFill>
                  <a:srgbClr val="000000"/>
                </a:solidFill>
              </a:rPr>
              <a:t>MonoBehaviour</a:t>
            </a:r>
            <a:endParaRPr lang="en-US" sz="1200" spc="-1" dirty="0">
              <a:solidFill>
                <a:srgbClr val="000000"/>
              </a:solidFill>
            </a:endParaRPr>
          </a:p>
          <a:p>
            <a:pPr>
              <a:lnSpc>
                <a:spcPct val="115000"/>
              </a:lnSpc>
            </a:pPr>
            <a:r>
              <a:rPr lang="en-US" sz="1200" spc="-1" dirty="0">
                <a:solidFill>
                  <a:srgbClr val="000000"/>
                </a:solidFill>
              </a:rPr>
              <a:t>{</a:t>
            </a:r>
          </a:p>
          <a:p>
            <a:pPr>
              <a:lnSpc>
                <a:spcPct val="115000"/>
              </a:lnSpc>
            </a:pPr>
            <a:r>
              <a:rPr lang="en-US" sz="1200" spc="-1" dirty="0">
                <a:solidFill>
                  <a:srgbClr val="000000"/>
                </a:solidFill>
              </a:rPr>
              <a:t>    private void </a:t>
            </a:r>
            <a:r>
              <a:rPr lang="en-US" sz="1200" spc="-1" dirty="0" err="1">
                <a:solidFill>
                  <a:srgbClr val="000000"/>
                </a:solidFill>
              </a:rPr>
              <a:t>OnEnable</a:t>
            </a:r>
            <a:r>
              <a:rPr lang="en-US" sz="1200" spc="-1" dirty="0">
                <a:solidFill>
                  <a:srgbClr val="000000"/>
                </a:solidFill>
              </a:rPr>
              <a:t>()</a:t>
            </a:r>
          </a:p>
          <a:p>
            <a:pPr>
              <a:lnSpc>
                <a:spcPct val="115000"/>
              </a:lnSpc>
            </a:pPr>
            <a:r>
              <a:rPr lang="en-US" sz="1200" spc="-1" dirty="0">
                <a:solidFill>
                  <a:srgbClr val="000000"/>
                </a:solidFill>
              </a:rPr>
              <a:t>    {</a:t>
            </a:r>
          </a:p>
          <a:p>
            <a:pPr>
              <a:lnSpc>
                <a:spcPct val="115000"/>
              </a:lnSpc>
            </a:pPr>
            <a:r>
              <a:rPr lang="en-US" sz="1200" spc="-1" dirty="0">
                <a:solidFill>
                  <a:srgbClr val="000000"/>
                </a:solidFill>
              </a:rPr>
              <a:t>        // Enable the </a:t>
            </a:r>
            <a:r>
              <a:rPr lang="en-US" sz="1200" spc="-1" dirty="0" err="1">
                <a:solidFill>
                  <a:srgbClr val="000000"/>
                </a:solidFill>
              </a:rPr>
              <a:t>PlayerInput</a:t>
            </a:r>
            <a:r>
              <a:rPr lang="en-US" sz="1200" spc="-1" dirty="0">
                <a:solidFill>
                  <a:srgbClr val="000000"/>
                </a:solidFill>
              </a:rPr>
              <a:t> component</a:t>
            </a:r>
          </a:p>
          <a:p>
            <a:pPr>
              <a:lnSpc>
                <a:spcPct val="115000"/>
              </a:lnSpc>
            </a:pPr>
            <a:r>
              <a:rPr lang="en-US" sz="1200" spc="-1" dirty="0">
                <a:solidFill>
                  <a:srgbClr val="000000"/>
                </a:solidFill>
              </a:rPr>
              <a:t>        </a:t>
            </a:r>
            <a:r>
              <a:rPr lang="en-US" sz="1200" spc="-1" dirty="0" err="1">
                <a:solidFill>
                  <a:srgbClr val="000000"/>
                </a:solidFill>
              </a:rPr>
              <a:t>GetComponent</a:t>
            </a:r>
            <a:r>
              <a:rPr lang="en-US" sz="1200" spc="-1" dirty="0">
                <a:solidFill>
                  <a:srgbClr val="000000"/>
                </a:solidFill>
              </a:rPr>
              <a:t>&lt;</a:t>
            </a:r>
            <a:r>
              <a:rPr lang="en-US" sz="1200" spc="-1" dirty="0" err="1">
                <a:solidFill>
                  <a:srgbClr val="000000"/>
                </a:solidFill>
              </a:rPr>
              <a:t>PlayerInput</a:t>
            </a:r>
            <a:r>
              <a:rPr lang="en-US" sz="1200" spc="-1" dirty="0">
                <a:solidFill>
                  <a:srgbClr val="000000"/>
                </a:solidFill>
              </a:rPr>
              <a:t>&gt;().enabled = true;</a:t>
            </a:r>
          </a:p>
          <a:p>
            <a:pPr>
              <a:lnSpc>
                <a:spcPct val="115000"/>
              </a:lnSpc>
            </a:pPr>
            <a:r>
              <a:rPr lang="en-US" sz="1200" spc="-1" dirty="0">
                <a:solidFill>
                  <a:srgbClr val="000000"/>
                </a:solidFill>
              </a:rPr>
              <a:t>    </a:t>
            </a:r>
            <a:r>
              <a:rPr lang="en-US" sz="1200" spc="-1" dirty="0" smtClean="0">
                <a:solidFill>
                  <a:srgbClr val="000000"/>
                </a:solidFill>
              </a:rPr>
              <a:t>}</a:t>
            </a:r>
            <a:endParaRPr lang="en-US" sz="1200" spc="-1" dirty="0">
              <a:solidFill>
                <a:srgbClr val="000000"/>
              </a:solidFill>
            </a:endParaRPr>
          </a:p>
          <a:p>
            <a:pPr>
              <a:lnSpc>
                <a:spcPct val="115000"/>
              </a:lnSpc>
            </a:pPr>
            <a:r>
              <a:rPr lang="en-US" sz="1200" spc="-1" dirty="0">
                <a:solidFill>
                  <a:srgbClr val="000000"/>
                </a:solidFill>
              </a:rPr>
              <a:t>    private void </a:t>
            </a:r>
            <a:r>
              <a:rPr lang="en-US" sz="1200" spc="-1" dirty="0" err="1">
                <a:solidFill>
                  <a:srgbClr val="000000"/>
                </a:solidFill>
              </a:rPr>
              <a:t>OnDisable</a:t>
            </a:r>
            <a:r>
              <a:rPr lang="en-US" sz="1200" spc="-1" dirty="0">
                <a:solidFill>
                  <a:srgbClr val="000000"/>
                </a:solidFill>
              </a:rPr>
              <a:t>()</a:t>
            </a:r>
          </a:p>
          <a:p>
            <a:pPr>
              <a:lnSpc>
                <a:spcPct val="115000"/>
              </a:lnSpc>
            </a:pPr>
            <a:r>
              <a:rPr lang="en-US" sz="1200" spc="-1" dirty="0">
                <a:solidFill>
                  <a:srgbClr val="000000"/>
                </a:solidFill>
              </a:rPr>
              <a:t>    {</a:t>
            </a:r>
          </a:p>
          <a:p>
            <a:pPr>
              <a:lnSpc>
                <a:spcPct val="115000"/>
              </a:lnSpc>
            </a:pPr>
            <a:r>
              <a:rPr lang="en-US" sz="1200" spc="-1" dirty="0">
                <a:solidFill>
                  <a:srgbClr val="000000"/>
                </a:solidFill>
              </a:rPr>
              <a:t>        // Disable the </a:t>
            </a:r>
            <a:r>
              <a:rPr lang="en-US" sz="1200" spc="-1" dirty="0" err="1">
                <a:solidFill>
                  <a:srgbClr val="000000"/>
                </a:solidFill>
              </a:rPr>
              <a:t>PlayerInput</a:t>
            </a:r>
            <a:r>
              <a:rPr lang="en-US" sz="1200" spc="-1" dirty="0">
                <a:solidFill>
                  <a:srgbClr val="000000"/>
                </a:solidFill>
              </a:rPr>
              <a:t> component</a:t>
            </a:r>
          </a:p>
          <a:p>
            <a:pPr>
              <a:lnSpc>
                <a:spcPct val="115000"/>
              </a:lnSpc>
            </a:pPr>
            <a:r>
              <a:rPr lang="en-US" sz="1200" spc="-1" dirty="0">
                <a:solidFill>
                  <a:srgbClr val="000000"/>
                </a:solidFill>
              </a:rPr>
              <a:t>        </a:t>
            </a:r>
            <a:r>
              <a:rPr lang="en-US" sz="1200" spc="-1" dirty="0" err="1">
                <a:solidFill>
                  <a:srgbClr val="000000"/>
                </a:solidFill>
              </a:rPr>
              <a:t>GetComponent</a:t>
            </a:r>
            <a:r>
              <a:rPr lang="en-US" sz="1200" spc="-1" dirty="0">
                <a:solidFill>
                  <a:srgbClr val="000000"/>
                </a:solidFill>
              </a:rPr>
              <a:t>&lt;</a:t>
            </a:r>
            <a:r>
              <a:rPr lang="en-US" sz="1200" spc="-1" dirty="0" err="1">
                <a:solidFill>
                  <a:srgbClr val="000000"/>
                </a:solidFill>
              </a:rPr>
              <a:t>PlayerInput</a:t>
            </a:r>
            <a:r>
              <a:rPr lang="en-US" sz="1200" spc="-1" dirty="0">
                <a:solidFill>
                  <a:srgbClr val="000000"/>
                </a:solidFill>
              </a:rPr>
              <a:t>&gt;().enabled = false;</a:t>
            </a:r>
          </a:p>
          <a:p>
            <a:pPr>
              <a:lnSpc>
                <a:spcPct val="115000"/>
              </a:lnSpc>
            </a:pPr>
            <a:r>
              <a:rPr lang="en-US" sz="1200" spc="-1" dirty="0">
                <a:solidFill>
                  <a:srgbClr val="000000"/>
                </a:solidFill>
              </a:rPr>
              <a:t>    </a:t>
            </a:r>
            <a:r>
              <a:rPr lang="en-US" sz="1200" spc="-1" dirty="0" smtClean="0">
                <a:solidFill>
                  <a:srgbClr val="000000"/>
                </a:solidFill>
              </a:rPr>
              <a:t>}</a:t>
            </a:r>
            <a:endParaRPr lang="en-US" sz="1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56</a:t>
            </a:fld>
            <a:endParaRPr/>
          </a:p>
        </p:txBody>
      </p:sp>
    </p:spTree>
    <p:extLst>
      <p:ext uri="{BB962C8B-B14F-4D97-AF65-F5344CB8AC3E}">
        <p14:creationId xmlns:p14="http://schemas.microsoft.com/office/powerpoint/2010/main" val="97647626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Keyboard </a:t>
            </a:r>
            <a:r>
              <a:rPr lang="en-US" sz="4400" b="1" spc="-1" dirty="0">
                <a:solidFill>
                  <a:srgbClr val="000000"/>
                </a:solidFill>
              </a:rPr>
              <a:t>Input</a:t>
            </a:r>
            <a:endParaRPr lang="en-US" sz="4400" b="0" strike="noStrike" spc="-1" dirty="0">
              <a:solidFill>
                <a:srgbClr val="000000"/>
              </a:solidFill>
              <a:latin typeface="Arial"/>
            </a:endParaRPr>
          </a:p>
        </p:txBody>
      </p:sp>
      <p:sp>
        <p:nvSpPr>
          <p:cNvPr id="99" name="Rectangle 98"/>
          <p:cNvSpPr/>
          <p:nvPr/>
        </p:nvSpPr>
        <p:spPr>
          <a:xfrm>
            <a:off x="228600" y="1420238"/>
            <a:ext cx="11425320" cy="49402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Example </a:t>
            </a:r>
            <a:r>
              <a:rPr lang="en-US" sz="2200" b="1" spc="-1" dirty="0" smtClean="0">
                <a:solidFill>
                  <a:srgbClr val="000000"/>
                </a:solidFill>
              </a:rPr>
              <a:t>2: </a:t>
            </a:r>
            <a:r>
              <a:rPr lang="en-US" sz="2200" b="1" spc="-1" dirty="0">
                <a:solidFill>
                  <a:srgbClr val="000000"/>
                </a:solidFill>
              </a:rPr>
              <a:t>Specific Key Press</a:t>
            </a:r>
            <a:endParaRPr lang="en-US" sz="2200" b="1" spc="-1" dirty="0" smtClean="0">
              <a:solidFill>
                <a:srgbClr val="000000"/>
              </a:solidFill>
            </a:endParaRPr>
          </a:p>
          <a:p>
            <a:pPr>
              <a:lnSpc>
                <a:spcPct val="115000"/>
              </a:lnSpc>
            </a:pPr>
            <a:r>
              <a:rPr lang="en-US" sz="1200" spc="-1" dirty="0" smtClean="0">
                <a:solidFill>
                  <a:srgbClr val="000000"/>
                </a:solidFill>
              </a:rPr>
              <a:t>private </a:t>
            </a:r>
            <a:r>
              <a:rPr lang="en-US" sz="1200" spc="-1" dirty="0">
                <a:solidFill>
                  <a:srgbClr val="000000"/>
                </a:solidFill>
              </a:rPr>
              <a:t>void </a:t>
            </a:r>
            <a:r>
              <a:rPr lang="en-US" sz="1200" spc="-1" dirty="0" err="1">
                <a:solidFill>
                  <a:srgbClr val="000000"/>
                </a:solidFill>
              </a:rPr>
              <a:t>OnSpecificKeyPress</a:t>
            </a:r>
            <a:r>
              <a:rPr lang="en-US" sz="1200" spc="-1" dirty="0">
                <a:solidFill>
                  <a:srgbClr val="000000"/>
                </a:solidFill>
              </a:rPr>
              <a:t>(</a:t>
            </a:r>
            <a:r>
              <a:rPr lang="en-US" sz="1200" spc="-1" dirty="0" err="1">
                <a:solidFill>
                  <a:srgbClr val="000000"/>
                </a:solidFill>
              </a:rPr>
              <a:t>InputAction.CallbackContext</a:t>
            </a:r>
            <a:r>
              <a:rPr lang="en-US" sz="1200" spc="-1" dirty="0">
                <a:solidFill>
                  <a:srgbClr val="000000"/>
                </a:solidFill>
              </a:rPr>
              <a:t> context)</a:t>
            </a:r>
          </a:p>
          <a:p>
            <a:pPr>
              <a:lnSpc>
                <a:spcPct val="115000"/>
              </a:lnSpc>
            </a:pPr>
            <a:r>
              <a:rPr lang="en-US" sz="1200" spc="-1" dirty="0">
                <a:solidFill>
                  <a:srgbClr val="000000"/>
                </a:solidFill>
              </a:rPr>
              <a:t>    {</a:t>
            </a:r>
          </a:p>
          <a:p>
            <a:pPr>
              <a:lnSpc>
                <a:spcPct val="115000"/>
              </a:lnSpc>
            </a:pPr>
            <a:r>
              <a:rPr lang="en-US" sz="1200" spc="-1" dirty="0">
                <a:solidFill>
                  <a:srgbClr val="000000"/>
                </a:solidFill>
              </a:rPr>
              <a:t>        if (</a:t>
            </a:r>
            <a:r>
              <a:rPr lang="en-US" sz="1200" spc="-1" dirty="0" err="1">
                <a:solidFill>
                  <a:srgbClr val="000000"/>
                </a:solidFill>
              </a:rPr>
              <a:t>context.performed</a:t>
            </a:r>
            <a:r>
              <a:rPr lang="en-US" sz="1200" spc="-1" dirty="0">
                <a:solidFill>
                  <a:srgbClr val="000000"/>
                </a:solidFill>
              </a:rPr>
              <a:t> &amp;&amp; </a:t>
            </a:r>
            <a:r>
              <a:rPr lang="en-US" sz="1200" spc="-1" dirty="0" err="1">
                <a:solidFill>
                  <a:srgbClr val="000000"/>
                </a:solidFill>
              </a:rPr>
              <a:t>context.ReadValue</a:t>
            </a:r>
            <a:r>
              <a:rPr lang="en-US" sz="1200" spc="-1" dirty="0">
                <a:solidFill>
                  <a:srgbClr val="000000"/>
                </a:solidFill>
              </a:rPr>
              <a:t>&lt;float&gt;() &gt; 0.5f)</a:t>
            </a:r>
          </a:p>
          <a:p>
            <a:pPr>
              <a:lnSpc>
                <a:spcPct val="115000"/>
              </a:lnSpc>
            </a:pPr>
            <a:r>
              <a:rPr lang="en-US" sz="1200" spc="-1" dirty="0">
                <a:solidFill>
                  <a:srgbClr val="000000"/>
                </a:solidFill>
              </a:rPr>
              <a:t>        {</a:t>
            </a:r>
          </a:p>
          <a:p>
            <a:pPr>
              <a:lnSpc>
                <a:spcPct val="115000"/>
              </a:lnSpc>
            </a:pPr>
            <a:r>
              <a:rPr lang="en-US" sz="1200" spc="-1" dirty="0">
                <a:solidFill>
                  <a:srgbClr val="000000"/>
                </a:solidFill>
              </a:rPr>
              <a:t>            // Check for a specific key (e.g., W key)</a:t>
            </a:r>
          </a:p>
          <a:p>
            <a:pPr>
              <a:lnSpc>
                <a:spcPct val="115000"/>
              </a:lnSpc>
            </a:pPr>
            <a:r>
              <a:rPr lang="en-US" sz="1200" spc="-1" dirty="0">
                <a:solidFill>
                  <a:srgbClr val="000000"/>
                </a:solidFill>
              </a:rPr>
              <a:t>            if (context.action.name == "W")</a:t>
            </a:r>
          </a:p>
          <a:p>
            <a:pPr>
              <a:lnSpc>
                <a:spcPct val="115000"/>
              </a:lnSpc>
            </a:pPr>
            <a:r>
              <a:rPr lang="en-US" sz="1200" spc="-1" dirty="0">
                <a:solidFill>
                  <a:srgbClr val="000000"/>
                </a:solidFill>
              </a:rPr>
              <a:t>            {</a:t>
            </a:r>
          </a:p>
          <a:p>
            <a:pPr>
              <a:lnSpc>
                <a:spcPct val="115000"/>
              </a:lnSpc>
            </a:pPr>
            <a:r>
              <a:rPr lang="en-US" sz="1200" spc="-1" dirty="0">
                <a:solidFill>
                  <a:srgbClr val="000000"/>
                </a:solidFill>
              </a:rPr>
              <a:t>                </a:t>
            </a:r>
            <a:r>
              <a:rPr lang="en-US" sz="1200" spc="-1" dirty="0" err="1">
                <a:solidFill>
                  <a:srgbClr val="000000"/>
                </a:solidFill>
              </a:rPr>
              <a:t>Debug.Log</a:t>
            </a:r>
            <a:r>
              <a:rPr lang="en-US" sz="1200" spc="-1" dirty="0">
                <a:solidFill>
                  <a:srgbClr val="000000"/>
                </a:solidFill>
              </a:rPr>
              <a:t>("W key pressed!");</a:t>
            </a:r>
          </a:p>
          <a:p>
            <a:pPr>
              <a:lnSpc>
                <a:spcPct val="115000"/>
              </a:lnSpc>
            </a:pPr>
            <a:r>
              <a:rPr lang="en-US" sz="1200" spc="-1" dirty="0">
                <a:solidFill>
                  <a:srgbClr val="000000"/>
                </a:solidFill>
              </a:rPr>
              <a:t>            }</a:t>
            </a:r>
          </a:p>
          <a:p>
            <a:pPr>
              <a:lnSpc>
                <a:spcPct val="115000"/>
              </a:lnSpc>
            </a:pPr>
            <a:r>
              <a:rPr lang="en-US" sz="1200" spc="-1" dirty="0">
                <a:solidFill>
                  <a:srgbClr val="000000"/>
                </a:solidFill>
              </a:rPr>
              <a:t>        }</a:t>
            </a:r>
          </a:p>
          <a:p>
            <a:pPr>
              <a:lnSpc>
                <a:spcPct val="115000"/>
              </a:lnSpc>
            </a:pPr>
            <a:r>
              <a:rPr lang="en-US" sz="1200" spc="-1" dirty="0">
                <a:solidFill>
                  <a:srgbClr val="000000"/>
                </a:solidFill>
              </a:rPr>
              <a:t>    }</a:t>
            </a:r>
          </a:p>
          <a:p>
            <a:pPr>
              <a:lnSpc>
                <a:spcPct val="115000"/>
              </a:lnSpc>
            </a:pPr>
            <a:r>
              <a:rPr lang="en-US" sz="1200" spc="-1" dirty="0">
                <a:solidFill>
                  <a:srgbClr val="000000"/>
                </a:solidFill>
              </a:rPr>
              <a:t>}</a:t>
            </a:r>
          </a:p>
          <a:p>
            <a:pPr>
              <a:lnSpc>
                <a:spcPct val="115000"/>
              </a:lnSpc>
            </a:pPr>
            <a:endParaRPr lang="en-US" sz="1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57</a:t>
            </a:fld>
            <a:endParaRPr/>
          </a:p>
        </p:txBody>
      </p:sp>
    </p:spTree>
    <p:extLst>
      <p:ext uri="{BB962C8B-B14F-4D97-AF65-F5344CB8AC3E}">
        <p14:creationId xmlns:p14="http://schemas.microsoft.com/office/powerpoint/2010/main" val="168935319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Keyboard </a:t>
            </a:r>
            <a:r>
              <a:rPr lang="en-US" sz="4400" b="1" spc="-1" dirty="0">
                <a:solidFill>
                  <a:srgbClr val="000000"/>
                </a:solidFill>
              </a:rPr>
              <a:t>Input</a:t>
            </a:r>
            <a:endParaRPr lang="en-US" sz="4400" b="0" strike="noStrike" spc="-1" dirty="0">
              <a:solidFill>
                <a:srgbClr val="000000"/>
              </a:solidFill>
              <a:latin typeface="Arial"/>
            </a:endParaRPr>
          </a:p>
        </p:txBody>
      </p:sp>
      <p:sp>
        <p:nvSpPr>
          <p:cNvPr id="99" name="Rectangle 98"/>
          <p:cNvSpPr/>
          <p:nvPr/>
        </p:nvSpPr>
        <p:spPr>
          <a:xfrm>
            <a:off x="228600" y="1420238"/>
            <a:ext cx="11425320" cy="49402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Example 3: Key Release</a:t>
            </a:r>
            <a:endParaRPr lang="en-US" sz="2200" b="1" spc="-1" dirty="0" smtClean="0">
              <a:solidFill>
                <a:srgbClr val="000000"/>
              </a:solidFill>
            </a:endParaRPr>
          </a:p>
          <a:p>
            <a:pPr>
              <a:lnSpc>
                <a:spcPct val="115000"/>
              </a:lnSpc>
            </a:pPr>
            <a:r>
              <a:rPr lang="en-US" sz="1200" spc="-1" dirty="0">
                <a:solidFill>
                  <a:srgbClr val="000000"/>
                </a:solidFill>
              </a:rPr>
              <a:t>using </a:t>
            </a:r>
            <a:r>
              <a:rPr lang="en-US" sz="1200" spc="-1" dirty="0" err="1">
                <a:solidFill>
                  <a:srgbClr val="000000"/>
                </a:solidFill>
              </a:rPr>
              <a:t>UnityEngine</a:t>
            </a:r>
            <a:r>
              <a:rPr lang="en-US" sz="1200" spc="-1" dirty="0">
                <a:solidFill>
                  <a:srgbClr val="000000"/>
                </a:solidFill>
              </a:rPr>
              <a:t>;</a:t>
            </a:r>
          </a:p>
          <a:p>
            <a:pPr>
              <a:lnSpc>
                <a:spcPct val="115000"/>
              </a:lnSpc>
            </a:pPr>
            <a:r>
              <a:rPr lang="en-US" sz="1200" spc="-1" dirty="0">
                <a:solidFill>
                  <a:srgbClr val="000000"/>
                </a:solidFill>
              </a:rPr>
              <a:t>using </a:t>
            </a:r>
            <a:r>
              <a:rPr lang="en-US" sz="1200" spc="-1" dirty="0" err="1">
                <a:solidFill>
                  <a:srgbClr val="000000"/>
                </a:solidFill>
              </a:rPr>
              <a:t>UnityEngine.InputSystem</a:t>
            </a:r>
            <a:r>
              <a:rPr lang="en-US" sz="1200" spc="-1" dirty="0" smtClean="0">
                <a:solidFill>
                  <a:srgbClr val="000000"/>
                </a:solidFill>
              </a:rPr>
              <a:t>;</a:t>
            </a:r>
            <a:endParaRPr lang="en-US" sz="1200" spc="-1" dirty="0">
              <a:solidFill>
                <a:srgbClr val="000000"/>
              </a:solidFill>
            </a:endParaRPr>
          </a:p>
          <a:p>
            <a:pPr>
              <a:lnSpc>
                <a:spcPct val="115000"/>
              </a:lnSpc>
            </a:pPr>
            <a:r>
              <a:rPr lang="en-US" sz="1200" spc="-1" dirty="0">
                <a:solidFill>
                  <a:srgbClr val="000000"/>
                </a:solidFill>
              </a:rPr>
              <a:t>public class </a:t>
            </a:r>
            <a:r>
              <a:rPr lang="en-US" sz="1200" spc="-1" dirty="0" err="1">
                <a:solidFill>
                  <a:srgbClr val="000000"/>
                </a:solidFill>
              </a:rPr>
              <a:t>KeyReleaseExample</a:t>
            </a:r>
            <a:r>
              <a:rPr lang="en-US" sz="1200" spc="-1" dirty="0">
                <a:solidFill>
                  <a:srgbClr val="000000"/>
                </a:solidFill>
              </a:rPr>
              <a:t> : </a:t>
            </a:r>
            <a:r>
              <a:rPr lang="en-US" sz="1200" spc="-1" dirty="0" err="1">
                <a:solidFill>
                  <a:srgbClr val="000000"/>
                </a:solidFill>
              </a:rPr>
              <a:t>MonoBehaviour</a:t>
            </a:r>
            <a:endParaRPr lang="en-US" sz="1200" spc="-1" dirty="0">
              <a:solidFill>
                <a:srgbClr val="000000"/>
              </a:solidFill>
            </a:endParaRPr>
          </a:p>
          <a:p>
            <a:pPr>
              <a:lnSpc>
                <a:spcPct val="115000"/>
              </a:lnSpc>
            </a:pPr>
            <a:r>
              <a:rPr lang="en-US" sz="1200" spc="-1" dirty="0">
                <a:solidFill>
                  <a:srgbClr val="000000"/>
                </a:solidFill>
              </a:rPr>
              <a:t>{</a:t>
            </a:r>
          </a:p>
          <a:p>
            <a:pPr>
              <a:lnSpc>
                <a:spcPct val="115000"/>
              </a:lnSpc>
            </a:pPr>
            <a:r>
              <a:rPr lang="en-US" sz="1200" spc="-1" dirty="0">
                <a:solidFill>
                  <a:srgbClr val="000000"/>
                </a:solidFill>
              </a:rPr>
              <a:t>    private void </a:t>
            </a:r>
            <a:r>
              <a:rPr lang="en-US" sz="1200" spc="-1" dirty="0" err="1">
                <a:solidFill>
                  <a:srgbClr val="000000"/>
                </a:solidFill>
              </a:rPr>
              <a:t>OnEnable</a:t>
            </a:r>
            <a:r>
              <a:rPr lang="en-US" sz="1200" spc="-1" dirty="0">
                <a:solidFill>
                  <a:srgbClr val="000000"/>
                </a:solidFill>
              </a:rPr>
              <a:t>()</a:t>
            </a:r>
          </a:p>
          <a:p>
            <a:pPr>
              <a:lnSpc>
                <a:spcPct val="115000"/>
              </a:lnSpc>
            </a:pPr>
            <a:r>
              <a:rPr lang="en-US" sz="1200" spc="-1" dirty="0">
                <a:solidFill>
                  <a:srgbClr val="000000"/>
                </a:solidFill>
              </a:rPr>
              <a:t>    {</a:t>
            </a:r>
          </a:p>
          <a:p>
            <a:pPr>
              <a:lnSpc>
                <a:spcPct val="115000"/>
              </a:lnSpc>
            </a:pPr>
            <a:r>
              <a:rPr lang="en-US" sz="1200" spc="-1" dirty="0">
                <a:solidFill>
                  <a:srgbClr val="000000"/>
                </a:solidFill>
              </a:rPr>
              <a:t>        // Enable the </a:t>
            </a:r>
            <a:r>
              <a:rPr lang="en-US" sz="1200" spc="-1" dirty="0" err="1">
                <a:solidFill>
                  <a:srgbClr val="000000"/>
                </a:solidFill>
              </a:rPr>
              <a:t>PlayerInput</a:t>
            </a:r>
            <a:r>
              <a:rPr lang="en-US" sz="1200" spc="-1" dirty="0">
                <a:solidFill>
                  <a:srgbClr val="000000"/>
                </a:solidFill>
              </a:rPr>
              <a:t> component</a:t>
            </a:r>
          </a:p>
          <a:p>
            <a:pPr>
              <a:lnSpc>
                <a:spcPct val="115000"/>
              </a:lnSpc>
            </a:pPr>
            <a:r>
              <a:rPr lang="en-US" sz="1200" spc="-1" dirty="0">
                <a:solidFill>
                  <a:srgbClr val="000000"/>
                </a:solidFill>
              </a:rPr>
              <a:t>        </a:t>
            </a:r>
            <a:r>
              <a:rPr lang="en-US" sz="1200" spc="-1" dirty="0" err="1">
                <a:solidFill>
                  <a:srgbClr val="000000"/>
                </a:solidFill>
              </a:rPr>
              <a:t>GetComponent</a:t>
            </a:r>
            <a:r>
              <a:rPr lang="en-US" sz="1200" spc="-1" dirty="0">
                <a:solidFill>
                  <a:srgbClr val="000000"/>
                </a:solidFill>
              </a:rPr>
              <a:t>&lt;</a:t>
            </a:r>
            <a:r>
              <a:rPr lang="en-US" sz="1200" spc="-1" dirty="0" err="1">
                <a:solidFill>
                  <a:srgbClr val="000000"/>
                </a:solidFill>
              </a:rPr>
              <a:t>PlayerInput</a:t>
            </a:r>
            <a:r>
              <a:rPr lang="en-US" sz="1200" spc="-1" dirty="0">
                <a:solidFill>
                  <a:srgbClr val="000000"/>
                </a:solidFill>
              </a:rPr>
              <a:t>&gt;().enabled = true;</a:t>
            </a:r>
          </a:p>
          <a:p>
            <a:pPr>
              <a:lnSpc>
                <a:spcPct val="115000"/>
              </a:lnSpc>
            </a:pPr>
            <a:r>
              <a:rPr lang="en-US" sz="1200" spc="-1" dirty="0">
                <a:solidFill>
                  <a:srgbClr val="000000"/>
                </a:solidFill>
              </a:rPr>
              <a:t>    </a:t>
            </a:r>
            <a:r>
              <a:rPr lang="en-US" sz="1200" spc="-1" dirty="0" smtClean="0">
                <a:solidFill>
                  <a:srgbClr val="000000"/>
                </a:solidFill>
              </a:rPr>
              <a:t>}</a:t>
            </a:r>
            <a:endParaRPr lang="en-US" sz="1200" spc="-1" dirty="0">
              <a:solidFill>
                <a:srgbClr val="000000"/>
              </a:solidFill>
            </a:endParaRPr>
          </a:p>
          <a:p>
            <a:pPr>
              <a:lnSpc>
                <a:spcPct val="115000"/>
              </a:lnSpc>
            </a:pPr>
            <a:r>
              <a:rPr lang="en-US" sz="1200" spc="-1" dirty="0">
                <a:solidFill>
                  <a:srgbClr val="000000"/>
                </a:solidFill>
              </a:rPr>
              <a:t>    private void </a:t>
            </a:r>
            <a:r>
              <a:rPr lang="en-US" sz="1200" spc="-1" dirty="0" err="1">
                <a:solidFill>
                  <a:srgbClr val="000000"/>
                </a:solidFill>
              </a:rPr>
              <a:t>OnDisable</a:t>
            </a:r>
            <a:r>
              <a:rPr lang="en-US" sz="1200" spc="-1" dirty="0">
                <a:solidFill>
                  <a:srgbClr val="000000"/>
                </a:solidFill>
              </a:rPr>
              <a:t>()</a:t>
            </a:r>
          </a:p>
          <a:p>
            <a:pPr>
              <a:lnSpc>
                <a:spcPct val="115000"/>
              </a:lnSpc>
            </a:pPr>
            <a:r>
              <a:rPr lang="en-US" sz="1200" spc="-1" dirty="0">
                <a:solidFill>
                  <a:srgbClr val="000000"/>
                </a:solidFill>
              </a:rPr>
              <a:t>    {</a:t>
            </a:r>
          </a:p>
          <a:p>
            <a:pPr>
              <a:lnSpc>
                <a:spcPct val="115000"/>
              </a:lnSpc>
            </a:pPr>
            <a:r>
              <a:rPr lang="en-US" sz="1200" spc="-1" dirty="0">
                <a:solidFill>
                  <a:srgbClr val="000000"/>
                </a:solidFill>
              </a:rPr>
              <a:t>        // Disable the </a:t>
            </a:r>
            <a:r>
              <a:rPr lang="en-US" sz="1200" spc="-1" dirty="0" err="1">
                <a:solidFill>
                  <a:srgbClr val="000000"/>
                </a:solidFill>
              </a:rPr>
              <a:t>PlayerInput</a:t>
            </a:r>
            <a:r>
              <a:rPr lang="en-US" sz="1200" spc="-1" dirty="0">
                <a:solidFill>
                  <a:srgbClr val="000000"/>
                </a:solidFill>
              </a:rPr>
              <a:t> component</a:t>
            </a:r>
          </a:p>
          <a:p>
            <a:pPr>
              <a:lnSpc>
                <a:spcPct val="115000"/>
              </a:lnSpc>
            </a:pPr>
            <a:r>
              <a:rPr lang="en-US" sz="1200" spc="-1" dirty="0">
                <a:solidFill>
                  <a:srgbClr val="000000"/>
                </a:solidFill>
              </a:rPr>
              <a:t>        </a:t>
            </a:r>
            <a:r>
              <a:rPr lang="en-US" sz="1200" spc="-1" dirty="0" err="1">
                <a:solidFill>
                  <a:srgbClr val="000000"/>
                </a:solidFill>
              </a:rPr>
              <a:t>GetComponent</a:t>
            </a:r>
            <a:r>
              <a:rPr lang="en-US" sz="1200" spc="-1" dirty="0">
                <a:solidFill>
                  <a:srgbClr val="000000"/>
                </a:solidFill>
              </a:rPr>
              <a:t>&lt;</a:t>
            </a:r>
            <a:r>
              <a:rPr lang="en-US" sz="1200" spc="-1" dirty="0" err="1">
                <a:solidFill>
                  <a:srgbClr val="000000"/>
                </a:solidFill>
              </a:rPr>
              <a:t>PlayerInput</a:t>
            </a:r>
            <a:r>
              <a:rPr lang="en-US" sz="1200" spc="-1" dirty="0">
                <a:solidFill>
                  <a:srgbClr val="000000"/>
                </a:solidFill>
              </a:rPr>
              <a:t>&gt;().enabled = false;</a:t>
            </a:r>
          </a:p>
          <a:p>
            <a:pPr>
              <a:lnSpc>
                <a:spcPct val="115000"/>
              </a:lnSpc>
            </a:pPr>
            <a:r>
              <a:rPr lang="en-US" sz="1200" spc="-1" dirty="0">
                <a:solidFill>
                  <a:srgbClr val="000000"/>
                </a:solidFill>
              </a:rPr>
              <a:t>    </a:t>
            </a:r>
            <a:r>
              <a:rPr lang="en-US" sz="1200" spc="-1" dirty="0" smtClean="0">
                <a:solidFill>
                  <a:srgbClr val="000000"/>
                </a:solidFill>
              </a:rPr>
              <a:t>}</a:t>
            </a:r>
            <a:endParaRPr lang="en-US" sz="1200" spc="-1" dirty="0">
              <a:solidFill>
                <a:srgbClr val="000000"/>
              </a:solidFill>
            </a:endParaRPr>
          </a:p>
          <a:p>
            <a:pPr>
              <a:lnSpc>
                <a:spcPct val="115000"/>
              </a:lnSpc>
            </a:pPr>
            <a:r>
              <a:rPr lang="en-US" sz="1200" spc="-1" dirty="0">
                <a:solidFill>
                  <a:srgbClr val="000000"/>
                </a:solidFill>
              </a:rPr>
              <a:t>    private void </a:t>
            </a:r>
            <a:r>
              <a:rPr lang="en-US" sz="1200" spc="-1" dirty="0" err="1">
                <a:solidFill>
                  <a:srgbClr val="000000"/>
                </a:solidFill>
              </a:rPr>
              <a:t>OnKeyRelease</a:t>
            </a:r>
            <a:r>
              <a:rPr lang="en-US" sz="1200" spc="-1" dirty="0">
                <a:solidFill>
                  <a:srgbClr val="000000"/>
                </a:solidFill>
              </a:rPr>
              <a:t>(</a:t>
            </a:r>
            <a:r>
              <a:rPr lang="en-US" sz="1200" spc="-1" dirty="0" err="1">
                <a:solidFill>
                  <a:srgbClr val="000000"/>
                </a:solidFill>
              </a:rPr>
              <a:t>InputAction.CallbackContext</a:t>
            </a:r>
            <a:r>
              <a:rPr lang="en-US" sz="1200" spc="-1" dirty="0">
                <a:solidFill>
                  <a:srgbClr val="000000"/>
                </a:solidFill>
              </a:rPr>
              <a:t> context)</a:t>
            </a:r>
          </a:p>
          <a:p>
            <a:pPr>
              <a:lnSpc>
                <a:spcPct val="115000"/>
              </a:lnSpc>
            </a:pPr>
            <a:r>
              <a:rPr lang="en-US" sz="1200" spc="-1" dirty="0">
                <a:solidFill>
                  <a:srgbClr val="000000"/>
                </a:solidFill>
              </a:rPr>
              <a:t>    {</a:t>
            </a:r>
          </a:p>
          <a:p>
            <a:pPr>
              <a:lnSpc>
                <a:spcPct val="115000"/>
              </a:lnSpc>
            </a:pPr>
            <a:r>
              <a:rPr lang="en-US" sz="1200" spc="-1" dirty="0">
                <a:solidFill>
                  <a:srgbClr val="000000"/>
                </a:solidFill>
              </a:rPr>
              <a:t>        if (</a:t>
            </a:r>
            <a:r>
              <a:rPr lang="en-US" sz="1200" spc="-1" dirty="0" err="1">
                <a:solidFill>
                  <a:srgbClr val="000000"/>
                </a:solidFill>
              </a:rPr>
              <a:t>context.performed</a:t>
            </a:r>
            <a:r>
              <a:rPr lang="en-US" sz="1200" spc="-1" dirty="0">
                <a:solidFill>
                  <a:srgbClr val="000000"/>
                </a:solidFill>
              </a:rPr>
              <a:t>)</a:t>
            </a:r>
          </a:p>
          <a:p>
            <a:pPr>
              <a:lnSpc>
                <a:spcPct val="115000"/>
              </a:lnSpc>
            </a:pPr>
            <a:r>
              <a:rPr lang="en-US" sz="1200" spc="-1" dirty="0">
                <a:solidFill>
                  <a:srgbClr val="000000"/>
                </a:solidFill>
              </a:rPr>
              <a:t>        {</a:t>
            </a:r>
          </a:p>
          <a:p>
            <a:pPr>
              <a:lnSpc>
                <a:spcPct val="115000"/>
              </a:lnSpc>
            </a:pPr>
            <a:r>
              <a:rPr lang="en-US" sz="1200" spc="-1" dirty="0">
                <a:solidFill>
                  <a:srgbClr val="000000"/>
                </a:solidFill>
              </a:rPr>
              <a:t>            </a:t>
            </a:r>
            <a:r>
              <a:rPr lang="en-US" sz="1200" spc="-1" dirty="0" err="1">
                <a:solidFill>
                  <a:srgbClr val="000000"/>
                </a:solidFill>
              </a:rPr>
              <a:t>Debug.Log</a:t>
            </a:r>
            <a:r>
              <a:rPr lang="en-US" sz="1200" spc="-1" dirty="0">
                <a:solidFill>
                  <a:srgbClr val="000000"/>
                </a:solidFill>
              </a:rPr>
              <a:t>("Key released!");</a:t>
            </a:r>
          </a:p>
          <a:p>
            <a:pPr>
              <a:lnSpc>
                <a:spcPct val="115000"/>
              </a:lnSpc>
            </a:pPr>
            <a:r>
              <a:rPr lang="en-US" sz="1200" spc="-1" dirty="0">
                <a:solidFill>
                  <a:srgbClr val="000000"/>
                </a:solidFill>
              </a:rPr>
              <a:t>        }</a:t>
            </a:r>
          </a:p>
          <a:p>
            <a:pPr>
              <a:lnSpc>
                <a:spcPct val="115000"/>
              </a:lnSpc>
            </a:pPr>
            <a:r>
              <a:rPr lang="en-US" sz="1200" spc="-1" dirty="0">
                <a:solidFill>
                  <a:srgbClr val="000000"/>
                </a:solidFill>
              </a:rPr>
              <a:t>    }</a:t>
            </a:r>
          </a:p>
          <a:p>
            <a:pPr>
              <a:lnSpc>
                <a:spcPct val="115000"/>
              </a:lnSpc>
            </a:pPr>
            <a:r>
              <a:rPr lang="en-US" sz="1200" spc="-1" dirty="0">
                <a:solidFill>
                  <a:srgbClr val="000000"/>
                </a:solidFill>
              </a:rPr>
              <a:t>}</a:t>
            </a:r>
          </a:p>
        </p:txBody>
      </p:sp>
      <p:sp>
        <p:nvSpPr>
          <p:cNvPr id="2" name="PlaceHolder 1"/>
          <p:cNvSpPr>
            <a:spLocks noGrp="1"/>
          </p:cNvSpPr>
          <p:nvPr>
            <p:ph type="sldNum" idx="2"/>
          </p:nvPr>
        </p:nvSpPr>
        <p:spPr/>
        <p:txBody>
          <a:bodyPr/>
          <a:lstStyle/>
          <a:p>
            <a:fld id="{E662E0F8-AEBF-4F9D-AAEA-E42E01C18BE1}" type="slidenum">
              <a:t>58</a:t>
            </a:fld>
            <a:endParaRPr/>
          </a:p>
        </p:txBody>
      </p:sp>
    </p:spTree>
    <p:extLst>
      <p:ext uri="{BB962C8B-B14F-4D97-AF65-F5344CB8AC3E}">
        <p14:creationId xmlns:p14="http://schemas.microsoft.com/office/powerpoint/2010/main" val="175501586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Keyboard </a:t>
            </a:r>
            <a:r>
              <a:rPr lang="en-US" sz="4400" b="1" spc="-1" dirty="0">
                <a:solidFill>
                  <a:srgbClr val="000000"/>
                </a:solidFill>
              </a:rPr>
              <a:t>Input</a:t>
            </a:r>
            <a:endParaRPr lang="en-US" sz="4400" b="0" strike="noStrike" spc="-1" dirty="0">
              <a:solidFill>
                <a:srgbClr val="000000"/>
              </a:solidFill>
              <a:latin typeface="Arial"/>
            </a:endParaRPr>
          </a:p>
        </p:txBody>
      </p:sp>
      <p:sp>
        <p:nvSpPr>
          <p:cNvPr id="99" name="Rectangle 98"/>
          <p:cNvSpPr/>
          <p:nvPr/>
        </p:nvSpPr>
        <p:spPr>
          <a:xfrm>
            <a:off x="228600" y="1420238"/>
            <a:ext cx="11425320" cy="49402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Example </a:t>
            </a:r>
            <a:r>
              <a:rPr lang="en-US" sz="2200" b="1" spc="-1" dirty="0" smtClean="0">
                <a:solidFill>
                  <a:srgbClr val="000000"/>
                </a:solidFill>
              </a:rPr>
              <a:t>4: </a:t>
            </a:r>
            <a:r>
              <a:rPr lang="en-US" sz="2200" b="1" spc="-1" dirty="0">
                <a:solidFill>
                  <a:srgbClr val="000000"/>
                </a:solidFill>
              </a:rPr>
              <a:t>Key </a:t>
            </a:r>
            <a:r>
              <a:rPr lang="en-US" sz="2200" b="1" spc="-1" dirty="0" smtClean="0">
                <a:solidFill>
                  <a:srgbClr val="000000"/>
                </a:solidFill>
              </a:rPr>
              <a:t>Holding</a:t>
            </a:r>
          </a:p>
          <a:p>
            <a:pPr>
              <a:lnSpc>
                <a:spcPct val="115000"/>
              </a:lnSpc>
            </a:pPr>
            <a:r>
              <a:rPr lang="en-US" sz="1200" spc="-1" dirty="0">
                <a:solidFill>
                  <a:srgbClr val="000000"/>
                </a:solidFill>
              </a:rPr>
              <a:t>using </a:t>
            </a:r>
            <a:r>
              <a:rPr lang="en-US" sz="1200" spc="-1" dirty="0" err="1">
                <a:solidFill>
                  <a:srgbClr val="000000"/>
                </a:solidFill>
              </a:rPr>
              <a:t>UnityEngine</a:t>
            </a:r>
            <a:r>
              <a:rPr lang="en-US" sz="1200" spc="-1" dirty="0">
                <a:solidFill>
                  <a:srgbClr val="000000"/>
                </a:solidFill>
              </a:rPr>
              <a:t>;</a:t>
            </a:r>
          </a:p>
          <a:p>
            <a:pPr>
              <a:lnSpc>
                <a:spcPct val="115000"/>
              </a:lnSpc>
            </a:pPr>
            <a:r>
              <a:rPr lang="en-US" sz="1200" spc="-1" dirty="0">
                <a:solidFill>
                  <a:srgbClr val="000000"/>
                </a:solidFill>
              </a:rPr>
              <a:t>using </a:t>
            </a:r>
            <a:r>
              <a:rPr lang="en-US" sz="1200" spc="-1" dirty="0" err="1">
                <a:solidFill>
                  <a:srgbClr val="000000"/>
                </a:solidFill>
              </a:rPr>
              <a:t>UnityEngine.InputSystem</a:t>
            </a:r>
            <a:r>
              <a:rPr lang="en-US" sz="1200" spc="-1" dirty="0" smtClean="0">
                <a:solidFill>
                  <a:srgbClr val="000000"/>
                </a:solidFill>
              </a:rPr>
              <a:t>;</a:t>
            </a:r>
            <a:endParaRPr lang="en-US" sz="1200" spc="-1" dirty="0">
              <a:solidFill>
                <a:srgbClr val="000000"/>
              </a:solidFill>
            </a:endParaRPr>
          </a:p>
          <a:p>
            <a:pPr>
              <a:lnSpc>
                <a:spcPct val="115000"/>
              </a:lnSpc>
            </a:pPr>
            <a:r>
              <a:rPr lang="en-US" sz="1200" spc="-1" dirty="0">
                <a:solidFill>
                  <a:srgbClr val="000000"/>
                </a:solidFill>
              </a:rPr>
              <a:t>public class </a:t>
            </a:r>
            <a:r>
              <a:rPr lang="en-US" sz="1200" spc="-1" dirty="0" err="1">
                <a:solidFill>
                  <a:srgbClr val="000000"/>
                </a:solidFill>
              </a:rPr>
              <a:t>KeyHoldingExample</a:t>
            </a:r>
            <a:r>
              <a:rPr lang="en-US" sz="1200" spc="-1" dirty="0">
                <a:solidFill>
                  <a:srgbClr val="000000"/>
                </a:solidFill>
              </a:rPr>
              <a:t> : </a:t>
            </a:r>
            <a:r>
              <a:rPr lang="en-US" sz="1200" spc="-1" dirty="0" err="1">
                <a:solidFill>
                  <a:srgbClr val="000000"/>
                </a:solidFill>
              </a:rPr>
              <a:t>MonoBehaviour</a:t>
            </a:r>
            <a:endParaRPr lang="en-US" sz="1200" spc="-1" dirty="0">
              <a:solidFill>
                <a:srgbClr val="000000"/>
              </a:solidFill>
            </a:endParaRPr>
          </a:p>
          <a:p>
            <a:pPr>
              <a:lnSpc>
                <a:spcPct val="115000"/>
              </a:lnSpc>
            </a:pPr>
            <a:r>
              <a:rPr lang="en-US" sz="1200" spc="-1" dirty="0">
                <a:solidFill>
                  <a:srgbClr val="000000"/>
                </a:solidFill>
              </a:rPr>
              <a:t>{</a:t>
            </a:r>
          </a:p>
          <a:p>
            <a:pPr>
              <a:lnSpc>
                <a:spcPct val="115000"/>
              </a:lnSpc>
            </a:pPr>
            <a:r>
              <a:rPr lang="en-US" sz="1200" spc="-1" dirty="0">
                <a:solidFill>
                  <a:srgbClr val="000000"/>
                </a:solidFill>
              </a:rPr>
              <a:t>    private bool </a:t>
            </a:r>
            <a:r>
              <a:rPr lang="en-US" sz="1200" spc="-1" dirty="0" err="1">
                <a:solidFill>
                  <a:srgbClr val="000000"/>
                </a:solidFill>
              </a:rPr>
              <a:t>isKeyHeld</a:t>
            </a:r>
            <a:r>
              <a:rPr lang="en-US" sz="1200" spc="-1" dirty="0">
                <a:solidFill>
                  <a:srgbClr val="000000"/>
                </a:solidFill>
              </a:rPr>
              <a:t> = false;</a:t>
            </a:r>
          </a:p>
          <a:p>
            <a:pPr>
              <a:lnSpc>
                <a:spcPct val="115000"/>
              </a:lnSpc>
            </a:pPr>
            <a:endParaRPr lang="en-US" sz="1200" spc="-1" dirty="0">
              <a:solidFill>
                <a:srgbClr val="000000"/>
              </a:solidFill>
            </a:endParaRPr>
          </a:p>
          <a:p>
            <a:pPr>
              <a:lnSpc>
                <a:spcPct val="115000"/>
              </a:lnSpc>
            </a:pPr>
            <a:r>
              <a:rPr lang="en-US" sz="1200" spc="-1" dirty="0">
                <a:solidFill>
                  <a:srgbClr val="000000"/>
                </a:solidFill>
              </a:rPr>
              <a:t>    private void </a:t>
            </a:r>
            <a:r>
              <a:rPr lang="en-US" sz="1200" spc="-1" dirty="0" err="1">
                <a:solidFill>
                  <a:srgbClr val="000000"/>
                </a:solidFill>
              </a:rPr>
              <a:t>OnEnable</a:t>
            </a:r>
            <a:r>
              <a:rPr lang="en-US" sz="1200" spc="-1" dirty="0">
                <a:solidFill>
                  <a:srgbClr val="000000"/>
                </a:solidFill>
              </a:rPr>
              <a:t>()</a:t>
            </a:r>
          </a:p>
          <a:p>
            <a:pPr>
              <a:lnSpc>
                <a:spcPct val="115000"/>
              </a:lnSpc>
            </a:pPr>
            <a:r>
              <a:rPr lang="en-US" sz="1200" spc="-1" dirty="0">
                <a:solidFill>
                  <a:srgbClr val="000000"/>
                </a:solidFill>
              </a:rPr>
              <a:t>    {</a:t>
            </a:r>
          </a:p>
          <a:p>
            <a:pPr>
              <a:lnSpc>
                <a:spcPct val="115000"/>
              </a:lnSpc>
            </a:pPr>
            <a:r>
              <a:rPr lang="en-US" sz="1200" spc="-1" dirty="0">
                <a:solidFill>
                  <a:srgbClr val="000000"/>
                </a:solidFill>
              </a:rPr>
              <a:t>        // Enable the </a:t>
            </a:r>
            <a:r>
              <a:rPr lang="en-US" sz="1200" spc="-1" dirty="0" err="1">
                <a:solidFill>
                  <a:srgbClr val="000000"/>
                </a:solidFill>
              </a:rPr>
              <a:t>PlayerInput</a:t>
            </a:r>
            <a:r>
              <a:rPr lang="en-US" sz="1200" spc="-1" dirty="0">
                <a:solidFill>
                  <a:srgbClr val="000000"/>
                </a:solidFill>
              </a:rPr>
              <a:t> component</a:t>
            </a:r>
          </a:p>
          <a:p>
            <a:pPr>
              <a:lnSpc>
                <a:spcPct val="115000"/>
              </a:lnSpc>
            </a:pPr>
            <a:r>
              <a:rPr lang="en-US" sz="1200" spc="-1" dirty="0">
                <a:solidFill>
                  <a:srgbClr val="000000"/>
                </a:solidFill>
              </a:rPr>
              <a:t>        </a:t>
            </a:r>
            <a:r>
              <a:rPr lang="en-US" sz="1200" spc="-1" dirty="0" err="1">
                <a:solidFill>
                  <a:srgbClr val="000000"/>
                </a:solidFill>
              </a:rPr>
              <a:t>GetComponent</a:t>
            </a:r>
            <a:r>
              <a:rPr lang="en-US" sz="1200" spc="-1" dirty="0">
                <a:solidFill>
                  <a:srgbClr val="000000"/>
                </a:solidFill>
              </a:rPr>
              <a:t>&lt;</a:t>
            </a:r>
            <a:r>
              <a:rPr lang="en-US" sz="1200" spc="-1" dirty="0" err="1">
                <a:solidFill>
                  <a:srgbClr val="000000"/>
                </a:solidFill>
              </a:rPr>
              <a:t>PlayerInput</a:t>
            </a:r>
            <a:r>
              <a:rPr lang="en-US" sz="1200" spc="-1" dirty="0">
                <a:solidFill>
                  <a:srgbClr val="000000"/>
                </a:solidFill>
              </a:rPr>
              <a:t>&gt;().enabled = true;</a:t>
            </a:r>
          </a:p>
          <a:p>
            <a:pPr>
              <a:lnSpc>
                <a:spcPct val="115000"/>
              </a:lnSpc>
            </a:pPr>
            <a:r>
              <a:rPr lang="en-US" sz="1200" spc="-1" dirty="0">
                <a:solidFill>
                  <a:srgbClr val="000000"/>
                </a:solidFill>
              </a:rPr>
              <a:t>    </a:t>
            </a:r>
            <a:r>
              <a:rPr lang="en-US" sz="1200" spc="-1" dirty="0" smtClean="0">
                <a:solidFill>
                  <a:srgbClr val="000000"/>
                </a:solidFill>
              </a:rPr>
              <a:t>}</a:t>
            </a:r>
            <a:endParaRPr lang="en-US" sz="1200" spc="-1" dirty="0">
              <a:solidFill>
                <a:srgbClr val="000000"/>
              </a:solidFill>
            </a:endParaRPr>
          </a:p>
          <a:p>
            <a:pPr>
              <a:lnSpc>
                <a:spcPct val="115000"/>
              </a:lnSpc>
            </a:pPr>
            <a:r>
              <a:rPr lang="en-US" sz="1200" spc="-1" dirty="0">
                <a:solidFill>
                  <a:srgbClr val="000000"/>
                </a:solidFill>
              </a:rPr>
              <a:t>    private void </a:t>
            </a:r>
            <a:r>
              <a:rPr lang="en-US" sz="1200" spc="-1" dirty="0" err="1">
                <a:solidFill>
                  <a:srgbClr val="000000"/>
                </a:solidFill>
              </a:rPr>
              <a:t>OnDisable</a:t>
            </a:r>
            <a:r>
              <a:rPr lang="en-US" sz="1200" spc="-1" dirty="0">
                <a:solidFill>
                  <a:srgbClr val="000000"/>
                </a:solidFill>
              </a:rPr>
              <a:t>()</a:t>
            </a:r>
          </a:p>
          <a:p>
            <a:pPr>
              <a:lnSpc>
                <a:spcPct val="115000"/>
              </a:lnSpc>
            </a:pPr>
            <a:r>
              <a:rPr lang="en-US" sz="1200" spc="-1" dirty="0">
                <a:solidFill>
                  <a:srgbClr val="000000"/>
                </a:solidFill>
              </a:rPr>
              <a:t>    {</a:t>
            </a:r>
          </a:p>
          <a:p>
            <a:pPr>
              <a:lnSpc>
                <a:spcPct val="115000"/>
              </a:lnSpc>
            </a:pPr>
            <a:r>
              <a:rPr lang="en-US" sz="1200" spc="-1" dirty="0">
                <a:solidFill>
                  <a:srgbClr val="000000"/>
                </a:solidFill>
              </a:rPr>
              <a:t>        // Disable the </a:t>
            </a:r>
            <a:r>
              <a:rPr lang="en-US" sz="1200" spc="-1" dirty="0" err="1">
                <a:solidFill>
                  <a:srgbClr val="000000"/>
                </a:solidFill>
              </a:rPr>
              <a:t>PlayerInput</a:t>
            </a:r>
            <a:r>
              <a:rPr lang="en-US" sz="1200" spc="-1" dirty="0">
                <a:solidFill>
                  <a:srgbClr val="000000"/>
                </a:solidFill>
              </a:rPr>
              <a:t> component</a:t>
            </a:r>
          </a:p>
          <a:p>
            <a:pPr>
              <a:lnSpc>
                <a:spcPct val="115000"/>
              </a:lnSpc>
            </a:pPr>
            <a:r>
              <a:rPr lang="en-US" sz="1200" spc="-1" dirty="0">
                <a:solidFill>
                  <a:srgbClr val="000000"/>
                </a:solidFill>
              </a:rPr>
              <a:t>        </a:t>
            </a:r>
            <a:r>
              <a:rPr lang="en-US" sz="1200" spc="-1" dirty="0" err="1">
                <a:solidFill>
                  <a:srgbClr val="000000"/>
                </a:solidFill>
              </a:rPr>
              <a:t>GetComponent</a:t>
            </a:r>
            <a:r>
              <a:rPr lang="en-US" sz="1200" spc="-1" dirty="0">
                <a:solidFill>
                  <a:srgbClr val="000000"/>
                </a:solidFill>
              </a:rPr>
              <a:t>&lt;</a:t>
            </a:r>
            <a:r>
              <a:rPr lang="en-US" sz="1200" spc="-1" dirty="0" err="1">
                <a:solidFill>
                  <a:srgbClr val="000000"/>
                </a:solidFill>
              </a:rPr>
              <a:t>PlayerInput</a:t>
            </a:r>
            <a:r>
              <a:rPr lang="en-US" sz="1200" spc="-1" dirty="0">
                <a:solidFill>
                  <a:srgbClr val="000000"/>
                </a:solidFill>
              </a:rPr>
              <a:t>&gt;().enabled = false;</a:t>
            </a:r>
          </a:p>
          <a:p>
            <a:pPr>
              <a:lnSpc>
                <a:spcPct val="115000"/>
              </a:lnSpc>
            </a:pPr>
            <a:r>
              <a:rPr lang="en-US" sz="1200" spc="-1" dirty="0">
                <a:solidFill>
                  <a:srgbClr val="000000"/>
                </a:solidFill>
              </a:rPr>
              <a:t>    </a:t>
            </a:r>
            <a:r>
              <a:rPr lang="en-US" sz="1200" spc="-1" dirty="0" smtClean="0">
                <a:solidFill>
                  <a:srgbClr val="000000"/>
                </a:solidFill>
              </a:rPr>
              <a:t>}</a:t>
            </a:r>
            <a:endParaRPr lang="en-US" sz="1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59</a:t>
            </a:fld>
            <a:endParaRPr/>
          </a:p>
        </p:txBody>
      </p:sp>
    </p:spTree>
    <p:extLst>
      <p:ext uri="{BB962C8B-B14F-4D97-AF65-F5344CB8AC3E}">
        <p14:creationId xmlns:p14="http://schemas.microsoft.com/office/powerpoint/2010/main" val="282761098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Concepts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6</a:t>
            </a:fld>
            <a:endParaRPr/>
          </a:p>
        </p:txBody>
      </p:sp>
      <p:pic>
        <p:nvPicPr>
          <p:cNvPr id="4" name="Picture 3"/>
          <p:cNvPicPr>
            <a:picLocks noChangeAspect="1"/>
          </p:cNvPicPr>
          <p:nvPr/>
        </p:nvPicPr>
        <p:blipFill>
          <a:blip r:embed="rId3"/>
          <a:stretch>
            <a:fillRect/>
          </a:stretch>
        </p:blipFill>
        <p:spPr>
          <a:xfrm>
            <a:off x="1531655" y="1583279"/>
            <a:ext cx="9205489" cy="4476939"/>
          </a:xfrm>
          <a:prstGeom prst="rect">
            <a:avLst/>
          </a:prstGeom>
        </p:spPr>
      </p:pic>
    </p:spTree>
    <p:extLst>
      <p:ext uri="{BB962C8B-B14F-4D97-AF65-F5344CB8AC3E}">
        <p14:creationId xmlns:p14="http://schemas.microsoft.com/office/powerpoint/2010/main" val="222937830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Keyboard </a:t>
            </a:r>
            <a:r>
              <a:rPr lang="en-US" sz="4400" b="1" spc="-1" dirty="0">
                <a:solidFill>
                  <a:srgbClr val="000000"/>
                </a:solidFill>
              </a:rPr>
              <a:t>Input</a:t>
            </a:r>
            <a:endParaRPr lang="en-US" sz="4400" b="0" strike="noStrike" spc="-1" dirty="0">
              <a:solidFill>
                <a:srgbClr val="000000"/>
              </a:solidFill>
              <a:latin typeface="Arial"/>
            </a:endParaRPr>
          </a:p>
        </p:txBody>
      </p:sp>
      <p:sp>
        <p:nvSpPr>
          <p:cNvPr id="99" name="Rectangle 98"/>
          <p:cNvSpPr/>
          <p:nvPr/>
        </p:nvSpPr>
        <p:spPr>
          <a:xfrm>
            <a:off x="228600" y="1420238"/>
            <a:ext cx="11425320" cy="49402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Example </a:t>
            </a:r>
            <a:r>
              <a:rPr lang="en-US" sz="2200" b="1" spc="-1" dirty="0" smtClean="0">
                <a:solidFill>
                  <a:srgbClr val="000000"/>
                </a:solidFill>
              </a:rPr>
              <a:t>4: </a:t>
            </a:r>
            <a:r>
              <a:rPr lang="en-US" sz="2200" b="1" spc="-1" dirty="0">
                <a:solidFill>
                  <a:srgbClr val="000000"/>
                </a:solidFill>
              </a:rPr>
              <a:t>Key </a:t>
            </a:r>
            <a:r>
              <a:rPr lang="en-US" sz="2200" b="1" spc="-1" dirty="0" smtClean="0">
                <a:solidFill>
                  <a:srgbClr val="000000"/>
                </a:solidFill>
              </a:rPr>
              <a:t>Holding</a:t>
            </a:r>
          </a:p>
          <a:p>
            <a:pPr>
              <a:lnSpc>
                <a:spcPct val="115000"/>
              </a:lnSpc>
            </a:pPr>
            <a:r>
              <a:rPr lang="en-US" sz="1200" spc="-1" smtClean="0">
                <a:solidFill>
                  <a:srgbClr val="000000"/>
                </a:solidFill>
              </a:rPr>
              <a:t>private </a:t>
            </a:r>
            <a:r>
              <a:rPr lang="en-US" sz="1200" spc="-1" dirty="0">
                <a:solidFill>
                  <a:srgbClr val="000000"/>
                </a:solidFill>
              </a:rPr>
              <a:t>void </a:t>
            </a:r>
            <a:r>
              <a:rPr lang="en-US" sz="1200" spc="-1" dirty="0" err="1">
                <a:solidFill>
                  <a:srgbClr val="000000"/>
                </a:solidFill>
              </a:rPr>
              <a:t>OnKeyHold</a:t>
            </a:r>
            <a:r>
              <a:rPr lang="en-US" sz="1200" spc="-1" dirty="0">
                <a:solidFill>
                  <a:srgbClr val="000000"/>
                </a:solidFill>
              </a:rPr>
              <a:t>(</a:t>
            </a:r>
            <a:r>
              <a:rPr lang="en-US" sz="1200" spc="-1" dirty="0" err="1">
                <a:solidFill>
                  <a:srgbClr val="000000"/>
                </a:solidFill>
              </a:rPr>
              <a:t>InputAction.CallbackContext</a:t>
            </a:r>
            <a:r>
              <a:rPr lang="en-US" sz="1200" spc="-1" dirty="0">
                <a:solidFill>
                  <a:srgbClr val="000000"/>
                </a:solidFill>
              </a:rPr>
              <a:t> context)</a:t>
            </a:r>
          </a:p>
          <a:p>
            <a:pPr>
              <a:lnSpc>
                <a:spcPct val="115000"/>
              </a:lnSpc>
            </a:pPr>
            <a:r>
              <a:rPr lang="en-US" sz="1200" spc="-1" dirty="0">
                <a:solidFill>
                  <a:srgbClr val="000000"/>
                </a:solidFill>
              </a:rPr>
              <a:t>    {</a:t>
            </a:r>
          </a:p>
          <a:p>
            <a:pPr>
              <a:lnSpc>
                <a:spcPct val="115000"/>
              </a:lnSpc>
            </a:pPr>
            <a:r>
              <a:rPr lang="en-US" sz="1200" spc="-1" dirty="0">
                <a:solidFill>
                  <a:srgbClr val="000000"/>
                </a:solidFill>
              </a:rPr>
              <a:t>        if (</a:t>
            </a:r>
            <a:r>
              <a:rPr lang="en-US" sz="1200" spc="-1" dirty="0" err="1">
                <a:solidFill>
                  <a:srgbClr val="000000"/>
                </a:solidFill>
              </a:rPr>
              <a:t>context.performed</a:t>
            </a:r>
            <a:r>
              <a:rPr lang="en-US" sz="1200" spc="-1" dirty="0">
                <a:solidFill>
                  <a:srgbClr val="000000"/>
                </a:solidFill>
              </a:rPr>
              <a:t>)</a:t>
            </a:r>
          </a:p>
          <a:p>
            <a:pPr>
              <a:lnSpc>
                <a:spcPct val="115000"/>
              </a:lnSpc>
            </a:pPr>
            <a:r>
              <a:rPr lang="en-US" sz="1200" spc="-1" dirty="0">
                <a:solidFill>
                  <a:srgbClr val="000000"/>
                </a:solidFill>
              </a:rPr>
              <a:t>        {</a:t>
            </a:r>
          </a:p>
          <a:p>
            <a:pPr>
              <a:lnSpc>
                <a:spcPct val="115000"/>
              </a:lnSpc>
            </a:pPr>
            <a:r>
              <a:rPr lang="en-US" sz="1200" spc="-1" dirty="0">
                <a:solidFill>
                  <a:srgbClr val="000000"/>
                </a:solidFill>
              </a:rPr>
              <a:t>            </a:t>
            </a:r>
            <a:r>
              <a:rPr lang="en-US" sz="1200" spc="-1" dirty="0" err="1">
                <a:solidFill>
                  <a:srgbClr val="000000"/>
                </a:solidFill>
              </a:rPr>
              <a:t>isKeyHeld</a:t>
            </a:r>
            <a:r>
              <a:rPr lang="en-US" sz="1200" spc="-1" dirty="0">
                <a:solidFill>
                  <a:srgbClr val="000000"/>
                </a:solidFill>
              </a:rPr>
              <a:t> = true;</a:t>
            </a:r>
          </a:p>
          <a:p>
            <a:pPr>
              <a:lnSpc>
                <a:spcPct val="115000"/>
              </a:lnSpc>
            </a:pPr>
            <a:r>
              <a:rPr lang="en-US" sz="1200" spc="-1" dirty="0">
                <a:solidFill>
                  <a:srgbClr val="000000"/>
                </a:solidFill>
              </a:rPr>
              <a:t>            </a:t>
            </a:r>
            <a:r>
              <a:rPr lang="en-US" sz="1200" spc="-1" dirty="0" err="1">
                <a:solidFill>
                  <a:srgbClr val="000000"/>
                </a:solidFill>
              </a:rPr>
              <a:t>Debug.Log</a:t>
            </a:r>
            <a:r>
              <a:rPr lang="en-US" sz="1200" spc="-1" dirty="0">
                <a:solidFill>
                  <a:srgbClr val="000000"/>
                </a:solidFill>
              </a:rPr>
              <a:t>("Key held down!");</a:t>
            </a:r>
          </a:p>
          <a:p>
            <a:pPr>
              <a:lnSpc>
                <a:spcPct val="115000"/>
              </a:lnSpc>
            </a:pPr>
            <a:r>
              <a:rPr lang="en-US" sz="1200" spc="-1" dirty="0">
                <a:solidFill>
                  <a:srgbClr val="000000"/>
                </a:solidFill>
              </a:rPr>
              <a:t>        }</a:t>
            </a:r>
          </a:p>
          <a:p>
            <a:pPr>
              <a:lnSpc>
                <a:spcPct val="115000"/>
              </a:lnSpc>
            </a:pPr>
            <a:r>
              <a:rPr lang="en-US" sz="1200" spc="-1" dirty="0">
                <a:solidFill>
                  <a:srgbClr val="000000"/>
                </a:solidFill>
              </a:rPr>
              <a:t>        else if (</a:t>
            </a:r>
            <a:r>
              <a:rPr lang="en-US" sz="1200" spc="-1" dirty="0" err="1">
                <a:solidFill>
                  <a:srgbClr val="000000"/>
                </a:solidFill>
              </a:rPr>
              <a:t>context.canceled</a:t>
            </a:r>
            <a:r>
              <a:rPr lang="en-US" sz="1200" spc="-1" dirty="0">
                <a:solidFill>
                  <a:srgbClr val="000000"/>
                </a:solidFill>
              </a:rPr>
              <a:t>)</a:t>
            </a:r>
          </a:p>
          <a:p>
            <a:pPr>
              <a:lnSpc>
                <a:spcPct val="115000"/>
              </a:lnSpc>
            </a:pPr>
            <a:r>
              <a:rPr lang="en-US" sz="1200" spc="-1" dirty="0">
                <a:solidFill>
                  <a:srgbClr val="000000"/>
                </a:solidFill>
              </a:rPr>
              <a:t>        {</a:t>
            </a:r>
          </a:p>
          <a:p>
            <a:pPr>
              <a:lnSpc>
                <a:spcPct val="115000"/>
              </a:lnSpc>
            </a:pPr>
            <a:r>
              <a:rPr lang="en-US" sz="1200" spc="-1" dirty="0">
                <a:solidFill>
                  <a:srgbClr val="000000"/>
                </a:solidFill>
              </a:rPr>
              <a:t>            </a:t>
            </a:r>
            <a:r>
              <a:rPr lang="en-US" sz="1200" spc="-1" dirty="0" err="1">
                <a:solidFill>
                  <a:srgbClr val="000000"/>
                </a:solidFill>
              </a:rPr>
              <a:t>isKeyHeld</a:t>
            </a:r>
            <a:r>
              <a:rPr lang="en-US" sz="1200" spc="-1" dirty="0">
                <a:solidFill>
                  <a:srgbClr val="000000"/>
                </a:solidFill>
              </a:rPr>
              <a:t> = false;</a:t>
            </a:r>
          </a:p>
          <a:p>
            <a:pPr>
              <a:lnSpc>
                <a:spcPct val="115000"/>
              </a:lnSpc>
            </a:pPr>
            <a:r>
              <a:rPr lang="en-US" sz="1200" spc="-1" dirty="0">
                <a:solidFill>
                  <a:srgbClr val="000000"/>
                </a:solidFill>
              </a:rPr>
              <a:t>            </a:t>
            </a:r>
            <a:r>
              <a:rPr lang="en-US" sz="1200" spc="-1" dirty="0" err="1">
                <a:solidFill>
                  <a:srgbClr val="000000"/>
                </a:solidFill>
              </a:rPr>
              <a:t>Debug.Log</a:t>
            </a:r>
            <a:r>
              <a:rPr lang="en-US" sz="1200" spc="-1" dirty="0">
                <a:solidFill>
                  <a:srgbClr val="000000"/>
                </a:solidFill>
              </a:rPr>
              <a:t>("Key released!");</a:t>
            </a:r>
          </a:p>
          <a:p>
            <a:pPr>
              <a:lnSpc>
                <a:spcPct val="115000"/>
              </a:lnSpc>
            </a:pPr>
            <a:r>
              <a:rPr lang="en-US" sz="1200" spc="-1" dirty="0">
                <a:solidFill>
                  <a:srgbClr val="000000"/>
                </a:solidFill>
              </a:rPr>
              <a:t>        }</a:t>
            </a:r>
          </a:p>
          <a:p>
            <a:pPr>
              <a:lnSpc>
                <a:spcPct val="115000"/>
              </a:lnSpc>
            </a:pPr>
            <a:r>
              <a:rPr lang="en-US" sz="1200" spc="-1" dirty="0">
                <a:solidFill>
                  <a:srgbClr val="000000"/>
                </a:solidFill>
              </a:rPr>
              <a:t>    }</a:t>
            </a:r>
          </a:p>
          <a:p>
            <a:pPr>
              <a:lnSpc>
                <a:spcPct val="115000"/>
              </a:lnSpc>
            </a:pPr>
            <a:r>
              <a:rPr lang="en-US" sz="1200" spc="-1" dirty="0">
                <a:solidFill>
                  <a:srgbClr val="000000"/>
                </a:solidFill>
              </a:rPr>
              <a:t>}</a:t>
            </a:r>
          </a:p>
        </p:txBody>
      </p:sp>
      <p:sp>
        <p:nvSpPr>
          <p:cNvPr id="2" name="PlaceHolder 1"/>
          <p:cNvSpPr>
            <a:spLocks noGrp="1"/>
          </p:cNvSpPr>
          <p:nvPr>
            <p:ph type="sldNum" idx="2"/>
          </p:nvPr>
        </p:nvSpPr>
        <p:spPr/>
        <p:txBody>
          <a:bodyPr/>
          <a:lstStyle/>
          <a:p>
            <a:fld id="{E662E0F8-AEBF-4F9D-AAEA-E42E01C18BE1}" type="slidenum">
              <a:t>60</a:t>
            </a:fld>
            <a:endParaRPr/>
          </a:p>
        </p:txBody>
      </p:sp>
    </p:spTree>
    <p:extLst>
      <p:ext uri="{BB962C8B-B14F-4D97-AF65-F5344CB8AC3E}">
        <p14:creationId xmlns:p14="http://schemas.microsoft.com/office/powerpoint/2010/main" val="130020615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7</a:t>
            </a:fld>
            <a:endParaRPr/>
          </a:p>
        </p:txBody>
      </p:sp>
      <p:pic>
        <p:nvPicPr>
          <p:cNvPr id="3" name="Picture 2"/>
          <p:cNvPicPr>
            <a:picLocks noChangeAspect="1"/>
          </p:cNvPicPr>
          <p:nvPr/>
        </p:nvPicPr>
        <p:blipFill>
          <a:blip r:embed="rId3"/>
          <a:stretch>
            <a:fillRect/>
          </a:stretch>
        </p:blipFill>
        <p:spPr>
          <a:xfrm>
            <a:off x="1779599" y="1463784"/>
            <a:ext cx="9018115" cy="4976978"/>
          </a:xfrm>
          <a:prstGeom prst="rect">
            <a:avLst/>
          </a:prstGeom>
        </p:spPr>
      </p:pic>
      <p:sp>
        <p:nvSpPr>
          <p:cNvPr id="9" name="PlaceHolder 4"/>
          <p:cNvSpPr/>
          <p:nvPr/>
        </p:nvSpPr>
        <p:spPr>
          <a:xfrm>
            <a:off x="381360" y="8338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Concepts</a:t>
            </a:r>
            <a:endParaRPr lang="en-US" sz="4400" b="0" strike="noStrike" spc="-1" dirty="0">
              <a:solidFill>
                <a:srgbClr val="000000"/>
              </a:solidFill>
              <a:latin typeface="Arial"/>
            </a:endParaRPr>
          </a:p>
        </p:txBody>
      </p:sp>
    </p:spTree>
    <p:extLst>
      <p:ext uri="{BB962C8B-B14F-4D97-AF65-F5344CB8AC3E}">
        <p14:creationId xmlns:p14="http://schemas.microsoft.com/office/powerpoint/2010/main" val="171649301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smtClean="0">
                <a:solidFill>
                  <a:srgbClr val="000000"/>
                </a:solidFill>
              </a:rPr>
              <a:t>Input System Concepts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Extended concepts</a:t>
            </a:r>
            <a:r>
              <a:rPr lang="en-US" sz="2200" spc="-1" dirty="0">
                <a:solidFill>
                  <a:srgbClr val="000000"/>
                </a:solidFill>
              </a:rPr>
              <a:t>: These concepts relate to more advanced handling of input, and aren't necessary to understand straight away if you are implementing simple input, or learning about the system for the first time.</a:t>
            </a:r>
            <a:endParaRPr lang="en-US" sz="2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8</a:t>
            </a:fld>
            <a:endParaRPr/>
          </a:p>
        </p:txBody>
      </p:sp>
      <p:pic>
        <p:nvPicPr>
          <p:cNvPr id="3" name="Picture 2"/>
          <p:cNvPicPr>
            <a:picLocks noChangeAspect="1"/>
          </p:cNvPicPr>
          <p:nvPr/>
        </p:nvPicPr>
        <p:blipFill>
          <a:blip r:embed="rId3"/>
          <a:stretch>
            <a:fillRect/>
          </a:stretch>
        </p:blipFill>
        <p:spPr>
          <a:xfrm>
            <a:off x="1801304" y="2782201"/>
            <a:ext cx="8636475" cy="3656081"/>
          </a:xfrm>
          <a:prstGeom prst="rect">
            <a:avLst/>
          </a:prstGeom>
        </p:spPr>
      </p:pic>
    </p:spTree>
    <p:extLst>
      <p:ext uri="{BB962C8B-B14F-4D97-AF65-F5344CB8AC3E}">
        <p14:creationId xmlns:p14="http://schemas.microsoft.com/office/powerpoint/2010/main" val="164922969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Input System Workflows</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There are multiple ways to use the Input System, and the workflow that’s right for you depends </a:t>
            </a:r>
            <a:r>
              <a:rPr lang="en-US" sz="2200" spc="-1" dirty="0" smtClean="0">
                <a:solidFill>
                  <a:srgbClr val="000000"/>
                </a:solidFill>
              </a:rPr>
              <a:t>on:</a:t>
            </a:r>
          </a:p>
          <a:p>
            <a:pPr marL="800100" lvl="1" indent="-342900">
              <a:lnSpc>
                <a:spcPct val="115000"/>
              </a:lnSpc>
              <a:buFont typeface="Arial" panose="020B0604020202020204" pitchFamily="34" charset="0"/>
              <a:buChar char="•"/>
            </a:pPr>
            <a:r>
              <a:rPr lang="en-US" sz="2200" spc="-1" dirty="0">
                <a:solidFill>
                  <a:srgbClr val="000000"/>
                </a:solidFill>
              </a:rPr>
              <a:t>H</a:t>
            </a:r>
            <a:r>
              <a:rPr lang="en-US" sz="2200" spc="-1" dirty="0" smtClean="0">
                <a:solidFill>
                  <a:srgbClr val="000000"/>
                </a:solidFill>
              </a:rPr>
              <a:t>ow </a:t>
            </a:r>
            <a:r>
              <a:rPr lang="en-US" sz="2200" spc="-1" dirty="0">
                <a:solidFill>
                  <a:srgbClr val="000000"/>
                </a:solidFill>
              </a:rPr>
              <a:t>quickly you want to get up and running, </a:t>
            </a:r>
            <a:endParaRPr lang="en-US" sz="2200" spc="-1" dirty="0" smtClean="0">
              <a:solidFill>
                <a:srgbClr val="000000"/>
              </a:solidFill>
            </a:endParaRPr>
          </a:p>
          <a:p>
            <a:pPr marL="800100" lvl="1" indent="-342900">
              <a:lnSpc>
                <a:spcPct val="115000"/>
              </a:lnSpc>
              <a:buFont typeface="Arial" panose="020B0604020202020204" pitchFamily="34" charset="0"/>
              <a:buChar char="•"/>
            </a:pPr>
            <a:r>
              <a:rPr lang="en-US" sz="2200" spc="-1" dirty="0" smtClean="0">
                <a:solidFill>
                  <a:srgbClr val="000000"/>
                </a:solidFill>
              </a:rPr>
              <a:t>How </a:t>
            </a:r>
            <a:r>
              <a:rPr lang="en-US" sz="2200" spc="-1" dirty="0">
                <a:solidFill>
                  <a:srgbClr val="000000"/>
                </a:solidFill>
              </a:rPr>
              <a:t>flexible you want your input code to </a:t>
            </a:r>
            <a:r>
              <a:rPr lang="en-US" sz="2200" spc="-1" dirty="0" smtClean="0">
                <a:solidFill>
                  <a:srgbClr val="000000"/>
                </a:solidFill>
              </a:rPr>
              <a:t>be,</a:t>
            </a:r>
          </a:p>
          <a:p>
            <a:pPr marL="800100" lvl="1" indent="-342900">
              <a:lnSpc>
                <a:spcPct val="115000"/>
              </a:lnSpc>
              <a:buFont typeface="Arial" panose="020B0604020202020204" pitchFamily="34" charset="0"/>
              <a:buChar char="•"/>
            </a:pPr>
            <a:r>
              <a:rPr lang="en-US" sz="2200" spc="-1" dirty="0" smtClean="0">
                <a:solidFill>
                  <a:srgbClr val="000000"/>
                </a:solidFill>
              </a:rPr>
              <a:t>Whether </a:t>
            </a:r>
            <a:r>
              <a:rPr lang="en-US" sz="2200" spc="-1" dirty="0">
                <a:solidFill>
                  <a:srgbClr val="000000"/>
                </a:solidFill>
              </a:rPr>
              <a:t>you prefer to set things up in the Unity Editor, or in code</a:t>
            </a:r>
            <a:r>
              <a:rPr lang="en-US" sz="2200" spc="-1" dirty="0" smtClean="0">
                <a:solidFill>
                  <a:srgbClr val="000000"/>
                </a:solidFill>
              </a:rPr>
              <a:t>.</a:t>
            </a:r>
          </a:p>
          <a:p>
            <a:pPr marL="342900" indent="-342900">
              <a:lnSpc>
                <a:spcPct val="115000"/>
              </a:lnSpc>
              <a:buFont typeface="Arial" panose="020B0604020202020204" pitchFamily="34" charset="0"/>
              <a:buChar char="•"/>
            </a:pPr>
            <a:r>
              <a:rPr lang="en-US" sz="2200" spc="-1" dirty="0">
                <a:solidFill>
                  <a:srgbClr val="000000"/>
                </a:solidFill>
              </a:rPr>
              <a:t>4 main </a:t>
            </a:r>
            <a:r>
              <a:rPr lang="en-US" sz="2200" spc="-1" dirty="0" smtClean="0">
                <a:solidFill>
                  <a:srgbClr val="000000"/>
                </a:solidFill>
              </a:rPr>
              <a:t>workflows:</a:t>
            </a:r>
            <a:r>
              <a:rPr lang="en-US" sz="2200" spc="-1" dirty="0">
                <a:solidFill>
                  <a:srgbClr val="000000"/>
                </a:solidFill>
              </a:rPr>
              <a:t> </a:t>
            </a:r>
            <a:endParaRPr lang="en-US" sz="2200" spc="-1" dirty="0" smtClean="0">
              <a:solidFill>
                <a:srgbClr val="000000"/>
              </a:solidFill>
            </a:endParaRPr>
          </a:p>
          <a:p>
            <a:pPr marL="800100" lvl="1" indent="-342900">
              <a:lnSpc>
                <a:spcPct val="115000"/>
              </a:lnSpc>
              <a:buFont typeface="Arial" panose="020B0604020202020204" pitchFamily="34" charset="0"/>
              <a:buChar char="•"/>
            </a:pPr>
            <a:r>
              <a:rPr lang="en-US" sz="2200" spc="-1" dirty="0" smtClean="0">
                <a:solidFill>
                  <a:srgbClr val="000000"/>
                </a:solidFill>
              </a:rPr>
              <a:t>Directly </a:t>
            </a:r>
            <a:r>
              <a:rPr lang="en-US" sz="2200" spc="-1" dirty="0">
                <a:solidFill>
                  <a:srgbClr val="000000"/>
                </a:solidFill>
              </a:rPr>
              <a:t>Reading Device </a:t>
            </a:r>
            <a:r>
              <a:rPr lang="en-US" sz="2200" spc="-1" dirty="0" smtClean="0">
                <a:solidFill>
                  <a:srgbClr val="000000"/>
                </a:solidFill>
              </a:rPr>
              <a:t>States</a:t>
            </a:r>
          </a:p>
          <a:p>
            <a:pPr marL="800100" lvl="1" indent="-342900">
              <a:lnSpc>
                <a:spcPct val="115000"/>
              </a:lnSpc>
              <a:buFont typeface="Arial" panose="020B0604020202020204" pitchFamily="34" charset="0"/>
              <a:buChar char="•"/>
            </a:pPr>
            <a:r>
              <a:rPr lang="en-US" sz="2200" spc="-1" dirty="0" smtClean="0">
                <a:solidFill>
                  <a:srgbClr val="000000"/>
                </a:solidFill>
              </a:rPr>
              <a:t>Using </a:t>
            </a:r>
            <a:r>
              <a:rPr lang="en-US" sz="2200" spc="-1" dirty="0">
                <a:solidFill>
                  <a:srgbClr val="000000"/>
                </a:solidFill>
              </a:rPr>
              <a:t>Embedded </a:t>
            </a:r>
            <a:r>
              <a:rPr lang="en-US" sz="2200" spc="-1" dirty="0" smtClean="0">
                <a:solidFill>
                  <a:srgbClr val="000000"/>
                </a:solidFill>
              </a:rPr>
              <a:t>Actions</a:t>
            </a:r>
          </a:p>
          <a:p>
            <a:pPr marL="800100" lvl="1" indent="-342900">
              <a:lnSpc>
                <a:spcPct val="115000"/>
              </a:lnSpc>
              <a:buFont typeface="Arial" panose="020B0604020202020204" pitchFamily="34" charset="0"/>
              <a:buChar char="•"/>
            </a:pPr>
            <a:r>
              <a:rPr lang="en-US" sz="2200" spc="-1" dirty="0" smtClean="0">
                <a:solidFill>
                  <a:srgbClr val="000000"/>
                </a:solidFill>
              </a:rPr>
              <a:t>Using </a:t>
            </a:r>
            <a:r>
              <a:rPr lang="en-US" sz="2200" spc="-1" dirty="0">
                <a:solidFill>
                  <a:srgbClr val="000000"/>
                </a:solidFill>
              </a:rPr>
              <a:t>an Actions </a:t>
            </a:r>
            <a:r>
              <a:rPr lang="en-US" sz="2200" spc="-1" dirty="0" smtClean="0">
                <a:solidFill>
                  <a:srgbClr val="000000"/>
                </a:solidFill>
              </a:rPr>
              <a:t>Asset</a:t>
            </a:r>
          </a:p>
          <a:p>
            <a:pPr marL="800100" lvl="1" indent="-342900">
              <a:lnSpc>
                <a:spcPct val="115000"/>
              </a:lnSpc>
              <a:buFont typeface="Arial" panose="020B0604020202020204" pitchFamily="34" charset="0"/>
              <a:buChar char="•"/>
            </a:pPr>
            <a:r>
              <a:rPr lang="en-US" sz="2200" spc="-1" dirty="0" smtClean="0">
                <a:solidFill>
                  <a:srgbClr val="000000"/>
                </a:solidFill>
              </a:rPr>
              <a:t>Using </a:t>
            </a:r>
            <a:r>
              <a:rPr lang="en-US" sz="2200" spc="-1" dirty="0">
                <a:solidFill>
                  <a:srgbClr val="000000"/>
                </a:solidFill>
              </a:rPr>
              <a:t>an Actions Asset and a </a:t>
            </a:r>
            <a:r>
              <a:rPr lang="en-US" sz="2200" spc="-1" dirty="0" err="1">
                <a:solidFill>
                  <a:srgbClr val="000000"/>
                </a:solidFill>
              </a:rPr>
              <a:t>PlayerInput</a:t>
            </a:r>
            <a:r>
              <a:rPr lang="en-US" sz="2200" spc="-1" dirty="0">
                <a:solidFill>
                  <a:srgbClr val="000000"/>
                </a:solidFill>
              </a:rPr>
              <a:t> component</a:t>
            </a:r>
          </a:p>
        </p:txBody>
      </p:sp>
      <p:sp>
        <p:nvSpPr>
          <p:cNvPr id="2" name="PlaceHolder 1"/>
          <p:cNvSpPr>
            <a:spLocks noGrp="1"/>
          </p:cNvSpPr>
          <p:nvPr>
            <p:ph type="sldNum" idx="2"/>
          </p:nvPr>
        </p:nvSpPr>
        <p:spPr/>
        <p:txBody>
          <a:bodyPr/>
          <a:lstStyle/>
          <a:p>
            <a:fld id="{E662E0F8-AEBF-4F9D-AAEA-E42E01C18BE1}" type="slidenum">
              <a:t>9</a:t>
            </a:fld>
            <a:endParaRPr/>
          </a:p>
        </p:txBody>
      </p:sp>
    </p:spTree>
    <p:extLst>
      <p:ext uri="{BB962C8B-B14F-4D97-AF65-F5344CB8AC3E}">
        <p14:creationId xmlns:p14="http://schemas.microsoft.com/office/powerpoint/2010/main" val="138936491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6234</TotalTime>
  <Words>4374</Words>
  <Application>Microsoft Office PowerPoint</Application>
  <PresentationFormat>Widescreen</PresentationFormat>
  <Paragraphs>568</Paragraphs>
  <Slides>60</Slides>
  <Notes>59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60</vt:i4>
      </vt:variant>
    </vt:vector>
  </HeadingPairs>
  <TitlesOfParts>
    <vt:vector size="69" baseType="lpstr">
      <vt:lpstr>Arial</vt:lpstr>
      <vt:lpstr>Calibri</vt:lpstr>
      <vt:lpstr>DejaVu Sans</vt:lpstr>
      <vt:lpstr>PingFang SC</vt:lpstr>
      <vt:lpstr>Symbol</vt:lpstr>
      <vt:lpstr>Times New Roman</vt:lpstr>
      <vt:lpstr>Wingdings</vt:lpstr>
      <vt:lpstr>Office Theme</vt:lpstr>
      <vt:lpstr>Office Theme</vt:lpstr>
      <vt:lpstr>PowerPoint Presentation</vt:lpstr>
      <vt:lpstr>Learning Objectives</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Phạm Trọng Nghĩa</cp:lastModifiedBy>
  <cp:revision>389</cp:revision>
  <dcterms:created xsi:type="dcterms:W3CDTF">2023-12-04T12:44:34Z</dcterms:created>
  <dcterms:modified xsi:type="dcterms:W3CDTF">2024-02-25T09:39:34Z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