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6"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r>
              <a:rPr lang="en-US" sz="4400" b="0" strike="noStrike" spc="-1">
                <a:solidFill>
                  <a:srgbClr val="000000"/>
                </a:solidFill>
                <a:latin typeface="Arial"/>
              </a:rPr>
              <a:t>Click to move the slide</a:t>
            </a:r>
          </a:p>
        </p:txBody>
      </p:sp>
      <p:sp>
        <p:nvSpPr>
          <p:cNvPr id="87"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0">
              <a:buNone/>
            </a:pPr>
            <a:r>
              <a:rPr lang="en-US" sz="2000" b="0" strike="noStrike" spc="-1">
                <a:solidFill>
                  <a:srgbClr val="000000"/>
                </a:solidFill>
                <a:latin typeface="Arial"/>
              </a:rPr>
              <a:t>Click to edit the notes format</a:t>
            </a:r>
          </a:p>
        </p:txBody>
      </p:sp>
      <p:sp>
        <p:nvSpPr>
          <p:cNvPr id="88"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89" name="PlaceHolder 4"/>
          <p:cNvSpPr>
            <a:spLocks noGrp="1"/>
          </p:cNvSpPr>
          <p:nvPr>
            <p:ph type="dt" idx="3"/>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90" name="PlaceHolder 5"/>
          <p:cNvSpPr>
            <a:spLocks noGrp="1"/>
          </p:cNvSpPr>
          <p:nvPr>
            <p:ph type="ftr" idx="4"/>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91" name="PlaceHolder 6"/>
          <p:cNvSpPr>
            <a:spLocks noGrp="1"/>
          </p:cNvSpPr>
          <p:nvPr>
            <p:ph type="sldNum" idx="5"/>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21DA0526-8C5D-4036-A3D1-04F174A5CFC8}"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b0O2CRSdiOA&amp;list=PLX2vGYjWbI0S-LEFR59E2B347w2HbjiJv"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docs.unity3d.com/Manual/AnimationOverview.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noRot="1" noChangeAspect="1"/>
          </p:cNvSpPr>
          <p:nvPr>
            <p:ph type="sldImg"/>
          </p:nvPr>
        </p:nvSpPr>
        <p:spPr>
          <a:xfrm>
            <a:off x="217488" y="812800"/>
            <a:ext cx="7118350" cy="4003675"/>
          </a:xfrm>
          <a:prstGeom prst="rect">
            <a:avLst/>
          </a:prstGeom>
          <a:ln w="0">
            <a:noFill/>
          </a:ln>
        </p:spPr>
      </p:sp>
      <p:sp>
        <p:nvSpPr>
          <p:cNvPr id="171" name="PlaceHolder 2"/>
          <p:cNvSpPr>
            <a:spLocks noGrp="1"/>
          </p:cNvSpPr>
          <p:nvPr>
            <p:ph type="body"/>
          </p:nvPr>
        </p:nvSpPr>
        <p:spPr>
          <a:xfrm>
            <a:off x="756000" y="5078520"/>
            <a:ext cx="6041880" cy="4805280"/>
          </a:xfrm>
          <a:prstGeom prst="rect">
            <a:avLst/>
          </a:prstGeom>
          <a:noFill/>
          <a:ln w="0">
            <a:noFill/>
          </a:ln>
        </p:spPr>
        <p:txBody>
          <a:bodyPr lIns="0" tIns="0" rIns="0" bIns="0" anchor="t">
            <a:noAutofit/>
          </a:bodyPr>
          <a:lstStyle/>
          <a:p>
            <a:pPr marL="216000" indent="0">
              <a:lnSpc>
                <a:spcPct val="100000"/>
              </a:lnSpc>
              <a:buNone/>
              <a:tabLst>
                <a:tab pos="0" algn="l"/>
              </a:tabLst>
            </a:pPr>
            <a:r>
              <a:rPr lang="en-US" sz="2000" b="0" strike="noStrike" spc="-1">
                <a:solidFill>
                  <a:srgbClr val="000000"/>
                </a:solidFill>
                <a:latin typeface="Arial"/>
              </a:rPr>
              <a:t>Online tutorial for this lesson:</a:t>
            </a:r>
          </a:p>
          <a:p>
            <a:pPr marL="216000" indent="0">
              <a:lnSpc>
                <a:spcPct val="100000"/>
              </a:lnSpc>
              <a:buNone/>
              <a:tabLst>
                <a:tab pos="0" algn="l"/>
              </a:tabLst>
            </a:pPr>
            <a:r>
              <a:rPr lang="en-US" sz="2000" b="0" u="sng" strike="noStrike" spc="-1">
                <a:solidFill>
                  <a:srgbClr val="000000"/>
                </a:solidFill>
                <a:uFillTx/>
                <a:latin typeface="Arial"/>
                <a:hlinkClick r:id="rId3"/>
              </a:rPr>
              <a:t>https://www.youtube.com/watch?v=b0O2CRSdiOA&amp;list=PLX2vGYjWbI0S-LEFR59E2B347w2HbjiJv</a:t>
            </a:r>
            <a:endParaRPr lang="en-US" sz="2000" b="0" strike="noStrike" spc="-1">
              <a:solidFill>
                <a:srgbClr val="000000"/>
              </a:solidFill>
              <a:latin typeface="Arial"/>
            </a:endParaRPr>
          </a:p>
          <a:p>
            <a:pPr marL="216000" indent="0">
              <a:lnSpc>
                <a:spcPct val="100000"/>
              </a:lnSpc>
              <a:buNone/>
              <a:tabLst>
                <a:tab pos="0" algn="l"/>
              </a:tabLst>
            </a:pPr>
            <a:endParaRPr lang="en-US" sz="2000" b="0" strike="noStrike" spc="-1">
              <a:solidFill>
                <a:srgbClr val="000000"/>
              </a:solidFill>
              <a:latin typeface="Arial"/>
            </a:endParaRPr>
          </a:p>
          <a:p>
            <a:pPr marL="216000" indent="0">
              <a:lnSpc>
                <a:spcPct val="100000"/>
              </a:lnSpc>
              <a:buNone/>
              <a:tabLst>
                <a:tab pos="0" algn="l"/>
              </a:tabLst>
            </a:pPr>
            <a:endParaRPr lang="en-US" sz="2000" b="0" strike="noStrike" spc="-1">
              <a:solidFill>
                <a:srgbClr val="000000"/>
              </a:solidFill>
              <a:latin typeface="Arial"/>
            </a:endParaRPr>
          </a:p>
          <a:p>
            <a:pPr marL="216000" indent="0">
              <a:lnSpc>
                <a:spcPct val="100000"/>
              </a:lnSpc>
              <a:buNone/>
              <a:tabLst>
                <a:tab pos="0" algn="l"/>
              </a:tabLst>
            </a:pPr>
            <a:r>
              <a:rPr lang="en-US" sz="2000" b="0" u="sng" strike="noStrike" spc="-1">
                <a:solidFill>
                  <a:srgbClr val="000000"/>
                </a:solidFill>
                <a:uFillTx/>
                <a:latin typeface="Arial"/>
                <a:hlinkClick r:id="rId4"/>
              </a:rPr>
              <a:t>https://docs.unity3d.com/Manual/AnimationOverview.html</a:t>
            </a:r>
            <a:endParaRPr lang="en-US" sz="2000" b="0" strike="noStrike" spc="-1">
              <a:solidFill>
                <a:srgbClr val="000000"/>
              </a:solidFill>
              <a:latin typeface="Arial"/>
            </a:endParaRPr>
          </a:p>
          <a:p>
            <a:pPr marL="216000" indent="0">
              <a:lnSpc>
                <a:spcPct val="100000"/>
              </a:lnSpc>
              <a:buNone/>
              <a:tabLst>
                <a:tab pos="0" algn="l"/>
              </a:tabLst>
            </a:pPr>
            <a:endParaRPr lang="en-US" sz="2000" b="0" strike="noStrike" spc="-1">
              <a:solidFill>
                <a:srgbClr val="000000"/>
              </a:solid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PlaceHolder 1"/>
          <p:cNvSpPr>
            <a:spLocks noGrp="1" noRot="1" noChangeAspect="1"/>
          </p:cNvSpPr>
          <p:nvPr>
            <p:ph type="sldImg"/>
          </p:nvPr>
        </p:nvSpPr>
        <p:spPr>
          <a:xfrm>
            <a:off x="217488" y="812800"/>
            <a:ext cx="7123112" cy="4006850"/>
          </a:xfrm>
          <a:prstGeom prst="rect">
            <a:avLst/>
          </a:prstGeom>
          <a:ln w="0">
            <a:noFill/>
          </a:ln>
        </p:spPr>
      </p:sp>
      <p:sp>
        <p:nvSpPr>
          <p:cNvPr id="173" name="PlaceHolder 2"/>
          <p:cNvSpPr>
            <a:spLocks noGrp="1"/>
          </p:cNvSpPr>
          <p:nvPr>
            <p:ph type="body"/>
          </p:nvPr>
        </p:nvSpPr>
        <p:spPr>
          <a:xfrm>
            <a:off x="756000" y="5078520"/>
            <a:ext cx="6045840" cy="48092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r>
              <a:rPr lang="en-US" sz="1000" b="0" strike="noStrike" spc="-1">
                <a:solidFill>
                  <a:srgbClr val="000000"/>
                </a:solidFill>
                <a:latin typeface="Arial"/>
              </a:rPr>
              <a:t>  Brief recap of fundamental animation scripting concepts covered in previous sessions. </a:t>
            </a:r>
          </a:p>
          <a:p>
            <a:pPr marL="216000" indent="0">
              <a:lnSpc>
                <a:spcPct val="100000"/>
              </a:lnSpc>
              <a:spcBef>
                <a:spcPts val="1191"/>
              </a:spcBef>
              <a:spcAft>
                <a:spcPts val="992"/>
              </a:spcAft>
              <a:buNone/>
              <a:tabLst>
                <a:tab pos="0" algn="l"/>
              </a:tabLst>
            </a:pPr>
            <a:r>
              <a:rPr lang="en-US" sz="1000" b="0" strike="noStrike" spc="-1">
                <a:solidFill>
                  <a:srgbClr val="000000"/>
                </a:solidFill>
                <a:latin typeface="Arial"/>
              </a:rPr>
              <a:t>  Reminder of the importance of scripting for dynamic and controlled movement. </a:t>
            </a:r>
          </a:p>
          <a:p>
            <a:pPr marL="216000" indent="0">
              <a:lnSpc>
                <a:spcPct val="100000"/>
              </a:lnSpc>
              <a:spcBef>
                <a:spcPts val="1191"/>
              </a:spcBef>
              <a:spcAft>
                <a:spcPts val="992"/>
              </a:spcAft>
              <a:buNone/>
              <a:tabLst>
                <a:tab pos="0" algn="l"/>
              </a:tabLst>
            </a:pPr>
            <a:endParaRPr lang="en-US" sz="1000" b="0" strike="noStrike" spc="-1">
              <a:solidFill>
                <a:srgbClr val="000000"/>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noRot="1" noChangeAspect="1"/>
          </p:cNvSpPr>
          <p:nvPr>
            <p:ph type="sldImg"/>
          </p:nvPr>
        </p:nvSpPr>
        <p:spPr>
          <a:xfrm>
            <a:off x="217488" y="812800"/>
            <a:ext cx="7121525" cy="4005263"/>
          </a:xfrm>
          <a:prstGeom prst="rect">
            <a:avLst/>
          </a:prstGeom>
          <a:ln w="0">
            <a:noFill/>
          </a:ln>
        </p:spPr>
      </p:sp>
      <p:sp>
        <p:nvSpPr>
          <p:cNvPr id="175" name="PlaceHolder 2"/>
          <p:cNvSpPr>
            <a:spLocks noGrp="1"/>
          </p:cNvSpPr>
          <p:nvPr>
            <p:ph type="body"/>
          </p:nvPr>
        </p:nvSpPr>
        <p:spPr>
          <a:xfrm>
            <a:off x="756000" y="5078520"/>
            <a:ext cx="6044400" cy="4807800"/>
          </a:xfrm>
          <a:prstGeom prst="rect">
            <a:avLst/>
          </a:prstGeom>
          <a:noFill/>
          <a:ln w="0">
            <a:noFill/>
          </a:ln>
        </p:spPr>
        <p:txBody>
          <a:bodyPr lIns="0" tIns="0" rIns="0" bIns="0" anchor="t">
            <a:noAutofit/>
          </a:bodyPr>
          <a:lstStyle/>
          <a:p>
            <a:pPr marL="216000" indent="0">
              <a:lnSpc>
                <a:spcPct val="100000"/>
              </a:lnSpc>
              <a:buNone/>
              <a:tabLst>
                <a:tab pos="0" algn="l"/>
              </a:tabLst>
            </a:pPr>
            <a:r>
              <a:rPr lang="en-US" sz="2000" b="0" strike="noStrike" spc="-1">
                <a:solidFill>
                  <a:srgbClr val="000000"/>
                </a:solidFill>
                <a:latin typeface="Arial"/>
              </a:rPr>
              <a:t>Slide 6,7,8,9 nói qua về các màn hình (windows) khi làm việc với animation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noRot="1" noChangeAspect="1"/>
          </p:cNvSpPr>
          <p:nvPr>
            <p:ph type="sldImg"/>
          </p:nvPr>
        </p:nvSpPr>
        <p:spPr>
          <a:xfrm>
            <a:off x="217488" y="812800"/>
            <a:ext cx="7121525" cy="4005263"/>
          </a:xfrm>
          <a:prstGeom prst="rect">
            <a:avLst/>
          </a:prstGeom>
          <a:ln w="0">
            <a:noFill/>
          </a:ln>
        </p:spPr>
      </p:sp>
      <p:sp>
        <p:nvSpPr>
          <p:cNvPr id="177" name="PlaceHolder 2"/>
          <p:cNvSpPr>
            <a:spLocks noGrp="1"/>
          </p:cNvSpPr>
          <p:nvPr>
            <p:ph type="body"/>
          </p:nvPr>
        </p:nvSpPr>
        <p:spPr>
          <a:xfrm>
            <a:off x="756000" y="5078520"/>
            <a:ext cx="6044400" cy="4807800"/>
          </a:xfrm>
          <a:prstGeom prst="rect">
            <a:avLst/>
          </a:prstGeom>
          <a:noFill/>
          <a:ln w="0">
            <a:noFill/>
          </a:ln>
        </p:spPr>
        <p:txBody>
          <a:bodyPr lIns="0" tIns="0" rIns="0" bIns="0" anchor="t">
            <a:noAutofit/>
          </a:bodyPr>
          <a:lstStyle/>
          <a:p>
            <a:pPr marL="216000" indent="0">
              <a:lnSpc>
                <a:spcPct val="100000"/>
              </a:lnSpc>
              <a:buNone/>
              <a:tabLst>
                <a:tab pos="0" algn="l"/>
              </a:tabLst>
            </a:pPr>
            <a:r>
              <a:rPr lang="en-US" sz="2000" b="0" strike="noStrike" spc="-1">
                <a:solidFill>
                  <a:srgbClr val="000000"/>
                </a:solidFill>
                <a:latin typeface="Arial"/>
              </a:rPr>
              <a:t>Slide 6,7,8,9 nói qua về các màn hình (windows) khi làm việc với animation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noRot="1" noChangeAspect="1"/>
          </p:cNvSpPr>
          <p:nvPr>
            <p:ph type="sldImg"/>
          </p:nvPr>
        </p:nvSpPr>
        <p:spPr>
          <a:xfrm>
            <a:off x="217488" y="812800"/>
            <a:ext cx="7121525" cy="4005263"/>
          </a:xfrm>
          <a:prstGeom prst="rect">
            <a:avLst/>
          </a:prstGeom>
          <a:ln w="0">
            <a:noFill/>
          </a:ln>
        </p:spPr>
      </p:sp>
      <p:sp>
        <p:nvSpPr>
          <p:cNvPr id="179" name="PlaceHolder 2"/>
          <p:cNvSpPr>
            <a:spLocks noGrp="1"/>
          </p:cNvSpPr>
          <p:nvPr>
            <p:ph type="body"/>
          </p:nvPr>
        </p:nvSpPr>
        <p:spPr>
          <a:xfrm>
            <a:off x="756000" y="5078520"/>
            <a:ext cx="6044400" cy="4807800"/>
          </a:xfrm>
          <a:prstGeom prst="rect">
            <a:avLst/>
          </a:prstGeom>
          <a:noFill/>
          <a:ln w="0">
            <a:noFill/>
          </a:ln>
        </p:spPr>
        <p:txBody>
          <a:bodyPr lIns="0" tIns="0" rIns="0" bIns="0" anchor="t">
            <a:noAutofit/>
          </a:bodyPr>
          <a:lstStyle/>
          <a:p>
            <a:pPr marL="216000" indent="0">
              <a:lnSpc>
                <a:spcPct val="100000"/>
              </a:lnSpc>
              <a:buNone/>
              <a:tabLst>
                <a:tab pos="0" algn="l"/>
              </a:tabLst>
            </a:pPr>
            <a:r>
              <a:rPr lang="en-US" sz="2000" b="0" strike="noStrike" spc="-1">
                <a:solidFill>
                  <a:srgbClr val="000000"/>
                </a:solidFill>
                <a:latin typeface="Arial"/>
              </a:rPr>
              <a:t>Slide 6,7,8,9 nói qua về các màn hình (windows) khi làm việc với animation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noRot="1" noChangeAspect="1"/>
          </p:cNvSpPr>
          <p:nvPr>
            <p:ph type="sldImg"/>
          </p:nvPr>
        </p:nvSpPr>
        <p:spPr>
          <a:xfrm>
            <a:off x="217488" y="812800"/>
            <a:ext cx="7121525" cy="4005263"/>
          </a:xfrm>
          <a:prstGeom prst="rect">
            <a:avLst/>
          </a:prstGeom>
          <a:ln w="0">
            <a:noFill/>
          </a:ln>
        </p:spPr>
      </p:sp>
      <p:sp>
        <p:nvSpPr>
          <p:cNvPr id="181" name="PlaceHolder 2"/>
          <p:cNvSpPr>
            <a:spLocks noGrp="1"/>
          </p:cNvSpPr>
          <p:nvPr>
            <p:ph type="body"/>
          </p:nvPr>
        </p:nvSpPr>
        <p:spPr>
          <a:xfrm>
            <a:off x="756000" y="5078520"/>
            <a:ext cx="6044400" cy="4807800"/>
          </a:xfrm>
          <a:prstGeom prst="rect">
            <a:avLst/>
          </a:prstGeom>
          <a:noFill/>
          <a:ln w="0">
            <a:noFill/>
          </a:ln>
        </p:spPr>
        <p:txBody>
          <a:bodyPr lIns="0" tIns="0" rIns="0" bIns="0" anchor="t">
            <a:noAutofit/>
          </a:bodyPr>
          <a:lstStyle/>
          <a:p>
            <a:pPr marL="216000" indent="0">
              <a:lnSpc>
                <a:spcPct val="100000"/>
              </a:lnSpc>
              <a:buNone/>
              <a:tabLst>
                <a:tab pos="0" algn="l"/>
              </a:tabLst>
            </a:pPr>
            <a:r>
              <a:rPr lang="en-US" sz="2000" b="0" strike="noStrike" spc="-1">
                <a:solidFill>
                  <a:srgbClr val="000000"/>
                </a:solidFill>
                <a:latin typeface="Arial"/>
              </a:rPr>
              <a:t>Slide 6,7,8,9 nói qua về các màn hình (windows) khi làm việc với animation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217488" y="812800"/>
            <a:ext cx="7123112" cy="4006850"/>
          </a:xfrm>
          <a:prstGeom prst="rect">
            <a:avLst/>
          </a:prstGeom>
          <a:ln w="0">
            <a:noFill/>
          </a:ln>
        </p:spPr>
      </p:sp>
      <p:sp>
        <p:nvSpPr>
          <p:cNvPr id="183" name="PlaceHolder 2"/>
          <p:cNvSpPr>
            <a:spLocks noGrp="1"/>
          </p:cNvSpPr>
          <p:nvPr>
            <p:ph type="body"/>
          </p:nvPr>
        </p:nvSpPr>
        <p:spPr>
          <a:xfrm>
            <a:off x="756000" y="5078520"/>
            <a:ext cx="6046560" cy="4809960"/>
          </a:xfrm>
          <a:prstGeom prst="rect">
            <a:avLst/>
          </a:prstGeom>
          <a:noFill/>
          <a:ln w="0">
            <a:noFill/>
          </a:ln>
        </p:spPr>
        <p:txBody>
          <a:bodyPr lIns="0" tIns="0" rIns="0" bIns="0" anchor="t">
            <a:noAutofit/>
          </a:bodyPr>
          <a:lstStyle/>
          <a:p>
            <a:pPr marL="216000" indent="0">
              <a:lnSpc>
                <a:spcPct val="100000"/>
              </a:lnSpc>
              <a:buNone/>
              <a:tabLst>
                <a:tab pos="0" algn="l"/>
              </a:tabLst>
            </a:pPr>
            <a:r>
              <a:rPr lang="en-US" sz="2000" b="0" strike="noStrike" spc="-1">
                <a:solidFill>
                  <a:srgbClr val="000000"/>
                </a:solidFill>
                <a:latin typeface="Arial"/>
              </a:rPr>
              <a:t>Students need to follow the next slide's instructions to practice with Unity.</a:t>
            </a:r>
          </a:p>
          <a:p>
            <a:pPr marL="216000" indent="0">
              <a:lnSpc>
                <a:spcPct val="100000"/>
              </a:lnSpc>
              <a:buNone/>
              <a:tabLst>
                <a:tab pos="0" algn="l"/>
              </a:tabLst>
            </a:pPr>
            <a:endParaRPr lang="en-US" sz="2000" b="0" strike="noStrike" spc="-1">
              <a:solidFill>
                <a:srgbClr val="000000"/>
              </a:solidFill>
              <a:latin typeface="Arial"/>
            </a:endParaRPr>
          </a:p>
          <a:p>
            <a:pPr marL="216000" indent="0">
              <a:lnSpc>
                <a:spcPct val="100000"/>
              </a:lnSpc>
              <a:buNone/>
              <a:tabLst>
                <a:tab pos="0" algn="l"/>
              </a:tabLst>
            </a:pPr>
            <a:r>
              <a:rPr lang="en-US" sz="2000" b="0" strike="noStrike" spc="-1">
                <a:solidFill>
                  <a:srgbClr val="000000"/>
                </a:solidFill>
                <a:latin typeface="Arial"/>
              </a:rPr>
              <a:t>Practice Resources sharing:</a:t>
            </a:r>
          </a:p>
          <a:p>
            <a:pPr marL="216000" indent="0">
              <a:lnSpc>
                <a:spcPct val="100000"/>
              </a:lnSpc>
              <a:buNone/>
              <a:tabLst>
                <a:tab pos="0" algn="l"/>
              </a:tabLst>
            </a:pPr>
            <a:r>
              <a:rPr lang="en-US" sz="2000" b="0" strike="noStrike" spc="-1">
                <a:solidFill>
                  <a:srgbClr val="000000"/>
                </a:solidFill>
                <a:latin typeface="Arial"/>
              </a:rPr>
              <a:t>https://drive.google.com/drive/folders/1eXu20cX1o-5uMFuSeHGxRS5AkhDZJTOP?usp=sharing</a:t>
            </a:r>
          </a:p>
          <a:p>
            <a:pPr marL="216000" indent="0">
              <a:lnSpc>
                <a:spcPct val="100000"/>
              </a:lnSpc>
              <a:buNone/>
              <a:tabLst>
                <a:tab pos="0" algn="l"/>
              </a:tabLst>
            </a:pPr>
            <a:endParaRPr lang="en-US" sz="2000" b="0" strike="noStrike" spc="-1">
              <a:solidFill>
                <a:srgbClr val="000000"/>
              </a:solidFill>
              <a:latin typeface="Arial"/>
            </a:endParaRPr>
          </a:p>
          <a:p>
            <a:pPr marL="216000" indent="0">
              <a:lnSpc>
                <a:spcPct val="100000"/>
              </a:lnSpc>
              <a:buNone/>
              <a:tabLst>
                <a:tab pos="0" algn="l"/>
              </a:tabLst>
            </a:pPr>
            <a:r>
              <a:rPr lang="en-US" sz="2000" b="0" strike="noStrike" spc="-1">
                <a:solidFill>
                  <a:srgbClr val="000000"/>
                </a:solidFill>
                <a:latin typeface="Arial"/>
              </a:rPr>
              <a:t>For lecturer: open file in: ./LO.3-Animations-and-Physics/Lecturer-Guide/3.2_Animation-Scripting-and-Interactions.mp4</a:t>
            </a:r>
          </a:p>
          <a:p>
            <a:pPr marL="216000" indent="0">
              <a:lnSpc>
                <a:spcPct val="100000"/>
              </a:lnSpc>
              <a:buNone/>
              <a:tabLst>
                <a:tab pos="0" algn="l"/>
              </a:tabLst>
            </a:pPr>
            <a:endParaRPr lang="en-US" sz="2000" b="0" strike="noStrike" spc="-1">
              <a:solidFill>
                <a:srgbClr val="000000"/>
              </a:solidFill>
              <a:latin typeface="Arial"/>
            </a:endParaRPr>
          </a:p>
          <a:p>
            <a:pPr marL="216000" indent="0">
              <a:lnSpc>
                <a:spcPct val="100000"/>
              </a:lnSpc>
              <a:buNone/>
              <a:tabLst>
                <a:tab pos="0" algn="l"/>
              </a:tabLst>
            </a:pPr>
            <a:r>
              <a:rPr lang="en-US" sz="2000" b="0" strike="noStrike" spc="-1">
                <a:solidFill>
                  <a:srgbClr val="000000"/>
                </a:solidFill>
                <a:latin typeface="Arial"/>
              </a:rPr>
              <a:t>And user Assets file in ./LO.3-Animations-and-Physics/Lecturer-Guide/Assets/3.2_Animation-Scripting-and-Interactions/* </a:t>
            </a:r>
          </a:p>
          <a:p>
            <a:pPr marL="216000" indent="0">
              <a:lnSpc>
                <a:spcPct val="100000"/>
              </a:lnSpc>
              <a:buNone/>
              <a:tabLst>
                <a:tab pos="0" algn="l"/>
              </a:tabLst>
            </a:pPr>
            <a:r>
              <a:rPr lang="en-US" sz="2000" b="0" strike="noStrike" spc="-1">
                <a:solidFill>
                  <a:srgbClr val="000000"/>
                </a:solidFill>
                <a:latin typeface="Arial"/>
              </a:rPr>
              <a:t>To create the final project.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8BFD4C59-D943-46CF-832D-AF1FABCC829E}"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B179F917-94E0-4FDF-A42A-BC7A1543E0C8}"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sldNum" idx="1"/>
          </p:nvPr>
        </p:nvSpPr>
        <p:spPr/>
        <p:txBody>
          <a:bodyPr/>
          <a:lstStyle/>
          <a:p>
            <a:fld id="{868EA393-C92B-4023-A2B1-D99A7145C31F}"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sldNum" idx="1"/>
          </p:nvPr>
        </p:nvSpPr>
        <p:spPr/>
        <p:txBody>
          <a:bodyPr/>
          <a:lstStyle/>
          <a:p>
            <a:fld id="{ECE2EA80-F813-405A-9008-94922B54F3E1}" type="slidenu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lstStyle/>
          <a:p>
            <a:fld id="{BC87F3E9-B8D1-47E9-A5D4-D6719090AE60}" type="slidenum">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sldNum" idx="2"/>
          </p:nvPr>
        </p:nvSpPr>
        <p:spPr/>
        <p:txBody>
          <a:bodyPr/>
          <a:lstStyle/>
          <a:p>
            <a:fld id="{D34AB141-9228-42D1-AC16-FEAA55F5C718}" type="slidenum">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2"/>
          </p:nvPr>
        </p:nvSpPr>
        <p:spPr/>
        <p:txBody>
          <a:bodyPr/>
          <a:lstStyle/>
          <a:p>
            <a:fld id="{28C5C992-0F2F-4039-8005-5D0A2CF04710}" type="slidenum">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2"/>
          </p:nvPr>
        </p:nvSpPr>
        <p:spPr/>
        <p:txBody>
          <a:bodyPr/>
          <a:lstStyle/>
          <a:p>
            <a:fld id="{A79A8BA5-AA49-47E4-825E-555DFC52ACF8}" type="slidenum">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sldNum" idx="2"/>
          </p:nvPr>
        </p:nvSpPr>
        <p:spPr/>
        <p:txBody>
          <a:bodyPr/>
          <a:lstStyle/>
          <a:p>
            <a:fld id="{C5FAB71B-7F57-4317-8573-F98D9A6402CD}" type="slidenum">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sldNum" idx="2"/>
          </p:nvPr>
        </p:nvSpPr>
        <p:spPr/>
        <p:txBody>
          <a:bodyPr/>
          <a:lstStyle/>
          <a:p>
            <a:fld id="{C4F2A662-0361-45A4-92D9-AD80A00E5223}" type="slidenum">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2"/>
          </p:nvPr>
        </p:nvSpPr>
        <p:spPr/>
        <p:txBody>
          <a:bodyPr/>
          <a:lstStyle/>
          <a:p>
            <a:fld id="{8A7A789B-99B6-4811-8EA0-11B41B1F2469}"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sldNum" idx="1"/>
          </p:nvPr>
        </p:nvSpPr>
        <p:spPr/>
        <p:txBody>
          <a:bodyPr/>
          <a:lstStyle/>
          <a:p>
            <a:fld id="{B54B4F52-8B03-4292-8CB3-22AA6C02E0BE}"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2"/>
          </p:nvPr>
        </p:nvSpPr>
        <p:spPr/>
        <p:txBody>
          <a:bodyPr/>
          <a:lstStyle/>
          <a:p>
            <a:fld id="{54541FF8-C960-444A-AA05-DDA86EA36B45}" type="slidenum">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2"/>
          </p:nvPr>
        </p:nvSpPr>
        <p:spPr/>
        <p:txBody>
          <a:bodyPr/>
          <a:lstStyle/>
          <a:p>
            <a:fld id="{8F580652-DAF4-43F4-BD1A-2A1FDF051DEE}" type="slidenum">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2"/>
          </p:nvPr>
        </p:nvSpPr>
        <p:spPr/>
        <p:txBody>
          <a:bodyPr/>
          <a:lstStyle/>
          <a:p>
            <a:fld id="{B9FA8BC7-4B7A-47CC-8E84-EC58DFE5A564}" type="slidenum">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sldNum" idx="2"/>
          </p:nvPr>
        </p:nvSpPr>
        <p:spPr/>
        <p:txBody>
          <a:bodyPr/>
          <a:lstStyle/>
          <a:p>
            <a:fld id="{C54D2836-3726-4839-95A6-CADF5A686600}" type="slidenum">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sldNum" idx="2"/>
          </p:nvPr>
        </p:nvSpPr>
        <p:spPr/>
        <p:txBody>
          <a:bodyPr/>
          <a:lstStyle/>
          <a:p>
            <a:fld id="{B1C25EF1-6135-468B-B201-68277F46925D}"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1"/>
          </p:nvPr>
        </p:nvSpPr>
        <p:spPr/>
        <p:txBody>
          <a:bodyPr/>
          <a:lstStyle/>
          <a:p>
            <a:fld id="{B1AC2B86-F0F6-48E0-95CF-C705179461C2}"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5634D95E-0424-411F-BE69-6267A1F5672D}"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sldNum" idx="1"/>
          </p:nvPr>
        </p:nvSpPr>
        <p:spPr/>
        <p:txBody>
          <a:bodyPr/>
          <a:lstStyle/>
          <a:p>
            <a:fld id="{867DBC72-64AD-4ABE-A6B5-8760D56C6426}"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sldNum" idx="1"/>
          </p:nvPr>
        </p:nvSpPr>
        <p:spPr/>
        <p:txBody>
          <a:bodyPr/>
          <a:lstStyle/>
          <a:p>
            <a:fld id="{BFEF6FB5-A888-4C18-848D-AF2862047C9D}"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78483401-5654-491C-8586-EB4E6008E778}"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A8259AD2-EEA4-426D-AA01-FF5BCF47535F}"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33CB2B9A-982A-4A28-A236-853EE188026C}"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TextBox 6"/>
          <p:cNvSpPr/>
          <p:nvPr/>
        </p:nvSpPr>
        <p:spPr>
          <a:xfrm>
            <a:off x="0" y="6461280"/>
            <a:ext cx="12177360" cy="38916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sp>
        <p:nvSpPr>
          <p:cNvPr id="8" name="TextBox 9"/>
          <p:cNvSpPr/>
          <p:nvPr/>
        </p:nvSpPr>
        <p:spPr>
          <a:xfrm>
            <a:off x="0" y="681120"/>
            <a:ext cx="213840" cy="701280"/>
          </a:xfrm>
          <a:prstGeom prst="rect">
            <a:avLst/>
          </a:prstGeom>
          <a:solidFill>
            <a:srgbClr val="4E8F00"/>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pic>
        <p:nvPicPr>
          <p:cNvPr id="2" name="Picture 9" descr="GitHub - morzhanov/nodejs-express-boilerplate: Node.js Boilerplate is an  project that allows you to start new node.js project from scratch."/>
          <p:cNvPicPr/>
          <p:nvPr/>
        </p:nvPicPr>
        <p:blipFill>
          <a:blip r:embed="rId14"/>
          <a:stretch/>
        </p:blipFill>
        <p:spPr>
          <a:xfrm>
            <a:off x="10759680" y="3600"/>
            <a:ext cx="1380960" cy="761760"/>
          </a:xfrm>
          <a:prstGeom prst="rect">
            <a:avLst/>
          </a:prstGeom>
          <a:ln w="0">
            <a:noFill/>
          </a:ln>
        </p:spPr>
      </p:pic>
      <p:pic>
        <p:nvPicPr>
          <p:cNvPr id="3" name="Picture 2"/>
          <p:cNvPicPr/>
          <p:nvPr/>
        </p:nvPicPr>
        <p:blipFill>
          <a:blip r:embed="rId15"/>
          <a:stretch/>
        </p:blipFill>
        <p:spPr>
          <a:xfrm>
            <a:off x="25560" y="30240"/>
            <a:ext cx="1571760" cy="631080"/>
          </a:xfrm>
          <a:prstGeom prst="rect">
            <a:avLst/>
          </a:prstGeom>
          <a:ln w="0">
            <a:noFill/>
          </a:ln>
        </p:spPr>
      </p:pic>
      <p:sp>
        <p:nvSpPr>
          <p:cNvPr id="4"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5" name="PlaceHolder 2"/>
          <p:cNvSpPr>
            <a:spLocks noGrp="1"/>
          </p:cNvSpPr>
          <p:nvPr>
            <p:ph type="sldNum" idx="1"/>
          </p:nvPr>
        </p:nvSpPr>
        <p:spPr>
          <a:xfrm>
            <a:off x="8610480" y="6483240"/>
            <a:ext cx="2728440" cy="35028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000000"/>
                </a:solidFill>
                <a:latin typeface="Calibri"/>
              </a:defRPr>
            </a:lvl1pPr>
          </a:lstStyle>
          <a:p>
            <a:pPr indent="0" algn="r">
              <a:lnSpc>
                <a:spcPct val="100000"/>
              </a:lnSpc>
              <a:buNone/>
              <a:tabLst>
                <a:tab pos="0" algn="l"/>
              </a:tabLst>
            </a:pPr>
            <a:fld id="{46889640-7E79-49BD-85C8-CE7BDFB27243}" type="slidenum">
              <a:rPr lang="en-US" sz="1200" b="0" strike="noStrike" spc="-1">
                <a:solidFill>
                  <a:srgbClr val="000000"/>
                </a:solidFill>
                <a:latin typeface="Calibri"/>
              </a:rPr>
              <a:t>‹#›</a:t>
            </a:fld>
            <a:endParaRPr lang="en-US" sz="1200" b="0" strike="noStrike" spc="-1">
              <a:solidFill>
                <a:srgbClr val="000000"/>
              </a:solidFill>
              <a:latin typeface="Times New Roman"/>
            </a:endParaRPr>
          </a:p>
        </p:txBody>
      </p:sp>
      <p:sp>
        <p:nvSpPr>
          <p:cNvPr id="6" name="PlaceHolder 3"/>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TextBox 6"/>
          <p:cNvSpPr/>
          <p:nvPr/>
        </p:nvSpPr>
        <p:spPr>
          <a:xfrm>
            <a:off x="0" y="6461280"/>
            <a:ext cx="12177360" cy="38916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sp>
        <p:nvSpPr>
          <p:cNvPr id="44" name="TextBox 9"/>
          <p:cNvSpPr/>
          <p:nvPr/>
        </p:nvSpPr>
        <p:spPr>
          <a:xfrm>
            <a:off x="0" y="681120"/>
            <a:ext cx="213840" cy="701280"/>
          </a:xfrm>
          <a:prstGeom prst="rect">
            <a:avLst/>
          </a:prstGeom>
          <a:solidFill>
            <a:srgbClr val="4E8F00"/>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pic>
        <p:nvPicPr>
          <p:cNvPr id="45" name="Picture 9" descr="GitHub - morzhanov/nodejs-express-boilerplate: Node.js Boilerplate is an  project that allows you to start new node.js project from scratch."/>
          <p:cNvPicPr/>
          <p:nvPr/>
        </p:nvPicPr>
        <p:blipFill>
          <a:blip r:embed="rId14"/>
          <a:stretch/>
        </p:blipFill>
        <p:spPr>
          <a:xfrm>
            <a:off x="10759680" y="3600"/>
            <a:ext cx="1380960" cy="761760"/>
          </a:xfrm>
          <a:prstGeom prst="rect">
            <a:avLst/>
          </a:prstGeom>
          <a:ln w="0">
            <a:noFill/>
          </a:ln>
        </p:spPr>
      </p:pic>
      <p:pic>
        <p:nvPicPr>
          <p:cNvPr id="46" name="Picture 45"/>
          <p:cNvPicPr/>
          <p:nvPr/>
        </p:nvPicPr>
        <p:blipFill>
          <a:blip r:embed="rId15"/>
          <a:stretch/>
        </p:blipFill>
        <p:spPr>
          <a:xfrm>
            <a:off x="25560" y="30240"/>
            <a:ext cx="1571760" cy="631080"/>
          </a:xfrm>
          <a:prstGeom prst="rect">
            <a:avLst/>
          </a:prstGeom>
          <a:ln w="0">
            <a:noFill/>
          </a:ln>
        </p:spPr>
      </p:pic>
      <p:sp>
        <p:nvSpPr>
          <p:cNvPr id="47" name="PlaceHolder 1"/>
          <p:cNvSpPr>
            <a:spLocks noGrp="1"/>
          </p:cNvSpPr>
          <p:nvPr>
            <p:ph type="sldNum" idx="2"/>
          </p:nvPr>
        </p:nvSpPr>
        <p:spPr>
          <a:xfrm>
            <a:off x="8610480" y="6483240"/>
            <a:ext cx="2728440" cy="35028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000000"/>
                </a:solidFill>
                <a:latin typeface="Calibri"/>
              </a:defRPr>
            </a:lvl1pPr>
          </a:lstStyle>
          <a:p>
            <a:pPr indent="0" algn="r">
              <a:lnSpc>
                <a:spcPct val="100000"/>
              </a:lnSpc>
              <a:buNone/>
              <a:tabLst>
                <a:tab pos="0" algn="l"/>
              </a:tabLst>
            </a:pPr>
            <a:fld id="{DEB77164-1F6E-44C4-B1EA-3AA992F4E156}" type="slidenum">
              <a:rPr lang="en-US" sz="1200" b="0" strike="noStrike" spc="-1">
                <a:solidFill>
                  <a:srgbClr val="000000"/>
                </a:solidFill>
                <a:latin typeface="Calibri"/>
              </a:rPr>
              <a:t>‹#›</a:t>
            </a:fld>
            <a:endParaRPr lang="en-US" sz="1200" b="0" strike="noStrike" spc="-1">
              <a:solidFill>
                <a:srgbClr val="000000"/>
              </a:solidFill>
              <a:latin typeface="Times New Roman"/>
            </a:endParaRPr>
          </a:p>
        </p:txBody>
      </p:sp>
      <p:sp>
        <p:nvSpPr>
          <p:cNvPr id="48" name="PlaceHolder 2"/>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49" name="PlaceHolder 3"/>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itle 23"/>
          <p:cNvSpPr/>
          <p:nvPr/>
        </p:nvSpPr>
        <p:spPr>
          <a:xfrm>
            <a:off x="1030680" y="1551600"/>
            <a:ext cx="10128600" cy="237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90000"/>
              </a:lnSpc>
            </a:pPr>
            <a:r>
              <a:rPr lang="en-US" sz="4400" b="0" strike="noStrike" spc="-1">
                <a:solidFill>
                  <a:srgbClr val="000000"/>
                </a:solidFill>
                <a:latin typeface="Arial"/>
                <a:ea typeface="PingFang SC"/>
              </a:rPr>
              <a:t>Animation Scripting and Interactions</a:t>
            </a:r>
            <a:endParaRPr lang="en-US" sz="4400" b="0" strike="noStrike" spc="-1">
              <a:solidFill>
                <a:srgbClr val="000000"/>
              </a:solidFill>
              <a:latin typeface="Arial"/>
            </a:endParaRPr>
          </a:p>
        </p:txBody>
      </p:sp>
      <p:pic>
        <p:nvPicPr>
          <p:cNvPr id="93" name="Picture 92"/>
          <p:cNvPicPr/>
          <p:nvPr/>
        </p:nvPicPr>
        <p:blipFill>
          <a:blip r:embed="rId2"/>
          <a:stretch/>
        </p:blipFill>
        <p:spPr>
          <a:xfrm>
            <a:off x="4155840" y="446400"/>
            <a:ext cx="3878640" cy="212724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PlaceHolder 24"/>
          <p:cNvSpPr/>
          <p:nvPr/>
        </p:nvSpPr>
        <p:spPr>
          <a:xfrm>
            <a:off x="228960" y="681480"/>
            <a:ext cx="11810160" cy="701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3600" b="1" strike="noStrike" spc="-1">
                <a:solidFill>
                  <a:srgbClr val="000000"/>
                </a:solidFill>
                <a:latin typeface="Arial"/>
                <a:ea typeface="DejaVu Sans"/>
              </a:rPr>
              <a:t>Scripting Animation Transitions</a:t>
            </a:r>
            <a:endParaRPr lang="en-US" sz="3600" b="0" strike="noStrike" spc="-1">
              <a:solidFill>
                <a:srgbClr val="000000"/>
              </a:solidFill>
              <a:latin typeface="Arial"/>
            </a:endParaRPr>
          </a:p>
        </p:txBody>
      </p:sp>
      <p:sp>
        <p:nvSpPr>
          <p:cNvPr id="116" name="Rectangle 115"/>
          <p:cNvSpPr/>
          <p:nvPr/>
        </p:nvSpPr>
        <p:spPr>
          <a:xfrm>
            <a:off x="5257800" y="1384560"/>
            <a:ext cx="5026680" cy="44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spcBef>
                <a:spcPts val="1191"/>
              </a:spcBef>
              <a:spcAft>
                <a:spcPts val="992"/>
              </a:spcAft>
            </a:pPr>
            <a:r>
              <a:rPr lang="en-US" sz="2000" b="1" strike="noStrike" spc="-1">
                <a:solidFill>
                  <a:srgbClr val="000000"/>
                </a:solidFill>
                <a:latin typeface="Arial"/>
                <a:ea typeface="DejaVu Sans"/>
              </a:rPr>
              <a:t>An example of Scripting Animation</a:t>
            </a:r>
            <a:endParaRPr lang="en-US" sz="2000" b="0" strike="noStrike" spc="-1">
              <a:solidFill>
                <a:srgbClr val="000000"/>
              </a:solidFill>
              <a:latin typeface="Arial"/>
            </a:endParaRPr>
          </a:p>
        </p:txBody>
      </p:sp>
      <p:pic>
        <p:nvPicPr>
          <p:cNvPr id="117" name="Picture 116"/>
          <p:cNvPicPr/>
          <p:nvPr/>
        </p:nvPicPr>
        <p:blipFill>
          <a:blip r:embed="rId2"/>
          <a:stretch/>
        </p:blipFill>
        <p:spPr>
          <a:xfrm>
            <a:off x="685800" y="1384560"/>
            <a:ext cx="4464000" cy="5243040"/>
          </a:xfrm>
          <a:prstGeom prst="rect">
            <a:avLst/>
          </a:prstGeom>
          <a:ln w="0">
            <a:noFill/>
          </a:ln>
        </p:spPr>
      </p:pic>
      <p:pic>
        <p:nvPicPr>
          <p:cNvPr id="118" name="Picture 117"/>
          <p:cNvPicPr/>
          <p:nvPr/>
        </p:nvPicPr>
        <p:blipFill>
          <a:blip r:embed="rId3"/>
          <a:stretch/>
        </p:blipFill>
        <p:spPr>
          <a:xfrm>
            <a:off x="5715000" y="2743200"/>
            <a:ext cx="5713200" cy="2295000"/>
          </a:xfrm>
          <a:prstGeom prst="rect">
            <a:avLst/>
          </a:prstGeom>
          <a:ln w="0">
            <a:noFill/>
          </a:ln>
        </p:spPr>
      </p:pic>
      <p:sp>
        <p:nvSpPr>
          <p:cNvPr id="2" name="PlaceHolder 1"/>
          <p:cNvSpPr>
            <a:spLocks noGrp="1"/>
          </p:cNvSpPr>
          <p:nvPr>
            <p:ph type="sldNum" idx="2"/>
          </p:nvPr>
        </p:nvSpPr>
        <p:spPr/>
        <p:txBody>
          <a:bodyPr/>
          <a:lstStyle/>
          <a:p>
            <a:fld id="{A322AE1E-3C47-48BD-81BB-58F63A0F5F6E}" type="slidenum">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5"/>
          <p:cNvSpPr/>
          <p:nvPr/>
        </p:nvSpPr>
        <p:spPr>
          <a:xfrm>
            <a:off x="228960" y="681480"/>
            <a:ext cx="11810160" cy="701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trike="noStrike" spc="-1">
                <a:solidFill>
                  <a:srgbClr val="000000"/>
                </a:solidFill>
                <a:latin typeface="Arial"/>
                <a:ea typeface="DejaVu Sans"/>
              </a:rPr>
              <a:t>Interactive UI Animations</a:t>
            </a:r>
            <a:endParaRPr lang="en-US" sz="4400" b="0" strike="noStrike" spc="-1">
              <a:solidFill>
                <a:srgbClr val="000000"/>
              </a:solidFill>
              <a:latin typeface="Arial"/>
            </a:endParaRPr>
          </a:p>
        </p:txBody>
      </p:sp>
      <p:sp>
        <p:nvSpPr>
          <p:cNvPr id="120" name="Rectangle 119"/>
          <p:cNvSpPr/>
          <p:nvPr/>
        </p:nvSpPr>
        <p:spPr>
          <a:xfrm>
            <a:off x="408600" y="1900440"/>
            <a:ext cx="11248200" cy="2212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50000"/>
              </a:lnSpc>
              <a:spcBef>
                <a:spcPts val="1191"/>
              </a:spcBef>
              <a:spcAft>
                <a:spcPts val="992"/>
              </a:spcAft>
            </a:pPr>
            <a:r>
              <a:rPr lang="en-US" sz="2000" b="0" strike="noStrike" spc="-1">
                <a:solidFill>
                  <a:srgbClr val="000000"/>
                </a:solidFill>
                <a:latin typeface="Arial"/>
                <a:ea typeface="DejaVu Sans"/>
              </a:rPr>
              <a:t>Scripting animations for interactive UI elements involves using code to control and trigger animations applied to user interface components. This process allows for dynamic and engaging user experiences by animating elements in response to user interactions like clicks, hovers, or other events. This scripting can involve manipulating animation states, transitions, and properties of UI elements to create visually appealing and responsive interfaces.</a:t>
            </a:r>
            <a:endParaRPr lang="en-US" sz="2000" b="0" strike="noStrike" spc="-1">
              <a:solidFill>
                <a:srgbClr val="000000"/>
              </a:solidFill>
              <a:latin typeface="Arial"/>
            </a:endParaRPr>
          </a:p>
        </p:txBody>
      </p:sp>
      <p:sp>
        <p:nvSpPr>
          <p:cNvPr id="2" name="PlaceHolder 1"/>
          <p:cNvSpPr>
            <a:spLocks noGrp="1"/>
          </p:cNvSpPr>
          <p:nvPr>
            <p:ph type="sldNum" idx="2"/>
          </p:nvPr>
        </p:nvSpPr>
        <p:spPr/>
        <p:txBody>
          <a:bodyPr/>
          <a:lstStyle/>
          <a:p>
            <a:fld id="{F0F3A1F6-C4C1-4D77-AD5E-A725CF89851B}" type="slidenum">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26"/>
          <p:cNvSpPr/>
          <p:nvPr/>
        </p:nvSpPr>
        <p:spPr>
          <a:xfrm>
            <a:off x="228960" y="681480"/>
            <a:ext cx="11810160" cy="701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3600" b="1" strike="noStrike" spc="-1">
                <a:solidFill>
                  <a:srgbClr val="000000"/>
                </a:solidFill>
                <a:latin typeface="Arial"/>
                <a:ea typeface="DejaVu Sans"/>
              </a:rPr>
              <a:t>Interactive UI Animations</a:t>
            </a:r>
            <a:endParaRPr lang="en-US" sz="3600" b="0" strike="noStrike" spc="-1">
              <a:solidFill>
                <a:srgbClr val="000000"/>
              </a:solidFill>
              <a:latin typeface="Arial"/>
            </a:endParaRPr>
          </a:p>
        </p:txBody>
      </p:sp>
      <p:sp>
        <p:nvSpPr>
          <p:cNvPr id="122" name="Rectangle 121"/>
          <p:cNvSpPr/>
          <p:nvPr/>
        </p:nvSpPr>
        <p:spPr>
          <a:xfrm>
            <a:off x="491040" y="1443600"/>
            <a:ext cx="10937160" cy="383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000" b="1" strike="noStrike" spc="-1">
                <a:solidFill>
                  <a:srgbClr val="000000"/>
                </a:solidFill>
                <a:latin typeface="Arial"/>
                <a:ea typeface="DejaVu Sans"/>
              </a:rPr>
              <a:t>Example of dynamically changing the color of an image based on UI interaction</a:t>
            </a:r>
            <a:endParaRPr lang="en-US" sz="2000" b="0" strike="noStrike" spc="-1">
              <a:solidFill>
                <a:srgbClr val="000000"/>
              </a:solidFill>
              <a:latin typeface="Arial"/>
            </a:endParaRPr>
          </a:p>
        </p:txBody>
      </p:sp>
      <p:sp>
        <p:nvSpPr>
          <p:cNvPr id="123" name="Rectangle 122"/>
          <p:cNvSpPr/>
          <p:nvPr/>
        </p:nvSpPr>
        <p:spPr>
          <a:xfrm>
            <a:off x="95040" y="1828800"/>
            <a:ext cx="5450760" cy="482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nSpc>
                <a:spcPct val="150000"/>
              </a:lnSpc>
              <a:buClr>
                <a:srgbClr val="000000"/>
              </a:buClr>
              <a:buFont typeface="OpenSymbol"/>
              <a:buAutoNum type="arabicPeriod"/>
            </a:pPr>
            <a:r>
              <a:rPr lang="en-US" sz="1600" b="1" strike="noStrike" spc="-1">
                <a:solidFill>
                  <a:srgbClr val="000000"/>
                </a:solidFill>
                <a:latin typeface="Arial"/>
                <a:ea typeface="DejaVu Sans"/>
              </a:rPr>
              <a:t>Setting up the UI</a:t>
            </a:r>
            <a:r>
              <a:rPr lang="en-US" sz="1600" b="0" strike="noStrike" spc="-1">
                <a:solidFill>
                  <a:srgbClr val="000000"/>
                </a:solidFill>
                <a:latin typeface="Arial"/>
                <a:ea typeface="DejaVu Sans"/>
              </a:rPr>
              <a:t>:</a:t>
            </a:r>
            <a:endParaRPr lang="en-US" sz="1600" b="0" strike="noStrike" spc="-1">
              <a:solidFill>
                <a:srgbClr val="000000"/>
              </a:solidFill>
              <a:latin typeface="Arial"/>
            </a:endParaRPr>
          </a:p>
          <a:p>
            <a:pPr marL="432000" lvl="1" indent="-216000">
              <a:lnSpc>
                <a:spcPct val="150000"/>
              </a:lnSpc>
              <a:buClr>
                <a:srgbClr val="000000"/>
              </a:buClr>
              <a:buFont typeface="OpenSymbol"/>
              <a:buAutoNum type="arabicPeriod"/>
            </a:pPr>
            <a:r>
              <a:rPr lang="en-US" sz="1600" b="0" strike="noStrike" spc="-1">
                <a:solidFill>
                  <a:srgbClr val="000000"/>
                </a:solidFill>
                <a:latin typeface="Arial"/>
                <a:ea typeface="DejaVu Sans"/>
              </a:rPr>
              <a:t>Create a Canvas in your Unity scene.</a:t>
            </a:r>
            <a:endParaRPr lang="en-US" sz="1600" b="0" strike="noStrike" spc="-1">
              <a:solidFill>
                <a:srgbClr val="000000"/>
              </a:solidFill>
              <a:latin typeface="Arial"/>
            </a:endParaRPr>
          </a:p>
          <a:p>
            <a:pPr marL="432000" lvl="1" indent="-216000">
              <a:lnSpc>
                <a:spcPct val="150000"/>
              </a:lnSpc>
              <a:buClr>
                <a:srgbClr val="000000"/>
              </a:buClr>
              <a:buFont typeface="OpenSymbol"/>
              <a:buAutoNum type="arabicPeriod"/>
            </a:pPr>
            <a:r>
              <a:rPr lang="en-US" sz="1600" b="0" strike="noStrike" spc="-1">
                <a:solidFill>
                  <a:srgbClr val="000000"/>
                </a:solidFill>
                <a:latin typeface="Arial"/>
                <a:ea typeface="DejaVu Sans"/>
              </a:rPr>
              <a:t>Add an Image UI element to the Canvas.</a:t>
            </a:r>
            <a:endParaRPr lang="en-US" sz="1600" b="0" strike="noStrike" spc="-1">
              <a:solidFill>
                <a:srgbClr val="000000"/>
              </a:solidFill>
              <a:latin typeface="Arial"/>
            </a:endParaRPr>
          </a:p>
          <a:p>
            <a:pPr marL="216000" indent="-216000">
              <a:lnSpc>
                <a:spcPct val="150000"/>
              </a:lnSpc>
              <a:buClr>
                <a:srgbClr val="000000"/>
              </a:buClr>
              <a:buFont typeface="OpenSymbol"/>
              <a:buAutoNum type="arabicPeriod"/>
            </a:pPr>
            <a:r>
              <a:rPr lang="en-US" sz="1600" b="1" strike="noStrike" spc="-1">
                <a:solidFill>
                  <a:srgbClr val="000000"/>
                </a:solidFill>
                <a:latin typeface="Arial"/>
                <a:ea typeface="DejaVu Sans"/>
              </a:rPr>
              <a:t>Script for Dynamic Color Change</a:t>
            </a:r>
            <a:r>
              <a:rPr lang="en-US" sz="1600" b="0" strike="noStrike" spc="-1">
                <a:solidFill>
                  <a:srgbClr val="000000"/>
                </a:solidFill>
                <a:latin typeface="Arial"/>
                <a:ea typeface="DejaVu Sans"/>
              </a:rPr>
              <a:t>:</a:t>
            </a:r>
            <a:endParaRPr lang="en-US" sz="1600" b="0" strike="noStrike" spc="-1">
              <a:solidFill>
                <a:srgbClr val="000000"/>
              </a:solidFill>
              <a:latin typeface="Arial"/>
            </a:endParaRPr>
          </a:p>
          <a:p>
            <a:pPr marL="216000" indent="-216000">
              <a:lnSpc>
                <a:spcPct val="150000"/>
              </a:lnSpc>
              <a:buClr>
                <a:srgbClr val="000000"/>
              </a:buClr>
              <a:buFont typeface="OpenSymbol"/>
              <a:buAutoNum type="arabicPeriod"/>
            </a:pPr>
            <a:r>
              <a:rPr lang="en-US" sz="1600" b="1" strike="noStrike" spc="-1">
                <a:solidFill>
                  <a:srgbClr val="000000"/>
                </a:solidFill>
                <a:latin typeface="Arial"/>
                <a:ea typeface="DejaVu Sans"/>
              </a:rPr>
              <a:t>Attach Script and Setup</a:t>
            </a:r>
            <a:r>
              <a:rPr lang="en-US" sz="1600" b="0" strike="noStrike" spc="-1">
                <a:solidFill>
                  <a:srgbClr val="000000"/>
                </a:solidFill>
                <a:latin typeface="Arial"/>
                <a:ea typeface="DejaVu Sans"/>
              </a:rPr>
              <a:t>:</a:t>
            </a:r>
            <a:endParaRPr lang="en-US" sz="1600" b="0" strike="noStrike" spc="-1">
              <a:solidFill>
                <a:srgbClr val="000000"/>
              </a:solidFill>
              <a:latin typeface="Arial"/>
            </a:endParaRPr>
          </a:p>
          <a:p>
            <a:pPr marL="432000" lvl="1" indent="-216000">
              <a:lnSpc>
                <a:spcPct val="150000"/>
              </a:lnSpc>
              <a:buClr>
                <a:srgbClr val="000000"/>
              </a:buClr>
              <a:buFont typeface="OpenSymbol"/>
              <a:buAutoNum type="arabicPeriod"/>
            </a:pPr>
            <a:r>
              <a:rPr lang="en-US" sz="1600" b="0" strike="noStrike" spc="-1">
                <a:solidFill>
                  <a:srgbClr val="000000"/>
                </a:solidFill>
                <a:latin typeface="Arial"/>
                <a:ea typeface="DejaVu Sans"/>
              </a:rPr>
              <a:t>Attach the UIColorChange script to a GameObject.</a:t>
            </a:r>
            <a:endParaRPr lang="en-US" sz="1600" b="0" strike="noStrike" spc="-1">
              <a:solidFill>
                <a:srgbClr val="000000"/>
              </a:solidFill>
              <a:latin typeface="Arial"/>
            </a:endParaRPr>
          </a:p>
          <a:p>
            <a:pPr marL="432000" lvl="1" indent="-216000">
              <a:lnSpc>
                <a:spcPct val="150000"/>
              </a:lnSpc>
              <a:buClr>
                <a:srgbClr val="000000"/>
              </a:buClr>
              <a:buFont typeface="OpenSymbol"/>
              <a:buAutoNum type="arabicPeriod"/>
            </a:pPr>
            <a:r>
              <a:rPr lang="en-US" sz="1600" b="0" strike="noStrike" spc="-1">
                <a:solidFill>
                  <a:srgbClr val="000000"/>
                </a:solidFill>
                <a:latin typeface="Arial"/>
                <a:ea typeface="DejaVu Sans"/>
              </a:rPr>
              <a:t>Assign the Image UI element to the script's image variable in the Inspector.</a:t>
            </a:r>
            <a:endParaRPr lang="en-US" sz="1600" b="0" strike="noStrike" spc="-1">
              <a:solidFill>
                <a:srgbClr val="000000"/>
              </a:solidFill>
              <a:latin typeface="Arial"/>
            </a:endParaRPr>
          </a:p>
          <a:p>
            <a:pPr marL="432000" lvl="1" indent="-216000">
              <a:lnSpc>
                <a:spcPct val="150000"/>
              </a:lnSpc>
              <a:buClr>
                <a:srgbClr val="000000"/>
              </a:buClr>
              <a:buFont typeface="OpenSymbol"/>
              <a:buAutoNum type="arabicPeriod"/>
            </a:pPr>
            <a:r>
              <a:rPr lang="en-US" sz="1600" b="0" strike="noStrike" spc="-1">
                <a:solidFill>
                  <a:srgbClr val="000000"/>
                </a:solidFill>
                <a:latin typeface="Arial"/>
                <a:ea typeface="DejaVu Sans"/>
              </a:rPr>
              <a:t>Create a </a:t>
            </a:r>
            <a:r>
              <a:rPr lang="en-US" sz="1600" b="0" i="1" strike="noStrike" spc="-1">
                <a:solidFill>
                  <a:srgbClr val="000000"/>
                </a:solidFill>
                <a:latin typeface="Arial"/>
                <a:ea typeface="DejaVu Sans"/>
              </a:rPr>
              <a:t>UI Button</a:t>
            </a:r>
            <a:r>
              <a:rPr lang="en-US" sz="1600" b="0" strike="noStrike" spc="-1">
                <a:solidFill>
                  <a:srgbClr val="000000"/>
                </a:solidFill>
                <a:latin typeface="Arial"/>
                <a:ea typeface="DejaVu Sans"/>
              </a:rPr>
              <a:t> or Toggle UI element.</a:t>
            </a:r>
            <a:endParaRPr lang="en-US" sz="1600" b="0" strike="noStrike" spc="-1">
              <a:solidFill>
                <a:srgbClr val="000000"/>
              </a:solidFill>
              <a:latin typeface="Arial"/>
            </a:endParaRPr>
          </a:p>
          <a:p>
            <a:pPr marL="216000" indent="-216000">
              <a:lnSpc>
                <a:spcPct val="150000"/>
              </a:lnSpc>
              <a:buClr>
                <a:srgbClr val="000000"/>
              </a:buClr>
              <a:buFont typeface="OpenSymbol"/>
              <a:buAutoNum type="arabicPeriod"/>
            </a:pPr>
            <a:r>
              <a:rPr lang="en-US" sz="1600" b="1" strike="noStrike" spc="-1">
                <a:solidFill>
                  <a:srgbClr val="000000"/>
                </a:solidFill>
                <a:latin typeface="Arial"/>
                <a:ea typeface="DejaVu Sans"/>
              </a:rPr>
              <a:t>UI Interaction Setup</a:t>
            </a:r>
            <a:r>
              <a:rPr lang="en-US" sz="1600" b="0" strike="noStrike" spc="-1">
                <a:solidFill>
                  <a:srgbClr val="000000"/>
                </a:solidFill>
                <a:latin typeface="Arial"/>
                <a:ea typeface="DejaVu Sans"/>
              </a:rPr>
              <a:t>:</a:t>
            </a:r>
            <a:endParaRPr lang="en-US" sz="1600" b="0" strike="noStrike" spc="-1">
              <a:solidFill>
                <a:srgbClr val="000000"/>
              </a:solidFill>
              <a:latin typeface="Arial"/>
            </a:endParaRPr>
          </a:p>
          <a:p>
            <a:pPr marL="432000" lvl="1" indent="-216000">
              <a:lnSpc>
                <a:spcPct val="150000"/>
              </a:lnSpc>
              <a:buClr>
                <a:srgbClr val="000000"/>
              </a:buClr>
              <a:buFont typeface="OpenSymbol"/>
              <a:buAutoNum type="arabicPeriod"/>
            </a:pPr>
            <a:r>
              <a:rPr lang="en-US" sz="1600" b="0" strike="noStrike" spc="-1">
                <a:solidFill>
                  <a:srgbClr val="000000"/>
                </a:solidFill>
                <a:latin typeface="Arial"/>
                <a:ea typeface="DejaVu Sans"/>
              </a:rPr>
              <a:t>Add an </a:t>
            </a:r>
            <a:r>
              <a:rPr lang="en-US" sz="1600" b="0" i="1" strike="noStrike" spc="-1">
                <a:solidFill>
                  <a:srgbClr val="000000"/>
                </a:solidFill>
                <a:latin typeface="Arial"/>
                <a:ea typeface="DejaVu Sans"/>
              </a:rPr>
              <a:t>onClick</a:t>
            </a:r>
            <a:r>
              <a:rPr lang="en-US" sz="1600" b="0" strike="noStrike" spc="-1">
                <a:solidFill>
                  <a:srgbClr val="000000"/>
                </a:solidFill>
                <a:latin typeface="Arial"/>
                <a:ea typeface="DejaVu Sans"/>
              </a:rPr>
              <a:t> event to the </a:t>
            </a:r>
            <a:r>
              <a:rPr lang="en-US" sz="1600" b="0" i="1" strike="noStrike" spc="-1">
                <a:solidFill>
                  <a:srgbClr val="000000"/>
                </a:solidFill>
                <a:latin typeface="Arial"/>
                <a:ea typeface="DejaVu Sans"/>
              </a:rPr>
              <a:t>UI Button</a:t>
            </a:r>
            <a:r>
              <a:rPr lang="en-US" sz="1600" b="0" strike="noStrike" spc="-1">
                <a:solidFill>
                  <a:srgbClr val="000000"/>
                </a:solidFill>
                <a:latin typeface="Arial"/>
                <a:ea typeface="DejaVu Sans"/>
              </a:rPr>
              <a:t> or Toggle.</a:t>
            </a:r>
            <a:endParaRPr lang="en-US" sz="1600" b="0" strike="noStrike" spc="-1">
              <a:solidFill>
                <a:srgbClr val="000000"/>
              </a:solidFill>
              <a:latin typeface="Arial"/>
            </a:endParaRPr>
          </a:p>
          <a:p>
            <a:pPr marL="432000" lvl="1" indent="-216000">
              <a:lnSpc>
                <a:spcPct val="150000"/>
              </a:lnSpc>
              <a:buClr>
                <a:srgbClr val="000000"/>
              </a:buClr>
              <a:buFont typeface="OpenSymbol"/>
              <a:buAutoNum type="arabicPeriod"/>
            </a:pPr>
            <a:r>
              <a:rPr lang="en-US" sz="1600" b="0" strike="noStrike" spc="-1">
                <a:solidFill>
                  <a:srgbClr val="000000"/>
                </a:solidFill>
                <a:latin typeface="Arial"/>
                <a:ea typeface="DejaVu Sans"/>
              </a:rPr>
              <a:t>Link the </a:t>
            </a:r>
            <a:r>
              <a:rPr lang="en-US" sz="1600" b="0" i="1" strike="noStrike" spc="-1">
                <a:solidFill>
                  <a:srgbClr val="000000"/>
                </a:solidFill>
                <a:latin typeface="Arial"/>
                <a:ea typeface="DejaVu Sans"/>
              </a:rPr>
              <a:t>ChangeColor</a:t>
            </a:r>
            <a:r>
              <a:rPr lang="en-US" sz="1600" b="0" strike="noStrike" spc="-1">
                <a:solidFill>
                  <a:srgbClr val="000000"/>
                </a:solidFill>
                <a:latin typeface="Arial"/>
                <a:ea typeface="DejaVu Sans"/>
              </a:rPr>
              <a:t> function of the </a:t>
            </a:r>
            <a:r>
              <a:rPr lang="en-US" sz="1600" b="0" i="1" strike="noStrike" spc="-1">
                <a:solidFill>
                  <a:srgbClr val="000000"/>
                </a:solidFill>
                <a:latin typeface="Arial"/>
                <a:ea typeface="DejaVu Sans"/>
              </a:rPr>
              <a:t>UIColorChange</a:t>
            </a:r>
            <a:r>
              <a:rPr lang="en-US" sz="1600" b="0" strike="noStrike" spc="-1">
                <a:solidFill>
                  <a:srgbClr val="000000"/>
                </a:solidFill>
                <a:latin typeface="Arial"/>
                <a:ea typeface="DejaVu Sans"/>
              </a:rPr>
              <a:t> script to the onClick event.</a:t>
            </a:r>
            <a:endParaRPr lang="en-US" sz="1600" b="0" strike="noStrike" spc="-1">
              <a:solidFill>
                <a:srgbClr val="000000"/>
              </a:solidFill>
              <a:latin typeface="Arial"/>
            </a:endParaRPr>
          </a:p>
          <a:p>
            <a:pPr>
              <a:lnSpc>
                <a:spcPct val="150000"/>
              </a:lnSpc>
            </a:pPr>
            <a:endParaRPr lang="en-US" sz="1600" b="0" strike="noStrike" spc="-1">
              <a:solidFill>
                <a:srgbClr val="000000"/>
              </a:solidFill>
              <a:latin typeface="Arial"/>
            </a:endParaRPr>
          </a:p>
        </p:txBody>
      </p:sp>
      <p:pic>
        <p:nvPicPr>
          <p:cNvPr id="124" name="Picture 123"/>
          <p:cNvPicPr/>
          <p:nvPr/>
        </p:nvPicPr>
        <p:blipFill>
          <a:blip r:embed="rId2"/>
          <a:stretch/>
        </p:blipFill>
        <p:spPr>
          <a:xfrm>
            <a:off x="5475600" y="1936800"/>
            <a:ext cx="6638400" cy="4198320"/>
          </a:xfrm>
          <a:prstGeom prst="rect">
            <a:avLst/>
          </a:prstGeom>
          <a:ln w="0">
            <a:noFill/>
          </a:ln>
        </p:spPr>
      </p:pic>
      <p:sp>
        <p:nvSpPr>
          <p:cNvPr id="125" name="Straight Connector 124"/>
          <p:cNvSpPr/>
          <p:nvPr/>
        </p:nvSpPr>
        <p:spPr>
          <a:xfrm>
            <a:off x="3647880" y="3132360"/>
            <a:ext cx="1828800" cy="360"/>
          </a:xfrm>
          <a:prstGeom prst="line">
            <a:avLst/>
          </a:prstGeom>
          <a:ln w="36720">
            <a:solidFill>
              <a:srgbClr val="FF860D"/>
            </a:solidFill>
            <a:round/>
            <a:tailEnd type="triangle" w="med" len="med"/>
          </a:ln>
        </p:spPr>
        <p:style>
          <a:lnRef idx="0">
            <a:scrgbClr r="0" g="0" b="0"/>
          </a:lnRef>
          <a:fillRef idx="0">
            <a:scrgbClr r="0" g="0" b="0"/>
          </a:fillRef>
          <a:effectRef idx="0">
            <a:scrgbClr r="0" g="0" b="0"/>
          </a:effectRef>
          <a:fontRef idx="minor"/>
        </p:style>
        <p:txBody>
          <a:bodyPr lIns="108360" tIns="-63360" rIns="108360" bIns="-63360" anchor="ctr">
            <a:noAutofit/>
          </a:bodyPr>
          <a:lstStyle/>
          <a:p>
            <a:endParaRPr lang="en-US" sz="1800" b="0" strike="noStrike" spc="-1">
              <a:solidFill>
                <a:srgbClr val="000000"/>
              </a:solidFill>
              <a:latin typeface="Arial"/>
              <a:ea typeface="DejaVu Sans"/>
            </a:endParaRPr>
          </a:p>
        </p:txBody>
      </p:sp>
      <p:sp>
        <p:nvSpPr>
          <p:cNvPr id="2" name="PlaceHolder 1"/>
          <p:cNvSpPr>
            <a:spLocks noGrp="1"/>
          </p:cNvSpPr>
          <p:nvPr>
            <p:ph type="sldNum" idx="2"/>
          </p:nvPr>
        </p:nvSpPr>
        <p:spPr/>
        <p:txBody>
          <a:bodyPr/>
          <a:lstStyle/>
          <a:p>
            <a:fld id="{15035F04-7669-4197-8D31-29A3E7314617}" type="slidenum">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8"/>
          <p:cNvSpPr/>
          <p:nvPr/>
        </p:nvSpPr>
        <p:spPr>
          <a:xfrm>
            <a:off x="228960" y="681480"/>
            <a:ext cx="11810160" cy="701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trike="noStrike" spc="-1">
                <a:solidFill>
                  <a:srgbClr val="000000"/>
                </a:solidFill>
                <a:latin typeface="Arial"/>
                <a:ea typeface="DejaVu Sans"/>
              </a:rPr>
              <a:t>Animation Events</a:t>
            </a:r>
            <a:endParaRPr lang="en-US" sz="4400" b="0" strike="noStrike" spc="-1">
              <a:solidFill>
                <a:srgbClr val="000000"/>
              </a:solidFill>
              <a:latin typeface="Arial"/>
            </a:endParaRPr>
          </a:p>
        </p:txBody>
      </p:sp>
      <p:sp>
        <p:nvSpPr>
          <p:cNvPr id="127" name="Rectangle 126"/>
          <p:cNvSpPr/>
          <p:nvPr/>
        </p:nvSpPr>
        <p:spPr>
          <a:xfrm>
            <a:off x="505800" y="1715040"/>
            <a:ext cx="11253960" cy="136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50000"/>
              </a:lnSpc>
              <a:spcBef>
                <a:spcPts val="1191"/>
              </a:spcBef>
              <a:spcAft>
                <a:spcPts val="992"/>
              </a:spcAft>
            </a:pPr>
            <a:r>
              <a:rPr lang="en-US" sz="2000" b="0" strike="noStrike" spc="-1">
                <a:solidFill>
                  <a:srgbClr val="000000"/>
                </a:solidFill>
                <a:latin typeface="Arial"/>
                <a:ea typeface="DejaVu Sans"/>
              </a:rPr>
              <a:t>Animation events in Unity serve as markers within an animation clip's timeline that trigger scripted functions or actions at specific points during playback. They allow you to tie in custom C# scripts with animations, enabling more dynamic and interactive content.</a:t>
            </a:r>
            <a:endParaRPr lang="en-US" sz="2000" b="0" strike="noStrike" spc="-1">
              <a:solidFill>
                <a:srgbClr val="000000"/>
              </a:solidFill>
              <a:latin typeface="Arial"/>
            </a:endParaRPr>
          </a:p>
        </p:txBody>
      </p:sp>
      <p:sp>
        <p:nvSpPr>
          <p:cNvPr id="128" name="Rectangle 127"/>
          <p:cNvSpPr/>
          <p:nvPr/>
        </p:nvSpPr>
        <p:spPr>
          <a:xfrm>
            <a:off x="505800" y="3418200"/>
            <a:ext cx="11099520" cy="136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50000"/>
              </a:lnSpc>
              <a:spcBef>
                <a:spcPts val="1191"/>
              </a:spcBef>
              <a:spcAft>
                <a:spcPts val="992"/>
              </a:spcAft>
            </a:pPr>
            <a:r>
              <a:rPr lang="en-US" sz="2000" b="0" strike="noStrike" spc="-1">
                <a:solidFill>
                  <a:srgbClr val="000000"/>
                </a:solidFill>
                <a:latin typeface="Arial"/>
                <a:ea typeface="DejaVu Sans"/>
              </a:rPr>
              <a:t>By utilizing animation events in conjunction with C# scripts, developers can create intricate and responsive interactions, enabling animations to drive game mechanics, trigger sound effects, spawn objects, or initiate any desired action within a Unity project.</a:t>
            </a:r>
            <a:endParaRPr lang="en-US" sz="2000" b="0" strike="noStrike" spc="-1">
              <a:solidFill>
                <a:srgbClr val="000000"/>
              </a:solidFill>
              <a:latin typeface="Arial"/>
            </a:endParaRPr>
          </a:p>
        </p:txBody>
      </p:sp>
      <p:sp>
        <p:nvSpPr>
          <p:cNvPr id="2" name="PlaceHolder 1"/>
          <p:cNvSpPr>
            <a:spLocks noGrp="1"/>
          </p:cNvSpPr>
          <p:nvPr>
            <p:ph type="sldNum" idx="2"/>
          </p:nvPr>
        </p:nvSpPr>
        <p:spPr/>
        <p:txBody>
          <a:bodyPr/>
          <a:lstStyle/>
          <a:p>
            <a:fld id="{BFDBCC7A-F9B0-4AD5-9566-D78E180F3038}" type="slidenum">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6"/>
          <p:cNvSpPr/>
          <p:nvPr/>
        </p:nvSpPr>
        <p:spPr>
          <a:xfrm>
            <a:off x="228960" y="681480"/>
            <a:ext cx="11810160" cy="701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3600" b="1" strike="noStrike" spc="-1">
                <a:solidFill>
                  <a:srgbClr val="000000"/>
                </a:solidFill>
                <a:latin typeface="Arial"/>
                <a:ea typeface="DejaVu Sans"/>
              </a:rPr>
              <a:t>Animation Events</a:t>
            </a:r>
            <a:endParaRPr lang="en-US" sz="3600" b="0" strike="noStrike" spc="-1">
              <a:solidFill>
                <a:srgbClr val="000000"/>
              </a:solidFill>
              <a:latin typeface="Arial"/>
            </a:endParaRPr>
          </a:p>
        </p:txBody>
      </p:sp>
      <p:sp>
        <p:nvSpPr>
          <p:cNvPr id="130" name="Rectangle 129"/>
          <p:cNvSpPr/>
          <p:nvPr/>
        </p:nvSpPr>
        <p:spPr>
          <a:xfrm>
            <a:off x="493200" y="1384200"/>
            <a:ext cx="6198480" cy="372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000" b="1" strike="noStrike" spc="-1">
                <a:solidFill>
                  <a:srgbClr val="000000"/>
                </a:solidFill>
                <a:latin typeface="Arial"/>
                <a:ea typeface="DejaVu Sans"/>
              </a:rPr>
              <a:t>Working with animation events and C# scripts</a:t>
            </a:r>
            <a:endParaRPr lang="en-US" sz="2000" b="0" strike="noStrike" spc="-1">
              <a:solidFill>
                <a:srgbClr val="000000"/>
              </a:solidFill>
              <a:latin typeface="Arial"/>
            </a:endParaRPr>
          </a:p>
        </p:txBody>
      </p:sp>
      <p:sp>
        <p:nvSpPr>
          <p:cNvPr id="131" name="Rectangle 130"/>
          <p:cNvSpPr/>
          <p:nvPr/>
        </p:nvSpPr>
        <p:spPr>
          <a:xfrm>
            <a:off x="503280" y="1858320"/>
            <a:ext cx="6353280" cy="225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nSpc>
                <a:spcPct val="100000"/>
              </a:lnSpc>
              <a:spcBef>
                <a:spcPts val="1191"/>
              </a:spcBef>
              <a:spcAft>
                <a:spcPts val="992"/>
              </a:spcAft>
              <a:buClr>
                <a:srgbClr val="000000"/>
              </a:buClr>
              <a:buFont typeface="OpenSymbol"/>
              <a:buAutoNum type="arabicPeriod"/>
            </a:pPr>
            <a:r>
              <a:rPr lang="en-US" sz="1800" b="0" strike="noStrike" spc="-1">
                <a:solidFill>
                  <a:srgbClr val="000000"/>
                </a:solidFill>
                <a:latin typeface="Arial"/>
                <a:ea typeface="DejaVu Sans"/>
              </a:rPr>
              <a:t>Setting Events: In the Animation window, you can add events at precise frames in an animation clip.</a:t>
            </a:r>
            <a:endParaRPr lang="en-US" sz="1800" b="0" strike="noStrike" spc="-1">
              <a:solidFill>
                <a:srgbClr val="000000"/>
              </a:solidFill>
              <a:latin typeface="Arial"/>
            </a:endParaRPr>
          </a:p>
          <a:p>
            <a:pPr marL="216000" indent="-216000">
              <a:lnSpc>
                <a:spcPct val="100000"/>
              </a:lnSpc>
              <a:spcBef>
                <a:spcPts val="1191"/>
              </a:spcBef>
              <a:spcAft>
                <a:spcPts val="992"/>
              </a:spcAft>
              <a:buClr>
                <a:srgbClr val="000000"/>
              </a:buClr>
              <a:buFont typeface="OpenSymbol"/>
              <a:buAutoNum type="arabicPeriod"/>
            </a:pPr>
            <a:r>
              <a:rPr lang="en-US" sz="1800" b="0" strike="noStrike" spc="-1">
                <a:solidFill>
                  <a:srgbClr val="000000"/>
                </a:solidFill>
                <a:latin typeface="Arial"/>
                <a:ea typeface="DejaVu Sans"/>
              </a:rPr>
              <a:t>Event Parameters: Each event can contain a function name to call and optionally pass parameters.</a:t>
            </a:r>
            <a:endParaRPr lang="en-US" sz="1800" b="0" strike="noStrike" spc="-1">
              <a:solidFill>
                <a:srgbClr val="000000"/>
              </a:solidFill>
              <a:latin typeface="Arial"/>
            </a:endParaRPr>
          </a:p>
          <a:p>
            <a:pPr marL="216000" indent="-216000">
              <a:lnSpc>
                <a:spcPct val="100000"/>
              </a:lnSpc>
              <a:spcBef>
                <a:spcPts val="1191"/>
              </a:spcBef>
              <a:spcAft>
                <a:spcPts val="992"/>
              </a:spcAft>
              <a:buClr>
                <a:srgbClr val="000000"/>
              </a:buClr>
              <a:buFont typeface="OpenSymbol"/>
              <a:buAutoNum type="arabicPeriod"/>
            </a:pPr>
            <a:r>
              <a:rPr lang="en-US" sz="1800" b="0" strike="noStrike" spc="-1">
                <a:solidFill>
                  <a:srgbClr val="000000"/>
                </a:solidFill>
                <a:latin typeface="Arial"/>
                <a:ea typeface="DejaVu Sans"/>
              </a:rPr>
              <a:t>Timing Precision: Events help synchronize game logic or scripted actions precisely within an animation sequence.</a:t>
            </a:r>
            <a:endParaRPr lang="en-US" sz="1800" b="0" strike="noStrike" spc="-1">
              <a:solidFill>
                <a:srgbClr val="000000"/>
              </a:solidFill>
              <a:latin typeface="Arial"/>
            </a:endParaRPr>
          </a:p>
        </p:txBody>
      </p:sp>
      <p:pic>
        <p:nvPicPr>
          <p:cNvPr id="132" name="Picture 131"/>
          <p:cNvPicPr/>
          <p:nvPr/>
        </p:nvPicPr>
        <p:blipFill>
          <a:blip r:embed="rId2"/>
          <a:stretch/>
        </p:blipFill>
        <p:spPr>
          <a:xfrm>
            <a:off x="228600" y="4154040"/>
            <a:ext cx="8913960" cy="2412000"/>
          </a:xfrm>
          <a:prstGeom prst="rect">
            <a:avLst/>
          </a:prstGeom>
          <a:ln w="0">
            <a:noFill/>
          </a:ln>
        </p:spPr>
      </p:pic>
      <p:pic>
        <p:nvPicPr>
          <p:cNvPr id="133" name="Picture 132"/>
          <p:cNvPicPr/>
          <p:nvPr/>
        </p:nvPicPr>
        <p:blipFill>
          <a:blip r:embed="rId3"/>
          <a:stretch/>
        </p:blipFill>
        <p:spPr>
          <a:xfrm>
            <a:off x="6629400" y="1346400"/>
            <a:ext cx="5513760" cy="2514240"/>
          </a:xfrm>
          <a:prstGeom prst="rect">
            <a:avLst/>
          </a:prstGeom>
          <a:ln w="0">
            <a:noFill/>
          </a:ln>
        </p:spPr>
      </p:pic>
      <p:pic>
        <p:nvPicPr>
          <p:cNvPr id="134" name="Picture 133"/>
          <p:cNvPicPr/>
          <p:nvPr/>
        </p:nvPicPr>
        <p:blipFill>
          <a:blip r:embed="rId4"/>
          <a:stretch/>
        </p:blipFill>
        <p:spPr>
          <a:xfrm>
            <a:off x="8915400" y="4412160"/>
            <a:ext cx="3255840" cy="1758600"/>
          </a:xfrm>
          <a:prstGeom prst="rect">
            <a:avLst/>
          </a:prstGeom>
          <a:ln w="0">
            <a:noFill/>
          </a:ln>
        </p:spPr>
      </p:pic>
      <p:sp>
        <p:nvSpPr>
          <p:cNvPr id="2" name="PlaceHolder 1"/>
          <p:cNvSpPr>
            <a:spLocks noGrp="1"/>
          </p:cNvSpPr>
          <p:nvPr>
            <p:ph type="sldNum" idx="2"/>
          </p:nvPr>
        </p:nvSpPr>
        <p:spPr/>
        <p:txBody>
          <a:bodyPr/>
          <a:lstStyle/>
          <a:p>
            <a:fld id="{2F8D9C5E-45B1-45D1-B442-2F6CCF4FA4A5}" type="slidenum">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PlaceHolder 13"/>
          <p:cNvSpPr/>
          <p:nvPr/>
        </p:nvSpPr>
        <p:spPr>
          <a:xfrm>
            <a:off x="228960" y="681480"/>
            <a:ext cx="11810160" cy="701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trike="noStrike" spc="-1">
                <a:solidFill>
                  <a:srgbClr val="000000"/>
                </a:solidFill>
                <a:latin typeface="Arial"/>
                <a:ea typeface="DejaVu Sans"/>
              </a:rPr>
              <a:t>Scripting Physics-Based Animations</a:t>
            </a:r>
            <a:endParaRPr lang="en-US" sz="4400" b="0" strike="noStrike" spc="-1">
              <a:solidFill>
                <a:srgbClr val="000000"/>
              </a:solidFill>
              <a:latin typeface="Arial"/>
            </a:endParaRPr>
          </a:p>
        </p:txBody>
      </p:sp>
      <p:sp>
        <p:nvSpPr>
          <p:cNvPr id="136" name="Rectangle 135"/>
          <p:cNvSpPr/>
          <p:nvPr/>
        </p:nvSpPr>
        <p:spPr>
          <a:xfrm>
            <a:off x="228600" y="1384200"/>
            <a:ext cx="11199960" cy="136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50000"/>
              </a:lnSpc>
              <a:spcBef>
                <a:spcPts val="1191"/>
              </a:spcBef>
              <a:spcAft>
                <a:spcPts val="992"/>
              </a:spcAft>
            </a:pPr>
            <a:r>
              <a:rPr lang="en-US" sz="2000" b="0" strike="noStrike" spc="-1">
                <a:solidFill>
                  <a:srgbClr val="000000"/>
                </a:solidFill>
                <a:latin typeface="Arial"/>
                <a:ea typeface="DejaVu Sans"/>
              </a:rPr>
              <a:t>Physics-based animations in Unity involve leveraging the physics engine to animate objects or characters realistically based on dynamic forces and interactions. Combining this with C# scripting allows for more control and customization over these physics-driven animations.</a:t>
            </a:r>
            <a:endParaRPr lang="en-US" sz="2000" b="0" strike="noStrike" spc="-1">
              <a:solidFill>
                <a:srgbClr val="000000"/>
              </a:solidFill>
              <a:latin typeface="Arial"/>
            </a:endParaRPr>
          </a:p>
        </p:txBody>
      </p:sp>
      <p:sp>
        <p:nvSpPr>
          <p:cNvPr id="137" name="Rectangle 136"/>
          <p:cNvSpPr/>
          <p:nvPr/>
        </p:nvSpPr>
        <p:spPr>
          <a:xfrm>
            <a:off x="228600" y="2971800"/>
            <a:ext cx="11428560" cy="324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50000"/>
              </a:lnSpc>
              <a:spcBef>
                <a:spcPts val="1191"/>
              </a:spcBef>
              <a:spcAft>
                <a:spcPts val="992"/>
              </a:spcAft>
            </a:pPr>
            <a:r>
              <a:rPr lang="en-US" sz="1800" b="1" strike="noStrike" spc="-1">
                <a:solidFill>
                  <a:srgbClr val="000000"/>
                </a:solidFill>
                <a:latin typeface="Arial"/>
                <a:ea typeface="DejaVu Sans"/>
              </a:rPr>
              <a:t>Physics-Based Animations Overview:</a:t>
            </a:r>
            <a:endParaRPr lang="en-US" sz="1800" b="0" strike="noStrike" spc="-1">
              <a:solidFill>
                <a:srgbClr val="000000"/>
              </a:solidFill>
              <a:latin typeface="Arial"/>
            </a:endParaRPr>
          </a:p>
          <a:p>
            <a:pPr marL="216000" indent="-216000">
              <a:lnSpc>
                <a:spcPct val="150000"/>
              </a:lnSpc>
              <a:spcBef>
                <a:spcPts val="1191"/>
              </a:spcBef>
              <a:spcAft>
                <a:spcPts val="992"/>
              </a:spcAft>
              <a:buClr>
                <a:srgbClr val="000000"/>
              </a:buClr>
              <a:buSzPct val="45000"/>
              <a:buFont typeface="Wingdings" charset="2"/>
              <a:buChar char=""/>
            </a:pPr>
            <a:r>
              <a:rPr lang="en-US" sz="1800" b="1" strike="noStrike" spc="-1">
                <a:solidFill>
                  <a:srgbClr val="000000"/>
                </a:solidFill>
                <a:latin typeface="Arial"/>
                <a:ea typeface="DejaVu Sans"/>
              </a:rPr>
              <a:t>Realistic Motion</a:t>
            </a:r>
            <a:r>
              <a:rPr lang="en-US" sz="1800" b="0" strike="noStrike" spc="-1">
                <a:solidFill>
                  <a:srgbClr val="000000"/>
                </a:solidFill>
                <a:latin typeface="Arial"/>
                <a:ea typeface="DejaVu Sans"/>
              </a:rPr>
              <a:t>: These animations simulate physical properties like gravity, collisions, and forces to generate lifelike movements.</a:t>
            </a:r>
            <a:endParaRPr lang="en-US" sz="1800" b="0" strike="noStrike" spc="-1">
              <a:solidFill>
                <a:srgbClr val="000000"/>
              </a:solidFill>
              <a:latin typeface="Arial"/>
            </a:endParaRPr>
          </a:p>
          <a:p>
            <a:pPr marL="216000" indent="-216000">
              <a:lnSpc>
                <a:spcPct val="150000"/>
              </a:lnSpc>
              <a:spcBef>
                <a:spcPts val="1191"/>
              </a:spcBef>
              <a:spcAft>
                <a:spcPts val="992"/>
              </a:spcAft>
              <a:buClr>
                <a:srgbClr val="000000"/>
              </a:buClr>
              <a:buSzPct val="45000"/>
              <a:buFont typeface="Wingdings" charset="2"/>
              <a:buChar char=""/>
            </a:pPr>
            <a:r>
              <a:rPr lang="en-US" sz="1800" b="1" strike="noStrike" spc="-1">
                <a:solidFill>
                  <a:srgbClr val="000000"/>
                </a:solidFill>
                <a:latin typeface="Arial"/>
                <a:ea typeface="DejaVu Sans"/>
              </a:rPr>
              <a:t>Dynamic Interactions</a:t>
            </a:r>
            <a:r>
              <a:rPr lang="en-US" sz="1800" b="0" strike="noStrike" spc="-1">
                <a:solidFill>
                  <a:srgbClr val="000000"/>
                </a:solidFill>
                <a:latin typeface="Arial"/>
                <a:ea typeface="DejaVu Sans"/>
              </a:rPr>
              <a:t>: Objects respond to external forces, environmental elements, or user input.</a:t>
            </a:r>
            <a:endParaRPr lang="en-US" sz="1800" b="0" strike="noStrike" spc="-1">
              <a:solidFill>
                <a:srgbClr val="000000"/>
              </a:solidFill>
              <a:latin typeface="Arial"/>
            </a:endParaRPr>
          </a:p>
          <a:p>
            <a:pPr marL="216000" indent="-216000">
              <a:lnSpc>
                <a:spcPct val="150000"/>
              </a:lnSpc>
              <a:spcBef>
                <a:spcPts val="1191"/>
              </a:spcBef>
              <a:spcAft>
                <a:spcPts val="992"/>
              </a:spcAft>
              <a:buClr>
                <a:srgbClr val="000000"/>
              </a:buClr>
              <a:buSzPct val="45000"/>
              <a:buFont typeface="Wingdings" charset="2"/>
              <a:buChar char=""/>
            </a:pPr>
            <a:r>
              <a:rPr lang="en-US" sz="1800" b="1" strike="noStrike" spc="-1">
                <a:solidFill>
                  <a:srgbClr val="000000"/>
                </a:solidFill>
                <a:latin typeface="Arial"/>
                <a:ea typeface="DejaVu Sans"/>
              </a:rPr>
              <a:t>Natural Dynamics</a:t>
            </a:r>
            <a:r>
              <a:rPr lang="en-US" sz="1800" b="0" strike="noStrike" spc="-1">
                <a:solidFill>
                  <a:srgbClr val="000000"/>
                </a:solidFill>
                <a:latin typeface="Arial"/>
                <a:ea typeface="DejaVu Sans"/>
              </a:rPr>
              <a:t>: Physics-based animations mimic real-world behavior, allowing for more authentic and organic movements.</a:t>
            </a:r>
            <a:endParaRPr lang="en-US" sz="1800" b="0" strike="noStrike" spc="-1">
              <a:solidFill>
                <a:srgbClr val="000000"/>
              </a:solidFill>
              <a:latin typeface="Arial"/>
            </a:endParaRPr>
          </a:p>
        </p:txBody>
      </p:sp>
      <p:sp>
        <p:nvSpPr>
          <p:cNvPr id="2" name="PlaceHolder 1"/>
          <p:cNvSpPr>
            <a:spLocks noGrp="1"/>
          </p:cNvSpPr>
          <p:nvPr>
            <p:ph type="sldNum" idx="2"/>
          </p:nvPr>
        </p:nvSpPr>
        <p:spPr/>
        <p:txBody>
          <a:bodyPr/>
          <a:lstStyle/>
          <a:p>
            <a:fld id="{82AC4298-AF2A-4A0E-9308-A10B5771E43D}" type="slidenum">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7"/>
          <p:cNvSpPr/>
          <p:nvPr/>
        </p:nvSpPr>
        <p:spPr>
          <a:xfrm>
            <a:off x="228960" y="681480"/>
            <a:ext cx="11810160" cy="701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3600" b="1" strike="noStrike" spc="-1">
                <a:solidFill>
                  <a:srgbClr val="000000"/>
                </a:solidFill>
                <a:latin typeface="Arial"/>
                <a:ea typeface="DejaVu Sans"/>
              </a:rPr>
              <a:t>Scripting Physics-Based Animations</a:t>
            </a:r>
            <a:endParaRPr lang="en-US" sz="3600" b="0" strike="noStrike" spc="-1">
              <a:solidFill>
                <a:srgbClr val="000000"/>
              </a:solidFill>
              <a:latin typeface="Arial"/>
            </a:endParaRPr>
          </a:p>
        </p:txBody>
      </p:sp>
      <p:sp>
        <p:nvSpPr>
          <p:cNvPr id="139" name="Rectangle 138"/>
          <p:cNvSpPr/>
          <p:nvPr/>
        </p:nvSpPr>
        <p:spPr>
          <a:xfrm>
            <a:off x="457200" y="1384200"/>
            <a:ext cx="2741760" cy="678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000" b="1" strike="noStrike" spc="-1">
                <a:solidFill>
                  <a:srgbClr val="000000"/>
                </a:solidFill>
                <a:latin typeface="Arial"/>
                <a:ea typeface="DejaVu Sans"/>
              </a:rPr>
              <a:t>Using C# Scripts</a:t>
            </a:r>
            <a:endParaRPr lang="en-US" sz="2000" b="0" strike="noStrike" spc="-1">
              <a:solidFill>
                <a:srgbClr val="000000"/>
              </a:solidFill>
              <a:latin typeface="Arial"/>
            </a:endParaRPr>
          </a:p>
        </p:txBody>
      </p:sp>
      <p:sp>
        <p:nvSpPr>
          <p:cNvPr id="140" name="Rectangle 139"/>
          <p:cNvSpPr/>
          <p:nvPr/>
        </p:nvSpPr>
        <p:spPr>
          <a:xfrm>
            <a:off x="541800" y="1828800"/>
            <a:ext cx="9972360" cy="514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nSpc>
                <a:spcPct val="150000"/>
              </a:lnSpc>
              <a:spcBef>
                <a:spcPts val="1191"/>
              </a:spcBef>
              <a:spcAft>
                <a:spcPts val="992"/>
              </a:spcAft>
              <a:buClr>
                <a:srgbClr val="000000"/>
              </a:buClr>
              <a:buFont typeface="OpenSymbol"/>
              <a:buAutoNum type="arabicPeriod"/>
            </a:pPr>
            <a:r>
              <a:rPr lang="en-US" sz="1800" b="0" strike="noStrike" spc="-1">
                <a:solidFill>
                  <a:srgbClr val="000000"/>
                </a:solidFill>
                <a:latin typeface="Arial"/>
                <a:ea typeface="DejaVu Sans"/>
              </a:rPr>
              <a:t>Scripting Control: C# scripts can enhance or modify the behavior of physics-based animations.</a:t>
            </a:r>
            <a:endParaRPr lang="en-US" sz="1800" b="0" strike="noStrike" spc="-1">
              <a:solidFill>
                <a:srgbClr val="000000"/>
              </a:solidFill>
              <a:latin typeface="Arial"/>
            </a:endParaRPr>
          </a:p>
          <a:p>
            <a:pPr marL="216000" indent="-216000">
              <a:lnSpc>
                <a:spcPct val="150000"/>
              </a:lnSpc>
              <a:spcBef>
                <a:spcPts val="1191"/>
              </a:spcBef>
              <a:spcAft>
                <a:spcPts val="992"/>
              </a:spcAft>
              <a:buClr>
                <a:srgbClr val="000000"/>
              </a:buClr>
              <a:buFont typeface="OpenSymbol"/>
              <a:buAutoNum type="arabicPeriod"/>
            </a:pPr>
            <a:r>
              <a:rPr lang="en-US" sz="1800" b="0" strike="noStrike" spc="-1">
                <a:solidFill>
                  <a:srgbClr val="000000"/>
                </a:solidFill>
                <a:latin typeface="Arial"/>
                <a:ea typeface="DejaVu Sans"/>
              </a:rPr>
              <a:t>Controlling Forces: You can use scripts to apply forces, adjust gravity, or create custom interactions between objects.</a:t>
            </a:r>
            <a:endParaRPr lang="en-US" sz="1800" b="0" strike="noStrike" spc="-1">
              <a:solidFill>
                <a:srgbClr val="000000"/>
              </a:solidFill>
              <a:latin typeface="Arial"/>
            </a:endParaRPr>
          </a:p>
          <a:p>
            <a:pPr marL="216000" indent="-216000">
              <a:lnSpc>
                <a:spcPct val="150000"/>
              </a:lnSpc>
              <a:spcBef>
                <a:spcPts val="1191"/>
              </a:spcBef>
              <a:spcAft>
                <a:spcPts val="992"/>
              </a:spcAft>
              <a:buClr>
                <a:srgbClr val="000000"/>
              </a:buClr>
              <a:buFont typeface="OpenSymbol"/>
              <a:buAutoNum type="arabicPeriod"/>
            </a:pPr>
            <a:r>
              <a:rPr lang="en-US" sz="1800" b="0" strike="noStrike" spc="-1">
                <a:solidFill>
                  <a:srgbClr val="000000"/>
                </a:solidFill>
                <a:latin typeface="Arial"/>
                <a:ea typeface="DejaVu Sans"/>
              </a:rPr>
              <a:t>Triggering Actions: Scripts can respond to physics events (collisions, triggers) and change animation behavior accordingly.</a:t>
            </a:r>
            <a:endParaRPr lang="en-US" sz="1800" b="0" strike="noStrike" spc="-1">
              <a:solidFill>
                <a:srgbClr val="000000"/>
              </a:solidFill>
              <a:latin typeface="Arial"/>
            </a:endParaRPr>
          </a:p>
          <a:p>
            <a:pPr marL="216000" indent="-216000">
              <a:lnSpc>
                <a:spcPct val="150000"/>
              </a:lnSpc>
              <a:spcBef>
                <a:spcPts val="1191"/>
              </a:spcBef>
              <a:spcAft>
                <a:spcPts val="992"/>
              </a:spcAft>
              <a:buClr>
                <a:srgbClr val="000000"/>
              </a:buClr>
              <a:buFont typeface="OpenSymbol"/>
              <a:buAutoNum type="arabicPeriod"/>
            </a:pPr>
            <a:r>
              <a:rPr lang="en-US" sz="1800" b="0" strike="noStrike" spc="-1">
                <a:solidFill>
                  <a:srgbClr val="000000"/>
                </a:solidFill>
                <a:latin typeface="Arial"/>
                <a:ea typeface="DejaVu Sans"/>
              </a:rPr>
              <a:t>Modifying Animation Properties: Dynamically adjust animation properties based on gameplay conditions using scripts.</a:t>
            </a:r>
            <a:endParaRPr lang="en-US" sz="1800" b="0" strike="noStrike" spc="-1">
              <a:solidFill>
                <a:srgbClr val="000000"/>
              </a:solidFill>
              <a:latin typeface="Arial"/>
            </a:endParaRPr>
          </a:p>
        </p:txBody>
      </p:sp>
      <p:sp>
        <p:nvSpPr>
          <p:cNvPr id="2" name="PlaceHolder 1"/>
          <p:cNvSpPr>
            <a:spLocks noGrp="1"/>
          </p:cNvSpPr>
          <p:nvPr>
            <p:ph type="sldNum" idx="2"/>
          </p:nvPr>
        </p:nvSpPr>
        <p:spPr/>
        <p:txBody>
          <a:bodyPr/>
          <a:lstStyle/>
          <a:p>
            <a:fld id="{5241600B-4FCE-4AC8-89F3-C2D150EF17F5}" type="slidenum">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laceHolder 9"/>
          <p:cNvSpPr/>
          <p:nvPr/>
        </p:nvSpPr>
        <p:spPr>
          <a:xfrm>
            <a:off x="228960" y="681480"/>
            <a:ext cx="11810160" cy="701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3600" b="1" strike="noStrike" spc="-1">
                <a:solidFill>
                  <a:srgbClr val="000000"/>
                </a:solidFill>
                <a:latin typeface="Arial"/>
                <a:ea typeface="DejaVu Sans"/>
              </a:rPr>
              <a:t>Scripting Physics-Based Animations</a:t>
            </a:r>
            <a:endParaRPr lang="en-US" sz="3600" b="0" strike="noStrike" spc="-1">
              <a:solidFill>
                <a:srgbClr val="000000"/>
              </a:solidFill>
              <a:latin typeface="Arial"/>
            </a:endParaRPr>
          </a:p>
        </p:txBody>
      </p:sp>
      <p:sp>
        <p:nvSpPr>
          <p:cNvPr id="142" name="Rectangle 141"/>
          <p:cNvSpPr/>
          <p:nvPr/>
        </p:nvSpPr>
        <p:spPr>
          <a:xfrm>
            <a:off x="457200" y="1384200"/>
            <a:ext cx="2741760" cy="678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000" b="1" strike="noStrike" spc="-1">
                <a:solidFill>
                  <a:srgbClr val="000000"/>
                </a:solidFill>
                <a:latin typeface="Arial"/>
                <a:ea typeface="DejaVu Sans"/>
              </a:rPr>
              <a:t>Using C# Scripts</a:t>
            </a:r>
            <a:endParaRPr lang="en-US" sz="2000" b="0" strike="noStrike" spc="-1">
              <a:solidFill>
                <a:srgbClr val="000000"/>
              </a:solidFill>
              <a:latin typeface="Arial"/>
            </a:endParaRPr>
          </a:p>
        </p:txBody>
      </p:sp>
      <p:pic>
        <p:nvPicPr>
          <p:cNvPr id="143" name="Picture 142"/>
          <p:cNvPicPr/>
          <p:nvPr/>
        </p:nvPicPr>
        <p:blipFill>
          <a:blip r:embed="rId2"/>
          <a:stretch/>
        </p:blipFill>
        <p:spPr>
          <a:xfrm>
            <a:off x="5262120" y="1279440"/>
            <a:ext cx="6856560" cy="5348520"/>
          </a:xfrm>
          <a:prstGeom prst="rect">
            <a:avLst/>
          </a:prstGeom>
          <a:ln w="0">
            <a:noFill/>
          </a:ln>
        </p:spPr>
      </p:pic>
      <p:sp>
        <p:nvSpPr>
          <p:cNvPr id="144" name="Rectangle 143"/>
          <p:cNvSpPr/>
          <p:nvPr/>
        </p:nvSpPr>
        <p:spPr>
          <a:xfrm>
            <a:off x="108000" y="1906920"/>
            <a:ext cx="4991760" cy="4097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50000"/>
              </a:lnSpc>
              <a:spcBef>
                <a:spcPts val="1191"/>
              </a:spcBef>
              <a:spcAft>
                <a:spcPts val="992"/>
              </a:spcAft>
            </a:pPr>
            <a:r>
              <a:rPr lang="en-US" sz="1800" b="1" strike="noStrike" spc="-1">
                <a:solidFill>
                  <a:srgbClr val="000000"/>
                </a:solidFill>
                <a:latin typeface="Arial"/>
                <a:ea typeface="DejaVu Sans"/>
              </a:rPr>
              <a:t>Attach Scrip</a:t>
            </a:r>
            <a:r>
              <a:rPr lang="en-US" sz="1800" b="0" strike="noStrike" spc="-1">
                <a:solidFill>
                  <a:srgbClr val="000000"/>
                </a:solidFill>
                <a:latin typeface="Arial"/>
                <a:ea typeface="DejaVu Sans"/>
              </a:rPr>
              <a:t>t: Attach a C# script to GameObjects with Rigidbody components.</a:t>
            </a:r>
            <a:endParaRPr lang="en-US" sz="1800" b="0" strike="noStrike" spc="-1">
              <a:solidFill>
                <a:srgbClr val="000000"/>
              </a:solidFill>
              <a:latin typeface="Arial"/>
            </a:endParaRPr>
          </a:p>
          <a:p>
            <a:pPr>
              <a:lnSpc>
                <a:spcPct val="150000"/>
              </a:lnSpc>
              <a:spcBef>
                <a:spcPts val="1191"/>
              </a:spcBef>
              <a:spcAft>
                <a:spcPts val="992"/>
              </a:spcAft>
            </a:pPr>
            <a:r>
              <a:rPr lang="en-US" sz="1800" b="1" strike="noStrike" spc="-1">
                <a:solidFill>
                  <a:srgbClr val="000000"/>
                </a:solidFill>
                <a:latin typeface="Arial"/>
                <a:ea typeface="DejaVu Sans"/>
              </a:rPr>
              <a:t>Implement Physics Logic</a:t>
            </a:r>
            <a:r>
              <a:rPr lang="en-US" sz="1800" b="0" strike="noStrike" spc="-1">
                <a:solidFill>
                  <a:srgbClr val="000000"/>
                </a:solidFill>
                <a:latin typeface="Arial"/>
                <a:ea typeface="DejaVu Sans"/>
              </a:rPr>
              <a:t>: Use the script to apply forces, torque, or manipulate physics properties.</a:t>
            </a:r>
            <a:endParaRPr lang="en-US" sz="1800" b="0" strike="noStrike" spc="-1">
              <a:solidFill>
                <a:srgbClr val="000000"/>
              </a:solidFill>
              <a:latin typeface="Arial"/>
            </a:endParaRPr>
          </a:p>
          <a:p>
            <a:pPr>
              <a:lnSpc>
                <a:spcPct val="150000"/>
              </a:lnSpc>
              <a:spcBef>
                <a:spcPts val="1191"/>
              </a:spcBef>
              <a:spcAft>
                <a:spcPts val="992"/>
              </a:spcAft>
            </a:pPr>
            <a:r>
              <a:rPr lang="en-US" sz="1800" b="1" strike="noStrike" spc="-1">
                <a:solidFill>
                  <a:srgbClr val="000000"/>
                </a:solidFill>
                <a:latin typeface="Arial"/>
                <a:ea typeface="DejaVu Sans"/>
              </a:rPr>
              <a:t>Interact with Animations</a:t>
            </a:r>
            <a:r>
              <a:rPr lang="en-US" sz="1800" b="0" strike="noStrike" spc="-1">
                <a:solidFill>
                  <a:srgbClr val="000000"/>
                </a:solidFill>
                <a:latin typeface="Arial"/>
                <a:ea typeface="DejaVu Sans"/>
              </a:rPr>
              <a:t>: Combine physics-based interactions with animations to create dynamic and responsive character or object movements.</a:t>
            </a:r>
            <a:endParaRPr lang="en-US" sz="1800" b="0" strike="noStrike" spc="-1">
              <a:solidFill>
                <a:srgbClr val="000000"/>
              </a:solidFill>
              <a:latin typeface="Arial"/>
            </a:endParaRPr>
          </a:p>
        </p:txBody>
      </p:sp>
      <p:sp>
        <p:nvSpPr>
          <p:cNvPr id="2" name="PlaceHolder 1"/>
          <p:cNvSpPr>
            <a:spLocks noGrp="1"/>
          </p:cNvSpPr>
          <p:nvPr>
            <p:ph type="sldNum" idx="2"/>
          </p:nvPr>
        </p:nvSpPr>
        <p:spPr/>
        <p:txBody>
          <a:bodyPr/>
          <a:lstStyle/>
          <a:p>
            <a:fld id="{BF18CC8D-BB21-424D-A292-3ED37CCE97A4}" type="slidenum">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Rectangle 144"/>
          <p:cNvSpPr/>
          <p:nvPr/>
        </p:nvSpPr>
        <p:spPr>
          <a:xfrm>
            <a:off x="476280" y="2286000"/>
            <a:ext cx="11409480" cy="1495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50000"/>
              </a:lnSpc>
              <a:spcBef>
                <a:spcPts val="1191"/>
              </a:spcBef>
              <a:spcAft>
                <a:spcPts val="992"/>
              </a:spcAft>
            </a:pPr>
            <a:r>
              <a:rPr lang="en-US" sz="2200" b="0" strike="noStrike" spc="-1">
                <a:solidFill>
                  <a:srgbClr val="000000"/>
                </a:solidFill>
                <a:latin typeface="Arial"/>
                <a:ea typeface="DejaVu Sans"/>
              </a:rPr>
              <a:t>By incorporating C# scripting with physics-based animations in Unity, developers can create dynamic, interactive, and more lifelike simulations, providing engaging experiences for games or simulations.</a:t>
            </a:r>
            <a:endParaRPr lang="en-US" sz="2200" b="0" strike="noStrike" spc="-1">
              <a:solidFill>
                <a:srgbClr val="000000"/>
              </a:solidFill>
              <a:latin typeface="Arial"/>
            </a:endParaRPr>
          </a:p>
        </p:txBody>
      </p:sp>
      <p:sp>
        <p:nvSpPr>
          <p:cNvPr id="146" name="PlaceHolder 10"/>
          <p:cNvSpPr/>
          <p:nvPr/>
        </p:nvSpPr>
        <p:spPr>
          <a:xfrm>
            <a:off x="228960" y="681480"/>
            <a:ext cx="11810160" cy="701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3600" b="1" strike="noStrike" spc="-1">
                <a:solidFill>
                  <a:srgbClr val="000000"/>
                </a:solidFill>
                <a:latin typeface="Arial"/>
                <a:ea typeface="DejaVu Sans"/>
              </a:rPr>
              <a:t>Scripting Physics-Based Animations</a:t>
            </a:r>
            <a:endParaRPr lang="en-US" sz="3600" b="0" strike="noStrike" spc="-1">
              <a:solidFill>
                <a:srgbClr val="000000"/>
              </a:solidFill>
              <a:latin typeface="Arial"/>
            </a:endParaRPr>
          </a:p>
        </p:txBody>
      </p:sp>
      <p:sp>
        <p:nvSpPr>
          <p:cNvPr id="2" name="PlaceHolder 1"/>
          <p:cNvSpPr>
            <a:spLocks noGrp="1"/>
          </p:cNvSpPr>
          <p:nvPr>
            <p:ph type="sldNum" idx="2"/>
          </p:nvPr>
        </p:nvSpPr>
        <p:spPr/>
        <p:txBody>
          <a:bodyPr/>
          <a:lstStyle/>
          <a:p>
            <a:fld id="{346E7281-E171-47D9-923A-811F3D101838}" type="slidenum">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Rectangle 146"/>
          <p:cNvSpPr/>
          <p:nvPr/>
        </p:nvSpPr>
        <p:spPr>
          <a:xfrm>
            <a:off x="8900280" y="6622200"/>
            <a:ext cx="2191680" cy="1123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8: Unity Technologies, Unity Manual, 2023</a:t>
            </a:r>
            <a:endParaRPr lang="en-US" sz="900" b="0" strike="noStrike" spc="-1">
              <a:solidFill>
                <a:srgbClr val="000000"/>
              </a:solidFill>
              <a:latin typeface="Arial"/>
            </a:endParaRPr>
          </a:p>
        </p:txBody>
      </p:sp>
      <p:sp>
        <p:nvSpPr>
          <p:cNvPr id="148" name="PlaceHolder 25"/>
          <p:cNvSpPr/>
          <p:nvPr/>
        </p:nvSpPr>
        <p:spPr>
          <a:xfrm>
            <a:off x="228960" y="681480"/>
            <a:ext cx="11810160" cy="701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71000"/>
          </a:bodyPr>
          <a:lstStyle/>
          <a:p>
            <a:pPr marL="163800">
              <a:lnSpc>
                <a:spcPct val="90000"/>
              </a:lnSpc>
              <a:tabLst>
                <a:tab pos="0" algn="l"/>
              </a:tabLst>
            </a:pPr>
            <a:r>
              <a:rPr lang="en-US" sz="4400" b="1" strike="noStrike" spc="-1">
                <a:solidFill>
                  <a:srgbClr val="000000"/>
                </a:solidFill>
                <a:latin typeface="Arial"/>
                <a:ea typeface="DejaVu Sans"/>
              </a:rPr>
              <a:t>Coding Exercise: Animation Scripting and Interactions</a:t>
            </a:r>
            <a:endParaRPr lang="en-US" sz="4400" b="0" strike="noStrike" spc="-1">
              <a:solidFill>
                <a:srgbClr val="000000"/>
              </a:solidFill>
              <a:latin typeface="Arial"/>
            </a:endParaRPr>
          </a:p>
        </p:txBody>
      </p:sp>
      <p:sp>
        <p:nvSpPr>
          <p:cNvPr id="149" name="Rectangle 148"/>
          <p:cNvSpPr/>
          <p:nvPr/>
        </p:nvSpPr>
        <p:spPr>
          <a:xfrm>
            <a:off x="457200" y="1435320"/>
            <a:ext cx="10742760" cy="5100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800" b="0" strike="noStrike" spc="-1">
                <a:solidFill>
                  <a:srgbClr val="000000"/>
                </a:solidFill>
                <a:latin typeface="Arial"/>
                <a:ea typeface="DejaVu Sans"/>
              </a:rPr>
              <a:t>To understand Animation Scripting, let's work on an Animation Event exercise.</a:t>
            </a:r>
            <a:endParaRPr lang="en-US" sz="1800" b="0" strike="noStrike" spc="-1">
              <a:solidFill>
                <a:srgbClr val="000000"/>
              </a:solidFill>
              <a:latin typeface="Arial"/>
            </a:endParaRPr>
          </a:p>
          <a:p>
            <a:pPr>
              <a:lnSpc>
                <a:spcPct val="100000"/>
              </a:lnSpc>
            </a:pPr>
            <a:r>
              <a:rPr lang="en-US" sz="1800" b="0" strike="noStrike" spc="-1">
                <a:solidFill>
                  <a:srgbClr val="000000"/>
                </a:solidFill>
                <a:latin typeface="Arial"/>
                <a:ea typeface="DejaVu Sans"/>
              </a:rPr>
              <a:t>Perform the task of logging a debug message "Hello World!" when the Xbot from Mixamo raises its hand to greet.</a:t>
            </a:r>
            <a:endParaRPr lang="en-US" sz="1800" b="0" strike="noStrike" spc="-1">
              <a:solidFill>
                <a:srgbClr val="000000"/>
              </a:solidFill>
              <a:latin typeface="Arial"/>
            </a:endParaRPr>
          </a:p>
          <a:p>
            <a:pPr marL="216000" indent="-216000">
              <a:lnSpc>
                <a:spcPct val="100000"/>
              </a:lnSpc>
              <a:spcBef>
                <a:spcPts val="1191"/>
              </a:spcBef>
              <a:spcAft>
                <a:spcPts val="992"/>
              </a:spcAft>
              <a:buClr>
                <a:srgbClr val="000000"/>
              </a:buClr>
              <a:buFont typeface="OpenSymbol"/>
              <a:buAutoNum type="arabicPeriod"/>
            </a:pPr>
            <a:r>
              <a:rPr lang="en-US" sz="1800" b="0" strike="noStrike" spc="-1">
                <a:solidFill>
                  <a:srgbClr val="000000"/>
                </a:solidFill>
                <a:latin typeface="Arial"/>
                <a:ea typeface="DejaVu Sans"/>
              </a:rPr>
              <a:t>Download the “Standing Greeting” animation from Mixamo.</a:t>
            </a:r>
            <a:endParaRPr lang="en-US" sz="1800" b="0" strike="noStrike" spc="-1">
              <a:solidFill>
                <a:srgbClr val="000000"/>
              </a:solidFill>
              <a:latin typeface="Arial"/>
            </a:endParaRPr>
          </a:p>
          <a:p>
            <a:pPr marL="216000" indent="-216000">
              <a:lnSpc>
                <a:spcPct val="100000"/>
              </a:lnSpc>
              <a:spcBef>
                <a:spcPts val="1191"/>
              </a:spcBef>
              <a:spcAft>
                <a:spcPts val="992"/>
              </a:spcAft>
              <a:buClr>
                <a:srgbClr val="000000"/>
              </a:buClr>
              <a:buFont typeface="OpenSymbol"/>
              <a:buAutoNum type="arabicPeriod"/>
            </a:pPr>
            <a:r>
              <a:rPr lang="en-US" sz="1800" b="0" strike="noStrike" spc="-1">
                <a:solidFill>
                  <a:srgbClr val="000000"/>
                </a:solidFill>
                <a:latin typeface="Arial"/>
                <a:ea typeface="DejaVu Sans"/>
              </a:rPr>
              <a:t>Create a scene, add the Xbot character model to the scene, and add the Greeting animation to the character similar to the previous exercise.</a:t>
            </a:r>
            <a:endParaRPr lang="en-US" sz="1800" b="0" strike="noStrike" spc="-1">
              <a:solidFill>
                <a:srgbClr val="000000"/>
              </a:solidFill>
              <a:latin typeface="Arial"/>
            </a:endParaRPr>
          </a:p>
          <a:p>
            <a:pPr marL="216000" indent="-216000">
              <a:lnSpc>
                <a:spcPct val="100000"/>
              </a:lnSpc>
              <a:spcBef>
                <a:spcPts val="1191"/>
              </a:spcBef>
              <a:spcAft>
                <a:spcPts val="992"/>
              </a:spcAft>
              <a:buClr>
                <a:srgbClr val="000000"/>
              </a:buClr>
              <a:buFont typeface="OpenSymbol"/>
              <a:buAutoNum type="arabicPeriod"/>
            </a:pPr>
            <a:r>
              <a:rPr lang="en-US" sz="1800" b="0" strike="noStrike" spc="-1">
                <a:solidFill>
                  <a:srgbClr val="000000"/>
                </a:solidFill>
                <a:latin typeface="Arial"/>
                <a:ea typeface="DejaVu Sans"/>
              </a:rPr>
              <a:t>As Mixamo's Animation is read-only, duplicate the Animation Clip and create a reference for the model.</a:t>
            </a:r>
            <a:endParaRPr lang="en-US" sz="1800" b="0" strike="noStrike" spc="-1">
              <a:solidFill>
                <a:srgbClr val="000000"/>
              </a:solidFill>
              <a:latin typeface="Arial"/>
            </a:endParaRPr>
          </a:p>
          <a:p>
            <a:pPr marL="216000" indent="-216000">
              <a:lnSpc>
                <a:spcPct val="100000"/>
              </a:lnSpc>
              <a:spcBef>
                <a:spcPts val="1191"/>
              </a:spcBef>
              <a:spcAft>
                <a:spcPts val="992"/>
              </a:spcAft>
              <a:buClr>
                <a:srgbClr val="000000"/>
              </a:buClr>
              <a:buFont typeface="OpenSymbol"/>
              <a:buAutoNum type="arabicPeriod"/>
            </a:pPr>
            <a:r>
              <a:rPr lang="en-US" sz="1800" b="0" strike="noStrike" spc="-1">
                <a:solidFill>
                  <a:srgbClr val="000000"/>
                </a:solidFill>
                <a:latin typeface="Arial"/>
                <a:ea typeface="DejaVu Sans"/>
              </a:rPr>
              <a:t>In the Animation window, at frame 60, select Add Animation Event.</a:t>
            </a:r>
            <a:endParaRPr lang="en-US" sz="1800" b="0" strike="noStrike" spc="-1">
              <a:solidFill>
                <a:srgbClr val="000000"/>
              </a:solidFill>
              <a:latin typeface="Arial"/>
            </a:endParaRPr>
          </a:p>
          <a:p>
            <a:pPr marL="216000" indent="-216000">
              <a:lnSpc>
                <a:spcPct val="100000"/>
              </a:lnSpc>
              <a:spcBef>
                <a:spcPts val="1191"/>
              </a:spcBef>
              <a:spcAft>
                <a:spcPts val="992"/>
              </a:spcAft>
              <a:buClr>
                <a:srgbClr val="000000"/>
              </a:buClr>
              <a:buFont typeface="OpenSymbol"/>
              <a:buAutoNum type="arabicPeriod"/>
            </a:pPr>
            <a:r>
              <a:rPr lang="en-US" sz="1800" b="0" strike="noStrike" spc="-1">
                <a:solidFill>
                  <a:srgbClr val="000000"/>
                </a:solidFill>
                <a:latin typeface="Arial"/>
                <a:ea typeface="DejaVu Sans"/>
              </a:rPr>
              <a:t>Create a C# script 'AnimationEventScript' with a function 'AnimationEventFunction' to log a debug message using the function's parameter.</a:t>
            </a:r>
            <a:endParaRPr lang="en-US" sz="1800" b="0" strike="noStrike" spc="-1">
              <a:solidFill>
                <a:srgbClr val="000000"/>
              </a:solidFill>
              <a:latin typeface="Arial"/>
            </a:endParaRPr>
          </a:p>
          <a:p>
            <a:pPr marL="216000" indent="-216000">
              <a:lnSpc>
                <a:spcPct val="100000"/>
              </a:lnSpc>
              <a:spcBef>
                <a:spcPts val="1191"/>
              </a:spcBef>
              <a:spcAft>
                <a:spcPts val="992"/>
              </a:spcAft>
              <a:buClr>
                <a:srgbClr val="000000"/>
              </a:buClr>
              <a:buFont typeface="OpenSymbol"/>
              <a:buAutoNum type="arabicPeriod"/>
            </a:pPr>
            <a:r>
              <a:rPr lang="en-US" sz="1800" b="0" strike="noStrike" spc="-1">
                <a:solidFill>
                  <a:srgbClr val="000000"/>
                </a:solidFill>
                <a:latin typeface="Arial"/>
                <a:ea typeface="DejaVu Sans"/>
              </a:rPr>
              <a:t>In the Animation Event, reference the created function.</a:t>
            </a:r>
            <a:endParaRPr lang="en-US" sz="1800" b="0" strike="noStrike" spc="-1">
              <a:solidFill>
                <a:srgbClr val="000000"/>
              </a:solidFill>
              <a:latin typeface="Arial"/>
            </a:endParaRPr>
          </a:p>
        </p:txBody>
      </p:sp>
      <p:sp>
        <p:nvSpPr>
          <p:cNvPr id="2" name="PlaceHolder 1"/>
          <p:cNvSpPr>
            <a:spLocks noGrp="1"/>
          </p:cNvSpPr>
          <p:nvPr>
            <p:ph type="sldNum" idx="2"/>
          </p:nvPr>
        </p:nvSpPr>
        <p:spPr/>
        <p:txBody>
          <a:bodyPr/>
          <a:lstStyle/>
          <a:p>
            <a:fld id="{A82C86D1-4EEF-4148-BE23-4DDBE39599CE}" type="slidenum">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228600" y="681120"/>
            <a:ext cx="11810160" cy="701280"/>
          </a:xfrm>
          <a:prstGeom prst="rect">
            <a:avLst/>
          </a:prstGeom>
          <a:noFill/>
          <a:ln w="0">
            <a:noFill/>
          </a:ln>
        </p:spPr>
        <p:txBody>
          <a:bodyPr lIns="90000" tIns="45000" rIns="90000" bIns="45000" anchor="ctr">
            <a:normAutofit/>
          </a:bodyPr>
          <a:lstStyle/>
          <a:p>
            <a:pPr marL="233280" indent="0">
              <a:lnSpc>
                <a:spcPct val="90000"/>
              </a:lnSpc>
              <a:buNone/>
              <a:tabLst>
                <a:tab pos="0" algn="l"/>
              </a:tabLst>
            </a:pPr>
            <a:r>
              <a:rPr lang="en-US" sz="4400" b="1" strike="noStrike" spc="-1">
                <a:solidFill>
                  <a:srgbClr val="000000"/>
                </a:solidFill>
                <a:latin typeface="Arial"/>
              </a:rPr>
              <a:t>Learning Objectives</a:t>
            </a:r>
            <a:endParaRPr lang="en-US" sz="4400" b="0" strike="noStrike" spc="-1">
              <a:solidFill>
                <a:srgbClr val="000000"/>
              </a:solidFill>
              <a:latin typeface="Arial"/>
            </a:endParaRPr>
          </a:p>
        </p:txBody>
      </p:sp>
      <p:sp>
        <p:nvSpPr>
          <p:cNvPr id="95" name="Content Placeholder 2"/>
          <p:cNvSpPr/>
          <p:nvPr/>
        </p:nvSpPr>
        <p:spPr>
          <a:xfrm>
            <a:off x="1600200" y="2009520"/>
            <a:ext cx="8990280" cy="2099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lnSpc>
                <a:spcPct val="200000"/>
              </a:lnSpc>
              <a:spcBef>
                <a:spcPts val="1001"/>
              </a:spcBef>
              <a:buClr>
                <a:srgbClr val="000000"/>
              </a:buClr>
              <a:buFont typeface="Arial"/>
              <a:buChar char="•"/>
            </a:pPr>
            <a:r>
              <a:rPr lang="en-US" sz="2400" b="0" strike="noStrike" spc="-1">
                <a:solidFill>
                  <a:srgbClr val="000000"/>
                </a:solidFill>
                <a:latin typeface="Calibri"/>
                <a:ea typeface="DejaVu Sans"/>
              </a:rPr>
              <a:t>Understand the role of scripting in controlling animations.</a:t>
            </a:r>
            <a:endParaRPr lang="en-US" sz="2400" b="0" strike="noStrike" spc="-1">
              <a:solidFill>
                <a:srgbClr val="000000"/>
              </a:solidFill>
              <a:latin typeface="Arial"/>
            </a:endParaRPr>
          </a:p>
          <a:p>
            <a:pPr marL="228600" indent="-228600">
              <a:lnSpc>
                <a:spcPct val="200000"/>
              </a:lnSpc>
              <a:spcBef>
                <a:spcPts val="1001"/>
              </a:spcBef>
              <a:buClr>
                <a:srgbClr val="000000"/>
              </a:buClr>
              <a:buFont typeface="Arial"/>
              <a:buChar char="•"/>
            </a:pPr>
            <a:r>
              <a:rPr lang="en-US" sz="2400" b="0" strike="noStrike" spc="-1">
                <a:solidFill>
                  <a:srgbClr val="000000"/>
                </a:solidFill>
                <a:latin typeface="Calibri"/>
                <a:ea typeface="DejaVu Sans"/>
              </a:rPr>
              <a:t>Learn how to script interactive elements that respond to user input.</a:t>
            </a:r>
            <a:endParaRPr lang="en-US" sz="2400" b="0" strike="noStrike" spc="-1">
              <a:solidFill>
                <a:srgbClr val="000000"/>
              </a:solidFill>
              <a:latin typeface="Arial"/>
            </a:endParaRPr>
          </a:p>
          <a:p>
            <a:pPr marL="228600" indent="-228600">
              <a:lnSpc>
                <a:spcPct val="200000"/>
              </a:lnSpc>
              <a:spcBef>
                <a:spcPts val="1001"/>
              </a:spcBef>
              <a:buClr>
                <a:srgbClr val="000000"/>
              </a:buClr>
              <a:buFont typeface="Arial"/>
              <a:buChar char="•"/>
            </a:pPr>
            <a:r>
              <a:rPr lang="en-US" sz="2400" b="0" strike="noStrike" spc="-1">
                <a:solidFill>
                  <a:srgbClr val="000000"/>
                </a:solidFill>
                <a:latin typeface="Calibri"/>
                <a:ea typeface="DejaVu Sans"/>
              </a:rPr>
              <a:t>Gain hands-on experience in scripting animations and interactions.</a:t>
            </a:r>
            <a:endParaRPr lang="en-US" sz="2400" b="0" strike="noStrike" spc="-1">
              <a:solidFill>
                <a:srgbClr val="000000"/>
              </a:solidFill>
              <a:latin typeface="Arial"/>
            </a:endParaRPr>
          </a:p>
        </p:txBody>
      </p:sp>
      <p:sp>
        <p:nvSpPr>
          <p:cNvPr id="3" name="PlaceHolder 2"/>
          <p:cNvSpPr>
            <a:spLocks noGrp="1"/>
          </p:cNvSpPr>
          <p:nvPr>
            <p:ph type="sldNum" idx="2"/>
          </p:nvPr>
        </p:nvSpPr>
        <p:spPr/>
        <p:txBody>
          <a:bodyPr/>
          <a:lstStyle/>
          <a:p>
            <a:fld id="{90ABFBCF-89CF-4A20-B49F-1D0DE9974ADB}" type="slidenum">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4"/>
          <p:cNvSpPr/>
          <p:nvPr/>
        </p:nvSpPr>
        <p:spPr>
          <a:xfrm>
            <a:off x="228960" y="681480"/>
            <a:ext cx="11810160" cy="701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2920">
              <a:lnSpc>
                <a:spcPct val="90000"/>
              </a:lnSpc>
              <a:tabLst>
                <a:tab pos="0" algn="l"/>
              </a:tabLst>
            </a:pPr>
            <a:r>
              <a:rPr lang="en-US" sz="3600" b="1" strike="noStrike" spc="-1">
                <a:solidFill>
                  <a:srgbClr val="000000"/>
                </a:solidFill>
                <a:latin typeface="Arial"/>
                <a:ea typeface="DejaVu Sans"/>
              </a:rPr>
              <a:t>Coding Exercise: Greeting Animation</a:t>
            </a:r>
            <a:endParaRPr lang="en-US" sz="3600" b="0" strike="noStrike" spc="-1">
              <a:solidFill>
                <a:srgbClr val="000000"/>
              </a:solidFill>
              <a:latin typeface="Arial"/>
            </a:endParaRPr>
          </a:p>
        </p:txBody>
      </p:sp>
      <p:pic>
        <p:nvPicPr>
          <p:cNvPr id="151" name="Picture 150"/>
          <p:cNvPicPr/>
          <p:nvPr/>
        </p:nvPicPr>
        <p:blipFill>
          <a:blip r:embed="rId2"/>
          <a:stretch/>
        </p:blipFill>
        <p:spPr>
          <a:xfrm>
            <a:off x="990720" y="1287000"/>
            <a:ext cx="9752040" cy="5112360"/>
          </a:xfrm>
          <a:prstGeom prst="rect">
            <a:avLst/>
          </a:prstGeom>
          <a:ln w="0">
            <a:noFill/>
          </a:ln>
        </p:spPr>
      </p:pic>
      <p:sp>
        <p:nvSpPr>
          <p:cNvPr id="152" name="Rectangle 151"/>
          <p:cNvSpPr/>
          <p:nvPr/>
        </p:nvSpPr>
        <p:spPr>
          <a:xfrm>
            <a:off x="1240560" y="1828800"/>
            <a:ext cx="815400" cy="358200"/>
          </a:xfrm>
          <a:prstGeom prst="rect">
            <a:avLst/>
          </a:prstGeom>
          <a:noFill/>
          <a:ln w="36720">
            <a:solidFill>
              <a:srgbClr val="FF860D"/>
            </a:solidFill>
            <a:round/>
          </a:ln>
        </p:spPr>
        <p:style>
          <a:lnRef idx="0">
            <a:scrgbClr r="0" g="0" b="0"/>
          </a:lnRef>
          <a:fillRef idx="0">
            <a:scrgbClr r="0" g="0" b="0"/>
          </a:fillRef>
          <a:effectRef idx="0">
            <a:scrgbClr r="0" g="0" b="0"/>
          </a:effectRef>
          <a:fontRef idx="minor"/>
        </p:style>
        <p:txBody>
          <a:bodyPr lIns="108360" tIns="63360" rIns="108360" bIns="63360" anchor="ctr">
            <a:noAutofit/>
          </a:bodyPr>
          <a:lstStyle/>
          <a:p>
            <a:pPr>
              <a:lnSpc>
                <a:spcPct val="100000"/>
              </a:lnSpc>
            </a:pPr>
            <a:endParaRPr lang="en-US" sz="1800" b="0" strike="noStrike" spc="-1">
              <a:solidFill>
                <a:srgbClr val="000000"/>
              </a:solidFill>
              <a:latin typeface="Arial"/>
              <a:ea typeface="DejaVu Sans"/>
            </a:endParaRPr>
          </a:p>
        </p:txBody>
      </p:sp>
      <p:sp>
        <p:nvSpPr>
          <p:cNvPr id="153" name="Rectangle 152"/>
          <p:cNvSpPr/>
          <p:nvPr/>
        </p:nvSpPr>
        <p:spPr>
          <a:xfrm>
            <a:off x="914400" y="4440960"/>
            <a:ext cx="1141560" cy="358200"/>
          </a:xfrm>
          <a:prstGeom prst="rect">
            <a:avLst/>
          </a:prstGeom>
          <a:noFill/>
          <a:ln w="36720">
            <a:solidFill>
              <a:srgbClr val="FF860D"/>
            </a:solidFill>
            <a:round/>
          </a:ln>
        </p:spPr>
        <p:style>
          <a:lnRef idx="0">
            <a:scrgbClr r="0" g="0" b="0"/>
          </a:lnRef>
          <a:fillRef idx="0">
            <a:scrgbClr r="0" g="0" b="0"/>
          </a:fillRef>
          <a:effectRef idx="0">
            <a:scrgbClr r="0" g="0" b="0"/>
          </a:effectRef>
          <a:fontRef idx="minor"/>
        </p:style>
        <p:txBody>
          <a:bodyPr lIns="108360" tIns="63360" rIns="108360" bIns="63360" anchor="ctr">
            <a:noAutofit/>
          </a:bodyPr>
          <a:lstStyle/>
          <a:p>
            <a:pPr>
              <a:lnSpc>
                <a:spcPct val="100000"/>
              </a:lnSpc>
            </a:pPr>
            <a:endParaRPr lang="en-US" sz="1800" b="0" strike="noStrike" spc="-1">
              <a:solidFill>
                <a:srgbClr val="000000"/>
              </a:solidFill>
              <a:latin typeface="Arial"/>
              <a:ea typeface="DejaVu Sans"/>
            </a:endParaRPr>
          </a:p>
        </p:txBody>
      </p:sp>
      <p:sp>
        <p:nvSpPr>
          <p:cNvPr id="154" name="Rectangle 153"/>
          <p:cNvSpPr/>
          <p:nvPr/>
        </p:nvSpPr>
        <p:spPr>
          <a:xfrm>
            <a:off x="3429000" y="4440960"/>
            <a:ext cx="1370160" cy="815400"/>
          </a:xfrm>
          <a:prstGeom prst="rect">
            <a:avLst/>
          </a:prstGeom>
          <a:noFill/>
          <a:ln w="36720">
            <a:solidFill>
              <a:srgbClr val="FF860D"/>
            </a:solidFill>
            <a:round/>
          </a:ln>
        </p:spPr>
        <p:style>
          <a:lnRef idx="0">
            <a:scrgbClr r="0" g="0" b="0"/>
          </a:lnRef>
          <a:fillRef idx="0">
            <a:scrgbClr r="0" g="0" b="0"/>
          </a:fillRef>
          <a:effectRef idx="0">
            <a:scrgbClr r="0" g="0" b="0"/>
          </a:effectRef>
          <a:fontRef idx="minor"/>
        </p:style>
        <p:txBody>
          <a:bodyPr lIns="108360" tIns="63360" rIns="108360" bIns="63360" anchor="ctr">
            <a:noAutofit/>
          </a:bodyPr>
          <a:lstStyle/>
          <a:p>
            <a:pPr>
              <a:lnSpc>
                <a:spcPct val="100000"/>
              </a:lnSpc>
            </a:pPr>
            <a:endParaRPr lang="en-US" sz="1800" b="0" strike="noStrike" spc="-1">
              <a:solidFill>
                <a:srgbClr val="000000"/>
              </a:solidFill>
              <a:latin typeface="Arial"/>
              <a:ea typeface="DejaVu Sans"/>
            </a:endParaRPr>
          </a:p>
        </p:txBody>
      </p:sp>
      <p:sp>
        <p:nvSpPr>
          <p:cNvPr id="155" name="Rectangle 154"/>
          <p:cNvSpPr/>
          <p:nvPr/>
        </p:nvSpPr>
        <p:spPr>
          <a:xfrm>
            <a:off x="8098560" y="1828800"/>
            <a:ext cx="2644200" cy="684360"/>
          </a:xfrm>
          <a:prstGeom prst="rect">
            <a:avLst/>
          </a:prstGeom>
          <a:noFill/>
          <a:ln w="36720">
            <a:solidFill>
              <a:srgbClr val="FF860D"/>
            </a:solidFill>
            <a:round/>
          </a:ln>
        </p:spPr>
        <p:style>
          <a:lnRef idx="0">
            <a:scrgbClr r="0" g="0" b="0"/>
          </a:lnRef>
          <a:fillRef idx="0">
            <a:scrgbClr r="0" g="0" b="0"/>
          </a:fillRef>
          <a:effectRef idx="0">
            <a:scrgbClr r="0" g="0" b="0"/>
          </a:effectRef>
          <a:fontRef idx="minor"/>
        </p:style>
        <p:txBody>
          <a:bodyPr lIns="108360" tIns="63360" rIns="108360" bIns="63360" anchor="ctr">
            <a:noAutofit/>
          </a:bodyPr>
          <a:lstStyle/>
          <a:p>
            <a:pPr>
              <a:lnSpc>
                <a:spcPct val="100000"/>
              </a:lnSpc>
            </a:pPr>
            <a:endParaRPr lang="en-US" sz="1800" b="0" strike="noStrike" spc="-1">
              <a:solidFill>
                <a:srgbClr val="000000"/>
              </a:solidFill>
              <a:latin typeface="Arial"/>
              <a:ea typeface="DejaVu Sans"/>
            </a:endParaRPr>
          </a:p>
        </p:txBody>
      </p:sp>
      <p:sp>
        <p:nvSpPr>
          <p:cNvPr id="2" name="PlaceHolder 1"/>
          <p:cNvSpPr>
            <a:spLocks noGrp="1"/>
          </p:cNvSpPr>
          <p:nvPr>
            <p:ph type="sldNum" idx="2"/>
          </p:nvPr>
        </p:nvSpPr>
        <p:spPr/>
        <p:txBody>
          <a:bodyPr/>
          <a:lstStyle/>
          <a:p>
            <a:fld id="{196328E0-C4D6-42A8-814A-6BECD79A6592}" type="slidenum">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Rectangle 155"/>
          <p:cNvSpPr/>
          <p:nvPr/>
        </p:nvSpPr>
        <p:spPr>
          <a:xfrm>
            <a:off x="291600" y="1482120"/>
            <a:ext cx="11136960" cy="600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800" b="0" strike="noStrike" spc="-1">
                <a:solidFill>
                  <a:srgbClr val="000000"/>
                </a:solidFill>
                <a:latin typeface="Arial"/>
                <a:ea typeface="DejaVu Sans"/>
              </a:rPr>
              <a:t>3. As Mixamo's Animation is read-only, duplicate the Animation Clip and create a reference for the model</a:t>
            </a:r>
            <a:endParaRPr lang="en-US" sz="1800" b="0" strike="noStrike" spc="-1">
              <a:solidFill>
                <a:srgbClr val="000000"/>
              </a:solidFill>
              <a:latin typeface="Arial"/>
            </a:endParaRPr>
          </a:p>
        </p:txBody>
      </p:sp>
      <p:sp>
        <p:nvSpPr>
          <p:cNvPr id="157" name="PlaceHolder 17"/>
          <p:cNvSpPr/>
          <p:nvPr/>
        </p:nvSpPr>
        <p:spPr>
          <a:xfrm>
            <a:off x="228960" y="681480"/>
            <a:ext cx="11810160" cy="701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2920">
              <a:lnSpc>
                <a:spcPct val="90000"/>
              </a:lnSpc>
              <a:tabLst>
                <a:tab pos="0" algn="l"/>
              </a:tabLst>
            </a:pPr>
            <a:r>
              <a:rPr lang="en-US" sz="3600" b="1" strike="noStrike" spc="-1">
                <a:solidFill>
                  <a:srgbClr val="000000"/>
                </a:solidFill>
                <a:latin typeface="Arial"/>
                <a:ea typeface="DejaVu Sans"/>
              </a:rPr>
              <a:t>Coding Exercise: Greeting Animation</a:t>
            </a:r>
            <a:endParaRPr lang="en-US" sz="3600" b="0" strike="noStrike" spc="-1">
              <a:solidFill>
                <a:srgbClr val="000000"/>
              </a:solidFill>
              <a:latin typeface="Arial"/>
            </a:endParaRPr>
          </a:p>
        </p:txBody>
      </p:sp>
      <p:pic>
        <p:nvPicPr>
          <p:cNvPr id="158" name="Picture 157"/>
          <p:cNvPicPr/>
          <p:nvPr/>
        </p:nvPicPr>
        <p:blipFill>
          <a:blip r:embed="rId2"/>
          <a:stretch/>
        </p:blipFill>
        <p:spPr>
          <a:xfrm>
            <a:off x="1394640" y="1828800"/>
            <a:ext cx="9401040" cy="4570560"/>
          </a:xfrm>
          <a:prstGeom prst="rect">
            <a:avLst/>
          </a:prstGeom>
          <a:ln w="0">
            <a:noFill/>
          </a:ln>
        </p:spPr>
      </p:pic>
      <p:sp>
        <p:nvSpPr>
          <p:cNvPr id="159" name="Straight Connector 158"/>
          <p:cNvSpPr/>
          <p:nvPr/>
        </p:nvSpPr>
        <p:spPr>
          <a:xfrm flipH="1" flipV="1">
            <a:off x="4114800" y="5486400"/>
            <a:ext cx="1371600" cy="457200"/>
          </a:xfrm>
          <a:prstGeom prst="line">
            <a:avLst/>
          </a:prstGeom>
          <a:ln w="36720">
            <a:solidFill>
              <a:srgbClr val="FF860D"/>
            </a:solidFill>
            <a:round/>
            <a:tailEnd type="triangle" w="med" len="med"/>
          </a:ln>
        </p:spPr>
        <p:style>
          <a:lnRef idx="0">
            <a:scrgbClr r="0" g="0" b="0"/>
          </a:lnRef>
          <a:fillRef idx="0">
            <a:scrgbClr r="0" g="0" b="0"/>
          </a:fillRef>
          <a:effectRef idx="0">
            <a:scrgbClr r="0" g="0" b="0"/>
          </a:effectRef>
          <a:fontRef idx="minor"/>
        </p:style>
        <p:txBody>
          <a:bodyPr lIns="108360" tIns="63360" rIns="108360" bIns="63360" anchor="ctr">
            <a:noAutofit/>
          </a:bodyPr>
          <a:lstStyle/>
          <a:p>
            <a:endParaRPr lang="en-US" sz="1800" b="0" strike="noStrike" spc="-1">
              <a:solidFill>
                <a:srgbClr val="000000"/>
              </a:solidFill>
              <a:latin typeface="Arial"/>
              <a:ea typeface="DejaVu Sans"/>
            </a:endParaRPr>
          </a:p>
        </p:txBody>
      </p:sp>
      <p:sp>
        <p:nvSpPr>
          <p:cNvPr id="160" name="Rectangle 159"/>
          <p:cNvSpPr/>
          <p:nvPr/>
        </p:nvSpPr>
        <p:spPr>
          <a:xfrm>
            <a:off x="4114800" y="5715000"/>
            <a:ext cx="1090800" cy="344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800" b="0" strike="noStrike" spc="-1">
                <a:solidFill>
                  <a:srgbClr val="FF860D"/>
                </a:solidFill>
                <a:latin typeface="Arial"/>
                <a:ea typeface="DejaVu Sans"/>
              </a:rPr>
              <a:t>duplicate</a:t>
            </a:r>
            <a:endParaRPr lang="en-US" sz="1800" b="0" strike="noStrike" spc="-1">
              <a:solidFill>
                <a:srgbClr val="000000"/>
              </a:solidFill>
              <a:latin typeface="Arial"/>
            </a:endParaRPr>
          </a:p>
        </p:txBody>
      </p:sp>
      <p:sp>
        <p:nvSpPr>
          <p:cNvPr id="161" name="Straight Connector 160"/>
          <p:cNvSpPr/>
          <p:nvPr/>
        </p:nvSpPr>
        <p:spPr>
          <a:xfrm flipV="1">
            <a:off x="5715000" y="2057400"/>
            <a:ext cx="2743200" cy="1600200"/>
          </a:xfrm>
          <a:prstGeom prst="line">
            <a:avLst/>
          </a:prstGeom>
          <a:ln w="36720">
            <a:solidFill>
              <a:srgbClr val="FF860D"/>
            </a:solidFill>
            <a:round/>
            <a:tailEnd type="triangle" w="med" len="med"/>
          </a:ln>
        </p:spPr>
        <p:style>
          <a:lnRef idx="0">
            <a:scrgbClr r="0" g="0" b="0"/>
          </a:lnRef>
          <a:fillRef idx="0">
            <a:scrgbClr r="0" g="0" b="0"/>
          </a:fillRef>
          <a:effectRef idx="0">
            <a:scrgbClr r="0" g="0" b="0"/>
          </a:effectRef>
          <a:fontRef idx="minor"/>
        </p:style>
        <p:txBody>
          <a:bodyPr lIns="108360" tIns="63360" rIns="108360" bIns="63360" anchor="ctr">
            <a:noAutofit/>
          </a:bodyPr>
          <a:lstStyle/>
          <a:p>
            <a:endParaRPr lang="en-US" sz="1800" b="0" strike="noStrike" spc="-1">
              <a:solidFill>
                <a:srgbClr val="000000"/>
              </a:solidFill>
              <a:latin typeface="Arial"/>
              <a:ea typeface="DejaVu Sans"/>
            </a:endParaRPr>
          </a:p>
        </p:txBody>
      </p:sp>
      <p:sp>
        <p:nvSpPr>
          <p:cNvPr id="162" name="Straight Connector 161"/>
          <p:cNvSpPr/>
          <p:nvPr/>
        </p:nvSpPr>
        <p:spPr>
          <a:xfrm flipV="1">
            <a:off x="3886200" y="2514600"/>
            <a:ext cx="5257800" cy="2743200"/>
          </a:xfrm>
          <a:prstGeom prst="line">
            <a:avLst/>
          </a:prstGeom>
          <a:ln w="36720">
            <a:solidFill>
              <a:srgbClr val="FF860D"/>
            </a:solidFill>
            <a:round/>
            <a:tailEnd type="triangle" w="med" len="med"/>
          </a:ln>
        </p:spPr>
        <p:style>
          <a:lnRef idx="0">
            <a:scrgbClr r="0" g="0" b="0"/>
          </a:lnRef>
          <a:fillRef idx="0">
            <a:scrgbClr r="0" g="0" b="0"/>
          </a:fillRef>
          <a:effectRef idx="0">
            <a:scrgbClr r="0" g="0" b="0"/>
          </a:effectRef>
          <a:fontRef idx="minor"/>
        </p:style>
        <p:txBody>
          <a:bodyPr lIns="108360" tIns="63360" rIns="108360" bIns="63360" anchor="ctr">
            <a:noAutofit/>
          </a:bodyPr>
          <a:lstStyle/>
          <a:p>
            <a:endParaRPr lang="en-US" sz="1800" b="0" strike="noStrike" spc="-1">
              <a:solidFill>
                <a:srgbClr val="000000"/>
              </a:solidFill>
              <a:latin typeface="Arial"/>
              <a:ea typeface="DejaVu Sans"/>
            </a:endParaRPr>
          </a:p>
        </p:txBody>
      </p:sp>
      <p:sp>
        <p:nvSpPr>
          <p:cNvPr id="2" name="PlaceHolder 1"/>
          <p:cNvSpPr>
            <a:spLocks noGrp="1"/>
          </p:cNvSpPr>
          <p:nvPr>
            <p:ph type="sldNum" idx="2"/>
          </p:nvPr>
        </p:nvSpPr>
        <p:spPr/>
        <p:txBody>
          <a:bodyPr/>
          <a:lstStyle/>
          <a:p>
            <a:fld id="{326C4259-7A40-43A5-99BE-6797772A8676}" type="slidenum">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PlaceHolder 19"/>
          <p:cNvSpPr/>
          <p:nvPr/>
        </p:nvSpPr>
        <p:spPr>
          <a:xfrm>
            <a:off x="228960" y="681480"/>
            <a:ext cx="11810160" cy="701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78000"/>
          </a:bodyPr>
          <a:lstStyle/>
          <a:p>
            <a:pPr>
              <a:lnSpc>
                <a:spcPct val="100000"/>
              </a:lnSpc>
            </a:pPr>
            <a:r>
              <a:rPr lang="en-US" sz="4400" b="1" strike="noStrike" spc="-1">
                <a:solidFill>
                  <a:srgbClr val="000000"/>
                </a:solidFill>
                <a:latin typeface="Arial"/>
                <a:ea typeface="DejaVu Sans"/>
              </a:rPr>
              <a:t>Advanced Topics: Blend Trees and Animation Layers</a:t>
            </a:r>
            <a:endParaRPr lang="en-US" sz="4400" b="0" strike="noStrike" spc="-1">
              <a:solidFill>
                <a:srgbClr val="000000"/>
              </a:solidFill>
              <a:latin typeface="Arial"/>
            </a:endParaRPr>
          </a:p>
        </p:txBody>
      </p:sp>
      <p:sp>
        <p:nvSpPr>
          <p:cNvPr id="164" name="Rectangle 163"/>
          <p:cNvSpPr/>
          <p:nvPr/>
        </p:nvSpPr>
        <p:spPr>
          <a:xfrm>
            <a:off x="457200" y="1384200"/>
            <a:ext cx="10971360" cy="5020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50000"/>
              </a:lnSpc>
              <a:spcBef>
                <a:spcPts val="624"/>
              </a:spcBef>
              <a:spcAft>
                <a:spcPts val="425"/>
              </a:spcAft>
            </a:pPr>
            <a:r>
              <a:rPr lang="en-US" sz="2000" b="0" strike="noStrike" spc="-1">
                <a:solidFill>
                  <a:srgbClr val="000000"/>
                </a:solidFill>
                <a:latin typeface="Arial"/>
                <a:ea typeface="DejaVu Sans"/>
              </a:rPr>
              <a:t>Blend Trees and Animation Layers are crucial components in Unity's animation system, enabling sophisticated control over character animations.</a:t>
            </a:r>
            <a:endParaRPr lang="en-US" sz="2000" b="0" strike="noStrike" spc="-1">
              <a:solidFill>
                <a:srgbClr val="000000"/>
              </a:solidFill>
              <a:latin typeface="Arial"/>
            </a:endParaRPr>
          </a:p>
          <a:p>
            <a:pPr>
              <a:lnSpc>
                <a:spcPct val="150000"/>
              </a:lnSpc>
              <a:spcBef>
                <a:spcPts val="624"/>
              </a:spcBef>
              <a:spcAft>
                <a:spcPts val="425"/>
              </a:spcAft>
            </a:pPr>
            <a:r>
              <a:rPr lang="en-US" sz="2000" b="1" strike="noStrike" spc="-1">
                <a:solidFill>
                  <a:srgbClr val="000000"/>
                </a:solidFill>
                <a:latin typeface="Arial"/>
                <a:ea typeface="DejaVu Sans"/>
              </a:rPr>
              <a:t>Blend Trees:</a:t>
            </a:r>
            <a:endParaRPr lang="en-US" sz="2000" b="0" strike="noStrike" spc="-1">
              <a:solidFill>
                <a:srgbClr val="000000"/>
              </a:solidFill>
              <a:latin typeface="Arial"/>
            </a:endParaRPr>
          </a:p>
          <a:p>
            <a:pPr marL="216000" indent="-216000">
              <a:lnSpc>
                <a:spcPct val="150000"/>
              </a:lnSpc>
              <a:spcBef>
                <a:spcPts val="624"/>
              </a:spcBef>
              <a:spcAft>
                <a:spcPts val="425"/>
              </a:spcAft>
              <a:buClr>
                <a:srgbClr val="000000"/>
              </a:buClr>
              <a:buSzPct val="45000"/>
              <a:buFont typeface="Wingdings" charset="2"/>
              <a:buChar char=""/>
            </a:pPr>
            <a:r>
              <a:rPr lang="en-US" sz="2000" b="1" strike="noStrike" spc="-1">
                <a:solidFill>
                  <a:srgbClr val="000000"/>
                </a:solidFill>
                <a:latin typeface="Arial"/>
                <a:ea typeface="DejaVu Sans"/>
              </a:rPr>
              <a:t>Purpose</a:t>
            </a:r>
            <a:r>
              <a:rPr lang="en-US" sz="2000" b="0" strike="noStrike" spc="-1">
                <a:solidFill>
                  <a:srgbClr val="000000"/>
                </a:solidFill>
                <a:latin typeface="Arial"/>
                <a:ea typeface="DejaVu Sans"/>
              </a:rPr>
              <a:t>: Blend Trees allow the smooth transition between different animations based on parameters.</a:t>
            </a:r>
            <a:endParaRPr lang="en-US" sz="2000" b="0" strike="noStrike" spc="-1">
              <a:solidFill>
                <a:srgbClr val="000000"/>
              </a:solidFill>
              <a:latin typeface="Arial"/>
            </a:endParaRPr>
          </a:p>
          <a:p>
            <a:pPr marL="216000" indent="-216000">
              <a:lnSpc>
                <a:spcPct val="150000"/>
              </a:lnSpc>
              <a:spcBef>
                <a:spcPts val="624"/>
              </a:spcBef>
              <a:spcAft>
                <a:spcPts val="425"/>
              </a:spcAft>
              <a:buClr>
                <a:srgbClr val="000000"/>
              </a:buClr>
              <a:buSzPct val="45000"/>
              <a:buFont typeface="Wingdings" charset="2"/>
              <a:buChar char=""/>
            </a:pPr>
            <a:r>
              <a:rPr lang="en-US" sz="2000" b="1" strike="noStrike" spc="-1">
                <a:solidFill>
                  <a:srgbClr val="000000"/>
                </a:solidFill>
                <a:latin typeface="Arial"/>
                <a:ea typeface="DejaVu Sans"/>
              </a:rPr>
              <a:t>Functionality</a:t>
            </a:r>
            <a:r>
              <a:rPr lang="en-US" sz="2000" b="0" strike="noStrike" spc="-1">
                <a:solidFill>
                  <a:srgbClr val="000000"/>
                </a:solidFill>
                <a:latin typeface="Arial"/>
                <a:ea typeface="DejaVu Sans"/>
              </a:rPr>
              <a:t>: They interpolate between animations based on varying parameters like speed, direction, or any other custom parameter.</a:t>
            </a:r>
            <a:endParaRPr lang="en-US" sz="2000" b="0" strike="noStrike" spc="-1">
              <a:solidFill>
                <a:srgbClr val="000000"/>
              </a:solidFill>
              <a:latin typeface="Arial"/>
            </a:endParaRPr>
          </a:p>
          <a:p>
            <a:pPr marL="216000" indent="-216000">
              <a:lnSpc>
                <a:spcPct val="150000"/>
              </a:lnSpc>
              <a:spcBef>
                <a:spcPts val="624"/>
              </a:spcBef>
              <a:spcAft>
                <a:spcPts val="425"/>
              </a:spcAft>
              <a:buClr>
                <a:srgbClr val="000000"/>
              </a:buClr>
              <a:buSzPct val="45000"/>
              <a:buFont typeface="Wingdings" charset="2"/>
              <a:buChar char=""/>
            </a:pPr>
            <a:r>
              <a:rPr lang="en-US" sz="2000" b="1" strike="noStrike" spc="-1">
                <a:solidFill>
                  <a:srgbClr val="000000"/>
                </a:solidFill>
                <a:latin typeface="Arial"/>
                <a:ea typeface="DejaVu Sans"/>
              </a:rPr>
              <a:t>Usage</a:t>
            </a:r>
            <a:r>
              <a:rPr lang="en-US" sz="2000" b="0" strike="noStrike" spc="-1">
                <a:solidFill>
                  <a:srgbClr val="000000"/>
                </a:solidFill>
                <a:latin typeface="Arial"/>
                <a:ea typeface="DejaVu Sans"/>
              </a:rPr>
              <a:t>: Ideal for handling complex animations, such as transitioning between walking and running based on character speed.</a:t>
            </a:r>
            <a:endParaRPr lang="en-US" sz="2000" b="0" strike="noStrike" spc="-1">
              <a:solidFill>
                <a:srgbClr val="000000"/>
              </a:solidFill>
              <a:latin typeface="Arial"/>
            </a:endParaRPr>
          </a:p>
        </p:txBody>
      </p:sp>
      <p:sp>
        <p:nvSpPr>
          <p:cNvPr id="2" name="PlaceHolder 1"/>
          <p:cNvSpPr>
            <a:spLocks noGrp="1"/>
          </p:cNvSpPr>
          <p:nvPr>
            <p:ph type="sldNum" idx="2"/>
          </p:nvPr>
        </p:nvSpPr>
        <p:spPr/>
        <p:txBody>
          <a:bodyPr/>
          <a:lstStyle/>
          <a:p>
            <a:fld id="{AA0B2842-7F78-4E8A-9E10-FC374412192E}" type="slidenum">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Rectangle 164"/>
          <p:cNvSpPr/>
          <p:nvPr/>
        </p:nvSpPr>
        <p:spPr>
          <a:xfrm>
            <a:off x="422640" y="1600200"/>
            <a:ext cx="11234520" cy="3894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50000"/>
              </a:lnSpc>
              <a:spcBef>
                <a:spcPts val="1191"/>
              </a:spcBef>
              <a:spcAft>
                <a:spcPts val="992"/>
              </a:spcAft>
            </a:pPr>
            <a:r>
              <a:rPr lang="en-US" sz="2000" b="1" strike="noStrike" spc="-1">
                <a:solidFill>
                  <a:srgbClr val="000000"/>
                </a:solidFill>
                <a:latin typeface="Arial"/>
                <a:ea typeface="DejaVu Sans"/>
              </a:rPr>
              <a:t>Animation Layers</a:t>
            </a:r>
            <a:r>
              <a:rPr lang="en-US" sz="2000" b="0" strike="noStrike" spc="-1">
                <a:solidFill>
                  <a:srgbClr val="000000"/>
                </a:solidFill>
                <a:latin typeface="Arial"/>
                <a:ea typeface="DejaVu Sans"/>
              </a:rPr>
              <a:t>:</a:t>
            </a:r>
            <a:endParaRPr lang="en-US" sz="2000" b="0" strike="noStrike" spc="-1">
              <a:solidFill>
                <a:srgbClr val="000000"/>
              </a:solidFill>
              <a:latin typeface="Arial"/>
            </a:endParaRPr>
          </a:p>
          <a:p>
            <a:pPr marL="216000" indent="-216000">
              <a:lnSpc>
                <a:spcPct val="150000"/>
              </a:lnSpc>
              <a:spcBef>
                <a:spcPts val="1191"/>
              </a:spcBef>
              <a:spcAft>
                <a:spcPts val="992"/>
              </a:spcAft>
              <a:buClr>
                <a:srgbClr val="000000"/>
              </a:buClr>
              <a:buSzPct val="45000"/>
              <a:buFont typeface="Wingdings" charset="2"/>
              <a:buChar char=""/>
            </a:pPr>
            <a:r>
              <a:rPr lang="en-US" sz="2000" b="1" strike="noStrike" spc="-1">
                <a:solidFill>
                  <a:srgbClr val="000000"/>
                </a:solidFill>
                <a:latin typeface="Arial"/>
                <a:ea typeface="DejaVu Sans"/>
              </a:rPr>
              <a:t>Purpose</a:t>
            </a:r>
            <a:r>
              <a:rPr lang="en-US" sz="2000" b="0" strike="noStrike" spc="-1">
                <a:solidFill>
                  <a:srgbClr val="000000"/>
                </a:solidFill>
                <a:latin typeface="Arial"/>
                <a:ea typeface="DejaVu Sans"/>
              </a:rPr>
              <a:t>: Animation Layers enable the overlay of multiple animations simultaneously.</a:t>
            </a:r>
            <a:endParaRPr lang="en-US" sz="2000" b="0" strike="noStrike" spc="-1">
              <a:solidFill>
                <a:srgbClr val="000000"/>
              </a:solidFill>
              <a:latin typeface="Arial"/>
            </a:endParaRPr>
          </a:p>
          <a:p>
            <a:pPr marL="216000" indent="-216000">
              <a:lnSpc>
                <a:spcPct val="150000"/>
              </a:lnSpc>
              <a:spcBef>
                <a:spcPts val="1191"/>
              </a:spcBef>
              <a:spcAft>
                <a:spcPts val="992"/>
              </a:spcAft>
              <a:buClr>
                <a:srgbClr val="000000"/>
              </a:buClr>
              <a:buSzPct val="45000"/>
              <a:buFont typeface="Wingdings" charset="2"/>
              <a:buChar char=""/>
            </a:pPr>
            <a:r>
              <a:rPr lang="en-US" sz="2000" b="1" strike="noStrike" spc="-1">
                <a:solidFill>
                  <a:srgbClr val="000000"/>
                </a:solidFill>
                <a:latin typeface="Arial"/>
                <a:ea typeface="DejaVu Sans"/>
              </a:rPr>
              <a:t>Functionality</a:t>
            </a:r>
            <a:r>
              <a:rPr lang="en-US" sz="2000" b="0" strike="noStrike" spc="-1">
                <a:solidFill>
                  <a:srgbClr val="000000"/>
                </a:solidFill>
                <a:latin typeface="Arial"/>
                <a:ea typeface="DejaVu Sans"/>
              </a:rPr>
              <a:t>: Layers stack animations on top of each other, allowing independent control over specific body parts or aspects like facial expressions, upper/lower body movements, etc.</a:t>
            </a:r>
            <a:endParaRPr lang="en-US" sz="2000" b="0" strike="noStrike" spc="-1">
              <a:solidFill>
                <a:srgbClr val="000000"/>
              </a:solidFill>
              <a:latin typeface="Arial"/>
            </a:endParaRPr>
          </a:p>
          <a:p>
            <a:pPr marL="216000" indent="-216000">
              <a:lnSpc>
                <a:spcPct val="150000"/>
              </a:lnSpc>
              <a:spcBef>
                <a:spcPts val="1191"/>
              </a:spcBef>
              <a:spcAft>
                <a:spcPts val="992"/>
              </a:spcAft>
              <a:buClr>
                <a:srgbClr val="000000"/>
              </a:buClr>
              <a:buSzPct val="45000"/>
              <a:buFont typeface="Wingdings" charset="2"/>
              <a:buChar char=""/>
            </a:pPr>
            <a:r>
              <a:rPr lang="en-US" sz="2000" b="1" strike="noStrike" spc="-1">
                <a:solidFill>
                  <a:srgbClr val="000000"/>
                </a:solidFill>
                <a:latin typeface="Arial"/>
                <a:ea typeface="DejaVu Sans"/>
              </a:rPr>
              <a:t>Usage</a:t>
            </a:r>
            <a:r>
              <a:rPr lang="en-US" sz="2000" b="0" strike="noStrike" spc="-1">
                <a:solidFill>
                  <a:srgbClr val="000000"/>
                </a:solidFill>
                <a:latin typeface="Arial"/>
                <a:ea typeface="DejaVu Sans"/>
              </a:rPr>
              <a:t>: Useful for creating intricate animations where various body parts have different behaviors simultaneously, like idle animations while walking, or upper body gestures while running.</a:t>
            </a:r>
            <a:endParaRPr lang="en-US" sz="2000" b="0" strike="noStrike" spc="-1">
              <a:solidFill>
                <a:srgbClr val="000000"/>
              </a:solidFill>
              <a:latin typeface="Arial"/>
            </a:endParaRPr>
          </a:p>
        </p:txBody>
      </p:sp>
      <p:sp>
        <p:nvSpPr>
          <p:cNvPr id="166" name="PlaceHolder 27"/>
          <p:cNvSpPr/>
          <p:nvPr/>
        </p:nvSpPr>
        <p:spPr>
          <a:xfrm>
            <a:off x="228960" y="681480"/>
            <a:ext cx="11810160" cy="701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78000"/>
          </a:bodyPr>
          <a:lstStyle/>
          <a:p>
            <a:pPr>
              <a:lnSpc>
                <a:spcPct val="100000"/>
              </a:lnSpc>
            </a:pPr>
            <a:r>
              <a:rPr lang="en-US" sz="4400" b="1" strike="noStrike" spc="-1">
                <a:solidFill>
                  <a:srgbClr val="000000"/>
                </a:solidFill>
                <a:latin typeface="Arial"/>
                <a:ea typeface="DejaVu Sans"/>
              </a:rPr>
              <a:t>Advanced Topics: Blend Trees and Animation Layers</a:t>
            </a:r>
            <a:endParaRPr lang="en-US" sz="4400" b="0" strike="noStrike" spc="-1">
              <a:solidFill>
                <a:srgbClr val="000000"/>
              </a:solidFill>
              <a:latin typeface="Arial"/>
            </a:endParaRPr>
          </a:p>
        </p:txBody>
      </p:sp>
      <p:sp>
        <p:nvSpPr>
          <p:cNvPr id="2" name="PlaceHolder 1"/>
          <p:cNvSpPr>
            <a:spLocks noGrp="1"/>
          </p:cNvSpPr>
          <p:nvPr>
            <p:ph type="sldNum" idx="2"/>
          </p:nvPr>
        </p:nvSpPr>
        <p:spPr/>
        <p:txBody>
          <a:bodyPr/>
          <a:lstStyle/>
          <a:p>
            <a:fld id="{0BF27229-E7A5-4B74-8846-9021C39729ED}" type="slidenum">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Rectangle 166"/>
          <p:cNvSpPr/>
          <p:nvPr/>
        </p:nvSpPr>
        <p:spPr>
          <a:xfrm>
            <a:off x="194400" y="1455480"/>
            <a:ext cx="10824840" cy="4430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168" name="PlaceHolder 11"/>
          <p:cNvSpPr/>
          <p:nvPr/>
        </p:nvSpPr>
        <p:spPr>
          <a:xfrm>
            <a:off x="228600" y="681120"/>
            <a:ext cx="11810160" cy="701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trike="noStrike" spc="-1">
                <a:solidFill>
                  <a:srgbClr val="000000"/>
                </a:solidFill>
                <a:latin typeface="Calibri Light"/>
                <a:ea typeface="DejaVu Sans"/>
              </a:rPr>
              <a:t>Conclusion and Next Steps</a:t>
            </a:r>
            <a:endParaRPr lang="en-US" sz="4400" b="0" strike="noStrike" spc="-1">
              <a:solidFill>
                <a:srgbClr val="000000"/>
              </a:solidFill>
              <a:latin typeface="Arial"/>
            </a:endParaRPr>
          </a:p>
        </p:txBody>
      </p:sp>
      <p:sp>
        <p:nvSpPr>
          <p:cNvPr id="169" name="Rectangle 168"/>
          <p:cNvSpPr/>
          <p:nvPr/>
        </p:nvSpPr>
        <p:spPr>
          <a:xfrm>
            <a:off x="1350360" y="1443600"/>
            <a:ext cx="9489960" cy="4331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nSpc>
                <a:spcPct val="150000"/>
              </a:lnSpc>
              <a:spcBef>
                <a:spcPts val="850"/>
              </a:spcBef>
              <a:spcAft>
                <a:spcPts val="850"/>
              </a:spcAft>
              <a:buClr>
                <a:srgbClr val="000000"/>
              </a:buClr>
              <a:buSzPct val="45000"/>
              <a:buFont typeface="Wingdings" charset="2"/>
              <a:buChar char=""/>
            </a:pPr>
            <a:r>
              <a:rPr lang="en-US" sz="2000" b="0" strike="noStrike" spc="-1">
                <a:solidFill>
                  <a:srgbClr val="000000"/>
                </a:solidFill>
                <a:latin typeface="Arial"/>
                <a:ea typeface="DejaVu Sans"/>
              </a:rPr>
              <a:t>Explored Unity's Animation System integration, demonstrating practical application and script-based control of animation clips.</a:t>
            </a:r>
            <a:endParaRPr lang="en-US" sz="2000" b="0" strike="noStrike" spc="-1">
              <a:solidFill>
                <a:srgbClr val="000000"/>
              </a:solidFill>
              <a:latin typeface="Arial"/>
            </a:endParaRPr>
          </a:p>
          <a:p>
            <a:pPr marL="216000" indent="-216000">
              <a:lnSpc>
                <a:spcPct val="150000"/>
              </a:lnSpc>
              <a:spcBef>
                <a:spcPts val="850"/>
              </a:spcBef>
              <a:spcAft>
                <a:spcPts val="850"/>
              </a:spcAft>
              <a:buClr>
                <a:srgbClr val="000000"/>
              </a:buClr>
              <a:buSzPct val="45000"/>
              <a:buFont typeface="Wingdings" charset="2"/>
              <a:buChar char=""/>
            </a:pPr>
            <a:r>
              <a:rPr lang="en-US" sz="2000" b="0" strike="noStrike" spc="-1">
                <a:solidFill>
                  <a:srgbClr val="000000"/>
                </a:solidFill>
                <a:latin typeface="Arial"/>
                <a:ea typeface="DejaVu Sans"/>
              </a:rPr>
              <a:t>Delved into the specifics of scripting animation transitions, showcasing seamless transitions based on user input or triggers.</a:t>
            </a:r>
            <a:endParaRPr lang="en-US" sz="2000" b="0" strike="noStrike" spc="-1">
              <a:solidFill>
                <a:srgbClr val="000000"/>
              </a:solidFill>
              <a:latin typeface="Arial"/>
            </a:endParaRPr>
          </a:p>
          <a:p>
            <a:pPr marL="216000" indent="-216000">
              <a:lnSpc>
                <a:spcPct val="150000"/>
              </a:lnSpc>
              <a:spcBef>
                <a:spcPts val="850"/>
              </a:spcBef>
              <a:spcAft>
                <a:spcPts val="850"/>
              </a:spcAft>
              <a:buClr>
                <a:srgbClr val="000000"/>
              </a:buClr>
              <a:buSzPct val="45000"/>
              <a:buFont typeface="Wingdings" charset="2"/>
              <a:buChar char=""/>
            </a:pPr>
            <a:r>
              <a:rPr lang="en-US" sz="2000" b="0" strike="noStrike" spc="-1">
                <a:solidFill>
                  <a:srgbClr val="000000"/>
                </a:solidFill>
                <a:latin typeface="Arial"/>
                <a:ea typeface="DejaVu Sans"/>
              </a:rPr>
              <a:t>Introduced scripting for interactive UI animations, showcasing examples of dynamic and responsive UI behaviors.</a:t>
            </a:r>
            <a:endParaRPr lang="en-US" sz="2000" b="0" strike="noStrike" spc="-1">
              <a:solidFill>
                <a:srgbClr val="000000"/>
              </a:solidFill>
              <a:latin typeface="Arial"/>
            </a:endParaRPr>
          </a:p>
          <a:p>
            <a:pPr marL="216000" indent="-216000">
              <a:lnSpc>
                <a:spcPct val="150000"/>
              </a:lnSpc>
              <a:spcBef>
                <a:spcPts val="850"/>
              </a:spcBef>
              <a:spcAft>
                <a:spcPts val="850"/>
              </a:spcAft>
              <a:buClr>
                <a:srgbClr val="000000"/>
              </a:buClr>
              <a:buSzPct val="45000"/>
              <a:buFont typeface="Wingdings" charset="2"/>
              <a:buChar char=""/>
            </a:pPr>
            <a:r>
              <a:rPr lang="en-US" sz="2000" b="0" strike="noStrike" spc="-1">
                <a:solidFill>
                  <a:srgbClr val="000000"/>
                </a:solidFill>
                <a:latin typeface="Arial"/>
                <a:ea typeface="DejaVu Sans"/>
              </a:rPr>
              <a:t>Explored animation events and their role in triggering scripted actions, demonstrated through interactive sequence examples.</a:t>
            </a:r>
            <a:endParaRPr lang="en-US" sz="2000" b="0" strike="noStrike" spc="-1">
              <a:solidFill>
                <a:srgbClr val="000000"/>
              </a:solidFill>
              <a:latin typeface="Arial"/>
            </a:endParaRPr>
          </a:p>
        </p:txBody>
      </p:sp>
      <p:sp>
        <p:nvSpPr>
          <p:cNvPr id="2" name="PlaceHolder 1"/>
          <p:cNvSpPr>
            <a:spLocks noGrp="1"/>
          </p:cNvSpPr>
          <p:nvPr>
            <p:ph type="sldNum" idx="2"/>
          </p:nvPr>
        </p:nvSpPr>
        <p:spPr/>
        <p:txBody>
          <a:bodyPr/>
          <a:lstStyle/>
          <a:p>
            <a:fld id="{B13CFD48-4C3C-49D1-A405-14B1344BEE78}" type="slidenum">
              <a:t>24</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Rectangle 95"/>
          <p:cNvSpPr/>
          <p:nvPr/>
        </p:nvSpPr>
        <p:spPr>
          <a:xfrm>
            <a:off x="194400" y="1455480"/>
            <a:ext cx="10824840" cy="4430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97" name="PlaceHolder 3"/>
          <p:cNvSpPr/>
          <p:nvPr/>
        </p:nvSpPr>
        <p:spPr>
          <a:xfrm>
            <a:off x="228960" y="681480"/>
            <a:ext cx="11810160" cy="701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trike="noStrike" spc="-1">
                <a:solidFill>
                  <a:srgbClr val="000000"/>
                </a:solidFill>
                <a:latin typeface="Arial"/>
                <a:ea typeface="DejaVu Sans"/>
              </a:rPr>
              <a:t>Animation Scripting Basics Recap</a:t>
            </a:r>
            <a:endParaRPr lang="en-US" sz="4400" b="0" strike="noStrike" spc="-1">
              <a:solidFill>
                <a:srgbClr val="000000"/>
              </a:solidFill>
              <a:latin typeface="Arial"/>
            </a:endParaRPr>
          </a:p>
        </p:txBody>
      </p:sp>
      <p:sp>
        <p:nvSpPr>
          <p:cNvPr id="98" name="Rectangle 97"/>
          <p:cNvSpPr/>
          <p:nvPr/>
        </p:nvSpPr>
        <p:spPr>
          <a:xfrm>
            <a:off x="228960" y="1384560"/>
            <a:ext cx="11199240" cy="4023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50000"/>
              </a:lnSpc>
              <a:spcBef>
                <a:spcPts val="1191"/>
              </a:spcBef>
              <a:spcAft>
                <a:spcPts val="992"/>
              </a:spcAft>
            </a:pPr>
            <a:r>
              <a:rPr lang="en-US" sz="2000" b="1" strike="noStrike" spc="-1">
                <a:solidFill>
                  <a:srgbClr val="000000"/>
                </a:solidFill>
                <a:latin typeface="Arial"/>
                <a:ea typeface="DejaVu Sans"/>
              </a:rPr>
              <a:t>Animation Components in Unity:</a:t>
            </a:r>
            <a:endParaRPr lang="en-US" sz="2000" b="0" strike="noStrike" spc="-1">
              <a:solidFill>
                <a:srgbClr val="000000"/>
              </a:solidFill>
              <a:latin typeface="Arial"/>
            </a:endParaRPr>
          </a:p>
          <a:p>
            <a:pPr marL="216000" indent="-216000">
              <a:lnSpc>
                <a:spcPct val="150000"/>
              </a:lnSpc>
              <a:spcBef>
                <a:spcPts val="1191"/>
              </a:spcBef>
              <a:spcAft>
                <a:spcPts val="992"/>
              </a:spcAft>
              <a:buClr>
                <a:srgbClr val="000000"/>
              </a:buClr>
              <a:buSzPct val="45000"/>
              <a:buFont typeface="Wingdings" charset="2"/>
              <a:buChar char=""/>
            </a:pPr>
            <a:r>
              <a:rPr lang="en-US" sz="2000" b="0" strike="noStrike" spc="-1">
                <a:solidFill>
                  <a:srgbClr val="000000"/>
                </a:solidFill>
                <a:latin typeface="Arial"/>
                <a:ea typeface="DejaVu Sans"/>
              </a:rPr>
              <a:t>Overview of Animation, Animator, and Animation Controller.</a:t>
            </a:r>
            <a:endParaRPr lang="en-US" sz="2000" b="0" strike="noStrike" spc="-1">
              <a:solidFill>
                <a:srgbClr val="000000"/>
              </a:solidFill>
              <a:latin typeface="Arial"/>
            </a:endParaRPr>
          </a:p>
          <a:p>
            <a:pPr marL="216000" indent="-216000">
              <a:lnSpc>
                <a:spcPct val="150000"/>
              </a:lnSpc>
              <a:spcBef>
                <a:spcPts val="1191"/>
              </a:spcBef>
              <a:spcAft>
                <a:spcPts val="992"/>
              </a:spcAft>
              <a:buClr>
                <a:srgbClr val="000000"/>
              </a:buClr>
              <a:buSzPct val="45000"/>
              <a:buFont typeface="Wingdings" charset="2"/>
              <a:buChar char=""/>
            </a:pPr>
            <a:r>
              <a:rPr lang="en-US" sz="2000" b="0" strike="noStrike" spc="-1">
                <a:solidFill>
                  <a:srgbClr val="000000"/>
                </a:solidFill>
                <a:latin typeface="Arial"/>
                <a:ea typeface="DejaVu Sans"/>
              </a:rPr>
              <a:t>How these components work together to create animated sequences.</a:t>
            </a:r>
            <a:endParaRPr lang="en-US" sz="2000" b="0" strike="noStrike" spc="-1">
              <a:solidFill>
                <a:srgbClr val="000000"/>
              </a:solidFill>
              <a:latin typeface="Arial"/>
            </a:endParaRPr>
          </a:p>
          <a:p>
            <a:pPr>
              <a:lnSpc>
                <a:spcPct val="150000"/>
              </a:lnSpc>
              <a:spcBef>
                <a:spcPts val="1191"/>
              </a:spcBef>
              <a:spcAft>
                <a:spcPts val="992"/>
              </a:spcAft>
            </a:pPr>
            <a:r>
              <a:rPr lang="en-US" sz="2000" b="1" strike="noStrike" spc="-1">
                <a:solidFill>
                  <a:srgbClr val="000000"/>
                </a:solidFill>
                <a:latin typeface="Arial"/>
                <a:ea typeface="DejaVu Sans"/>
              </a:rPr>
              <a:t>Animator Controller Setup:</a:t>
            </a:r>
            <a:endParaRPr lang="en-US" sz="2000" b="0" strike="noStrike" spc="-1">
              <a:solidFill>
                <a:srgbClr val="000000"/>
              </a:solidFill>
              <a:latin typeface="Arial"/>
            </a:endParaRPr>
          </a:p>
          <a:p>
            <a:pPr marL="216000" indent="-216000">
              <a:lnSpc>
                <a:spcPct val="150000"/>
              </a:lnSpc>
              <a:spcBef>
                <a:spcPts val="1191"/>
              </a:spcBef>
              <a:spcAft>
                <a:spcPts val="992"/>
              </a:spcAft>
              <a:buClr>
                <a:srgbClr val="000000"/>
              </a:buClr>
              <a:buSzPct val="45000"/>
              <a:buFont typeface="Wingdings" charset="2"/>
              <a:buChar char=""/>
            </a:pPr>
            <a:r>
              <a:rPr lang="en-US" sz="2000" b="0" strike="noStrike" spc="-1">
                <a:solidFill>
                  <a:srgbClr val="000000"/>
                </a:solidFill>
                <a:latin typeface="Arial"/>
                <a:ea typeface="DejaVu Sans"/>
              </a:rPr>
              <a:t>Introduction to setting up Animator Controller for controlling animations.</a:t>
            </a:r>
            <a:endParaRPr lang="en-US" sz="2000" b="0" strike="noStrike" spc="-1">
              <a:solidFill>
                <a:srgbClr val="000000"/>
              </a:solidFill>
              <a:latin typeface="Arial"/>
            </a:endParaRPr>
          </a:p>
          <a:p>
            <a:pPr marL="216000" indent="-216000">
              <a:lnSpc>
                <a:spcPct val="150000"/>
              </a:lnSpc>
              <a:spcBef>
                <a:spcPts val="1191"/>
              </a:spcBef>
              <a:spcAft>
                <a:spcPts val="992"/>
              </a:spcAft>
              <a:buClr>
                <a:srgbClr val="000000"/>
              </a:buClr>
              <a:buSzPct val="45000"/>
              <a:buFont typeface="Wingdings" charset="2"/>
              <a:buChar char=""/>
            </a:pPr>
            <a:r>
              <a:rPr lang="en-US" sz="2000" b="0" strike="noStrike" spc="-1">
                <a:solidFill>
                  <a:srgbClr val="000000"/>
                </a:solidFill>
                <a:latin typeface="Arial"/>
                <a:ea typeface="DejaVu Sans"/>
              </a:rPr>
              <a:t>States, Transitions, and Parameters: Explanation of their roles in managing animations.</a:t>
            </a:r>
            <a:endParaRPr lang="en-US" sz="2000" b="0" strike="noStrike" spc="-1">
              <a:solidFill>
                <a:srgbClr val="000000"/>
              </a:solidFill>
              <a:latin typeface="Arial"/>
            </a:endParaRPr>
          </a:p>
        </p:txBody>
      </p:sp>
      <p:sp>
        <p:nvSpPr>
          <p:cNvPr id="2" name="PlaceHolder 1"/>
          <p:cNvSpPr>
            <a:spLocks noGrp="1"/>
          </p:cNvSpPr>
          <p:nvPr>
            <p:ph type="sldNum" idx="2"/>
          </p:nvPr>
        </p:nvSpPr>
        <p:spPr/>
        <p:txBody>
          <a:bodyPr/>
          <a:lstStyle/>
          <a:p>
            <a:fld id="{9CE7D0DD-AFCB-4B41-BED2-9BEC072EC44B}" type="slidenum">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6"/>
          <p:cNvSpPr/>
          <p:nvPr/>
        </p:nvSpPr>
        <p:spPr>
          <a:xfrm>
            <a:off x="228960" y="681480"/>
            <a:ext cx="11810160" cy="701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trike="noStrike" spc="-1">
                <a:solidFill>
                  <a:srgbClr val="000000"/>
                </a:solidFill>
                <a:latin typeface="Arial"/>
                <a:ea typeface="DejaVu Sans"/>
              </a:rPr>
              <a:t>Unity Animation System Integration</a:t>
            </a:r>
            <a:endParaRPr lang="en-US" sz="4400" b="0" strike="noStrike" spc="-1">
              <a:solidFill>
                <a:srgbClr val="000000"/>
              </a:solidFill>
              <a:latin typeface="Arial"/>
            </a:endParaRPr>
          </a:p>
        </p:txBody>
      </p:sp>
      <p:sp>
        <p:nvSpPr>
          <p:cNvPr id="100" name="Rectangle 99"/>
          <p:cNvSpPr/>
          <p:nvPr/>
        </p:nvSpPr>
        <p:spPr>
          <a:xfrm>
            <a:off x="971640" y="2446560"/>
            <a:ext cx="10247040" cy="1963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50000"/>
              </a:lnSpc>
            </a:pPr>
            <a:r>
              <a:rPr lang="en-US" sz="2200" b="0" strike="noStrike" spc="-1">
                <a:solidFill>
                  <a:srgbClr val="000000"/>
                </a:solidFill>
                <a:latin typeface="Arial"/>
                <a:ea typeface="DejaVu Sans"/>
              </a:rPr>
              <a:t>The process of "Animation System Integration" in Unity involves the seamless incorporation of animations into the game development workflow. This integration is achieved through various components and features provided by Unity's animation system.</a:t>
            </a:r>
            <a:endParaRPr lang="en-US" sz="2200" b="0" strike="noStrike" spc="-1">
              <a:solidFill>
                <a:srgbClr val="000000"/>
              </a:solidFill>
              <a:latin typeface="Arial"/>
            </a:endParaRPr>
          </a:p>
        </p:txBody>
      </p:sp>
      <p:sp>
        <p:nvSpPr>
          <p:cNvPr id="2" name="PlaceHolder 1"/>
          <p:cNvSpPr>
            <a:spLocks noGrp="1"/>
          </p:cNvSpPr>
          <p:nvPr>
            <p:ph type="sldNum" idx="2"/>
          </p:nvPr>
        </p:nvSpPr>
        <p:spPr/>
        <p:txBody>
          <a:bodyPr/>
          <a:lstStyle/>
          <a:p>
            <a:fld id="{487BBA0A-3E9D-4B55-832C-C045A3660148}" type="slidenum">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21"/>
          <p:cNvSpPr/>
          <p:nvPr/>
        </p:nvSpPr>
        <p:spPr>
          <a:xfrm>
            <a:off x="228960" y="681480"/>
            <a:ext cx="11810160" cy="701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3600" b="1" strike="noStrike" spc="-1">
                <a:solidFill>
                  <a:srgbClr val="000000"/>
                </a:solidFill>
                <a:latin typeface="Arial"/>
                <a:ea typeface="DejaVu Sans"/>
              </a:rPr>
              <a:t>Type of Unity Animation System Integration</a:t>
            </a:r>
            <a:endParaRPr lang="en-US" sz="3600" b="0" strike="noStrike" spc="-1">
              <a:solidFill>
                <a:srgbClr val="000000"/>
              </a:solidFill>
              <a:latin typeface="Arial"/>
            </a:endParaRPr>
          </a:p>
        </p:txBody>
      </p:sp>
      <p:sp>
        <p:nvSpPr>
          <p:cNvPr id="102" name="Rectangle 101"/>
          <p:cNvSpPr/>
          <p:nvPr/>
        </p:nvSpPr>
        <p:spPr>
          <a:xfrm>
            <a:off x="457200" y="1600200"/>
            <a:ext cx="11199600" cy="3998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nSpc>
                <a:spcPct val="115000"/>
              </a:lnSpc>
              <a:buClr>
                <a:srgbClr val="000000"/>
              </a:buClr>
              <a:buSzPct val="45000"/>
              <a:buFont typeface="Wingdings" charset="2"/>
              <a:buChar char=""/>
            </a:pPr>
            <a:r>
              <a:rPr lang="en-US" sz="2000" b="1" strike="noStrike" spc="-1">
                <a:solidFill>
                  <a:srgbClr val="000000"/>
                </a:solidFill>
                <a:latin typeface="Arial"/>
                <a:ea typeface="DejaVu Sans"/>
              </a:rPr>
              <a:t>Animator Controller</a:t>
            </a:r>
            <a:r>
              <a:rPr lang="en-US" sz="2000" b="0" strike="noStrike" spc="-1">
                <a:solidFill>
                  <a:srgbClr val="000000"/>
                </a:solidFill>
                <a:latin typeface="Arial"/>
                <a:ea typeface="DejaVu Sans"/>
              </a:rPr>
              <a:t>: Unity's Animator Controller manages the flow of </a:t>
            </a:r>
            <a:r>
              <a:rPr lang="en-US" sz="2000" b="1" i="1" strike="noStrike" spc="-1">
                <a:solidFill>
                  <a:srgbClr val="000000"/>
                </a:solidFill>
                <a:latin typeface="Arial"/>
                <a:ea typeface="DejaVu Sans"/>
              </a:rPr>
              <a:t>animations, states, and transitions</a:t>
            </a:r>
            <a:r>
              <a:rPr lang="en-US" sz="2000" b="0" strike="noStrike" spc="-1">
                <a:solidFill>
                  <a:srgbClr val="000000"/>
                </a:solidFill>
                <a:latin typeface="Arial"/>
                <a:ea typeface="DejaVu Sans"/>
              </a:rPr>
              <a:t> for game objects. It allows designers to create complex animation </a:t>
            </a:r>
            <a:r>
              <a:rPr lang="en-US" sz="2000" b="0" i="1" strike="noStrike" spc="-1">
                <a:solidFill>
                  <a:srgbClr val="000000"/>
                </a:solidFill>
                <a:latin typeface="Arial"/>
                <a:ea typeface="DejaVu Sans"/>
              </a:rPr>
              <a:t>states and transitions</a:t>
            </a:r>
            <a:r>
              <a:rPr lang="en-US" sz="2000" b="0" strike="noStrike" spc="-1">
                <a:solidFill>
                  <a:srgbClr val="000000"/>
                </a:solidFill>
                <a:latin typeface="Arial"/>
                <a:ea typeface="DejaVu Sans"/>
              </a:rPr>
              <a:t>, controlling the playback of animations based on parameters, triggers, or script-based events.</a:t>
            </a:r>
            <a:endParaRPr lang="en-US" sz="2000" b="0" strike="noStrike" spc="-1">
              <a:solidFill>
                <a:srgbClr val="000000"/>
              </a:solidFill>
              <a:latin typeface="Arial"/>
            </a:endParaRPr>
          </a:p>
          <a:p>
            <a:pPr>
              <a:lnSpc>
                <a:spcPct val="115000"/>
              </a:lnSpc>
            </a:pPr>
            <a:endParaRPr lang="en-US" sz="2000" b="0" strike="noStrike" spc="-1">
              <a:solidFill>
                <a:srgbClr val="000000"/>
              </a:solidFill>
              <a:latin typeface="Arial"/>
            </a:endParaRPr>
          </a:p>
          <a:p>
            <a:pPr marL="216000" indent="-216000">
              <a:lnSpc>
                <a:spcPct val="115000"/>
              </a:lnSpc>
              <a:buClr>
                <a:srgbClr val="000000"/>
              </a:buClr>
              <a:buSzPct val="45000"/>
              <a:buFont typeface="Wingdings" charset="2"/>
              <a:buChar char=""/>
            </a:pPr>
            <a:r>
              <a:rPr lang="en-US" sz="2000" b="1" strike="noStrike" spc="-1">
                <a:solidFill>
                  <a:srgbClr val="000000"/>
                </a:solidFill>
                <a:latin typeface="Arial"/>
                <a:ea typeface="DejaVu Sans"/>
              </a:rPr>
              <a:t>Blend Trees and Layers</a:t>
            </a:r>
            <a:r>
              <a:rPr lang="en-US" sz="2000" b="0" strike="noStrike" spc="-1">
                <a:solidFill>
                  <a:srgbClr val="000000"/>
                </a:solidFill>
                <a:latin typeface="Arial"/>
                <a:ea typeface="DejaVu Sans"/>
              </a:rPr>
              <a:t>: Blend Trees provide a way to </a:t>
            </a:r>
            <a:r>
              <a:rPr lang="en-US" sz="2000" b="0" i="1" strike="noStrike" spc="-1">
                <a:solidFill>
                  <a:srgbClr val="000000"/>
                </a:solidFill>
                <a:latin typeface="Arial"/>
                <a:ea typeface="DejaVu Sans"/>
              </a:rPr>
              <a:t>smoothly transition between </a:t>
            </a:r>
            <a:r>
              <a:rPr lang="en-US" sz="2000" b="1" i="1" strike="noStrike" spc="-1">
                <a:solidFill>
                  <a:srgbClr val="000000"/>
                </a:solidFill>
                <a:latin typeface="Arial"/>
                <a:ea typeface="DejaVu Sans"/>
              </a:rPr>
              <a:t>multiple animation states</a:t>
            </a:r>
            <a:r>
              <a:rPr lang="en-US" sz="2000" b="0" strike="noStrike" spc="-1">
                <a:solidFill>
                  <a:srgbClr val="000000"/>
                </a:solidFill>
                <a:latin typeface="Arial"/>
                <a:ea typeface="DejaVu Sans"/>
              </a:rPr>
              <a:t> based on parameter values. Layers allow for combining different sets of animations, enabling complex blending and fine-tuning of animation behavior.</a:t>
            </a:r>
            <a:endParaRPr lang="en-US" sz="2000" b="0" strike="noStrike" spc="-1">
              <a:solidFill>
                <a:srgbClr val="000000"/>
              </a:solidFill>
              <a:latin typeface="Arial"/>
            </a:endParaRPr>
          </a:p>
          <a:p>
            <a:pPr>
              <a:lnSpc>
                <a:spcPct val="115000"/>
              </a:lnSpc>
            </a:pPr>
            <a:endParaRPr lang="en-US" sz="2000" b="0" strike="noStrike" spc="-1">
              <a:solidFill>
                <a:srgbClr val="000000"/>
              </a:solidFill>
              <a:latin typeface="Arial"/>
            </a:endParaRPr>
          </a:p>
          <a:p>
            <a:pPr marL="216000" indent="-216000">
              <a:lnSpc>
                <a:spcPct val="115000"/>
              </a:lnSpc>
              <a:buClr>
                <a:srgbClr val="000000"/>
              </a:buClr>
              <a:buSzPct val="45000"/>
              <a:buFont typeface="Wingdings" charset="2"/>
              <a:buChar char=""/>
            </a:pPr>
            <a:r>
              <a:rPr lang="en-US" sz="2000" b="1" strike="noStrike" spc="-1">
                <a:solidFill>
                  <a:srgbClr val="000000"/>
                </a:solidFill>
                <a:latin typeface="Arial"/>
                <a:ea typeface="DejaVu Sans"/>
              </a:rPr>
              <a:t>Animation Events</a:t>
            </a:r>
            <a:r>
              <a:rPr lang="en-US" sz="2000" b="0" strike="noStrike" spc="-1">
                <a:solidFill>
                  <a:srgbClr val="000000"/>
                </a:solidFill>
                <a:latin typeface="Arial"/>
                <a:ea typeface="DejaVu Sans"/>
              </a:rPr>
              <a:t>: These are key points in an animation timeline where </a:t>
            </a:r>
            <a:r>
              <a:rPr lang="en-US" sz="2000" b="0" i="1" strike="noStrike" spc="-1">
                <a:solidFill>
                  <a:srgbClr val="000000"/>
                </a:solidFill>
                <a:latin typeface="Arial"/>
                <a:ea typeface="DejaVu Sans"/>
              </a:rPr>
              <a:t>specific actions</a:t>
            </a:r>
            <a:r>
              <a:rPr lang="en-US" sz="2000" b="0" strike="noStrike" spc="-1">
                <a:solidFill>
                  <a:srgbClr val="000000"/>
                </a:solidFill>
                <a:latin typeface="Arial"/>
                <a:ea typeface="DejaVu Sans"/>
              </a:rPr>
              <a:t> can be </a:t>
            </a:r>
            <a:r>
              <a:rPr lang="en-US" sz="2000" b="1" i="1" strike="noStrike" spc="-1">
                <a:solidFill>
                  <a:srgbClr val="000000"/>
                </a:solidFill>
                <a:latin typeface="Arial"/>
                <a:ea typeface="DejaVu Sans"/>
              </a:rPr>
              <a:t>triggered</a:t>
            </a:r>
            <a:r>
              <a:rPr lang="en-US" sz="2000" b="0" strike="noStrike" spc="-1">
                <a:solidFill>
                  <a:srgbClr val="000000"/>
                </a:solidFill>
                <a:latin typeface="Arial"/>
                <a:ea typeface="DejaVu Sans"/>
              </a:rPr>
              <a:t>. They are often used to synchronize animations with gameplay events or to call functions within scripts.</a:t>
            </a:r>
            <a:endParaRPr lang="en-US" sz="2000" b="0" strike="noStrike" spc="-1">
              <a:solidFill>
                <a:srgbClr val="000000"/>
              </a:solidFill>
              <a:latin typeface="Arial"/>
            </a:endParaRPr>
          </a:p>
        </p:txBody>
      </p:sp>
      <p:sp>
        <p:nvSpPr>
          <p:cNvPr id="2" name="PlaceHolder 1"/>
          <p:cNvSpPr>
            <a:spLocks noGrp="1"/>
          </p:cNvSpPr>
          <p:nvPr>
            <p:ph type="sldNum" idx="2"/>
          </p:nvPr>
        </p:nvSpPr>
        <p:spPr/>
        <p:txBody>
          <a:bodyPr/>
          <a:lstStyle/>
          <a:p>
            <a:fld id="{084A710A-A9F3-47A2-98B6-C0C8ADF22D65}" type="slidenum">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20"/>
          <p:cNvSpPr/>
          <p:nvPr/>
        </p:nvSpPr>
        <p:spPr>
          <a:xfrm>
            <a:off x="228960" y="681480"/>
            <a:ext cx="11810160" cy="701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3600" b="1" strike="noStrike" spc="-1">
                <a:solidFill>
                  <a:srgbClr val="000000"/>
                </a:solidFill>
                <a:latin typeface="Arial"/>
                <a:ea typeface="DejaVu Sans"/>
              </a:rPr>
              <a:t>Type of Unity Animation System Integration</a:t>
            </a:r>
            <a:endParaRPr lang="en-US" sz="3600" b="0" strike="noStrike" spc="-1">
              <a:solidFill>
                <a:srgbClr val="000000"/>
              </a:solidFill>
              <a:latin typeface="Arial"/>
            </a:endParaRPr>
          </a:p>
        </p:txBody>
      </p:sp>
      <p:sp>
        <p:nvSpPr>
          <p:cNvPr id="104" name="Rectangle 103"/>
          <p:cNvSpPr/>
          <p:nvPr/>
        </p:nvSpPr>
        <p:spPr>
          <a:xfrm>
            <a:off x="241200" y="1420200"/>
            <a:ext cx="11873880" cy="4975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nSpc>
                <a:spcPct val="115000"/>
              </a:lnSpc>
              <a:buClr>
                <a:srgbClr val="000000"/>
              </a:buClr>
              <a:buSzPct val="45000"/>
              <a:buFont typeface="Wingdings" charset="2"/>
              <a:buChar char=""/>
            </a:pPr>
            <a:r>
              <a:rPr lang="en-US" sz="2000" b="1" strike="noStrike" spc="-1">
                <a:solidFill>
                  <a:srgbClr val="000000"/>
                </a:solidFill>
                <a:latin typeface="Arial"/>
                <a:ea typeface="DejaVu Sans"/>
              </a:rPr>
              <a:t>Scripting Integration</a:t>
            </a:r>
            <a:r>
              <a:rPr lang="en-US" sz="2000" b="0" strike="noStrike" spc="-1">
                <a:solidFill>
                  <a:srgbClr val="000000"/>
                </a:solidFill>
                <a:latin typeface="Arial"/>
                <a:ea typeface="DejaVu Sans"/>
              </a:rPr>
              <a:t>: Unity allows developers to control animations using scripting languages like C#. This integration enables dynamic and interactive animations triggered by in-game events or user input.</a:t>
            </a:r>
            <a:endParaRPr lang="en-US" sz="2000" b="0" strike="noStrike" spc="-1">
              <a:solidFill>
                <a:srgbClr val="000000"/>
              </a:solidFill>
              <a:latin typeface="Arial"/>
            </a:endParaRPr>
          </a:p>
          <a:p>
            <a:pPr>
              <a:lnSpc>
                <a:spcPct val="115000"/>
              </a:lnSpc>
            </a:pPr>
            <a:endParaRPr lang="en-US" sz="2000" b="0" strike="noStrike" spc="-1">
              <a:solidFill>
                <a:srgbClr val="000000"/>
              </a:solidFill>
              <a:latin typeface="Arial"/>
            </a:endParaRPr>
          </a:p>
          <a:p>
            <a:pPr marL="216000" indent="-216000">
              <a:lnSpc>
                <a:spcPct val="115000"/>
              </a:lnSpc>
              <a:buClr>
                <a:srgbClr val="000000"/>
              </a:buClr>
              <a:buSzPct val="45000"/>
              <a:buFont typeface="Wingdings" charset="2"/>
              <a:buChar char=""/>
            </a:pPr>
            <a:r>
              <a:rPr lang="en-US" sz="2000" b="1" strike="noStrike" spc="-1">
                <a:solidFill>
                  <a:srgbClr val="000000"/>
                </a:solidFill>
                <a:latin typeface="Arial"/>
                <a:ea typeface="DejaVu Sans"/>
              </a:rPr>
              <a:t>Physics Integration</a:t>
            </a:r>
            <a:r>
              <a:rPr lang="en-US" sz="2000" b="0" strike="noStrike" spc="-1">
                <a:solidFill>
                  <a:srgbClr val="000000"/>
                </a:solidFill>
                <a:latin typeface="Arial"/>
                <a:ea typeface="DejaVu Sans"/>
              </a:rPr>
              <a:t>: Animations can </a:t>
            </a:r>
            <a:r>
              <a:rPr lang="en-US" sz="2000" b="1" i="1" strike="noStrike" spc="-1">
                <a:solidFill>
                  <a:srgbClr val="000000"/>
                </a:solidFill>
                <a:latin typeface="Arial"/>
                <a:ea typeface="DejaVu Sans"/>
              </a:rPr>
              <a:t>interact with physics</a:t>
            </a:r>
            <a:r>
              <a:rPr lang="en-US" sz="2000" b="0" strike="noStrike" spc="-1">
                <a:solidFill>
                  <a:srgbClr val="000000"/>
                </a:solidFill>
                <a:latin typeface="Arial"/>
                <a:ea typeface="DejaVu Sans"/>
              </a:rPr>
              <a:t> in Unity. The integration of animations with physics components like Rigidbody or Colliders allows for realistic and responsive interactions between animated objects and the game environment.</a:t>
            </a:r>
            <a:endParaRPr lang="en-US" sz="2000" b="0" strike="noStrike" spc="-1">
              <a:solidFill>
                <a:srgbClr val="000000"/>
              </a:solidFill>
              <a:latin typeface="Arial"/>
            </a:endParaRPr>
          </a:p>
          <a:p>
            <a:pPr>
              <a:lnSpc>
                <a:spcPct val="115000"/>
              </a:lnSpc>
            </a:pPr>
            <a:endParaRPr lang="en-US" sz="2000" b="0" strike="noStrike" spc="-1">
              <a:solidFill>
                <a:srgbClr val="000000"/>
              </a:solidFill>
              <a:latin typeface="Arial"/>
            </a:endParaRPr>
          </a:p>
          <a:p>
            <a:pPr marL="216000" indent="-216000">
              <a:lnSpc>
                <a:spcPct val="115000"/>
              </a:lnSpc>
              <a:buClr>
                <a:srgbClr val="000000"/>
              </a:buClr>
              <a:buSzPct val="45000"/>
              <a:buFont typeface="Wingdings" charset="2"/>
              <a:buChar char=""/>
            </a:pPr>
            <a:r>
              <a:rPr lang="en-US" sz="2000" b="1" strike="noStrike" spc="-1">
                <a:solidFill>
                  <a:srgbClr val="000000"/>
                </a:solidFill>
                <a:latin typeface="Arial"/>
                <a:ea typeface="DejaVu Sans"/>
              </a:rPr>
              <a:t>Inverse Kinematics (IK)</a:t>
            </a:r>
            <a:r>
              <a:rPr lang="en-US" sz="2000" b="0" strike="noStrike" spc="-1">
                <a:solidFill>
                  <a:srgbClr val="000000"/>
                </a:solidFill>
                <a:latin typeface="Arial"/>
                <a:ea typeface="DejaVu Sans"/>
              </a:rPr>
              <a:t>: Unity's Animation System supports IK, enabsling precise control over character movements by manipulating specific bones or parts of a character while maintaining natural motion.</a:t>
            </a:r>
            <a:endParaRPr lang="en-US" sz="2000" b="0" strike="noStrike" spc="-1">
              <a:solidFill>
                <a:srgbClr val="000000"/>
              </a:solidFill>
              <a:latin typeface="Arial"/>
            </a:endParaRPr>
          </a:p>
          <a:p>
            <a:pPr>
              <a:lnSpc>
                <a:spcPct val="115000"/>
              </a:lnSpc>
            </a:pPr>
            <a:endParaRPr lang="en-US" sz="2000" b="0" strike="noStrike" spc="-1">
              <a:solidFill>
                <a:srgbClr val="000000"/>
              </a:solidFill>
              <a:latin typeface="Arial"/>
            </a:endParaRPr>
          </a:p>
          <a:p>
            <a:pPr marL="216000" indent="-216000">
              <a:lnSpc>
                <a:spcPct val="115000"/>
              </a:lnSpc>
              <a:buClr>
                <a:srgbClr val="000000"/>
              </a:buClr>
              <a:buSzPct val="45000"/>
              <a:buFont typeface="Wingdings" charset="2"/>
              <a:buChar char=""/>
            </a:pPr>
            <a:r>
              <a:rPr lang="en-US" sz="2000" b="1" strike="noStrike" spc="-1">
                <a:solidFill>
                  <a:srgbClr val="000000"/>
                </a:solidFill>
                <a:latin typeface="Arial"/>
                <a:ea typeface="DejaVu Sans"/>
              </a:rPr>
              <a:t>Animation Rigging</a:t>
            </a:r>
            <a:r>
              <a:rPr lang="en-US" sz="2000" b="0" strike="noStrike" spc="-1">
                <a:solidFill>
                  <a:srgbClr val="000000"/>
                </a:solidFill>
                <a:latin typeface="Arial"/>
                <a:ea typeface="DejaVu Sans"/>
              </a:rPr>
              <a:t>: This feature allows developers to create procedural character animation using rigging tools and components, offering advanced control over character movement and deformation.</a:t>
            </a:r>
            <a:endParaRPr lang="en-US" sz="2000" b="0" strike="noStrike" spc="-1">
              <a:solidFill>
                <a:srgbClr val="000000"/>
              </a:solidFill>
              <a:latin typeface="Arial"/>
            </a:endParaRPr>
          </a:p>
        </p:txBody>
      </p:sp>
      <p:sp>
        <p:nvSpPr>
          <p:cNvPr id="2" name="PlaceHolder 1"/>
          <p:cNvSpPr>
            <a:spLocks noGrp="1"/>
          </p:cNvSpPr>
          <p:nvPr>
            <p:ph type="sldNum" idx="2"/>
          </p:nvPr>
        </p:nvSpPr>
        <p:spPr/>
        <p:txBody>
          <a:bodyPr/>
          <a:lstStyle/>
          <a:p>
            <a:fld id="{E42EF75F-50E0-458D-B817-3A9006E618A1}" type="slidenum">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5"/>
          <p:cNvSpPr/>
          <p:nvPr/>
        </p:nvSpPr>
        <p:spPr>
          <a:xfrm>
            <a:off x="228960" y="681480"/>
            <a:ext cx="11810160" cy="701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trike="noStrike" spc="-1">
                <a:solidFill>
                  <a:srgbClr val="000000"/>
                </a:solidFill>
                <a:latin typeface="Arial"/>
                <a:ea typeface="DejaVu Sans"/>
              </a:rPr>
              <a:t>Scripting Animation Transitions</a:t>
            </a:r>
            <a:endParaRPr lang="en-US" sz="4400" b="0" strike="noStrike" spc="-1">
              <a:solidFill>
                <a:srgbClr val="000000"/>
              </a:solidFill>
              <a:latin typeface="Arial"/>
            </a:endParaRPr>
          </a:p>
        </p:txBody>
      </p:sp>
      <p:sp>
        <p:nvSpPr>
          <p:cNvPr id="106" name="Rectangle 105"/>
          <p:cNvSpPr/>
          <p:nvPr/>
        </p:nvSpPr>
        <p:spPr>
          <a:xfrm>
            <a:off x="457200" y="1562400"/>
            <a:ext cx="11199600" cy="1787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50000"/>
              </a:lnSpc>
              <a:spcBef>
                <a:spcPts val="1191"/>
              </a:spcBef>
              <a:spcAft>
                <a:spcPts val="992"/>
              </a:spcAft>
            </a:pPr>
            <a:r>
              <a:rPr lang="en-US" sz="2000" b="0" strike="noStrike" spc="-1">
                <a:solidFill>
                  <a:srgbClr val="000000"/>
                </a:solidFill>
                <a:latin typeface="Arial"/>
                <a:ea typeface="DejaVu Sans"/>
              </a:rPr>
              <a:t>Scripting transitions between animation states involves programming logic to manage the flow between different animation states based on specific conditions or triggers. In Unity, this is commonly achieved using the Animator Controller and C# scripts..</a:t>
            </a:r>
            <a:endParaRPr lang="en-US" sz="2000" b="0" strike="noStrike" spc="-1">
              <a:solidFill>
                <a:srgbClr val="000000"/>
              </a:solidFill>
              <a:latin typeface="Arial"/>
            </a:endParaRPr>
          </a:p>
        </p:txBody>
      </p:sp>
      <p:sp>
        <p:nvSpPr>
          <p:cNvPr id="107" name="Rectangle 106"/>
          <p:cNvSpPr/>
          <p:nvPr/>
        </p:nvSpPr>
        <p:spPr>
          <a:xfrm>
            <a:off x="457200" y="2939040"/>
            <a:ext cx="11199600" cy="1787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50000"/>
              </a:lnSpc>
              <a:spcBef>
                <a:spcPts val="1191"/>
              </a:spcBef>
              <a:spcAft>
                <a:spcPts val="992"/>
              </a:spcAft>
            </a:pPr>
            <a:r>
              <a:rPr lang="en-US" sz="2000" b="0" strike="noStrike" spc="-1">
                <a:solidFill>
                  <a:srgbClr val="000000"/>
                </a:solidFill>
                <a:latin typeface="Arial"/>
                <a:ea typeface="DejaVu Sans"/>
              </a:rPr>
              <a:t>For instance, imagine scripting a character's movement: when the player presses the forward key, the script sets a parameter in the Animator Controller to trigger a transition from the idle state to the walk state, initiating the walking animation. When the forward key is released, the script updates the parameter, transitioning back to the idle state smoothly.</a:t>
            </a:r>
            <a:endParaRPr lang="en-US" sz="2000" b="0" strike="noStrike" spc="-1">
              <a:solidFill>
                <a:srgbClr val="000000"/>
              </a:solidFill>
              <a:latin typeface="Arial"/>
            </a:endParaRPr>
          </a:p>
        </p:txBody>
      </p:sp>
      <p:sp>
        <p:nvSpPr>
          <p:cNvPr id="108" name="Rectangle 107"/>
          <p:cNvSpPr/>
          <p:nvPr/>
        </p:nvSpPr>
        <p:spPr>
          <a:xfrm>
            <a:off x="457200" y="4800600"/>
            <a:ext cx="11199600" cy="136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50000"/>
              </a:lnSpc>
              <a:spcBef>
                <a:spcPts val="1191"/>
              </a:spcBef>
              <a:spcAft>
                <a:spcPts val="992"/>
              </a:spcAft>
            </a:pPr>
            <a:r>
              <a:rPr lang="en-US" sz="2000" b="0" strike="noStrike" spc="-1">
                <a:solidFill>
                  <a:srgbClr val="000000"/>
                </a:solidFill>
                <a:latin typeface="Arial"/>
                <a:ea typeface="DejaVu Sans"/>
              </a:rPr>
              <a:t>Scripting transitions between animation states allows developers to create dynamic and responsive gameplay experiences where characters react to player input or game events through seamless animation changes.</a:t>
            </a:r>
            <a:endParaRPr lang="en-US" sz="2000" b="0" strike="noStrike" spc="-1">
              <a:solidFill>
                <a:srgbClr val="000000"/>
              </a:solidFill>
              <a:latin typeface="Arial"/>
            </a:endParaRPr>
          </a:p>
        </p:txBody>
      </p:sp>
      <p:sp>
        <p:nvSpPr>
          <p:cNvPr id="2" name="PlaceHolder 1"/>
          <p:cNvSpPr>
            <a:spLocks noGrp="1"/>
          </p:cNvSpPr>
          <p:nvPr>
            <p:ph type="sldNum" idx="2"/>
          </p:nvPr>
        </p:nvSpPr>
        <p:spPr/>
        <p:txBody>
          <a:bodyPr/>
          <a:lstStyle/>
          <a:p>
            <a:fld id="{A70D7431-60FA-484A-982D-C6475C6DEB6C}" type="slidenum">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108"/>
          <p:cNvSpPr/>
          <p:nvPr/>
        </p:nvSpPr>
        <p:spPr>
          <a:xfrm>
            <a:off x="228960" y="1384560"/>
            <a:ext cx="10970640" cy="44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000" b="1" strike="noStrike" spc="-1">
                <a:solidFill>
                  <a:srgbClr val="000000"/>
                </a:solidFill>
                <a:latin typeface="Arial"/>
                <a:ea typeface="DejaVu Sans"/>
              </a:rPr>
              <a:t>An outline of the process to intergate Scripting and Animation</a:t>
            </a:r>
            <a:endParaRPr lang="en-US" sz="2000" b="0" strike="noStrike" spc="-1">
              <a:solidFill>
                <a:srgbClr val="000000"/>
              </a:solidFill>
              <a:latin typeface="Arial"/>
            </a:endParaRPr>
          </a:p>
        </p:txBody>
      </p:sp>
      <p:sp>
        <p:nvSpPr>
          <p:cNvPr id="110" name="PlaceHolder 22"/>
          <p:cNvSpPr/>
          <p:nvPr/>
        </p:nvSpPr>
        <p:spPr>
          <a:xfrm>
            <a:off x="228960" y="681480"/>
            <a:ext cx="11810160" cy="701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3600" b="1" strike="noStrike" spc="-1">
                <a:solidFill>
                  <a:srgbClr val="000000"/>
                </a:solidFill>
                <a:latin typeface="Arial"/>
                <a:ea typeface="DejaVu Sans"/>
              </a:rPr>
              <a:t>Scripting Animation Transitions</a:t>
            </a:r>
            <a:endParaRPr lang="en-US" sz="3600" b="0" strike="noStrike" spc="-1">
              <a:solidFill>
                <a:srgbClr val="000000"/>
              </a:solidFill>
              <a:latin typeface="Arial"/>
            </a:endParaRPr>
          </a:p>
        </p:txBody>
      </p:sp>
      <p:sp>
        <p:nvSpPr>
          <p:cNvPr id="111" name="Rectangle 110"/>
          <p:cNvSpPr/>
          <p:nvPr/>
        </p:nvSpPr>
        <p:spPr>
          <a:xfrm>
            <a:off x="418680" y="1972800"/>
            <a:ext cx="11202120" cy="3756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nSpc>
                <a:spcPct val="150000"/>
              </a:lnSpc>
              <a:spcBef>
                <a:spcPts val="1191"/>
              </a:spcBef>
              <a:spcAft>
                <a:spcPts val="992"/>
              </a:spcAft>
              <a:buClr>
                <a:srgbClr val="000000"/>
              </a:buClr>
              <a:buFont typeface="OpenSymbol"/>
              <a:buAutoNum type="arabicPeriod"/>
            </a:pPr>
            <a:r>
              <a:rPr lang="en-US" sz="1800" b="1" strike="noStrike" spc="-1">
                <a:solidFill>
                  <a:srgbClr val="000000"/>
                </a:solidFill>
                <a:latin typeface="Arial"/>
                <a:ea typeface="DejaVu Sans"/>
              </a:rPr>
              <a:t>Animator Controller Setup</a:t>
            </a:r>
            <a:r>
              <a:rPr lang="en-US" sz="1800" b="0" strike="noStrike" spc="-1">
                <a:solidFill>
                  <a:srgbClr val="000000"/>
                </a:solidFill>
                <a:latin typeface="Arial"/>
                <a:ea typeface="DejaVu Sans"/>
              </a:rPr>
              <a:t>: Create an Animator Controller in Unity and define different animation states within it. These states represent various animations such as idle, walk, run, jump, etc. Set up transitions between these states using conditions, parameters, or triggers.</a:t>
            </a:r>
            <a:endParaRPr lang="en-US" sz="1800" b="0" strike="noStrike" spc="-1">
              <a:solidFill>
                <a:srgbClr val="000000"/>
              </a:solidFill>
              <a:latin typeface="Arial"/>
            </a:endParaRPr>
          </a:p>
          <a:p>
            <a:pPr marL="216000" indent="-216000">
              <a:lnSpc>
                <a:spcPct val="150000"/>
              </a:lnSpc>
              <a:spcBef>
                <a:spcPts val="1191"/>
              </a:spcBef>
              <a:spcAft>
                <a:spcPts val="992"/>
              </a:spcAft>
              <a:buClr>
                <a:srgbClr val="000000"/>
              </a:buClr>
              <a:buFont typeface="OpenSymbol"/>
              <a:buAutoNum type="arabicPeriod"/>
            </a:pPr>
            <a:r>
              <a:rPr lang="en-US" sz="1800" b="1" strike="noStrike" spc="-1">
                <a:solidFill>
                  <a:srgbClr val="000000"/>
                </a:solidFill>
                <a:latin typeface="Arial"/>
                <a:ea typeface="DejaVu Sans"/>
              </a:rPr>
              <a:t>Scripting Transitions</a:t>
            </a:r>
            <a:r>
              <a:rPr lang="en-US" sz="1800" b="0" strike="noStrike" spc="-1">
                <a:solidFill>
                  <a:srgbClr val="000000"/>
                </a:solidFill>
                <a:latin typeface="Arial"/>
                <a:ea typeface="DejaVu Sans"/>
              </a:rPr>
              <a:t>: Write C# scripts to control the Animator Controller's parameters or triggers. These scripts manage the transitions between animation states based on game events, user input, or other conditions.</a:t>
            </a:r>
            <a:endParaRPr lang="en-US" sz="1800" b="0" strike="noStrike" spc="-1">
              <a:solidFill>
                <a:srgbClr val="000000"/>
              </a:solidFill>
              <a:latin typeface="Arial"/>
            </a:endParaRPr>
          </a:p>
          <a:p>
            <a:pPr marL="216000" indent="-216000">
              <a:lnSpc>
                <a:spcPct val="150000"/>
              </a:lnSpc>
              <a:spcBef>
                <a:spcPts val="1191"/>
              </a:spcBef>
              <a:spcAft>
                <a:spcPts val="992"/>
              </a:spcAft>
              <a:buClr>
                <a:srgbClr val="000000"/>
              </a:buClr>
              <a:buFont typeface="OpenSymbol"/>
              <a:buAutoNum type="arabicPeriod"/>
            </a:pPr>
            <a:r>
              <a:rPr lang="en-US" sz="1800" b="1" strike="noStrike" spc="-1">
                <a:solidFill>
                  <a:srgbClr val="000000"/>
                </a:solidFill>
                <a:latin typeface="Arial"/>
                <a:ea typeface="DejaVu Sans"/>
              </a:rPr>
              <a:t>Accessing Animator Component</a:t>
            </a:r>
            <a:r>
              <a:rPr lang="en-US" sz="1800" b="0" strike="noStrike" spc="-1">
                <a:solidFill>
                  <a:srgbClr val="000000"/>
                </a:solidFill>
                <a:latin typeface="Arial"/>
                <a:ea typeface="DejaVu Sans"/>
              </a:rPr>
              <a:t>: Attach the C# script to the GameObject with the Animator component. This script will interact with the Animator Controller to trigger state changes.</a:t>
            </a:r>
            <a:endParaRPr lang="en-US" sz="1800" b="0" strike="noStrike" spc="-1">
              <a:solidFill>
                <a:srgbClr val="000000"/>
              </a:solidFill>
              <a:latin typeface="Arial"/>
            </a:endParaRPr>
          </a:p>
        </p:txBody>
      </p:sp>
      <p:sp>
        <p:nvSpPr>
          <p:cNvPr id="2" name="PlaceHolder 1"/>
          <p:cNvSpPr>
            <a:spLocks noGrp="1"/>
          </p:cNvSpPr>
          <p:nvPr>
            <p:ph type="sldNum" idx="2"/>
          </p:nvPr>
        </p:nvSpPr>
        <p:spPr/>
        <p:txBody>
          <a:bodyPr/>
          <a:lstStyle/>
          <a:p>
            <a:fld id="{AEF58492-A549-4983-A2F9-EB079593B2FA}" type="slidenum">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Rectangle 111"/>
          <p:cNvSpPr/>
          <p:nvPr/>
        </p:nvSpPr>
        <p:spPr>
          <a:xfrm>
            <a:off x="228960" y="1384560"/>
            <a:ext cx="10970640" cy="44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spcBef>
                <a:spcPts val="1191"/>
              </a:spcBef>
              <a:spcAft>
                <a:spcPts val="992"/>
              </a:spcAft>
            </a:pPr>
            <a:r>
              <a:rPr lang="en-US" sz="2000" b="1" strike="noStrike" spc="-1">
                <a:solidFill>
                  <a:srgbClr val="000000"/>
                </a:solidFill>
                <a:latin typeface="Arial"/>
                <a:ea typeface="DejaVu Sans"/>
              </a:rPr>
              <a:t>An outline of the process to intergate Scripting and Animation</a:t>
            </a:r>
            <a:endParaRPr lang="en-US" sz="2000" b="0" strike="noStrike" spc="-1">
              <a:solidFill>
                <a:srgbClr val="000000"/>
              </a:solidFill>
              <a:latin typeface="Arial"/>
            </a:endParaRPr>
          </a:p>
        </p:txBody>
      </p:sp>
      <p:sp>
        <p:nvSpPr>
          <p:cNvPr id="113" name="PlaceHolder 23"/>
          <p:cNvSpPr/>
          <p:nvPr/>
        </p:nvSpPr>
        <p:spPr>
          <a:xfrm>
            <a:off x="228960" y="681480"/>
            <a:ext cx="11810160" cy="701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3600" b="1" strike="noStrike" spc="-1">
                <a:solidFill>
                  <a:srgbClr val="000000"/>
                </a:solidFill>
                <a:latin typeface="Arial"/>
                <a:ea typeface="DejaVu Sans"/>
              </a:rPr>
              <a:t>Scripting Animation Transitions</a:t>
            </a:r>
            <a:endParaRPr lang="en-US" sz="3600" b="0" strike="noStrike" spc="-1">
              <a:solidFill>
                <a:srgbClr val="000000"/>
              </a:solidFill>
              <a:latin typeface="Arial"/>
            </a:endParaRPr>
          </a:p>
        </p:txBody>
      </p:sp>
      <p:sp>
        <p:nvSpPr>
          <p:cNvPr id="114" name="Rectangle 113"/>
          <p:cNvSpPr/>
          <p:nvPr/>
        </p:nvSpPr>
        <p:spPr>
          <a:xfrm>
            <a:off x="457200" y="2034000"/>
            <a:ext cx="11202120" cy="409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nSpc>
                <a:spcPct val="150000"/>
              </a:lnSpc>
              <a:spcBef>
                <a:spcPts val="1191"/>
              </a:spcBef>
              <a:spcAft>
                <a:spcPts val="992"/>
              </a:spcAft>
              <a:buClr>
                <a:srgbClr val="000000"/>
              </a:buClr>
              <a:buFont typeface="OpenSymbol"/>
              <a:buAutoNum type="arabicPeriod" startAt="4"/>
            </a:pPr>
            <a:r>
              <a:rPr lang="en-US" sz="1800" b="1" strike="noStrike" spc="-1">
                <a:solidFill>
                  <a:srgbClr val="000000"/>
                </a:solidFill>
                <a:latin typeface="Arial"/>
                <a:ea typeface="DejaVu Sans"/>
              </a:rPr>
              <a:t>Defining Conditions</a:t>
            </a:r>
            <a:r>
              <a:rPr lang="en-US" sz="1800" b="0" strike="noStrike" spc="-1">
                <a:solidFill>
                  <a:srgbClr val="000000"/>
                </a:solidFill>
                <a:latin typeface="Arial"/>
                <a:ea typeface="DejaVu Sans"/>
              </a:rPr>
              <a:t>: Within the script, define conditions that trigger state transitions. For example, if a player presses a certain key, the script can modify parameters in the Animator Controller to transition from the idle state to the walk state.</a:t>
            </a:r>
            <a:endParaRPr lang="en-US" sz="1800" b="0" strike="noStrike" spc="-1">
              <a:solidFill>
                <a:srgbClr val="000000"/>
              </a:solidFill>
              <a:latin typeface="Arial"/>
            </a:endParaRPr>
          </a:p>
          <a:p>
            <a:pPr marL="216000" indent="-216000">
              <a:lnSpc>
                <a:spcPct val="150000"/>
              </a:lnSpc>
              <a:spcBef>
                <a:spcPts val="1191"/>
              </a:spcBef>
              <a:spcAft>
                <a:spcPts val="992"/>
              </a:spcAft>
              <a:buClr>
                <a:srgbClr val="000000"/>
              </a:buClr>
              <a:buFont typeface="OpenSymbol"/>
              <a:buAutoNum type="arabicPeriod" startAt="4"/>
            </a:pPr>
            <a:r>
              <a:rPr lang="en-US" sz="1800" b="1" strike="noStrike" spc="-1">
                <a:solidFill>
                  <a:srgbClr val="000000"/>
                </a:solidFill>
                <a:latin typeface="Arial"/>
                <a:ea typeface="DejaVu Sans"/>
              </a:rPr>
              <a:t>Updating Animator Parameters</a:t>
            </a:r>
            <a:r>
              <a:rPr lang="en-US" sz="1800" b="0" strike="noStrike" spc="-1">
                <a:solidFill>
                  <a:srgbClr val="000000"/>
                </a:solidFill>
                <a:latin typeface="Arial"/>
                <a:ea typeface="DejaVu Sans"/>
              </a:rPr>
              <a:t>: Use methods like SetBool(), SetFloat(), SetInteger(), or SetTrigger() in your C# script to modify parameters or triggers in the Animator Controller. These changes cause transitions between animation states.</a:t>
            </a:r>
            <a:endParaRPr lang="en-US" sz="1800" b="0" strike="noStrike" spc="-1">
              <a:solidFill>
                <a:srgbClr val="000000"/>
              </a:solidFill>
              <a:latin typeface="Arial"/>
            </a:endParaRPr>
          </a:p>
          <a:p>
            <a:pPr marL="216000" indent="-216000">
              <a:lnSpc>
                <a:spcPct val="150000"/>
              </a:lnSpc>
              <a:spcBef>
                <a:spcPts val="1191"/>
              </a:spcBef>
              <a:spcAft>
                <a:spcPts val="992"/>
              </a:spcAft>
              <a:buClr>
                <a:srgbClr val="000000"/>
              </a:buClr>
              <a:buFont typeface="OpenSymbol"/>
              <a:buAutoNum type="arabicPeriod" startAt="4"/>
            </a:pPr>
            <a:r>
              <a:rPr lang="en-US" sz="1800" b="1" strike="noStrike" spc="-1">
                <a:solidFill>
                  <a:srgbClr val="000000"/>
                </a:solidFill>
                <a:latin typeface="Arial"/>
                <a:ea typeface="DejaVu Sans"/>
              </a:rPr>
              <a:t>Testing and Refinement</a:t>
            </a:r>
            <a:r>
              <a:rPr lang="en-US" sz="1800" b="0" strike="noStrike" spc="-1">
                <a:solidFill>
                  <a:srgbClr val="000000"/>
                </a:solidFill>
                <a:latin typeface="Arial"/>
                <a:ea typeface="DejaVu Sans"/>
              </a:rPr>
              <a:t>: Test the transitions in the Unity Editor, observing how the animations switch between states based on the conditions set in your scripts. Refine the transitions to ensure they're smooth and responsive.</a:t>
            </a:r>
            <a:endParaRPr lang="en-US" sz="1800" b="0" strike="noStrike" spc="-1">
              <a:solidFill>
                <a:srgbClr val="000000"/>
              </a:solidFill>
              <a:latin typeface="Arial"/>
            </a:endParaRPr>
          </a:p>
        </p:txBody>
      </p:sp>
      <p:sp>
        <p:nvSpPr>
          <p:cNvPr id="2" name="PlaceHolder 1"/>
          <p:cNvSpPr>
            <a:spLocks noGrp="1"/>
          </p:cNvSpPr>
          <p:nvPr>
            <p:ph type="sldNum" idx="2"/>
          </p:nvPr>
        </p:nvSpPr>
        <p:spPr/>
        <p:txBody>
          <a:bodyPr/>
          <a:lstStyle/>
          <a:p>
            <a:fld id="{848C586E-DB2F-43AF-B7FB-8ECD50467F66}" type="slidenum">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3564</TotalTime>
  <Words>558</Words>
  <Application>Microsoft Office PowerPoint</Application>
  <PresentationFormat>Widescreen</PresentationFormat>
  <Paragraphs>133</Paragraphs>
  <Slides>24</Slides>
  <Notes>7</Notes>
  <HiddenSlides>0</HiddenSlide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Office Theme</vt:lpstr>
      <vt:lpstr>Office Theme</vt:lpstr>
      <vt:lpstr>PowerPoint Presentation</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Trí Phạm Thanh</dc:creator>
  <dc:description/>
  <cp:lastModifiedBy>Trí Phạm Thanh</cp:lastModifiedBy>
  <cp:revision>277</cp:revision>
  <dcterms:created xsi:type="dcterms:W3CDTF">2023-12-04T12:44:34Z</dcterms:created>
  <dcterms:modified xsi:type="dcterms:W3CDTF">2023-12-27T01:51:38Z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FE FPTU HCM</vt:lpwstr>
  </property>
  <property fmtid="{D5CDD505-2E9C-101B-9397-08002B2CF9AE}" pid="3" name="PresentationFormat">
    <vt:lpwstr>Widescreen</vt:lpwstr>
  </property>
  <property fmtid="{D5CDD505-2E9C-101B-9397-08002B2CF9AE}" pid="4" name="Slides">
    <vt:r8>27</vt:r8>
  </property>
</Properties>
</file>