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jpeg" ContentType="image/jpeg"/>
  <Override PartName="/ppt/media/image9.png" ContentType="image/png"/>
  <Override PartName="/ppt/media/image4.png" ContentType="image/png"/>
  <Override PartName="/ppt/media/image14.png" ContentType="image/png"/>
  <Override PartName="/ppt/media/image3.jpeg" ContentType="image/jpeg"/>
  <Override PartName="/ppt/media/image7.png" ContentType="image/png"/>
  <Override PartName="/ppt/media/image17.png" ContentType="image/png"/>
  <Override PartName="/ppt/media/image5.png" ContentType="image/png"/>
  <Override PartName="/ppt/media/image15.png" ContentType="image/png"/>
  <Override PartName="/ppt/media/image6.png" ContentType="image/png"/>
  <Override PartName="/ppt/media/image16.png" ContentType="image/png"/>
  <Override PartName="/ppt/media/image8.png" ContentType="image/png"/>
  <Override PartName="/ppt/media/image18.png" ContentType="image/png"/>
  <Override PartName="/ppt/media/image10.png" ContentType="image/png"/>
  <Override PartName="/ppt/media/image11.png" ContentType="image/png"/>
  <Override PartName="/ppt/media/image1.png" ContentType="image/png"/>
  <Override PartName="/ppt/media/image12.png" ContentType="image/png"/>
  <Override PartName="/ppt/media/image13.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40.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42.xml.rels" ContentType="application/vnd.openxmlformats-package.relationships+xml"/>
  <Override PartName="/ppt/slides/_rels/slide13.xml.rels" ContentType="application/vnd.openxmlformats-package.relationships+xml"/>
  <Override PartName="/ppt/slides/_rels/slide39.xml.rels" ContentType="application/vnd.openxmlformats-package.relationships+xml"/>
  <Override PartName="/ppt/slides/_rels/slide10.xml.rels" ContentType="application/vnd.openxmlformats-package.relationships+xml"/>
  <Override PartName="/ppt/slides/_rels/slide41.xml.rels" ContentType="application/vnd.openxmlformats-package.relationships+xml"/>
  <Override PartName="/ppt/slides/_rels/slide12.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3.xml" ContentType="application/vnd.openxmlformats-officedocument.presentationml.notesSlide+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33.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9"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4838E52C-3C74-4201-9DFF-EF2189E76D2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b0O2CRSdiOA&amp;list=PLX2vGYjWbI0S-LEFR59E2B347w2HbjiJv" TargetMode="External"/><Relationship Id="rId2" Type="http://schemas.openxmlformats.org/officeDocument/2006/relationships/hyperlink" Target="https://docs.unity3d.com/Manual/AnimationOverview.html"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docs.unity3d.com/Manual/UIToolkits.html" TargetMode="External"/><Relationship Id="rId2" Type="http://schemas.openxmlformats.org/officeDocument/2006/relationships/hyperlink" Target="https://docs.unity3d.com/Manual/UI-system-compare.html" TargetMode="External"/><Relationship Id="rId3" Type="http://schemas.openxmlformats.org/officeDocument/2006/relationships/slide" Target="../slides/slide7.xml"/><Relationship Id="rId4"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216000" y="812520"/>
            <a:ext cx="7126200" cy="4007880"/>
          </a:xfrm>
          <a:prstGeom prst="rect">
            <a:avLst/>
          </a:prstGeom>
          <a:ln w="0">
            <a:noFill/>
          </a:ln>
        </p:spPr>
      </p:sp>
      <p:sp>
        <p:nvSpPr>
          <p:cNvPr id="227"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https://docs.unity3d.com/ScriptReference/UIElements.Button.html</a:t>
            </a:r>
            <a:endParaRPr b="0" lang="en-US"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6560" cy="4008240"/>
          </a:xfrm>
          <a:prstGeom prst="rect">
            <a:avLst/>
          </a:prstGeom>
          <a:ln w="0">
            <a:noFill/>
          </a:ln>
        </p:spPr>
      </p:sp>
      <p:sp>
        <p:nvSpPr>
          <p:cNvPr id="22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https://docs.unity3d.com/ScriptReference/UIElements.Button.html</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216000" y="812520"/>
            <a:ext cx="7120440" cy="4002120"/>
          </a:xfrm>
          <a:prstGeom prst="rect">
            <a:avLst/>
          </a:prstGeom>
          <a:ln w="0">
            <a:noFill/>
          </a:ln>
        </p:spPr>
      </p:sp>
      <p:sp>
        <p:nvSpPr>
          <p:cNvPr id="219" name="PlaceHolder 2"/>
          <p:cNvSpPr>
            <a:spLocks noGrp="1"/>
          </p:cNvSpPr>
          <p:nvPr>
            <p:ph type="body"/>
          </p:nvPr>
        </p:nvSpPr>
        <p:spPr>
          <a:xfrm>
            <a:off x="756000" y="5078520"/>
            <a:ext cx="6040800" cy="48042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Online tutorial for this lesson: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https://www.youtube.com/watch?v=b0O2CRSdiOA&amp;list=PLX2vGYjWbI0S-LEFR59E2B347w2HbjiJv</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https://docs.unity3d.com/Manual/AnimationOverview.html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216000" y="812520"/>
            <a:ext cx="7124400" cy="4006080"/>
          </a:xfrm>
          <a:prstGeom prst="rect">
            <a:avLst/>
          </a:prstGeom>
          <a:ln w="0">
            <a:noFill/>
          </a:ln>
        </p:spPr>
      </p:sp>
      <p:sp>
        <p:nvSpPr>
          <p:cNvPr id="221" name="PlaceHolder 2"/>
          <p:cNvSpPr>
            <a:spLocks noGrp="1"/>
          </p:cNvSpPr>
          <p:nvPr>
            <p:ph type="body"/>
          </p:nvPr>
        </p:nvSpPr>
        <p:spPr>
          <a:xfrm>
            <a:off x="756000" y="5078520"/>
            <a:ext cx="6044760" cy="480816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Brief recap of fundamental animation scripting concepts covered in previous sessions.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Reminder of the importance of scripting for dynamic and controlled movement.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6200" cy="4007880"/>
          </a:xfrm>
          <a:prstGeom prst="rect">
            <a:avLst/>
          </a:prstGeom>
          <a:ln w="0">
            <a:noFill/>
          </a:ln>
        </p:spPr>
      </p:sp>
      <p:sp>
        <p:nvSpPr>
          <p:cNvPr id="231" name="PlaceHolder 15"/>
          <p:cNvSpPr/>
          <p:nvPr/>
        </p:nvSpPr>
        <p:spPr>
          <a:xfrm>
            <a:off x="756000" y="5078880"/>
            <a:ext cx="6045480" cy="4808880"/>
          </a:xfrm>
          <a:prstGeom prst="rect">
            <a:avLst/>
          </a:prstGeom>
          <a:noFill/>
          <a:ln w="0">
            <a:noFill/>
          </a:ln>
        </p:spPr>
        <p:style>
          <a:lnRef idx="0"/>
          <a:fillRef idx="0"/>
          <a:effectRef idx="0"/>
          <a:fontRef idx="minor"/>
        </p:style>
        <p:txBody>
          <a:bodyPr lIns="0" rIns="0" tIns="0" bIns="0" anchor="t">
            <a:noAutofit/>
          </a:bodyPr>
          <a:p>
            <a:pPr marL="216000">
              <a:lnSpc>
                <a:spcPct val="100000"/>
              </a:lnSpc>
              <a:tabLst>
                <a:tab algn="l" pos="0"/>
              </a:tabLst>
            </a:pPr>
            <a:r>
              <a:rPr b="0" lang="en-US" sz="2000" spc="-1" strike="noStrike">
                <a:solidFill>
                  <a:srgbClr val="000000"/>
                </a:solidFill>
                <a:latin typeface="Arial"/>
              </a:rPr>
              <a:t>Students need to follow the next slide's instructions to practice with Unity.</a:t>
            </a:r>
            <a:endParaRPr b="0" lang="en-US" sz="2000" spc="-1" strike="noStrike">
              <a:solidFill>
                <a:srgbClr val="000000"/>
              </a:solidFill>
              <a:latin typeface="Arial"/>
            </a:endParaRPr>
          </a:p>
          <a:p>
            <a:pPr marL="216000">
              <a:lnSpc>
                <a:spcPct val="100000"/>
              </a:lnSpc>
              <a:tabLst>
                <a:tab algn="l" pos="0"/>
              </a:tabLst>
            </a:pPr>
            <a:endParaRPr b="0" lang="en-US" sz="2000" spc="-1" strike="noStrike">
              <a:solidFill>
                <a:srgbClr val="000000"/>
              </a:solidFill>
              <a:latin typeface="Arial"/>
            </a:endParaRPr>
          </a:p>
          <a:p>
            <a:pPr marL="216000">
              <a:lnSpc>
                <a:spcPct val="100000"/>
              </a:lnSpc>
              <a:tabLst>
                <a:tab algn="l" pos="0"/>
              </a:tabLst>
            </a:pPr>
            <a:r>
              <a:rPr b="0" lang="en-US" sz="2000" spc="-1" strike="noStrike">
                <a:solidFill>
                  <a:srgbClr val="000000"/>
                </a:solidFill>
                <a:latin typeface="Arial"/>
              </a:rPr>
              <a:t>Practice Resources sharing:</a:t>
            </a:r>
            <a:endParaRPr b="0" lang="en-US" sz="2000" spc="-1" strike="noStrike">
              <a:solidFill>
                <a:srgbClr val="000000"/>
              </a:solidFill>
              <a:latin typeface="Arial"/>
            </a:endParaRPr>
          </a:p>
          <a:p>
            <a:pPr marL="216000">
              <a:lnSpc>
                <a:spcPct val="100000"/>
              </a:lnSpc>
              <a:tabLst>
                <a:tab algn="l" pos="0"/>
              </a:tabLst>
            </a:pPr>
            <a:r>
              <a:rPr b="0" lang="en-US" sz="2000" spc="-1" strike="noStrike">
                <a:solidFill>
                  <a:srgbClr val="000000"/>
                </a:solidFill>
                <a:latin typeface="Arial"/>
              </a:rPr>
              <a:t>https://drive.google.com/drive/folders/1eXu20cX1o-5uMFuSeHGxRS5AkhDZJTOP?usp=sharing</a:t>
            </a:r>
            <a:endParaRPr b="0" lang="en-US" sz="2000" spc="-1" strike="noStrike">
              <a:solidFill>
                <a:srgbClr val="000000"/>
              </a:solidFill>
              <a:latin typeface="Arial"/>
            </a:endParaRPr>
          </a:p>
          <a:p>
            <a:pPr marL="216000">
              <a:lnSpc>
                <a:spcPct val="100000"/>
              </a:lnSpc>
              <a:tabLst>
                <a:tab algn="l" pos="0"/>
              </a:tabLst>
            </a:pPr>
            <a:endParaRPr b="0" lang="en-US" sz="2000" spc="-1" strike="noStrike">
              <a:solidFill>
                <a:srgbClr val="000000"/>
              </a:solidFill>
              <a:latin typeface="Arial"/>
            </a:endParaRPr>
          </a:p>
          <a:p>
            <a:pPr marL="216000">
              <a:lnSpc>
                <a:spcPct val="100000"/>
              </a:lnSpc>
              <a:tabLst>
                <a:tab algn="l" pos="0"/>
              </a:tabLst>
            </a:pPr>
            <a:r>
              <a:rPr b="0" lang="en-US" sz="2000" spc="-1" strike="noStrike">
                <a:solidFill>
                  <a:srgbClr val="000000"/>
                </a:solidFill>
                <a:latin typeface="Arial"/>
              </a:rPr>
              <a:t>For lecturer: open file in: ./LO.3-Animations-and-Physics/Lecturer-Guide/</a:t>
            </a:r>
            <a:r>
              <a:rPr b="1" lang="en-US" sz="2000" spc="-1" strike="noStrike">
                <a:solidFill>
                  <a:srgbClr val="000000"/>
                </a:solidFill>
                <a:latin typeface="Arial"/>
              </a:rPr>
              <a:t>3.3_User-Interface-Design-Buttons-Text-and-Images.mp4</a:t>
            </a:r>
            <a:endParaRPr b="0" lang="en-US" sz="2000" spc="-1" strike="noStrike">
              <a:solidFill>
                <a:srgbClr val="000000"/>
              </a:solidFill>
              <a:latin typeface="Arial"/>
            </a:endParaRPr>
          </a:p>
          <a:p>
            <a:pPr marL="216000">
              <a:lnSpc>
                <a:spcPct val="100000"/>
              </a:lnSpc>
              <a:tabLst>
                <a:tab algn="l" pos="0"/>
              </a:tabLst>
            </a:pPr>
            <a:endParaRPr b="0" lang="en-US" sz="2000" spc="-1" strike="noStrike">
              <a:solidFill>
                <a:srgbClr val="000000"/>
              </a:solidFill>
              <a:latin typeface="Arial"/>
            </a:endParaRPr>
          </a:p>
          <a:p>
            <a:pPr marL="216000">
              <a:lnSpc>
                <a:spcPct val="100000"/>
              </a:lnSpc>
              <a:tabLst>
                <a:tab algn="l" pos="0"/>
              </a:tabLst>
            </a:pPr>
            <a:r>
              <a:rPr b="0" lang="en-US" sz="2000" spc="-1" strike="noStrike">
                <a:solidFill>
                  <a:srgbClr val="000000"/>
                </a:solidFill>
                <a:latin typeface="Arial"/>
              </a:rPr>
              <a:t>And user Assets file in ./LO.3-Animations-and-Physics/Lecturer-Guide/Assets/3.3_User-Interface-Design-Buttons-Text-and-Images/* </a:t>
            </a:r>
            <a:endParaRPr b="0" lang="en-US" sz="2000" spc="-1" strike="noStrike">
              <a:solidFill>
                <a:srgbClr val="000000"/>
              </a:solidFill>
              <a:latin typeface="Arial"/>
            </a:endParaRPr>
          </a:p>
          <a:p>
            <a:pPr marL="216000">
              <a:lnSpc>
                <a:spcPct val="100000"/>
              </a:lnSpc>
              <a:tabLst>
                <a:tab algn="l" pos="0"/>
              </a:tabLst>
            </a:pPr>
            <a:r>
              <a:rPr b="0" lang="en-US" sz="2000" spc="-1" strike="noStrike">
                <a:solidFill>
                  <a:srgbClr val="000000"/>
                </a:solidFill>
                <a:latin typeface="Arial"/>
              </a:rPr>
              <a:t>To create the final project.</a:t>
            </a: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216000" y="812520"/>
            <a:ext cx="7126200" cy="4007880"/>
          </a:xfrm>
          <a:prstGeom prst="rect">
            <a:avLst/>
          </a:prstGeom>
          <a:ln w="0">
            <a:noFill/>
          </a:ln>
        </p:spPr>
      </p:sp>
      <p:sp>
        <p:nvSpPr>
          <p:cNvPr id="223"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https://docs.unity3d.com/Manual/UIToolkits.html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https://docs.unity3d.com/Manual/UI-system-compare.html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216000" y="812520"/>
            <a:ext cx="7126200" cy="4007880"/>
          </a:xfrm>
          <a:prstGeom prst="rect">
            <a:avLst/>
          </a:prstGeom>
          <a:ln w="0">
            <a:noFill/>
          </a:ln>
        </p:spPr>
      </p:sp>
      <p:sp>
        <p:nvSpPr>
          <p:cNvPr id="225"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https://docs.unity3d.com/Packages/com.unity.ugui@1.0/manual/index.html</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4990F78-CAF8-4C0D-BD2C-A1FF1CDDDE3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D69632AD-6D09-4EEE-80AE-EB376EE29A7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4CE8E6CD-48AE-4C70-983B-F746D860ADF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132FFFBC-84D4-4232-81BF-F9302634457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FDDBC22-775C-4BD2-B51F-E2DAA2D4221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8C2F7009-1629-4CBB-A960-B6A4C7DA3F8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2E9AA7E2-4859-4D65-AE16-5E1B92AC699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81DEC3A9-0996-44CC-99AA-7A0BAFF16811}"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2"/>
          </p:nvPr>
        </p:nvSpPr>
        <p:spPr/>
        <p:txBody>
          <a:bodyPr/>
          <a:p>
            <a:fld id="{9559D334-5FEA-48B0-B523-003C741F1DB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8610AE20-4FC3-4EA1-AAF3-B26E5124850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0A0456CB-E60D-4571-B84E-B2AFBEF168F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E79DB391-44CA-4E2F-A7C2-65E13D09D04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7A10EE3A-C525-44BB-8EB1-B768FA2EA578}"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298CF932-683C-4EE2-B3B5-DBAA99D51B7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2FFAD34B-18A9-4DA9-A934-C2C91F61DB3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2"/>
          </p:nvPr>
        </p:nvSpPr>
        <p:spPr/>
        <p:txBody>
          <a:bodyPr/>
          <a:p>
            <a:fld id="{666F9590-0169-4343-878A-EB7E3551C032}"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2"/>
          </p:nvPr>
        </p:nvSpPr>
        <p:spPr/>
        <p:txBody>
          <a:bodyPr/>
          <a:p>
            <a:fld id="{90EB1B5C-0DD2-411F-BBF0-43C8A457073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A1A44061-5612-4C36-864D-A7DC44FA2F3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697AB0B7-002B-4391-A11F-701FF32C91D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5DB47B3A-6095-4697-B564-F083DFA0BB0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61B168BA-2C64-4617-BE27-F5E4EDD2EA8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29E1CC2B-40D1-4210-BB78-A8A8AE1897C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FB7E214F-E164-48E5-AB54-4F70F10AB55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9A274449-ACC4-42C4-9989-A778B216EDD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6280" cy="38808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2760" cy="70020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79880" cy="760680"/>
          </a:xfrm>
          <a:prstGeom prst="rect">
            <a:avLst/>
          </a:prstGeom>
          <a:ln w="0">
            <a:noFill/>
          </a:ln>
        </p:spPr>
      </p:pic>
      <p:pic>
        <p:nvPicPr>
          <p:cNvPr id="3" name="" descr=""/>
          <p:cNvPicPr/>
          <p:nvPr/>
        </p:nvPicPr>
        <p:blipFill>
          <a:blip r:embed="rId3"/>
          <a:stretch/>
        </p:blipFill>
        <p:spPr>
          <a:xfrm>
            <a:off x="25560" y="30240"/>
            <a:ext cx="1570680" cy="6300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sldNum" idx="1"/>
          </p:nvPr>
        </p:nvSpPr>
        <p:spPr>
          <a:xfrm>
            <a:off x="8610480" y="6483240"/>
            <a:ext cx="2727360" cy="3492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0A808F16-79A3-4CFC-82A1-5964C00CA972}"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TextBox 6"/>
          <p:cNvSpPr/>
          <p:nvPr/>
        </p:nvSpPr>
        <p:spPr>
          <a:xfrm>
            <a:off x="0" y="6461280"/>
            <a:ext cx="12176280" cy="38808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44" name="TextBox 9"/>
          <p:cNvSpPr/>
          <p:nvPr/>
        </p:nvSpPr>
        <p:spPr>
          <a:xfrm>
            <a:off x="0" y="681120"/>
            <a:ext cx="212760" cy="70020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2"/>
          <a:stretch/>
        </p:blipFill>
        <p:spPr>
          <a:xfrm>
            <a:off x="10759680" y="3600"/>
            <a:ext cx="1379880" cy="760680"/>
          </a:xfrm>
          <a:prstGeom prst="rect">
            <a:avLst/>
          </a:prstGeom>
          <a:ln w="0">
            <a:noFill/>
          </a:ln>
        </p:spPr>
      </p:pic>
      <p:pic>
        <p:nvPicPr>
          <p:cNvPr id="46" name="" descr=""/>
          <p:cNvPicPr/>
          <p:nvPr/>
        </p:nvPicPr>
        <p:blipFill>
          <a:blip r:embed="rId3"/>
          <a:stretch/>
        </p:blipFill>
        <p:spPr>
          <a:xfrm>
            <a:off x="25560" y="30240"/>
            <a:ext cx="1570680" cy="630000"/>
          </a:xfrm>
          <a:prstGeom prst="rect">
            <a:avLst/>
          </a:prstGeom>
          <a:ln w="0">
            <a:noFill/>
          </a:ln>
        </p:spPr>
      </p:pic>
      <p:sp>
        <p:nvSpPr>
          <p:cNvPr id="47" name="PlaceHolder 1"/>
          <p:cNvSpPr>
            <a:spLocks noGrp="1"/>
          </p:cNvSpPr>
          <p:nvPr>
            <p:ph type="sldNum" idx="2"/>
          </p:nvPr>
        </p:nvSpPr>
        <p:spPr>
          <a:xfrm>
            <a:off x="8610480" y="6483240"/>
            <a:ext cx="2727360" cy="3492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42152D89-F8F6-48A1-9287-D114DCBB7F57}"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23"/>
          <p:cNvSpPr/>
          <p:nvPr/>
        </p:nvSpPr>
        <p:spPr>
          <a:xfrm>
            <a:off x="1030680" y="1551600"/>
            <a:ext cx="10127520" cy="237636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n-US" sz="4400" spc="-1" strike="noStrike">
                <a:solidFill>
                  <a:srgbClr val="000000"/>
                </a:solidFill>
                <a:latin typeface="Arial"/>
                <a:ea typeface="PingFang SC"/>
              </a:rPr>
              <a:t>User Interface Design</a:t>
            </a:r>
            <a:endParaRPr b="0" lang="en-US" sz="4400" spc="-1" strike="noStrike">
              <a:solidFill>
                <a:srgbClr val="000000"/>
              </a:solidFill>
              <a:latin typeface="Arial"/>
            </a:endParaRPr>
          </a:p>
          <a:p>
            <a:pPr algn="ctr">
              <a:lnSpc>
                <a:spcPct val="90000"/>
              </a:lnSpc>
            </a:pPr>
            <a:r>
              <a:rPr b="0" lang="en-US" sz="4400" spc="-1" strike="noStrike">
                <a:solidFill>
                  <a:srgbClr val="000000"/>
                </a:solidFill>
                <a:latin typeface="Arial"/>
                <a:ea typeface="PingFang SC"/>
              </a:rPr>
              <a:t>Buttons, Text, and Images</a:t>
            </a:r>
            <a:endParaRPr b="0" lang="en-US" sz="4400" spc="-1" strike="noStrike">
              <a:solidFill>
                <a:srgbClr val="000000"/>
              </a:solidFill>
              <a:latin typeface="Arial"/>
            </a:endParaRPr>
          </a:p>
        </p:txBody>
      </p:sp>
      <p:pic>
        <p:nvPicPr>
          <p:cNvPr id="93" name="" descr=""/>
          <p:cNvPicPr/>
          <p:nvPr/>
        </p:nvPicPr>
        <p:blipFill>
          <a:blip r:embed="rId1"/>
          <a:stretch/>
        </p:blipFill>
        <p:spPr>
          <a:xfrm>
            <a:off x="4155840" y="446400"/>
            <a:ext cx="3877560" cy="2126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4"/>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UI Components Overview</a:t>
            </a:r>
            <a:endParaRPr b="0" lang="en-US" sz="4400" spc="-1" strike="noStrike">
              <a:solidFill>
                <a:srgbClr val="000000"/>
              </a:solidFill>
              <a:latin typeface="Arial"/>
            </a:endParaRPr>
          </a:p>
        </p:txBody>
      </p:sp>
      <p:sp>
        <p:nvSpPr>
          <p:cNvPr id="118" name=""/>
          <p:cNvSpPr/>
          <p:nvPr/>
        </p:nvSpPr>
        <p:spPr>
          <a:xfrm>
            <a:off x="228600" y="1382760"/>
            <a:ext cx="11428920" cy="45266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850"/>
              </a:spcBef>
              <a:spcAft>
                <a:spcPts val="850"/>
              </a:spcAft>
            </a:pPr>
            <a:r>
              <a:rPr b="0" lang="en-US" sz="2000" spc="-1" strike="noStrike">
                <a:solidFill>
                  <a:srgbClr val="000000"/>
                </a:solidFill>
                <a:latin typeface="Arial"/>
                <a:ea typeface="DejaVu Sans"/>
              </a:rPr>
              <a:t>uGUI components assist in writing games and applications:</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a:pPr>
            <a:r>
              <a:rPr b="1" lang="en-US" sz="1800" spc="-1" strike="noStrike">
                <a:solidFill>
                  <a:srgbClr val="000000"/>
                </a:solidFill>
                <a:latin typeface="Arial"/>
                <a:ea typeface="PingFang SC"/>
              </a:rPr>
              <a:t>Canvas/Panel</a:t>
            </a:r>
            <a:r>
              <a:rPr b="0" lang="en-US" sz="1800" spc="-1" strike="noStrike">
                <a:solidFill>
                  <a:srgbClr val="000000"/>
                </a:solidFill>
                <a:latin typeface="Arial"/>
                <a:ea typeface="PingFang SC"/>
              </a:rPr>
              <a:t>: Serves as a container for other UI elements, helping in organization and layout.</a:t>
            </a:r>
            <a:endParaRPr b="0" lang="en-US" sz="18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a:pPr>
            <a:r>
              <a:rPr b="1" lang="en-US" sz="2000" spc="-1" strike="noStrike">
                <a:solidFill>
                  <a:srgbClr val="000000"/>
                </a:solidFill>
                <a:latin typeface="Arial"/>
                <a:ea typeface="PingFang SC"/>
              </a:rPr>
              <a:t>Text</a:t>
            </a:r>
            <a:r>
              <a:rPr b="0" lang="en-US" sz="2000" spc="-1" strike="noStrike">
                <a:solidFill>
                  <a:srgbClr val="000000"/>
                </a:solidFill>
                <a:latin typeface="Arial"/>
                <a:ea typeface="PingFang SC"/>
              </a:rPr>
              <a:t>: Displays text content and can be styled for various fonts, sizes, colors, and alignments.</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a:pPr>
            <a:r>
              <a:rPr b="1" lang="en-US" sz="2000" spc="-1" strike="noStrike">
                <a:solidFill>
                  <a:srgbClr val="000000"/>
                </a:solidFill>
                <a:latin typeface="Arial"/>
                <a:ea typeface="PingFang SC"/>
              </a:rPr>
              <a:t>Image</a:t>
            </a:r>
            <a:r>
              <a:rPr b="0" lang="en-US" sz="2000" spc="-1" strike="noStrike">
                <a:solidFill>
                  <a:srgbClr val="000000"/>
                </a:solidFill>
                <a:latin typeface="Arial"/>
                <a:ea typeface="PingFang SC"/>
              </a:rPr>
              <a:t>: Renders 2D images or sprites, allowing for the display of icons, backgrounds, or any visual content.</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a:pPr>
            <a:r>
              <a:rPr b="1" lang="en-US" sz="2000" spc="-1" strike="noStrike">
                <a:solidFill>
                  <a:srgbClr val="000000"/>
                </a:solidFill>
                <a:latin typeface="Arial"/>
                <a:ea typeface="PingFang SC"/>
              </a:rPr>
              <a:t>Button</a:t>
            </a:r>
            <a:r>
              <a:rPr b="0" lang="en-US" sz="2000" spc="-1" strike="noStrike">
                <a:solidFill>
                  <a:srgbClr val="000000"/>
                </a:solidFill>
                <a:latin typeface="Arial"/>
                <a:ea typeface="PingFang SC"/>
              </a:rPr>
              <a:t>: Enables user interaction; responds to clicks or taps, triggering actions in the application.</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a:pPr>
            <a:r>
              <a:rPr b="1" lang="en-US" sz="2000" spc="-1" strike="noStrike">
                <a:solidFill>
                  <a:srgbClr val="000000"/>
                </a:solidFill>
                <a:latin typeface="Arial"/>
                <a:ea typeface="PingFang SC"/>
              </a:rPr>
              <a:t>Input Field</a:t>
            </a:r>
            <a:r>
              <a:rPr b="0" lang="en-US" sz="2000" spc="-1" strike="noStrike">
                <a:solidFill>
                  <a:srgbClr val="000000"/>
                </a:solidFill>
                <a:latin typeface="Arial"/>
                <a:ea typeface="PingFang SC"/>
              </a:rPr>
              <a:t>: Allows users to input text, numbers, or passwords. Useful for forms, login screens, or search bars.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5DE3CBD0-0289-4ACB-9DAC-9293E3C5B13B}"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21"/>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UI Components Overview</a:t>
            </a:r>
            <a:endParaRPr b="0" lang="en-US" sz="4400" spc="-1" strike="noStrike">
              <a:solidFill>
                <a:srgbClr val="000000"/>
              </a:solidFill>
              <a:latin typeface="Arial"/>
            </a:endParaRPr>
          </a:p>
        </p:txBody>
      </p:sp>
      <p:sp>
        <p:nvSpPr>
          <p:cNvPr id="120" name=""/>
          <p:cNvSpPr/>
          <p:nvPr/>
        </p:nvSpPr>
        <p:spPr>
          <a:xfrm>
            <a:off x="228600" y="1382760"/>
            <a:ext cx="11428920" cy="4623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850"/>
              </a:spcBef>
              <a:spcAft>
                <a:spcPts val="850"/>
              </a:spcAft>
              <a:buClr>
                <a:srgbClr val="000000"/>
              </a:buClr>
              <a:buFont typeface="OpenSymbol"/>
              <a:buAutoNum type="arabicPeriod" startAt="6"/>
            </a:pPr>
            <a:r>
              <a:rPr b="1" lang="en-US" sz="1800" spc="-1" strike="noStrike">
                <a:solidFill>
                  <a:srgbClr val="000000"/>
                </a:solidFill>
                <a:latin typeface="Arial"/>
                <a:ea typeface="PingFang SC"/>
              </a:rPr>
              <a:t>Slider</a:t>
            </a:r>
            <a:r>
              <a:rPr b="0" lang="en-US" sz="1800" spc="-1" strike="noStrike">
                <a:solidFill>
                  <a:srgbClr val="000000"/>
                </a:solidFill>
                <a:latin typeface="Arial"/>
                <a:ea typeface="PingFang SC"/>
              </a:rPr>
              <a:t>: Offers a draggable handle on a track, allowing users to select a value within a range.</a:t>
            </a:r>
            <a:endParaRPr b="0" lang="en-US" sz="18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startAt="6"/>
            </a:pPr>
            <a:r>
              <a:rPr b="1" lang="en-US" sz="1800" spc="-1" strike="noStrike">
                <a:solidFill>
                  <a:srgbClr val="000000"/>
                </a:solidFill>
                <a:latin typeface="Arial"/>
                <a:ea typeface="PingFang SC"/>
              </a:rPr>
              <a:t>Toggle</a:t>
            </a:r>
            <a:r>
              <a:rPr b="0" lang="en-US" sz="1800" spc="-1" strike="noStrike">
                <a:solidFill>
                  <a:srgbClr val="000000"/>
                </a:solidFill>
                <a:latin typeface="Arial"/>
                <a:ea typeface="PingFang SC"/>
              </a:rPr>
              <a:t>: Represents an on/off or true/false state, often used in settings or checkboxes.</a:t>
            </a:r>
            <a:endParaRPr b="0" lang="en-US" sz="18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startAt="6"/>
            </a:pPr>
            <a:r>
              <a:rPr b="1" lang="en-US" sz="1800" spc="-1" strike="noStrike">
                <a:solidFill>
                  <a:srgbClr val="000000"/>
                </a:solidFill>
                <a:latin typeface="Arial"/>
                <a:ea typeface="PingFang SC"/>
              </a:rPr>
              <a:t>Dropdown</a:t>
            </a:r>
            <a:r>
              <a:rPr b="0" lang="en-US" sz="1800" spc="-1" strike="noStrike">
                <a:solidFill>
                  <a:srgbClr val="000000"/>
                </a:solidFill>
                <a:latin typeface="Arial"/>
                <a:ea typeface="PingFang SC"/>
              </a:rPr>
              <a:t>: Displays a list of options when clicked, allowing users to choose from a selection.</a:t>
            </a:r>
            <a:endParaRPr b="0" lang="en-US" sz="18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startAt="6"/>
            </a:pPr>
            <a:r>
              <a:rPr b="1" lang="en-US" sz="1800" spc="-1" strike="noStrike">
                <a:solidFill>
                  <a:srgbClr val="000000"/>
                </a:solidFill>
                <a:latin typeface="Arial"/>
                <a:ea typeface="PingFang SC"/>
              </a:rPr>
              <a:t>Scroll View</a:t>
            </a:r>
            <a:r>
              <a:rPr b="0" lang="en-US" sz="1800" spc="-1" strike="noStrike">
                <a:solidFill>
                  <a:srgbClr val="000000"/>
                </a:solidFill>
                <a:latin typeface="Arial"/>
                <a:ea typeface="PingFang SC"/>
              </a:rPr>
              <a:t>: Handles scrollable content, useful for long lists or content that doesn't fit in a fixed area.</a:t>
            </a:r>
            <a:endParaRPr b="0" lang="en-US" sz="18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startAt="6"/>
            </a:pPr>
            <a:r>
              <a:rPr b="1" lang="en-US" sz="1800" spc="-1" strike="noStrike">
                <a:solidFill>
                  <a:srgbClr val="000000"/>
                </a:solidFill>
                <a:latin typeface="Arial"/>
                <a:ea typeface="PingFang SC"/>
              </a:rPr>
              <a:t>Layout Groups</a:t>
            </a:r>
            <a:r>
              <a:rPr b="0" lang="en-US" sz="1800" spc="-1" strike="noStrike">
                <a:solidFill>
                  <a:srgbClr val="000000"/>
                </a:solidFill>
                <a:latin typeface="Arial"/>
                <a:ea typeface="PingFang SC"/>
              </a:rPr>
              <a:t>: Grouping elements together for automatic arrangement, including grid, horizontal, or vertical layouts.</a:t>
            </a:r>
            <a:endParaRPr b="0" lang="en-US" sz="1800" spc="-1" strike="noStrike">
              <a:solidFill>
                <a:srgbClr val="000000"/>
              </a:solidFill>
              <a:latin typeface="Arial"/>
            </a:endParaRPr>
          </a:p>
          <a:p>
            <a:pPr marL="216000" indent="-216000">
              <a:lnSpc>
                <a:spcPct val="150000"/>
              </a:lnSpc>
              <a:spcBef>
                <a:spcPts val="850"/>
              </a:spcBef>
              <a:spcAft>
                <a:spcPts val="850"/>
              </a:spcAft>
              <a:buClr>
                <a:srgbClr val="000000"/>
              </a:buClr>
              <a:buFont typeface="OpenSymbol"/>
              <a:buAutoNum type="arabicPeriod"/>
            </a:pPr>
            <a:r>
              <a:rPr b="0" lang="en-US" sz="1800" spc="-1" strike="noStrike">
                <a:solidFill>
                  <a:srgbClr val="000000"/>
                </a:solidFill>
                <a:latin typeface="Arial"/>
                <a:ea typeface="PingFang SC"/>
              </a:rPr>
              <a:t>These components, combined and customized using Unity's interface or scripting (C#), create interactive and visually appealing user interfaces in Unity. They offer a range of functionalities to build various UI elements in games or applications.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0E39E423-6EAE-4E09-A613-F8BF35194DB3}"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22"/>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Canvas</a:t>
            </a:r>
            <a:endParaRPr b="0" lang="en-US" sz="4400" spc="-1" strike="noStrike">
              <a:solidFill>
                <a:srgbClr val="000000"/>
              </a:solidFill>
              <a:latin typeface="Arial"/>
            </a:endParaRPr>
          </a:p>
        </p:txBody>
      </p:sp>
      <p:sp>
        <p:nvSpPr>
          <p:cNvPr id="122" name=""/>
          <p:cNvSpPr/>
          <p:nvPr/>
        </p:nvSpPr>
        <p:spPr>
          <a:xfrm>
            <a:off x="507960" y="1270440"/>
            <a:ext cx="10743120" cy="32212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ea typeface="DejaVu Sans"/>
              </a:rPr>
              <a:t>The </a:t>
            </a:r>
            <a:r>
              <a:rPr b="1" lang="en-US" sz="2000" spc="-1" strike="noStrike">
                <a:solidFill>
                  <a:srgbClr val="000000"/>
                </a:solidFill>
                <a:latin typeface="Arial"/>
                <a:ea typeface="DejaVu Sans"/>
              </a:rPr>
              <a:t>Canvas</a:t>
            </a:r>
            <a:r>
              <a:rPr b="0" lang="en-US" sz="2000" spc="-1" strike="noStrike">
                <a:solidFill>
                  <a:srgbClr val="000000"/>
                </a:solidFill>
                <a:latin typeface="Arial"/>
                <a:ea typeface="DejaVu Sans"/>
              </a:rPr>
              <a:t> is the area that all UI elements should be inside. The Canvas is a Game Object with a Canvas component on it, and all UI elements must be children of such a Canvas.</a:t>
            </a:r>
            <a:endParaRPr b="0" lang="en-US" sz="2000" spc="-1" strike="noStrike">
              <a:solidFill>
                <a:srgbClr val="000000"/>
              </a:solidFill>
              <a:latin typeface="Arial"/>
            </a:endParaRPr>
          </a:p>
          <a:p>
            <a:pPr>
              <a:lnSpc>
                <a:spcPct val="150000"/>
              </a:lnSpc>
              <a:spcBef>
                <a:spcPts val="1134"/>
              </a:spcBef>
              <a:spcAft>
                <a:spcPts val="1134"/>
              </a:spcAft>
            </a:pPr>
            <a:r>
              <a:rPr b="0" lang="en-US" sz="2000" spc="-1" strike="noStrike">
                <a:solidFill>
                  <a:srgbClr val="000000"/>
                </a:solidFill>
                <a:latin typeface="Arial"/>
                <a:ea typeface="DejaVu Sans"/>
              </a:rPr>
              <a:t>Creating a new UI element, such as an Image using the menu GameObject &gt; UI &gt; Image, automatically creates a Canvas, if there isn't already a Canvas in the scene. The UI element is created as a child to this Canvas.</a:t>
            </a:r>
            <a:endParaRPr b="0" lang="en-US" sz="2000" spc="-1" strike="noStrike">
              <a:solidFill>
                <a:srgbClr val="000000"/>
              </a:solidFill>
              <a:latin typeface="Arial"/>
            </a:endParaRPr>
          </a:p>
          <a:p>
            <a:pPr>
              <a:lnSpc>
                <a:spcPct val="150000"/>
              </a:lnSpc>
              <a:spcBef>
                <a:spcPts val="1191"/>
              </a:spcBef>
              <a:spcAft>
                <a:spcPts val="992"/>
              </a:spcAft>
            </a:pPr>
            <a:endParaRPr b="0" lang="en-US" sz="2000" spc="-1" strike="noStrike">
              <a:solidFill>
                <a:srgbClr val="000000"/>
              </a:solidFill>
              <a:latin typeface="Arial"/>
            </a:endParaRPr>
          </a:p>
        </p:txBody>
      </p:sp>
      <p:pic>
        <p:nvPicPr>
          <p:cNvPr id="123" name="" descr=""/>
          <p:cNvPicPr/>
          <p:nvPr/>
        </p:nvPicPr>
        <p:blipFill>
          <a:blip r:embed="rId1"/>
          <a:stretch/>
        </p:blipFill>
        <p:spPr>
          <a:xfrm>
            <a:off x="5257800" y="3477600"/>
            <a:ext cx="4708080" cy="2970720"/>
          </a:xfrm>
          <a:prstGeom prst="rect">
            <a:avLst/>
          </a:prstGeom>
          <a:ln w="0">
            <a:noFill/>
          </a:ln>
        </p:spPr>
      </p:pic>
      <p:sp>
        <p:nvSpPr>
          <p:cNvPr id="2" name="PlaceHolder 1"/>
          <p:cNvSpPr>
            <a:spLocks noGrp="1"/>
          </p:cNvSpPr>
          <p:nvPr>
            <p:ph type="sldNum" idx="2"/>
          </p:nvPr>
        </p:nvSpPr>
        <p:spPr/>
        <p:txBody>
          <a:bodyPr/>
          <a:p>
            <a:fld id="{8A3B5340-34E6-414F-8884-058767789732}"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5"/>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Designing Buttons</a:t>
            </a:r>
            <a:endParaRPr b="0" lang="en-US" sz="4400" spc="-1" strike="noStrike">
              <a:solidFill>
                <a:srgbClr val="000000"/>
              </a:solidFill>
              <a:latin typeface="Arial"/>
            </a:endParaRPr>
          </a:p>
        </p:txBody>
      </p:sp>
      <p:sp>
        <p:nvSpPr>
          <p:cNvPr id="125" name=""/>
          <p:cNvSpPr/>
          <p:nvPr/>
        </p:nvSpPr>
        <p:spPr>
          <a:xfrm>
            <a:off x="480600" y="1343880"/>
            <a:ext cx="11657880" cy="11462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ea typeface="DejaVu Sans"/>
              </a:rPr>
              <a:t>Unity's UI system provides a Button component that allows you to create interactive elements easily. Buttons can be created from Images or Text and respond to user interactions like clicks or taps.</a:t>
            </a:r>
            <a:endParaRPr b="0" lang="en-US" sz="2000" spc="-1" strike="noStrike">
              <a:solidFill>
                <a:srgbClr val="000000"/>
              </a:solidFill>
              <a:latin typeface="Arial"/>
            </a:endParaRPr>
          </a:p>
        </p:txBody>
      </p:sp>
      <p:sp>
        <p:nvSpPr>
          <p:cNvPr id="126" name=""/>
          <p:cNvSpPr/>
          <p:nvPr/>
        </p:nvSpPr>
        <p:spPr>
          <a:xfrm>
            <a:off x="497520" y="2743200"/>
            <a:ext cx="11352960" cy="3479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Button States</a:t>
            </a:r>
            <a:r>
              <a:rPr b="0" lang="en-US" sz="2000" spc="-1" strike="noStrike">
                <a:solidFill>
                  <a:srgbClr val="000000"/>
                </a:solidFill>
                <a:latin typeface="Arial"/>
                <a:ea typeface="DejaVu Sans"/>
              </a:rPr>
              <a:t>: Buttons have different states like Normal, Highlighted, Pressed, and Disabled. Each state can have its appearance, allowing you to create visual feedback for user interactions.</a:t>
            </a:r>
            <a:endParaRPr b="0" lang="en-US" sz="2000" spc="-1" strike="noStrike">
              <a:solidFill>
                <a:srgbClr val="000000"/>
              </a:solidFill>
              <a:latin typeface="Arial"/>
            </a:endParaRPr>
          </a:p>
          <a:p>
            <a:pPr marL="216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Customization Options</a:t>
            </a:r>
            <a:r>
              <a:rPr b="0" lang="en-US" sz="2000" spc="-1" strike="noStrike">
                <a:solidFill>
                  <a:srgbClr val="000000"/>
                </a:solidFill>
                <a:latin typeface="Arial"/>
                <a:ea typeface="DejaVu Sans"/>
              </a:rPr>
              <a:t>: Unity offers various customization options for buttons, including:</a:t>
            </a:r>
            <a:endParaRPr b="0" lang="en-US" sz="2000" spc="-1" strike="noStrike">
              <a:solidFill>
                <a:srgbClr val="000000"/>
              </a:solidFill>
              <a:latin typeface="Arial"/>
            </a:endParaRPr>
          </a:p>
          <a:p>
            <a:pPr marL="360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Images</a:t>
            </a:r>
            <a:r>
              <a:rPr b="0" lang="en-US" sz="2000" spc="-1" strike="noStrike">
                <a:solidFill>
                  <a:srgbClr val="000000"/>
                </a:solidFill>
                <a:latin typeface="Arial"/>
                <a:ea typeface="DejaVu Sans"/>
              </a:rPr>
              <a:t>: You can use custom images or sprites to create unique button designs.</a:t>
            </a:r>
            <a:endParaRPr b="0" lang="en-US" sz="2000" spc="-1" strike="noStrike">
              <a:solidFill>
                <a:srgbClr val="000000"/>
              </a:solidFill>
              <a:latin typeface="Arial"/>
            </a:endParaRPr>
          </a:p>
          <a:p>
            <a:pPr marL="360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Color Transitions</a:t>
            </a:r>
            <a:r>
              <a:rPr b="0" lang="en-US" sz="2000" spc="-1" strike="noStrike">
                <a:solidFill>
                  <a:srgbClr val="000000"/>
                </a:solidFill>
                <a:latin typeface="Arial"/>
                <a:ea typeface="DejaVu Sans"/>
              </a:rPr>
              <a:t>: Change button colors or transparency when states change.</a:t>
            </a:r>
            <a:endParaRPr b="0" lang="en-US" sz="2000" spc="-1" strike="noStrike">
              <a:solidFill>
                <a:srgbClr val="000000"/>
              </a:solidFill>
              <a:latin typeface="Arial"/>
            </a:endParaRPr>
          </a:p>
          <a:p>
            <a:pPr marL="360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Text Formatting</a:t>
            </a:r>
            <a:r>
              <a:rPr b="0" lang="en-US" sz="2000" spc="-1" strike="noStrike">
                <a:solidFill>
                  <a:srgbClr val="000000"/>
                </a:solidFill>
                <a:latin typeface="Arial"/>
                <a:ea typeface="DejaVu Sans"/>
              </a:rPr>
              <a:t>: Customize text within the button using different fonts, sizes, colors, and alignments.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40645033-48FC-4A2A-9690-E6800F2A3012}"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23"/>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Designing Buttons</a:t>
            </a:r>
            <a:endParaRPr b="0" lang="en-US" sz="4400" spc="-1" strike="noStrike">
              <a:solidFill>
                <a:srgbClr val="000000"/>
              </a:solidFill>
              <a:latin typeface="Arial"/>
            </a:endParaRPr>
          </a:p>
        </p:txBody>
      </p:sp>
      <p:sp>
        <p:nvSpPr>
          <p:cNvPr id="128" name=""/>
          <p:cNvSpPr/>
          <p:nvPr/>
        </p:nvSpPr>
        <p:spPr>
          <a:xfrm>
            <a:off x="457200" y="1600200"/>
            <a:ext cx="11311920" cy="4505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Animations and Interactivity</a:t>
            </a:r>
            <a:r>
              <a:rPr b="0" lang="en-US" sz="2000" spc="-1" strike="noStrike">
                <a:solidFill>
                  <a:srgbClr val="000000"/>
                </a:solidFill>
                <a:latin typeface="Arial"/>
                <a:ea typeface="DejaVu Sans"/>
              </a:rPr>
              <a:t>: Buttons can be animated using Unity's animation system or event triggers. This can create engaging effects, such as scaling or color changes, when the button is interacted with.</a:t>
            </a:r>
            <a:endParaRPr b="0" lang="en-US" sz="2000" spc="-1" strike="noStrike">
              <a:solidFill>
                <a:srgbClr val="000000"/>
              </a:solidFill>
              <a:latin typeface="Arial"/>
            </a:endParaRPr>
          </a:p>
          <a:p>
            <a:pPr marL="216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Button Click Events</a:t>
            </a:r>
            <a:r>
              <a:rPr b="0" lang="en-US" sz="2000" spc="-1" strike="noStrike">
                <a:solidFill>
                  <a:srgbClr val="000000"/>
                </a:solidFill>
                <a:latin typeface="Arial"/>
                <a:ea typeface="DejaVu Sans"/>
              </a:rPr>
              <a:t>: Unity allows you to assign functions or methods to buttons. These functions can be triggered when the button is clicked, allowing you to define specific actions or behaviors in response to user input.</a:t>
            </a:r>
            <a:endParaRPr b="0" lang="en-US" sz="2000" spc="-1" strike="noStrike">
              <a:solidFill>
                <a:srgbClr val="000000"/>
              </a:solidFill>
              <a:latin typeface="Arial"/>
            </a:endParaRPr>
          </a:p>
          <a:p>
            <a:pPr marL="216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Scripting Custom Behaviors</a:t>
            </a:r>
            <a:r>
              <a:rPr b="0" lang="en-US" sz="2000" spc="-1" strike="noStrike">
                <a:solidFill>
                  <a:srgbClr val="000000"/>
                </a:solidFill>
                <a:latin typeface="Arial"/>
                <a:ea typeface="DejaVu Sans"/>
              </a:rPr>
              <a:t>: Through scripting, you can create custom button behaviors, enabling functionalities like loading scenes, triggering character actions, or toggling UI elements.</a:t>
            </a:r>
            <a:endParaRPr b="0" lang="en-US" sz="2000" spc="-1" strike="noStrike">
              <a:solidFill>
                <a:srgbClr val="000000"/>
              </a:solidFill>
              <a:latin typeface="Arial"/>
            </a:endParaRPr>
          </a:p>
          <a:p>
            <a:pPr marL="216000" indent="-216000">
              <a:lnSpc>
                <a:spcPct val="115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Optimization</a:t>
            </a:r>
            <a:r>
              <a:rPr b="0" lang="en-US" sz="2000" spc="-1" strike="noStrike">
                <a:solidFill>
                  <a:srgbClr val="000000"/>
                </a:solidFill>
                <a:latin typeface="Arial"/>
                <a:ea typeface="DejaVu Sans"/>
              </a:rPr>
              <a:t>: Consider optimizing button assets by using sprite atlases or sprite sheets to minimize draw calls and improve performance, especially when using multiple buttons or complex UI.</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6447E61C-D900-412A-97F8-847DAFCEC073}"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471600" y="1445040"/>
            <a:ext cx="11140560" cy="74124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2000" spc="-1" strike="noStrike">
                <a:solidFill>
                  <a:srgbClr val="000000"/>
                </a:solidFill>
                <a:latin typeface="Arial"/>
                <a:ea typeface="DejaVu Sans"/>
              </a:rPr>
              <a:t>Button states and state transitions are essential aspects of designing interactive buttons within Unity's UI system. Here's an overview:</a:t>
            </a:r>
            <a:endParaRPr b="0" lang="en-US" sz="2000" spc="-1" strike="noStrike">
              <a:solidFill>
                <a:srgbClr val="000000"/>
              </a:solidFill>
              <a:latin typeface="Arial"/>
            </a:endParaRPr>
          </a:p>
        </p:txBody>
      </p:sp>
      <p:sp>
        <p:nvSpPr>
          <p:cNvPr id="130" name="PlaceHolder 24"/>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Designing Buttons – Button states</a:t>
            </a:r>
            <a:endParaRPr b="0" lang="en-US" sz="3600" spc="-1" strike="noStrike">
              <a:solidFill>
                <a:srgbClr val="000000"/>
              </a:solidFill>
              <a:latin typeface="Arial"/>
            </a:endParaRPr>
          </a:p>
        </p:txBody>
      </p:sp>
      <p:sp>
        <p:nvSpPr>
          <p:cNvPr id="131" name=""/>
          <p:cNvSpPr/>
          <p:nvPr/>
        </p:nvSpPr>
        <p:spPr>
          <a:xfrm>
            <a:off x="622440" y="2472840"/>
            <a:ext cx="10806840" cy="3742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1. Button States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Normal</a:t>
            </a:r>
            <a:r>
              <a:rPr b="0" lang="en-US" sz="2000" spc="-1" strike="noStrike">
                <a:solidFill>
                  <a:srgbClr val="000000"/>
                </a:solidFill>
                <a:latin typeface="Arial"/>
                <a:ea typeface="DejaVu Sans"/>
              </a:rPr>
              <a:t>: The default appearance of the button when not interacted with.</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Highlighted</a:t>
            </a:r>
            <a:r>
              <a:rPr b="0" lang="en-US" sz="2000" spc="-1" strike="noStrike">
                <a:solidFill>
                  <a:srgbClr val="000000"/>
                </a:solidFill>
                <a:latin typeface="Arial"/>
                <a:ea typeface="DejaVu Sans"/>
              </a:rPr>
              <a:t>: When the mouse hovers over or the finger touches the button, providing visual feedback to the user.</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Pressed</a:t>
            </a:r>
            <a:r>
              <a:rPr b="0" lang="en-US" sz="2000" spc="-1" strike="noStrike">
                <a:solidFill>
                  <a:srgbClr val="000000"/>
                </a:solidFill>
                <a:latin typeface="Arial"/>
                <a:ea typeface="DejaVu Sans"/>
              </a:rPr>
              <a:t>: The appearance when the button is clicked or tapped, indicating the action has been initiated.</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Disabled</a:t>
            </a:r>
            <a:r>
              <a:rPr b="0" lang="en-US" sz="2000" spc="-1" strike="noStrike">
                <a:solidFill>
                  <a:srgbClr val="000000"/>
                </a:solidFill>
                <a:latin typeface="Arial"/>
                <a:ea typeface="DejaVu Sans"/>
              </a:rPr>
              <a:t>: The appearance when the button is inactive or not interactable.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4DD1C545-3D20-4F9E-B545-A48C84F11A4D}"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25"/>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Designing Buttons – Button states</a:t>
            </a:r>
            <a:endParaRPr b="0" lang="en-US" sz="3600" spc="-1" strike="noStrike">
              <a:solidFill>
                <a:srgbClr val="000000"/>
              </a:solidFill>
              <a:latin typeface="Arial"/>
            </a:endParaRPr>
          </a:p>
        </p:txBody>
      </p:sp>
      <p:sp>
        <p:nvSpPr>
          <p:cNvPr id="133" name=""/>
          <p:cNvSpPr/>
          <p:nvPr/>
        </p:nvSpPr>
        <p:spPr>
          <a:xfrm>
            <a:off x="622440" y="1600200"/>
            <a:ext cx="10806840" cy="3742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2. State Transitions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1" lang="en-US" sz="2000" spc="-1" strike="noStrike">
                <a:solidFill>
                  <a:srgbClr val="000000"/>
                </a:solidFill>
                <a:latin typeface="Arial"/>
                <a:ea typeface="DejaVu Sans"/>
              </a:rPr>
              <a:t>Transition Types</a:t>
            </a:r>
            <a:r>
              <a:rPr b="0" lang="en-US" sz="2000" spc="-1" strike="noStrike">
                <a:solidFill>
                  <a:srgbClr val="000000"/>
                </a:solidFill>
                <a:latin typeface="Arial"/>
                <a:ea typeface="DejaVu Sans"/>
              </a:rPr>
              <a:t>: Unity allows you to define how the button transitions between states.</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1" lang="en-US" sz="2000" spc="-1" strike="noStrike">
                <a:solidFill>
                  <a:srgbClr val="000000"/>
                </a:solidFill>
                <a:latin typeface="Arial"/>
                <a:ea typeface="DejaVu Sans"/>
              </a:rPr>
              <a:t>Color Tint</a:t>
            </a:r>
            <a:r>
              <a:rPr b="0" lang="en-US" sz="2000" spc="-1" strike="noStrike">
                <a:solidFill>
                  <a:srgbClr val="000000"/>
                </a:solidFill>
                <a:latin typeface="Arial"/>
                <a:ea typeface="DejaVu Sans"/>
              </a:rPr>
              <a:t>: Changing button colors or applying tints for different states.</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1" lang="en-US" sz="2000" spc="-1" strike="noStrike">
                <a:solidFill>
                  <a:srgbClr val="000000"/>
                </a:solidFill>
                <a:latin typeface="Arial"/>
                <a:ea typeface="DejaVu Sans"/>
              </a:rPr>
              <a:t>Sprite Swapping</a:t>
            </a:r>
            <a:r>
              <a:rPr b="0" lang="en-US" sz="2000" spc="-1" strike="noStrike">
                <a:solidFill>
                  <a:srgbClr val="000000"/>
                </a:solidFill>
                <a:latin typeface="Arial"/>
                <a:ea typeface="DejaVu Sans"/>
              </a:rPr>
              <a:t>: Swapping button images or sprites based on states.</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1" lang="en-US" sz="2000" spc="-1" strike="noStrike">
                <a:solidFill>
                  <a:srgbClr val="000000"/>
                </a:solidFill>
                <a:latin typeface="Arial"/>
                <a:ea typeface="DejaVu Sans"/>
              </a:rPr>
              <a:t>Animations</a:t>
            </a:r>
            <a:r>
              <a:rPr b="0" lang="en-US" sz="2000" spc="-1" strike="noStrike">
                <a:solidFill>
                  <a:srgbClr val="000000"/>
                </a:solidFill>
                <a:latin typeface="Arial"/>
                <a:ea typeface="DejaVu Sans"/>
              </a:rPr>
              <a:t>: Applying animations or visual effects during state transitions, enhancing user feedback and engagement.</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1" lang="en-US" sz="2000" spc="-1" strike="noStrike">
                <a:solidFill>
                  <a:srgbClr val="000000"/>
                </a:solidFill>
                <a:latin typeface="Arial"/>
                <a:ea typeface="DejaVu Sans"/>
              </a:rPr>
              <a:t>Interactivity Changes</a:t>
            </a:r>
            <a:r>
              <a:rPr b="0" lang="en-US" sz="2000" spc="-1" strike="noStrike">
                <a:solidFill>
                  <a:srgbClr val="000000"/>
                </a:solidFill>
                <a:latin typeface="Arial"/>
                <a:ea typeface="DejaVu Sans"/>
              </a:rPr>
              <a:t>: Altering the interactability of the button in different states (e.g., disabling a button when it's already pressed).</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FD8C4984-345A-4927-912D-3E1F70D69E1D}"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26"/>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Designing Buttons – Button states</a:t>
            </a:r>
            <a:endParaRPr b="0" lang="en-US" sz="3600" spc="-1" strike="noStrike">
              <a:solidFill>
                <a:srgbClr val="000000"/>
              </a:solidFill>
              <a:latin typeface="Arial"/>
            </a:endParaRPr>
          </a:p>
        </p:txBody>
      </p:sp>
      <p:sp>
        <p:nvSpPr>
          <p:cNvPr id="135" name=""/>
          <p:cNvSpPr/>
          <p:nvPr/>
        </p:nvSpPr>
        <p:spPr>
          <a:xfrm>
            <a:off x="622800" y="1600560"/>
            <a:ext cx="10806840" cy="4579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3. Visual Feedback</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0" lang="en-US" sz="2000" spc="-1" strike="noStrike">
                <a:solidFill>
                  <a:srgbClr val="000000"/>
                </a:solidFill>
                <a:latin typeface="Arial"/>
                <a:ea typeface="DejaVu Sans"/>
              </a:rPr>
              <a:t>Providing visual cues or feedback helps users understand the button's functionality.</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0" lang="en-US" sz="2000" spc="-1" strike="noStrike">
                <a:solidFill>
                  <a:srgbClr val="000000"/>
                </a:solidFill>
                <a:latin typeface="Arial"/>
                <a:ea typeface="DejaVu Sans"/>
              </a:rPr>
              <a:t>Consistent and clear state changes improve user experience and interface intuitiveness.</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4. State Transition Properties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0" lang="en-US" sz="2000" spc="-1" strike="noStrike">
                <a:solidFill>
                  <a:srgbClr val="000000"/>
                </a:solidFill>
                <a:latin typeface="Arial"/>
                <a:ea typeface="DejaVu Sans"/>
              </a:rPr>
              <a:t>Duration: Adjusting the speed of the transition effect between states.</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0" lang="en-US" sz="2000" spc="-1" strike="noStrike">
                <a:solidFill>
                  <a:srgbClr val="000000"/>
                </a:solidFill>
                <a:latin typeface="Arial"/>
                <a:ea typeface="DejaVu Sans"/>
              </a:rPr>
              <a:t>Ease Type: Defining how smoothly the transition occurs (e.g., linear, ease-in, ease-out).</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5. Unity's UI Tools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360000" indent="-216000">
              <a:lnSpc>
                <a:spcPct val="100000"/>
              </a:lnSpc>
              <a:spcBef>
                <a:spcPts val="1191"/>
              </a:spcBef>
              <a:spcAft>
                <a:spcPts val="992"/>
              </a:spcAft>
              <a:buClr>
                <a:srgbClr val="000000"/>
              </a:buClr>
              <a:buFont typeface="Symbol"/>
              <a:buChar char=""/>
            </a:pPr>
            <a:r>
              <a:rPr b="0" lang="en-US" sz="2000" spc="-1" strike="noStrike">
                <a:solidFill>
                  <a:srgbClr val="000000"/>
                </a:solidFill>
                <a:latin typeface="Arial"/>
                <a:ea typeface="DejaVu Sans"/>
              </a:rPr>
              <a:t>Unity's UI system offers an interface for managing and configuring these states and their transitions visually through the Inspector.</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676D0E12-8A5B-43D2-8F94-E7808E8BEB41}"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27"/>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Designing Buttons – Button Animation</a:t>
            </a:r>
            <a:endParaRPr b="0" lang="en-US" sz="3600" spc="-1" strike="noStrike">
              <a:solidFill>
                <a:srgbClr val="000000"/>
              </a:solidFill>
              <a:latin typeface="Arial"/>
            </a:endParaRPr>
          </a:p>
        </p:txBody>
      </p:sp>
      <p:sp>
        <p:nvSpPr>
          <p:cNvPr id="137" name=""/>
          <p:cNvSpPr/>
          <p:nvPr/>
        </p:nvSpPr>
        <p:spPr>
          <a:xfrm>
            <a:off x="445680" y="1520280"/>
            <a:ext cx="11212200" cy="41720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Unity's Animation System for Buttons: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Animator Controller</a:t>
            </a:r>
            <a:r>
              <a:rPr b="0" lang="en-US" sz="2000" spc="-1" strike="noStrike">
                <a:solidFill>
                  <a:srgbClr val="000000"/>
                </a:solidFill>
                <a:latin typeface="Arial"/>
                <a:ea typeface="DejaVu Sans"/>
              </a:rPr>
              <a:t>: Enables setting up different animation transitions based on button states.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Animation Triggers</a:t>
            </a:r>
            <a:r>
              <a:rPr b="0" lang="en-US" sz="2000" spc="-1" strike="noStrike">
                <a:solidFill>
                  <a:srgbClr val="000000"/>
                </a:solidFill>
                <a:latin typeface="Arial"/>
                <a:ea typeface="DejaVu Sans"/>
              </a:rPr>
              <a:t>: Mechanisms to control animations based on button interactions.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State Transitions</a:t>
            </a:r>
            <a:r>
              <a:rPr b="0" lang="en-US" sz="2000" spc="-1" strike="noStrike">
                <a:solidFill>
                  <a:srgbClr val="000000"/>
                </a:solidFill>
                <a:latin typeface="Arial"/>
                <a:ea typeface="DejaVu Sans"/>
              </a:rPr>
              <a:t>: Smooth transitions between different button states for a polished user experience</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Visual Feedback</a:t>
            </a:r>
            <a:r>
              <a:rPr b="0" lang="en-US" sz="2000" spc="-1" strike="noStrike">
                <a:solidFill>
                  <a:srgbClr val="000000"/>
                </a:solidFill>
                <a:latin typeface="Arial"/>
                <a:ea typeface="DejaVu Sans"/>
              </a:rPr>
              <a:t>: Animations offer visual changes in response to user interactions, enhancing feedback and making buttons more intuitive.</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D2C3BD2F-CCE5-4F28-ABE7-7F43951DFF95}"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28"/>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Designing Buttons – Button Animation</a:t>
            </a:r>
            <a:endParaRPr b="0" lang="en-US" sz="3600" spc="-1" strike="noStrike">
              <a:solidFill>
                <a:srgbClr val="000000"/>
              </a:solidFill>
              <a:latin typeface="Arial"/>
            </a:endParaRPr>
          </a:p>
        </p:txBody>
      </p:sp>
      <p:sp>
        <p:nvSpPr>
          <p:cNvPr id="139" name=""/>
          <p:cNvSpPr/>
          <p:nvPr/>
        </p:nvSpPr>
        <p:spPr>
          <a:xfrm>
            <a:off x="483840" y="1600200"/>
            <a:ext cx="10945440" cy="34700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Customizing Button Animations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Animator Component</a:t>
            </a:r>
            <a:r>
              <a:rPr b="0" lang="en-US" sz="2000" spc="-1" strike="noStrike">
                <a:solidFill>
                  <a:srgbClr val="000000"/>
                </a:solidFill>
                <a:latin typeface="Arial"/>
                <a:ea typeface="DejaVu Sans"/>
              </a:rPr>
              <a:t>: Offers tools to create and control animations for buttons.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Animation Clips</a:t>
            </a:r>
            <a:r>
              <a:rPr b="0" lang="en-US" sz="2000" spc="-1" strike="noStrike">
                <a:solidFill>
                  <a:srgbClr val="000000"/>
                </a:solidFill>
                <a:latin typeface="Arial"/>
                <a:ea typeface="DejaVu Sans"/>
              </a:rPr>
              <a:t>: Allows for the creation of specific animations tied to button states.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In Unity, animating buttons involves creating visual feedback and state changes that respond to user interaction. It's about making buttons feel responsive, intuitive, and visually appealing, enhancing the overall user experience in applications or games.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242AA6F1-1141-4804-9123-DA80908BE8EB}"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09080" cy="70020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400" spc="-1" strike="noStrike">
                <a:solidFill>
                  <a:srgbClr val="000000"/>
                </a:solidFill>
                <a:latin typeface="Arial"/>
              </a:rPr>
              <a:t>Learning Objectives</a:t>
            </a:r>
            <a:endParaRPr b="0" lang="en-US" sz="4400" spc="-1" strike="noStrike">
              <a:solidFill>
                <a:srgbClr val="000000"/>
              </a:solidFill>
              <a:latin typeface="Arial"/>
            </a:endParaRPr>
          </a:p>
        </p:txBody>
      </p:sp>
      <p:sp>
        <p:nvSpPr>
          <p:cNvPr id="95" name="Content Placeholder 2"/>
          <p:cNvSpPr/>
          <p:nvPr/>
        </p:nvSpPr>
        <p:spPr>
          <a:xfrm>
            <a:off x="1600200" y="2009520"/>
            <a:ext cx="8989200" cy="209844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fundamentals of UI design in Unity.</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create and customize buttons, text, and images.</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in designing a user-friendly interface.</a:t>
            </a:r>
            <a:endParaRPr b="0" lang="en-US" sz="2400" spc="-1" strike="noStrike">
              <a:solidFill>
                <a:srgbClr val="000000"/>
              </a:solidFill>
              <a:latin typeface="Arial"/>
            </a:endParaRPr>
          </a:p>
        </p:txBody>
      </p:sp>
      <p:sp>
        <p:nvSpPr>
          <p:cNvPr id="3" name="PlaceHolder 2"/>
          <p:cNvSpPr>
            <a:spLocks noGrp="1"/>
          </p:cNvSpPr>
          <p:nvPr>
            <p:ph type="sldNum" idx="2"/>
          </p:nvPr>
        </p:nvSpPr>
        <p:spPr/>
        <p:txBody>
          <a:bodyPr/>
          <a:p>
            <a:fld id="{0A8A9AD1-68D0-4001-938D-165A11AF1384}"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29"/>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Designing Buttons – Scripted Interactivity</a:t>
            </a:r>
            <a:endParaRPr b="0" lang="en-US" sz="3600" spc="-1" strike="noStrike">
              <a:solidFill>
                <a:srgbClr val="000000"/>
              </a:solidFill>
              <a:latin typeface="Arial"/>
            </a:endParaRPr>
          </a:p>
        </p:txBody>
      </p:sp>
      <p:sp>
        <p:nvSpPr>
          <p:cNvPr id="141" name=""/>
          <p:cNvSpPr/>
          <p:nvPr/>
        </p:nvSpPr>
        <p:spPr>
          <a:xfrm>
            <a:off x="584280" y="1600200"/>
            <a:ext cx="11073600" cy="31928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Scripted interactivity for buttons in Unity involves using C# scripts to control and manipulate button behavior beyond default interactions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C# Scripts</a:t>
            </a:r>
            <a:r>
              <a:rPr b="0" lang="en-US" sz="2000" spc="-1" strike="noStrike">
                <a:solidFill>
                  <a:srgbClr val="000000"/>
                </a:solidFill>
                <a:latin typeface="Arial"/>
                <a:ea typeface="DejaVu Sans"/>
              </a:rPr>
              <a:t>: Allow for scripted control of button animations based on specific conditions or game logic.</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Event Triggers</a:t>
            </a:r>
            <a:r>
              <a:rPr b="0" lang="en-US" sz="2000" spc="-1" strike="noStrike">
                <a:solidFill>
                  <a:srgbClr val="000000"/>
                </a:solidFill>
                <a:latin typeface="Arial"/>
                <a:ea typeface="DejaVu Sans"/>
              </a:rPr>
              <a:t>: Using scripts to trigger animations in response to button events or interactions.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9A352B43-BA93-4288-A4B3-19A0DBA942EC}"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6"/>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Typography in UI</a:t>
            </a:r>
            <a:endParaRPr b="0" lang="en-US" sz="4400" spc="-1" strike="noStrike">
              <a:solidFill>
                <a:srgbClr val="000000"/>
              </a:solidFill>
              <a:latin typeface="Arial"/>
            </a:endParaRPr>
          </a:p>
        </p:txBody>
      </p:sp>
      <p:sp>
        <p:nvSpPr>
          <p:cNvPr id="143" name=""/>
          <p:cNvSpPr/>
          <p:nvPr/>
        </p:nvSpPr>
        <p:spPr>
          <a:xfrm>
            <a:off x="506880" y="1824120"/>
            <a:ext cx="11186280" cy="3491640"/>
          </a:xfrm>
          <a:prstGeom prst="rect">
            <a:avLst/>
          </a:prstGeom>
          <a:noFill/>
          <a:ln w="0">
            <a:noFill/>
          </a:ln>
        </p:spPr>
        <p:style>
          <a:lnRef idx="0"/>
          <a:fillRef idx="0"/>
          <a:effectRef idx="0"/>
          <a:fontRef idx="minor"/>
        </p:style>
        <p:txBody>
          <a:bodyPr lIns="90000" rIns="90000" tIns="45000" bIns="45000" anchor="t">
            <a:noAutofit/>
          </a:bodyPr>
          <a:p>
            <a:pPr>
              <a:lnSpc>
                <a:spcPct val="200000"/>
              </a:lnSpc>
              <a:spcBef>
                <a:spcPts val="1191"/>
              </a:spcBef>
              <a:spcAft>
                <a:spcPts val="992"/>
              </a:spcAft>
            </a:pPr>
            <a:r>
              <a:rPr b="0" lang="en-US" sz="2200" spc="-1" strike="noStrike">
                <a:solidFill>
                  <a:srgbClr val="000000"/>
                </a:solidFill>
                <a:latin typeface="Arial"/>
                <a:ea typeface="DejaVu Sans"/>
              </a:rPr>
              <a:t>Typography principles in UI design within Unity involve the strategic use of fonts, text sizes, alignment, and hierarchy to ensure clear communication and visual appeal. </a:t>
            </a:r>
            <a:endParaRPr b="0" lang="en-US" sz="2200" spc="-1" strike="noStrike">
              <a:solidFill>
                <a:srgbClr val="000000"/>
              </a:solidFill>
              <a:latin typeface="Arial"/>
            </a:endParaRPr>
          </a:p>
          <a:p>
            <a:pPr>
              <a:lnSpc>
                <a:spcPct val="200000"/>
              </a:lnSpc>
              <a:spcBef>
                <a:spcPts val="1191"/>
              </a:spcBef>
              <a:spcAft>
                <a:spcPts val="992"/>
              </a:spcAft>
            </a:pPr>
            <a:r>
              <a:rPr b="0" lang="en-US" sz="2200" spc="-1" strike="noStrike">
                <a:solidFill>
                  <a:srgbClr val="000000"/>
                </a:solidFill>
                <a:latin typeface="Arial"/>
                <a:ea typeface="DejaVu Sans"/>
              </a:rPr>
              <a:t>It focuses on selecting appropriate fonts, maintaining readability, establishing a consistent style, and integrating typography seamlessly with other UI elements to create an engaging and user-friendly interface.</a:t>
            </a:r>
            <a:endParaRPr b="0" lang="en-US" sz="2200" spc="-1" strike="noStrike">
              <a:solidFill>
                <a:srgbClr val="000000"/>
              </a:solidFill>
              <a:latin typeface="Arial"/>
            </a:endParaRPr>
          </a:p>
        </p:txBody>
      </p:sp>
      <p:sp>
        <p:nvSpPr>
          <p:cNvPr id="2" name="PlaceHolder 1"/>
          <p:cNvSpPr>
            <a:spLocks noGrp="1"/>
          </p:cNvSpPr>
          <p:nvPr>
            <p:ph type="sldNum" idx="2"/>
          </p:nvPr>
        </p:nvSpPr>
        <p:spPr/>
        <p:txBody>
          <a:bodyPr/>
          <a:p>
            <a:fld id="{FD8E3C80-55ED-4CC4-8917-630616D59B29}"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30"/>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Typography in UI</a:t>
            </a:r>
            <a:endParaRPr b="0" lang="en-US" sz="3600" spc="-1" strike="noStrike">
              <a:solidFill>
                <a:srgbClr val="000000"/>
              </a:solidFill>
              <a:latin typeface="Arial"/>
            </a:endParaRPr>
          </a:p>
        </p:txBody>
      </p:sp>
      <p:sp>
        <p:nvSpPr>
          <p:cNvPr id="145" name=""/>
          <p:cNvSpPr/>
          <p:nvPr/>
        </p:nvSpPr>
        <p:spPr>
          <a:xfrm>
            <a:off x="349200" y="1348200"/>
            <a:ext cx="11537280" cy="5051880"/>
          </a:xfrm>
          <a:prstGeom prst="rect">
            <a:avLst/>
          </a:prstGeom>
          <a:noFill/>
          <a:ln w="0">
            <a:noFill/>
          </a:ln>
        </p:spPr>
        <p:style>
          <a:lnRef idx="0"/>
          <a:fillRef idx="0"/>
          <a:effectRef idx="0"/>
          <a:fontRef idx="minor"/>
        </p:style>
        <p:txBody>
          <a:bodyPr lIns="90000" rIns="90000" tIns="45000" bIns="45000" anchor="t">
            <a:noAutofit/>
          </a:bodyPr>
          <a:p>
            <a:pPr>
              <a:lnSpc>
                <a:spcPct val="115000"/>
              </a:lnSpc>
              <a:spcBef>
                <a:spcPts val="907"/>
              </a:spcBef>
              <a:spcAft>
                <a:spcPts val="709"/>
              </a:spcAft>
            </a:pPr>
            <a:r>
              <a:rPr b="1" lang="en-US" sz="1800" spc="-1" strike="noStrike">
                <a:solidFill>
                  <a:srgbClr val="000000"/>
                </a:solidFill>
                <a:latin typeface="Arial"/>
                <a:ea typeface="DejaVu Sans"/>
              </a:rPr>
              <a:t>Font Selection</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DejaVu Sans"/>
              </a:rPr>
              <a:t>Typefaces</a:t>
            </a:r>
            <a:r>
              <a:rPr b="0" lang="en-US" sz="1800" spc="-1" strike="noStrike">
                <a:solidFill>
                  <a:srgbClr val="000000"/>
                </a:solidFill>
                <a:latin typeface="Arial"/>
                <a:ea typeface="DejaVu Sans"/>
              </a:rPr>
              <a:t>: Choose typefaces that complement the overall design aesthetic and suit the application's tone. Consider factors like readability, style, and appropriateness for the target audience.</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DejaVu Sans"/>
              </a:rPr>
              <a:t>Font Families</a:t>
            </a:r>
            <a:r>
              <a:rPr b="0" lang="en-US" sz="1800" spc="-1" strike="noStrike">
                <a:solidFill>
                  <a:srgbClr val="000000"/>
                </a:solidFill>
                <a:latin typeface="Arial"/>
                <a:ea typeface="DejaVu Sans"/>
              </a:rPr>
              <a:t>: Use a hierarchy of font styles (such as regular, bold, italic) to create visual contrast and emphasize important information.</a:t>
            </a:r>
            <a:endParaRPr b="0" lang="en-US" sz="1800" spc="-1" strike="noStrike">
              <a:solidFill>
                <a:srgbClr val="000000"/>
              </a:solidFill>
              <a:latin typeface="Arial"/>
            </a:endParaRPr>
          </a:p>
          <a:p>
            <a:pPr>
              <a:lnSpc>
                <a:spcPct val="115000"/>
              </a:lnSpc>
              <a:spcBef>
                <a:spcPts val="907"/>
              </a:spcBef>
              <a:spcAft>
                <a:spcPts val="709"/>
              </a:spcAft>
            </a:pPr>
            <a:r>
              <a:rPr b="1" lang="en-US" sz="1800" spc="-1" strike="noStrike">
                <a:solidFill>
                  <a:srgbClr val="000000"/>
                </a:solidFill>
                <a:latin typeface="Arial"/>
                <a:ea typeface="DejaVu Sans"/>
              </a:rPr>
              <a:t>Readability</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DejaVu Sans"/>
              </a:rPr>
              <a:t>Text Size</a:t>
            </a:r>
            <a:r>
              <a:rPr b="0" lang="en-US" sz="1800" spc="-1" strike="noStrike">
                <a:solidFill>
                  <a:srgbClr val="000000"/>
                </a:solidFill>
                <a:latin typeface="Arial"/>
                <a:ea typeface="DejaVu Sans"/>
              </a:rPr>
              <a:t>: Ensure legibility by choosing appropriate text sizes for different UI elements. Titles, subtitles, and body text should be clearly distinguishable in size.</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DejaVu Sans"/>
              </a:rPr>
              <a:t>Line Spacing and Kerning</a:t>
            </a:r>
            <a:r>
              <a:rPr b="0" lang="en-US" sz="1800" spc="-1" strike="noStrike">
                <a:solidFill>
                  <a:srgbClr val="000000"/>
                </a:solidFill>
                <a:latin typeface="Arial"/>
                <a:ea typeface="DejaVu Sans"/>
              </a:rPr>
              <a:t>: Adjust line spacing and kerning to optimize readability. Avoid overcrowding text elements.</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DejaVu Sans"/>
              </a:rPr>
              <a:t>Contrast</a:t>
            </a:r>
            <a:r>
              <a:rPr b="0" lang="en-US" sz="1800" spc="-1" strike="noStrike">
                <a:solidFill>
                  <a:srgbClr val="000000"/>
                </a:solidFill>
                <a:latin typeface="Arial"/>
                <a:ea typeface="DejaVu Sans"/>
              </a:rPr>
              <a:t>: Maintain a suitable contrast between text and background colors to enhance readability, especially for users with varying screen resolutions or visual impairments.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FB44585E-8316-4474-B65A-36EE6BDFE60F}"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31"/>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Typography in UI</a:t>
            </a:r>
            <a:endParaRPr b="0" lang="en-US" sz="3600" spc="-1" strike="noStrike">
              <a:solidFill>
                <a:srgbClr val="000000"/>
              </a:solidFill>
              <a:latin typeface="Arial"/>
            </a:endParaRPr>
          </a:p>
        </p:txBody>
      </p:sp>
      <p:sp>
        <p:nvSpPr>
          <p:cNvPr id="147" name=""/>
          <p:cNvSpPr/>
          <p:nvPr/>
        </p:nvSpPr>
        <p:spPr>
          <a:xfrm>
            <a:off x="349200" y="1600200"/>
            <a:ext cx="11537280" cy="4799880"/>
          </a:xfrm>
          <a:prstGeom prst="rect">
            <a:avLst/>
          </a:prstGeom>
          <a:noFill/>
          <a:ln w="0">
            <a:noFill/>
          </a:ln>
        </p:spPr>
        <p:style>
          <a:lnRef idx="0"/>
          <a:fillRef idx="0"/>
          <a:effectRef idx="0"/>
          <a:fontRef idx="minor"/>
        </p:style>
        <p:txBody>
          <a:bodyPr lIns="90000" rIns="90000" tIns="45000" bIns="45000" anchor="t">
            <a:noAutofit/>
          </a:bodyPr>
          <a:p>
            <a:pPr>
              <a:lnSpc>
                <a:spcPct val="115000"/>
              </a:lnSpc>
              <a:spcBef>
                <a:spcPts val="907"/>
              </a:spcBef>
              <a:spcAft>
                <a:spcPts val="709"/>
              </a:spcAft>
            </a:pPr>
            <a:r>
              <a:rPr b="1" lang="en-US" sz="1800" spc="-1" strike="noStrike">
                <a:solidFill>
                  <a:srgbClr val="000000"/>
                </a:solidFill>
                <a:latin typeface="Arial"/>
                <a:ea typeface="PingFang SC"/>
              </a:rPr>
              <a:t>Consistency</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Visual Consistency</a:t>
            </a:r>
            <a:r>
              <a:rPr b="0" lang="en-US" sz="1800" spc="-1" strike="noStrike">
                <a:solidFill>
                  <a:srgbClr val="000000"/>
                </a:solidFill>
                <a:latin typeface="Arial"/>
                <a:ea typeface="PingFang SC"/>
              </a:rPr>
              <a:t>: Maintain a consistent typography style throughout the UI for coherence. Use a limited set of fonts and styles to avoid visual clutter.</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Hierarchy</a:t>
            </a:r>
            <a:r>
              <a:rPr b="0" lang="en-US" sz="1800" spc="-1" strike="noStrike">
                <a:solidFill>
                  <a:srgbClr val="000000"/>
                </a:solidFill>
                <a:latin typeface="Arial"/>
                <a:ea typeface="PingFang SC"/>
              </a:rPr>
              <a:t>: Establish a clear hierarchy through font size, weight, and style to guide users' attention to the most important information.</a:t>
            </a:r>
            <a:endParaRPr b="0" lang="en-US" sz="1800" spc="-1" strike="noStrike">
              <a:solidFill>
                <a:srgbClr val="000000"/>
              </a:solidFill>
              <a:latin typeface="Arial"/>
            </a:endParaRPr>
          </a:p>
          <a:p>
            <a:pPr>
              <a:lnSpc>
                <a:spcPct val="115000"/>
              </a:lnSpc>
              <a:spcBef>
                <a:spcPts val="907"/>
              </a:spcBef>
              <a:spcAft>
                <a:spcPts val="709"/>
              </a:spcAft>
            </a:pPr>
            <a:r>
              <a:rPr b="1" lang="en-US" sz="1800" spc="-1" strike="noStrike">
                <a:solidFill>
                  <a:srgbClr val="000000"/>
                </a:solidFill>
                <a:latin typeface="Arial"/>
                <a:ea typeface="PingFang SC"/>
              </a:rPr>
              <a:t>Alignment and Layout</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Text Alignmen</a:t>
            </a:r>
            <a:r>
              <a:rPr b="0" lang="en-US" sz="1800" spc="-1" strike="noStrike">
                <a:solidFill>
                  <a:srgbClr val="000000"/>
                </a:solidFill>
                <a:latin typeface="Arial"/>
                <a:ea typeface="PingFang SC"/>
              </a:rPr>
              <a:t>t: Ensure proper alignment to maintain visual order and readability. Align text elements based on the design's grid or structure.</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Whitespace</a:t>
            </a:r>
            <a:r>
              <a:rPr b="0" lang="en-US" sz="1800" spc="-1" strike="noStrike">
                <a:solidFill>
                  <a:srgbClr val="000000"/>
                </a:solidFill>
                <a:latin typeface="Arial"/>
                <a:ea typeface="PingFang SC"/>
              </a:rPr>
              <a:t>: Use whitespace effectively to improve readability and create a balanced layout.</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53C28CDE-1983-4F97-9FEB-69948292C9A8}"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32"/>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Typography in UI</a:t>
            </a:r>
            <a:endParaRPr b="0" lang="en-US" sz="3600" spc="-1" strike="noStrike">
              <a:solidFill>
                <a:srgbClr val="000000"/>
              </a:solidFill>
              <a:latin typeface="Arial"/>
            </a:endParaRPr>
          </a:p>
        </p:txBody>
      </p:sp>
      <p:sp>
        <p:nvSpPr>
          <p:cNvPr id="149" name=""/>
          <p:cNvSpPr/>
          <p:nvPr/>
        </p:nvSpPr>
        <p:spPr>
          <a:xfrm>
            <a:off x="349200" y="1600200"/>
            <a:ext cx="11537280" cy="4799880"/>
          </a:xfrm>
          <a:prstGeom prst="rect">
            <a:avLst/>
          </a:prstGeom>
          <a:noFill/>
          <a:ln w="0">
            <a:noFill/>
          </a:ln>
        </p:spPr>
        <p:style>
          <a:lnRef idx="0"/>
          <a:fillRef idx="0"/>
          <a:effectRef idx="0"/>
          <a:fontRef idx="minor"/>
        </p:style>
        <p:txBody>
          <a:bodyPr lIns="90000" rIns="90000" tIns="45000" bIns="45000" anchor="t">
            <a:noAutofit/>
          </a:bodyPr>
          <a:p>
            <a:pPr>
              <a:lnSpc>
                <a:spcPct val="115000"/>
              </a:lnSpc>
              <a:spcBef>
                <a:spcPts val="907"/>
              </a:spcBef>
              <a:spcAft>
                <a:spcPts val="709"/>
              </a:spcAft>
            </a:pPr>
            <a:r>
              <a:rPr b="1" lang="en-US" sz="1800" spc="-1" strike="noStrike">
                <a:solidFill>
                  <a:srgbClr val="000000"/>
                </a:solidFill>
                <a:latin typeface="Arial"/>
                <a:ea typeface="PingFang SC"/>
              </a:rPr>
              <a:t>UI Elements Integration</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Integration with Other Elements</a:t>
            </a:r>
            <a:r>
              <a:rPr b="0" lang="en-US" sz="1800" spc="-1" strike="noStrike">
                <a:solidFill>
                  <a:srgbClr val="000000"/>
                </a:solidFill>
                <a:latin typeface="Arial"/>
                <a:ea typeface="PingFang SC"/>
              </a:rPr>
              <a:t>: Harmonize typography with other UI elements, such as buttons, images, and backgrounds, to create a cohesive design.</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Responsive Typography</a:t>
            </a:r>
            <a:r>
              <a:rPr b="0" lang="en-US" sz="1800" spc="-1" strike="noStrike">
                <a:solidFill>
                  <a:srgbClr val="000000"/>
                </a:solidFill>
                <a:latin typeface="Arial"/>
                <a:ea typeface="PingFang SC"/>
              </a:rPr>
              <a:t>: Ensure text elements adapt well across different screen sizes and resolutions to maintain readability and aesthetics.</a:t>
            </a:r>
            <a:endParaRPr b="0" lang="en-US" sz="1800" spc="-1" strike="noStrike">
              <a:solidFill>
                <a:srgbClr val="000000"/>
              </a:solidFill>
              <a:latin typeface="Arial"/>
            </a:endParaRPr>
          </a:p>
          <a:p>
            <a:pPr>
              <a:lnSpc>
                <a:spcPct val="115000"/>
              </a:lnSpc>
              <a:spcBef>
                <a:spcPts val="907"/>
              </a:spcBef>
              <a:spcAft>
                <a:spcPts val="709"/>
              </a:spcAft>
            </a:pPr>
            <a:r>
              <a:rPr b="1" lang="en-US" sz="1800" spc="-1" strike="noStrike">
                <a:solidFill>
                  <a:srgbClr val="000000"/>
                </a:solidFill>
                <a:latin typeface="Arial"/>
                <a:ea typeface="PingFang SC"/>
              </a:rPr>
              <a:t>Accessibility</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216000" indent="-216000">
              <a:lnSpc>
                <a:spcPct val="115000"/>
              </a:lnSpc>
              <a:spcBef>
                <a:spcPts val="907"/>
              </a:spcBef>
              <a:spcAft>
                <a:spcPts val="709"/>
              </a:spcAft>
              <a:buClr>
                <a:srgbClr val="000000"/>
              </a:buClr>
              <a:buSzPct val="45000"/>
              <a:buFont typeface="Wingdings" charset="2"/>
              <a:buChar char=""/>
            </a:pPr>
            <a:r>
              <a:rPr b="1" lang="en-US" sz="1800" spc="-1" strike="noStrike">
                <a:solidFill>
                  <a:srgbClr val="000000"/>
                </a:solidFill>
                <a:latin typeface="Arial"/>
                <a:ea typeface="PingFang SC"/>
              </a:rPr>
              <a:t>Accessibility Considerations</a:t>
            </a:r>
            <a:r>
              <a:rPr b="0" lang="en-US" sz="1800" spc="-1" strike="noStrike">
                <a:solidFill>
                  <a:srgbClr val="000000"/>
                </a:solidFill>
                <a:latin typeface="Arial"/>
                <a:ea typeface="PingFang SC"/>
              </a:rPr>
              <a:t>: Design text elements with accessibility in mind, ensuring readability for users with visual impairments. Use appropriate font sizes and contrast ratios.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12221BE8-5A20-42BE-91AD-391466FCD97E}"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7"/>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Adding and Styling Text</a:t>
            </a:r>
            <a:endParaRPr b="0" lang="en-US" sz="4400" spc="-1" strike="noStrike">
              <a:solidFill>
                <a:srgbClr val="000000"/>
              </a:solidFill>
              <a:latin typeface="Arial"/>
            </a:endParaRPr>
          </a:p>
        </p:txBody>
      </p:sp>
      <p:sp>
        <p:nvSpPr>
          <p:cNvPr id="151" name=""/>
          <p:cNvSpPr/>
          <p:nvPr/>
        </p:nvSpPr>
        <p:spPr>
          <a:xfrm>
            <a:off x="502200" y="1828800"/>
            <a:ext cx="10927080" cy="24332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200" spc="-1" strike="noStrike">
                <a:solidFill>
                  <a:srgbClr val="000000"/>
                </a:solidFill>
                <a:latin typeface="Arial"/>
                <a:ea typeface="DejaVu Sans"/>
              </a:rPr>
              <a:t>In Unity, adding and styling text can be achieved using the </a:t>
            </a:r>
            <a:r>
              <a:rPr b="1" lang="en-US" sz="2200" spc="-1" strike="noStrike">
                <a:solidFill>
                  <a:srgbClr val="000000"/>
                </a:solidFill>
                <a:latin typeface="Arial"/>
                <a:ea typeface="DejaVu Sans"/>
              </a:rPr>
              <a:t>Text Component</a:t>
            </a:r>
            <a:r>
              <a:rPr b="0" lang="en-US" sz="2200" spc="-1" strike="noStrike">
                <a:solidFill>
                  <a:srgbClr val="000000"/>
                </a:solidFill>
                <a:latin typeface="Arial"/>
                <a:ea typeface="DejaVu Sans"/>
              </a:rPr>
              <a:t>. You can attach the Text Component to objects in the Scene and customize the displayed text. This involves selecting fonts, setting sizes, colors, and aligning the text. Utilizing these attributes helps create text that aligns with the user interface design, ensuring clarity and readability.</a:t>
            </a:r>
            <a:endParaRPr b="0" lang="en-US" sz="2200" spc="-1" strike="noStrike">
              <a:solidFill>
                <a:srgbClr val="000000"/>
              </a:solidFill>
              <a:latin typeface="Arial"/>
            </a:endParaRPr>
          </a:p>
        </p:txBody>
      </p:sp>
      <p:sp>
        <p:nvSpPr>
          <p:cNvPr id="2" name="PlaceHolder 1"/>
          <p:cNvSpPr>
            <a:spLocks noGrp="1"/>
          </p:cNvSpPr>
          <p:nvPr>
            <p:ph type="sldNum" idx="2"/>
          </p:nvPr>
        </p:nvSpPr>
        <p:spPr/>
        <p:txBody>
          <a:bodyPr/>
          <a:p>
            <a:fld id="{8AA0D382-3105-4C0C-88CA-3E6F274A06A5}"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33"/>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Example of using Text Component</a:t>
            </a:r>
            <a:endParaRPr b="0" lang="en-US" sz="4400" spc="-1" strike="noStrike">
              <a:solidFill>
                <a:srgbClr val="000000"/>
              </a:solidFill>
              <a:latin typeface="Arial"/>
            </a:endParaRPr>
          </a:p>
        </p:txBody>
      </p:sp>
      <p:sp>
        <p:nvSpPr>
          <p:cNvPr id="153" name=""/>
          <p:cNvSpPr/>
          <p:nvPr/>
        </p:nvSpPr>
        <p:spPr>
          <a:xfrm>
            <a:off x="315000" y="1382760"/>
            <a:ext cx="11343240" cy="43196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Create a simple UI displaying the player's score:</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Create Canvas</a:t>
            </a:r>
            <a:r>
              <a:rPr b="0" lang="en-US" sz="2000" spc="-1" strike="noStrike">
                <a:solidFill>
                  <a:srgbClr val="000000"/>
                </a:solidFill>
                <a:latin typeface="Arial"/>
                <a:ea typeface="DejaVu Sans"/>
              </a:rPr>
              <a:t>: First, create a canvas in your scene (if you haven't already). Right-click in the Hierarchy panel, go to UI, and select "Canvas".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Add Text Element</a:t>
            </a:r>
            <a:r>
              <a:rPr b="0" lang="en-US" sz="2000" spc="-1" strike="noStrike">
                <a:solidFill>
                  <a:srgbClr val="000000"/>
                </a:solidFill>
                <a:latin typeface="Arial"/>
                <a:ea typeface="DejaVu Sans"/>
              </a:rPr>
              <a:t>: Right-click within the Canvas in the Hierarchy panel, go to UI, and select "Text" to create a new Text element. This will automatically create a UI Text object nested under the Canvas.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Customize Text</a:t>
            </a:r>
            <a:r>
              <a:rPr b="0" lang="en-US" sz="2000" spc="-1" strike="noStrike">
                <a:solidFill>
                  <a:srgbClr val="000000"/>
                </a:solidFill>
                <a:latin typeface="Arial"/>
                <a:ea typeface="DejaVu Sans"/>
              </a:rPr>
              <a:t>: With the Text object selected, you can edit its properties in the Inspector panel. You can set the font, size, color, alignment, and other text-related attributes.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7A0AB051-FA3B-4D90-8A9D-F6418AE31787}"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34"/>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Example of using Text Component</a:t>
            </a:r>
            <a:endParaRPr b="0" lang="en-US" sz="3600" spc="-1" strike="noStrike">
              <a:solidFill>
                <a:srgbClr val="000000"/>
              </a:solidFill>
              <a:latin typeface="Arial"/>
            </a:endParaRPr>
          </a:p>
        </p:txBody>
      </p:sp>
      <p:sp>
        <p:nvSpPr>
          <p:cNvPr id="155" name=""/>
          <p:cNvSpPr/>
          <p:nvPr/>
        </p:nvSpPr>
        <p:spPr>
          <a:xfrm>
            <a:off x="498960" y="1454400"/>
            <a:ext cx="11158920" cy="17888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4. Control Text via Script</a:t>
            </a:r>
            <a:r>
              <a:rPr b="0" lang="en-US" sz="2000" spc="-1" strike="noStrike">
                <a:solidFill>
                  <a:srgbClr val="000000"/>
                </a:solidFill>
                <a:latin typeface="Arial"/>
                <a:ea typeface="DejaVu Sans"/>
              </a:rPr>
              <a:t>: You can create a C# script that accesses the Text component to update its content dynamically. For instance, you might have a script called "ScoreManager" that manages the player's score. Within this script, you can reference the Text component, access its ‘</a:t>
            </a:r>
            <a:r>
              <a:rPr b="0" i="1" lang="en-US" sz="2000" spc="-1" strike="noStrike">
                <a:solidFill>
                  <a:srgbClr val="000000"/>
                </a:solidFill>
                <a:latin typeface="Arial"/>
                <a:ea typeface="DejaVu Sans"/>
              </a:rPr>
              <a:t>text</a:t>
            </a:r>
            <a:r>
              <a:rPr b="0" lang="en-US" sz="2000" spc="-1" strike="noStrike">
                <a:solidFill>
                  <a:srgbClr val="000000"/>
                </a:solidFill>
                <a:latin typeface="Arial"/>
                <a:ea typeface="DejaVu Sans"/>
              </a:rPr>
              <a:t>’ property, and update it accordingly:</a:t>
            </a:r>
            <a:endParaRPr b="0" lang="en-US" sz="2000" spc="-1" strike="noStrike">
              <a:solidFill>
                <a:srgbClr val="000000"/>
              </a:solidFill>
              <a:latin typeface="Arial"/>
            </a:endParaRPr>
          </a:p>
        </p:txBody>
      </p:sp>
      <p:pic>
        <p:nvPicPr>
          <p:cNvPr id="156" name="" descr=""/>
          <p:cNvPicPr/>
          <p:nvPr/>
        </p:nvPicPr>
        <p:blipFill>
          <a:blip r:embed="rId1"/>
          <a:stretch/>
        </p:blipFill>
        <p:spPr>
          <a:xfrm>
            <a:off x="5486400" y="2953080"/>
            <a:ext cx="5463000" cy="3447000"/>
          </a:xfrm>
          <a:prstGeom prst="rect">
            <a:avLst/>
          </a:prstGeom>
          <a:ln w="0">
            <a:noFill/>
          </a:ln>
        </p:spPr>
      </p:pic>
      <p:sp>
        <p:nvSpPr>
          <p:cNvPr id="2" name="PlaceHolder 1"/>
          <p:cNvSpPr>
            <a:spLocks noGrp="1"/>
          </p:cNvSpPr>
          <p:nvPr>
            <p:ph type="sldNum" idx="2"/>
          </p:nvPr>
        </p:nvSpPr>
        <p:spPr/>
        <p:txBody>
          <a:bodyPr/>
          <a:p>
            <a:fld id="{7CE4279D-B1D0-4A6E-AA02-1CF7B9093C7A}"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35"/>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Example of using Text Component</a:t>
            </a:r>
            <a:endParaRPr b="0" lang="en-US" sz="4400" spc="-1" strike="noStrike">
              <a:solidFill>
                <a:srgbClr val="000000"/>
              </a:solidFill>
              <a:latin typeface="Arial"/>
            </a:endParaRPr>
          </a:p>
        </p:txBody>
      </p:sp>
      <p:sp>
        <p:nvSpPr>
          <p:cNvPr id="158" name=""/>
          <p:cNvSpPr/>
          <p:nvPr/>
        </p:nvSpPr>
        <p:spPr>
          <a:xfrm>
            <a:off x="315000" y="1382760"/>
            <a:ext cx="11343240" cy="44672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startAt="5"/>
            </a:pPr>
            <a:r>
              <a:rPr b="1" lang="en-US" sz="2000" spc="-1" strike="noStrike">
                <a:solidFill>
                  <a:srgbClr val="000000"/>
                </a:solidFill>
                <a:latin typeface="Arial"/>
                <a:ea typeface="DejaVu Sans"/>
              </a:rPr>
              <a:t>Attach Script and Text Component</a:t>
            </a:r>
            <a:r>
              <a:rPr b="0" lang="en-US" sz="2000" spc="-1" strike="noStrike">
                <a:solidFill>
                  <a:srgbClr val="000000"/>
                </a:solidFill>
                <a:latin typeface="Arial"/>
                <a:ea typeface="DejaVu Sans"/>
              </a:rPr>
              <a:t>: Attach the ‘</a:t>
            </a:r>
            <a:r>
              <a:rPr b="0" i="1" lang="en-US" sz="2000" spc="-1" strike="noStrike">
                <a:solidFill>
                  <a:srgbClr val="000000"/>
                </a:solidFill>
                <a:latin typeface="Arial"/>
                <a:ea typeface="DejaVu Sans"/>
              </a:rPr>
              <a:t>ScoreManager</a:t>
            </a:r>
            <a:r>
              <a:rPr b="0" lang="en-US" sz="2000" spc="-1" strike="noStrike">
                <a:solidFill>
                  <a:srgbClr val="000000"/>
                </a:solidFill>
                <a:latin typeface="Arial"/>
                <a:ea typeface="DejaVu Sans"/>
              </a:rPr>
              <a:t>’ script to a GameObject in your scene. Drag the Text component you created earlier into the ‘</a:t>
            </a:r>
            <a:r>
              <a:rPr b="0" i="1" lang="en-US" sz="2000" spc="-1" strike="noStrike">
                <a:solidFill>
                  <a:srgbClr val="000000"/>
                </a:solidFill>
                <a:latin typeface="Arial"/>
                <a:ea typeface="DejaVu Sans"/>
              </a:rPr>
              <a:t>scoreText</a:t>
            </a:r>
            <a:r>
              <a:rPr b="0" lang="en-US" sz="2000" spc="-1" strike="noStrike">
                <a:solidFill>
                  <a:srgbClr val="000000"/>
                </a:solidFill>
                <a:latin typeface="Arial"/>
                <a:ea typeface="DejaVu Sans"/>
              </a:rPr>
              <a:t>’ field in the Inspector of the attached script.</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Invoke Script Methods</a:t>
            </a:r>
            <a:r>
              <a:rPr b="0" lang="en-US" sz="2000" spc="-1" strike="noStrike">
                <a:solidFill>
                  <a:srgbClr val="000000"/>
                </a:solidFill>
                <a:latin typeface="Arial"/>
                <a:ea typeface="DejaVu Sans"/>
              </a:rPr>
              <a:t>: You can then call the ‘</a:t>
            </a:r>
            <a:r>
              <a:rPr b="0" i="1" lang="en-US" sz="2000" spc="-1" strike="noStrike">
                <a:solidFill>
                  <a:srgbClr val="000000"/>
                </a:solidFill>
                <a:latin typeface="Arial"/>
                <a:ea typeface="DejaVu Sans"/>
              </a:rPr>
              <a:t>UpdateScore</a:t>
            </a:r>
            <a:r>
              <a:rPr b="0" lang="en-US" sz="2000" spc="-1" strike="noStrike">
                <a:solidFill>
                  <a:srgbClr val="000000"/>
                </a:solidFill>
                <a:latin typeface="Arial"/>
                <a:ea typeface="DejaVu Sans"/>
              </a:rPr>
              <a:t>’ method from other scripts or events in your game whenever the player's score changes. For example, when the player collects points, the ‘</a:t>
            </a:r>
            <a:r>
              <a:rPr b="0" i="1" lang="en-US" sz="2000" spc="-1" strike="noStrike">
                <a:solidFill>
                  <a:srgbClr val="000000"/>
                </a:solidFill>
                <a:latin typeface="Arial"/>
                <a:ea typeface="DejaVu Sans"/>
              </a:rPr>
              <a:t>UpdateScore</a:t>
            </a:r>
            <a:r>
              <a:rPr b="0" lang="en-US" sz="2000" spc="-1" strike="noStrike">
                <a:solidFill>
                  <a:srgbClr val="000000"/>
                </a:solidFill>
                <a:latin typeface="Arial"/>
                <a:ea typeface="DejaVu Sans"/>
              </a:rPr>
              <a:t>’ method is called with the new score as an argument.</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This setup will enable the Text component to dynamically display the player's score in the UI. Adjustments to the text appearance or content can be managed both in the Editor and via script, offering flexibility in UI design.</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07597EB6-0A41-4F8F-83E5-02E775751448}"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8"/>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Incorporating Images</a:t>
            </a:r>
            <a:endParaRPr b="0" lang="en-US" sz="4400" spc="-1" strike="noStrike">
              <a:solidFill>
                <a:srgbClr val="000000"/>
              </a:solidFill>
              <a:latin typeface="Arial"/>
            </a:endParaRPr>
          </a:p>
        </p:txBody>
      </p:sp>
      <p:sp>
        <p:nvSpPr>
          <p:cNvPr id="160" name=""/>
          <p:cNvSpPr/>
          <p:nvPr/>
        </p:nvSpPr>
        <p:spPr>
          <a:xfrm>
            <a:off x="545040" y="1560240"/>
            <a:ext cx="11341440" cy="43196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Incorporating images into Unity involves using the Image component within the UI system.</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Canvas Creation</a:t>
            </a:r>
            <a:r>
              <a:rPr b="0" lang="en-US" sz="2000" spc="-1" strike="noStrike">
                <a:solidFill>
                  <a:srgbClr val="000000"/>
                </a:solidFill>
                <a:latin typeface="Arial"/>
                <a:ea typeface="DejaVu Sans"/>
              </a:rPr>
              <a:t>: Begin by creating a canvas. Right-click in the Hierarchy panel, select UI, and then choose "Canvas".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Adding an Image</a:t>
            </a:r>
            <a:r>
              <a:rPr b="0" lang="en-US" sz="2000" spc="-1" strike="noStrike">
                <a:solidFill>
                  <a:srgbClr val="000000"/>
                </a:solidFill>
                <a:latin typeface="Arial"/>
                <a:ea typeface="DejaVu Sans"/>
              </a:rPr>
              <a:t>: To include an image, right-click within the Canvas in the Hierarchy panel, go to UI, and select "Image". This creates an Image GameObject as a child of the Canvas.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Image Settings</a:t>
            </a:r>
            <a:r>
              <a:rPr b="0" lang="en-US" sz="2000" spc="-1" strike="noStrike">
                <a:solidFill>
                  <a:srgbClr val="000000"/>
                </a:solidFill>
                <a:latin typeface="Arial"/>
                <a:ea typeface="DejaVu Sans"/>
              </a:rPr>
              <a:t>: Select the Image GameObject. In the Inspector panel, you can modify its properties. This includes choosing the source image by dragging a sprite or texture into the 'Source Image' field. You can also adjust its dimensions, position, and other visual attributes.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C02C7B8F-CFE2-4A9F-A863-8EC0909F1171}"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p:nvPr/>
        </p:nvSpPr>
        <p:spPr>
          <a:xfrm>
            <a:off x="194400" y="1455480"/>
            <a:ext cx="10823760" cy="4429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 name="PlaceHolder 3"/>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UI Design Principles Recap</a:t>
            </a:r>
            <a:endParaRPr b="0" lang="en-US" sz="4400" spc="-1" strike="noStrike">
              <a:solidFill>
                <a:srgbClr val="000000"/>
              </a:solidFill>
              <a:latin typeface="Arial"/>
            </a:endParaRPr>
          </a:p>
        </p:txBody>
      </p:sp>
      <p:sp>
        <p:nvSpPr>
          <p:cNvPr id="98" name=""/>
          <p:cNvSpPr/>
          <p:nvPr/>
        </p:nvSpPr>
        <p:spPr>
          <a:xfrm>
            <a:off x="457200" y="1394640"/>
            <a:ext cx="10971720" cy="43192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Summary of UI Design Principles: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Simplicity (clarity)</a:t>
            </a:r>
            <a:r>
              <a:rPr b="0" lang="en-US" sz="2000" spc="-1" strike="noStrike">
                <a:solidFill>
                  <a:srgbClr val="000000"/>
                </a:solidFill>
                <a:latin typeface="Arial"/>
                <a:ea typeface="DejaVu Sans"/>
              </a:rPr>
              <a:t>: Simplify the interface for ease of use and understanding. Remove unnecessary elements and focus on basic, intuitive design.</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Consistency</a:t>
            </a:r>
            <a:r>
              <a:rPr b="0" lang="en-US" sz="2000" spc="-1" strike="noStrike">
                <a:solidFill>
                  <a:srgbClr val="000000"/>
                </a:solidFill>
                <a:latin typeface="Arial"/>
                <a:ea typeface="DejaVu Sans"/>
              </a:rPr>
              <a:t>: Maintain consistency in the display and behavior of interface elements. This aids users in predicting and using the interface easily.</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Visibility</a:t>
            </a:r>
            <a:r>
              <a:rPr b="0" lang="en-US" sz="2000" spc="-1" strike="noStrike">
                <a:solidFill>
                  <a:srgbClr val="000000"/>
                </a:solidFill>
                <a:latin typeface="Arial"/>
                <a:ea typeface="DejaVu Sans"/>
              </a:rPr>
              <a:t>: Ensure essential elements are displayed prominently and are easy to find. This helps users understand how to use and interact with the interface.</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66AA1F98-AB6F-4191-A110-5112464AF4A5}"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36"/>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Incorporating Images</a:t>
            </a:r>
            <a:endParaRPr b="0" lang="en-US" sz="3600" spc="-1" strike="noStrike">
              <a:solidFill>
                <a:srgbClr val="000000"/>
              </a:solidFill>
              <a:latin typeface="Arial"/>
            </a:endParaRPr>
          </a:p>
        </p:txBody>
      </p:sp>
      <p:sp>
        <p:nvSpPr>
          <p:cNvPr id="162" name=""/>
          <p:cNvSpPr/>
          <p:nvPr/>
        </p:nvSpPr>
        <p:spPr>
          <a:xfrm>
            <a:off x="545040" y="1560240"/>
            <a:ext cx="11341440" cy="4042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startAt="4"/>
            </a:pPr>
            <a:r>
              <a:rPr b="1" lang="en-US" sz="2000" spc="-1" strike="noStrike">
                <a:solidFill>
                  <a:srgbClr val="000000"/>
                </a:solidFill>
                <a:latin typeface="Arial"/>
                <a:ea typeface="DejaVu Sans"/>
              </a:rPr>
              <a:t>Using Scripts</a:t>
            </a:r>
            <a:r>
              <a:rPr b="0" lang="en-US" sz="2000" spc="-1" strike="noStrike">
                <a:solidFill>
                  <a:srgbClr val="000000"/>
                </a:solidFill>
                <a:latin typeface="Arial"/>
                <a:ea typeface="DejaVu Sans"/>
              </a:rPr>
              <a:t>: If you need to update the image dynamically, you can use scripts. For example, you might have a script that changes the displayed image based on in-game events or player actions.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Sprite Renderer</a:t>
            </a:r>
            <a:r>
              <a:rPr b="0" lang="en-US" sz="2000" spc="-1" strike="noStrike">
                <a:solidFill>
                  <a:srgbClr val="000000"/>
                </a:solidFill>
                <a:latin typeface="Arial"/>
                <a:ea typeface="DejaVu Sans"/>
              </a:rPr>
              <a:t>: If working with images in a 3D environment rather than UI, Unity uses the Sprite Renderer component to display 2D images. You'd assign a sprite to the Sprite Renderer in this case.</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0" lang="en-US" sz="2000" spc="-1" strike="noStrike">
                <a:solidFill>
                  <a:srgbClr val="000000"/>
                </a:solidFill>
                <a:latin typeface="Arial"/>
                <a:ea typeface="DejaVu Sans"/>
              </a:rPr>
              <a:t>This allows you to easily incorporate images into your Unity project, whether for UI elements like icons or buttons, or for 2D game assets displayed in the game world.</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625C9E49-81F6-4867-A1F9-7BA2045D9968}"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9"/>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Layout and Alignment</a:t>
            </a:r>
            <a:endParaRPr b="0" lang="en-US" sz="4400" spc="-1" strike="noStrike">
              <a:solidFill>
                <a:srgbClr val="000000"/>
              </a:solidFill>
              <a:latin typeface="Arial"/>
            </a:endParaRPr>
          </a:p>
        </p:txBody>
      </p:sp>
      <p:sp>
        <p:nvSpPr>
          <p:cNvPr id="164" name=""/>
          <p:cNvSpPr/>
          <p:nvPr/>
        </p:nvSpPr>
        <p:spPr>
          <a:xfrm>
            <a:off x="529200" y="1596240"/>
            <a:ext cx="11128680" cy="93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ea typeface="DejaVu Sans"/>
              </a:rPr>
              <a:t>Layout and alignment in Unity are crucial for organizing and positioning UI elements effectively. </a:t>
            </a:r>
            <a:endParaRPr b="0" lang="en-US" sz="2000" spc="-1" strike="noStrike">
              <a:solidFill>
                <a:srgbClr val="000000"/>
              </a:solidFill>
              <a:latin typeface="Arial"/>
            </a:endParaRPr>
          </a:p>
        </p:txBody>
      </p:sp>
      <p:sp>
        <p:nvSpPr>
          <p:cNvPr id="165" name=""/>
          <p:cNvSpPr/>
          <p:nvPr/>
        </p:nvSpPr>
        <p:spPr>
          <a:xfrm>
            <a:off x="601200" y="2178000"/>
            <a:ext cx="11056680" cy="4042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Canvas and UI Elements</a:t>
            </a:r>
            <a:r>
              <a:rPr b="0" lang="en-US" sz="2000" spc="-1" strike="noStrike">
                <a:solidFill>
                  <a:srgbClr val="000000"/>
                </a:solidFill>
                <a:latin typeface="Arial"/>
                <a:ea typeface="DejaVu Sans"/>
              </a:rPr>
              <a:t>: Unity's Canvas acts as a container for UI elements. You can place various UI components like text, images, buttons, etc., on this Canvas.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Layout Groups</a:t>
            </a:r>
            <a:r>
              <a:rPr b="0" lang="en-US" sz="2000" spc="-1" strike="noStrike">
                <a:solidFill>
                  <a:srgbClr val="000000"/>
                </a:solidFill>
                <a:latin typeface="Arial"/>
                <a:ea typeface="DejaVu Sans"/>
              </a:rPr>
              <a:t>: Unity offers Layout Group components (such as Grid Layout Group, Horizontal Layout Group, Vertical Layout Group) that automatically arrange UI elements. These groups simplify the layout process, ensuring elements conform to predefined patterns.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Anchors and Rect Transform</a:t>
            </a:r>
            <a:r>
              <a:rPr b="0" lang="en-US" sz="2000" spc="-1" strike="noStrike">
                <a:solidFill>
                  <a:srgbClr val="000000"/>
                </a:solidFill>
                <a:latin typeface="Arial"/>
                <a:ea typeface="DejaVu Sans"/>
              </a:rPr>
              <a:t>: Anchors define how UI elements adapt to screen sizes. The Rect Transform component allows controlling an element's position, rotation, and scale in relation to its parent or the Canvas.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FD7E48E6-8574-4C73-9B6A-1400C64A3C47}"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37"/>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Layout and Alignment</a:t>
            </a:r>
            <a:endParaRPr b="0" lang="en-US" sz="4400" spc="-1" strike="noStrike">
              <a:solidFill>
                <a:srgbClr val="000000"/>
              </a:solidFill>
              <a:latin typeface="Arial"/>
            </a:endParaRPr>
          </a:p>
        </p:txBody>
      </p:sp>
      <p:sp>
        <p:nvSpPr>
          <p:cNvPr id="167" name=""/>
          <p:cNvSpPr/>
          <p:nvPr/>
        </p:nvSpPr>
        <p:spPr>
          <a:xfrm>
            <a:off x="601200" y="1819440"/>
            <a:ext cx="11056680" cy="2066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startAt="4"/>
            </a:pPr>
            <a:r>
              <a:rPr b="1" lang="en-US" sz="2000" spc="-1" strike="noStrike">
                <a:solidFill>
                  <a:srgbClr val="000000"/>
                </a:solidFill>
                <a:latin typeface="Arial"/>
                <a:ea typeface="DejaVu Sans"/>
              </a:rPr>
              <a:t>Alignment Tools</a:t>
            </a:r>
            <a:r>
              <a:rPr b="0" lang="en-US" sz="2000" spc="-1" strike="noStrike">
                <a:solidFill>
                  <a:srgbClr val="000000"/>
                </a:solidFill>
                <a:latin typeface="Arial"/>
                <a:ea typeface="DejaVu Sans"/>
              </a:rPr>
              <a:t>: Unity provides tools for precise alignment, including snapping, guides, and grids. These aid in aligning and positioning elements accurately within the Canvas.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startAt="3"/>
            </a:pPr>
            <a:r>
              <a:rPr b="1" lang="en-US" sz="2000" spc="-1" strike="noStrike">
                <a:solidFill>
                  <a:srgbClr val="000000"/>
                </a:solidFill>
                <a:latin typeface="Arial"/>
                <a:ea typeface="DejaVu Sans"/>
              </a:rPr>
              <a:t>Responsive Design</a:t>
            </a:r>
            <a:r>
              <a:rPr b="0" lang="en-US" sz="2000" spc="-1" strike="noStrike">
                <a:solidFill>
                  <a:srgbClr val="000000"/>
                </a:solidFill>
                <a:latin typeface="Arial"/>
                <a:ea typeface="DejaVu Sans"/>
              </a:rPr>
              <a:t>: Unity allows for creating responsive designs using anchors, ensuring UI elements adjust appropriately across different screen sizes and resolutions.</a:t>
            </a:r>
            <a:endParaRPr b="0" lang="en-US" sz="2000" spc="-1" strike="noStrike">
              <a:solidFill>
                <a:srgbClr val="000000"/>
              </a:solidFill>
              <a:latin typeface="Arial"/>
            </a:endParaRPr>
          </a:p>
        </p:txBody>
      </p:sp>
      <p:sp>
        <p:nvSpPr>
          <p:cNvPr id="168" name=""/>
          <p:cNvSpPr/>
          <p:nvPr/>
        </p:nvSpPr>
        <p:spPr>
          <a:xfrm>
            <a:off x="601200" y="4343400"/>
            <a:ext cx="11128680" cy="136404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Understanding layout and alignment principles is essential for creating visually appealing and user-friendly interfaces in Unity, ensuring elements are properly positioned and organized regardless of the platform or device.</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9C7B8B42-2467-48C3-96B2-00EF70F49E64}"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0"/>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Coding Exercise: UI Design Elements</a:t>
            </a:r>
            <a:endParaRPr b="0" lang="en-US" sz="4400" spc="-1" strike="noStrike">
              <a:solidFill>
                <a:srgbClr val="000000"/>
              </a:solidFill>
              <a:latin typeface="Arial"/>
            </a:endParaRPr>
          </a:p>
        </p:txBody>
      </p:sp>
      <p:pic>
        <p:nvPicPr>
          <p:cNvPr id="170" name="" descr=""/>
          <p:cNvPicPr/>
          <p:nvPr/>
        </p:nvPicPr>
        <p:blipFill>
          <a:blip r:embed="rId1"/>
          <a:stretch/>
        </p:blipFill>
        <p:spPr>
          <a:xfrm>
            <a:off x="457200" y="1579320"/>
            <a:ext cx="5631120" cy="4363920"/>
          </a:xfrm>
          <a:prstGeom prst="rect">
            <a:avLst/>
          </a:prstGeom>
          <a:ln w="0">
            <a:noFill/>
          </a:ln>
        </p:spPr>
      </p:pic>
      <p:sp>
        <p:nvSpPr>
          <p:cNvPr id="171" name=""/>
          <p:cNvSpPr/>
          <p:nvPr/>
        </p:nvSpPr>
        <p:spPr>
          <a:xfrm>
            <a:off x="6400800" y="1474560"/>
            <a:ext cx="5714640" cy="4977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a:pPr>
            <a:r>
              <a:rPr b="0" lang="en-US" sz="2000" spc="-1" strike="noStrike">
                <a:solidFill>
                  <a:srgbClr val="000000"/>
                </a:solidFill>
                <a:latin typeface="Arial"/>
              </a:rPr>
              <a:t>Design a pop-up menu with a title, message, and two buttons: Continue and Restart. Utilize Canvas, panel, Text Mesh Pro, and Button Mesh Pro. Adjust the color and visuals of the popup to fit your own design aesthetic.</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Font typeface="OpenSymbol"/>
              <a:buAutoNum type="arabicPeriod"/>
            </a:pPr>
            <a:r>
              <a:rPr b="0" lang="en-US" sz="2000" spc="-1" strike="noStrike">
                <a:solidFill>
                  <a:srgbClr val="000000"/>
                </a:solidFill>
                <a:latin typeface="Arial"/>
              </a:rPr>
              <a:t>Integrate a C# script to display the Popup only when the airplane has taken off and collided with the Enter Wall as per the previous exercise. Implement loading the content of title, message, button.text from the code.</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Font typeface="OpenSymbol"/>
              <a:buAutoNum type="arabicPeriod"/>
            </a:pPr>
            <a:r>
              <a:rPr b="0" lang="en-US" sz="2000" spc="-1" strike="noStrike">
                <a:solidFill>
                  <a:srgbClr val="000000"/>
                </a:solidFill>
                <a:latin typeface="Arial"/>
              </a:rPr>
              <a:t>Write C# scripts for the Restart and Enter buttons to reload the scene or transition to the next scene.</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B47B387A-EEF1-4F88-B7A9-8F31287AA8C4}"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38"/>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1</a:t>
            </a:r>
            <a:endParaRPr b="0" lang="en-US" sz="3600" spc="-1" strike="noStrike">
              <a:solidFill>
                <a:srgbClr val="000000"/>
              </a:solidFill>
              <a:latin typeface="Arial"/>
            </a:endParaRPr>
          </a:p>
        </p:txBody>
      </p:sp>
      <p:sp>
        <p:nvSpPr>
          <p:cNvPr id="173" name=""/>
          <p:cNvSpPr/>
          <p:nvPr/>
        </p:nvSpPr>
        <p:spPr>
          <a:xfrm>
            <a:off x="4800600" y="1371600"/>
            <a:ext cx="7086240" cy="1625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rPr>
              <a:t>Import TextMeshPro. Use TextMeshPro instead of legacy text/button for better design..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PingFang SC"/>
              </a:rPr>
              <a:t>Add </a:t>
            </a:r>
            <a:r>
              <a:rPr b="1" lang="en-US" sz="1800" spc="-1" strike="noStrike">
                <a:solidFill>
                  <a:srgbClr val="000000"/>
                </a:solidFill>
                <a:latin typeface="Arial"/>
                <a:ea typeface="PingFang SC"/>
              </a:rPr>
              <a:t>Canvas</a:t>
            </a:r>
            <a:r>
              <a:rPr b="0" lang="en-US" sz="1800" spc="-1" strike="noStrike">
                <a:solidFill>
                  <a:srgbClr val="000000"/>
                </a:solidFill>
                <a:latin typeface="Arial"/>
                <a:ea typeface="PingFang SC"/>
              </a:rPr>
              <a:t>, </a:t>
            </a:r>
            <a:r>
              <a:rPr b="1" lang="en-US" sz="1800" spc="-1" strike="noStrike">
                <a:solidFill>
                  <a:srgbClr val="000000"/>
                </a:solidFill>
                <a:latin typeface="Arial"/>
                <a:ea typeface="PingFang SC"/>
              </a:rPr>
              <a:t>Panel</a:t>
            </a:r>
            <a:r>
              <a:rPr b="0" lang="en-US" sz="1800" spc="-1" strike="noStrike">
                <a:solidFill>
                  <a:srgbClr val="000000"/>
                </a:solidFill>
                <a:latin typeface="Arial"/>
                <a:ea typeface="PingFang SC"/>
              </a:rPr>
              <a:t>, Empty Object, </a:t>
            </a:r>
            <a:r>
              <a:rPr b="1" lang="en-US" sz="1800" spc="-1" strike="noStrike">
                <a:solidFill>
                  <a:srgbClr val="000000"/>
                </a:solidFill>
                <a:latin typeface="Arial"/>
                <a:ea typeface="PingFang SC"/>
              </a:rPr>
              <a:t>Title</a:t>
            </a:r>
            <a:r>
              <a:rPr b="0" lang="en-US" sz="1800" spc="-1" strike="noStrike">
                <a:solidFill>
                  <a:srgbClr val="000000"/>
                </a:solidFill>
                <a:latin typeface="Arial"/>
                <a:ea typeface="PingFang SC"/>
              </a:rPr>
              <a:t> (TMP_Text), </a:t>
            </a:r>
            <a:r>
              <a:rPr b="1" lang="en-US" sz="1800" spc="-1" strike="noStrike">
                <a:solidFill>
                  <a:srgbClr val="000000"/>
                </a:solidFill>
                <a:latin typeface="Arial"/>
                <a:ea typeface="PingFang SC"/>
              </a:rPr>
              <a:t>Message</a:t>
            </a:r>
            <a:r>
              <a:rPr b="0" lang="en-US" sz="1800" spc="-1" strike="noStrike">
                <a:solidFill>
                  <a:srgbClr val="000000"/>
                </a:solidFill>
                <a:latin typeface="Arial"/>
                <a:ea typeface="PingFang SC"/>
              </a:rPr>
              <a:t> (TMP_Text), </a:t>
            </a:r>
            <a:r>
              <a:rPr b="1" lang="en-US" sz="1800" spc="-1" strike="noStrike">
                <a:solidFill>
                  <a:srgbClr val="000000"/>
                </a:solidFill>
                <a:latin typeface="Arial"/>
                <a:ea typeface="PingFang SC"/>
              </a:rPr>
              <a:t>Enter</a:t>
            </a:r>
            <a:r>
              <a:rPr b="0" lang="en-US" sz="1800" spc="-1" strike="noStrike">
                <a:solidFill>
                  <a:srgbClr val="000000"/>
                </a:solidFill>
                <a:latin typeface="Arial"/>
                <a:ea typeface="PingFang SC"/>
              </a:rPr>
              <a:t> button, </a:t>
            </a:r>
            <a:r>
              <a:rPr b="1" lang="en-US" sz="1800" spc="-1" strike="noStrike">
                <a:solidFill>
                  <a:srgbClr val="000000"/>
                </a:solidFill>
                <a:latin typeface="Arial"/>
                <a:ea typeface="PingFang SC"/>
              </a:rPr>
              <a:t>Restart</a:t>
            </a:r>
            <a:r>
              <a:rPr b="0" lang="en-US" sz="1800" spc="-1" strike="noStrike">
                <a:solidFill>
                  <a:srgbClr val="000000"/>
                </a:solidFill>
                <a:latin typeface="Arial"/>
                <a:ea typeface="PingFang SC"/>
              </a:rPr>
              <a:t> button in the order and following below structure:</a:t>
            </a:r>
            <a:endParaRPr b="0" lang="en-US" sz="1800" spc="-1" strike="noStrike">
              <a:solidFill>
                <a:srgbClr val="000000"/>
              </a:solidFill>
              <a:latin typeface="Arial"/>
            </a:endParaRPr>
          </a:p>
        </p:txBody>
      </p:sp>
      <p:pic>
        <p:nvPicPr>
          <p:cNvPr id="174" name="" descr=""/>
          <p:cNvPicPr/>
          <p:nvPr/>
        </p:nvPicPr>
        <p:blipFill>
          <a:blip r:embed="rId1"/>
          <a:stretch/>
        </p:blipFill>
        <p:spPr>
          <a:xfrm>
            <a:off x="4953240" y="3657600"/>
            <a:ext cx="4419000" cy="788400"/>
          </a:xfrm>
          <a:prstGeom prst="rect">
            <a:avLst/>
          </a:prstGeom>
          <a:ln w="0">
            <a:noFill/>
          </a:ln>
        </p:spPr>
      </p:pic>
      <p:pic>
        <p:nvPicPr>
          <p:cNvPr id="175" name="" descr=""/>
          <p:cNvPicPr/>
          <p:nvPr/>
        </p:nvPicPr>
        <p:blipFill>
          <a:blip r:embed="rId2"/>
          <a:stretch/>
        </p:blipFill>
        <p:spPr>
          <a:xfrm>
            <a:off x="9436680" y="4661280"/>
            <a:ext cx="2450160" cy="1510560"/>
          </a:xfrm>
          <a:prstGeom prst="rect">
            <a:avLst/>
          </a:prstGeom>
          <a:ln w="0">
            <a:noFill/>
          </a:ln>
        </p:spPr>
      </p:pic>
      <p:pic>
        <p:nvPicPr>
          <p:cNvPr id="176" name="" descr=""/>
          <p:cNvPicPr/>
          <p:nvPr/>
        </p:nvPicPr>
        <p:blipFill>
          <a:blip r:embed="rId3"/>
          <a:stretch/>
        </p:blipFill>
        <p:spPr>
          <a:xfrm>
            <a:off x="120960" y="1375200"/>
            <a:ext cx="4571280" cy="5025240"/>
          </a:xfrm>
          <a:prstGeom prst="rect">
            <a:avLst/>
          </a:prstGeom>
          <a:ln w="0">
            <a:noFill/>
          </a:ln>
        </p:spPr>
      </p:pic>
      <p:sp>
        <p:nvSpPr>
          <p:cNvPr id="177" name=""/>
          <p:cNvSpPr/>
          <p:nvPr/>
        </p:nvSpPr>
        <p:spPr>
          <a:xfrm>
            <a:off x="214560" y="3091680"/>
            <a:ext cx="1949040" cy="4568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78" name=""/>
          <p:cNvSpPr/>
          <p:nvPr/>
        </p:nvSpPr>
        <p:spPr>
          <a:xfrm>
            <a:off x="2622600" y="3308400"/>
            <a:ext cx="1949040" cy="8060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79" name=""/>
          <p:cNvSpPr/>
          <p:nvPr/>
        </p:nvSpPr>
        <p:spPr>
          <a:xfrm>
            <a:off x="2622600" y="4800600"/>
            <a:ext cx="1949040" cy="4568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2D6BEAA0-35FF-4938-81BE-58420A25400D}"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3"/>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1</a:t>
            </a:r>
            <a:endParaRPr b="0" lang="en-US" sz="3600" spc="-1" strike="noStrike">
              <a:solidFill>
                <a:srgbClr val="000000"/>
              </a:solidFill>
              <a:latin typeface="Arial"/>
            </a:endParaRPr>
          </a:p>
        </p:txBody>
      </p:sp>
      <p:sp>
        <p:nvSpPr>
          <p:cNvPr id="181" name=""/>
          <p:cNvSpPr/>
          <p:nvPr/>
        </p:nvSpPr>
        <p:spPr>
          <a:xfrm>
            <a:off x="457200" y="1400400"/>
            <a:ext cx="10743840" cy="857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rPr>
              <a:t>Design your panel and preview it.</a:t>
            </a:r>
            <a:endParaRPr b="0" lang="en-US" sz="1800" spc="-1" strike="noStrike">
              <a:solidFill>
                <a:srgbClr val="000000"/>
              </a:solidFill>
              <a:latin typeface="Arial"/>
            </a:endParaRPr>
          </a:p>
        </p:txBody>
      </p:sp>
      <p:pic>
        <p:nvPicPr>
          <p:cNvPr id="182" name="" descr=""/>
          <p:cNvPicPr/>
          <p:nvPr/>
        </p:nvPicPr>
        <p:blipFill>
          <a:blip r:embed="rId1"/>
          <a:stretch/>
        </p:blipFill>
        <p:spPr>
          <a:xfrm>
            <a:off x="2286000" y="2092320"/>
            <a:ext cx="7603200" cy="3165120"/>
          </a:xfrm>
          <a:prstGeom prst="rect">
            <a:avLst/>
          </a:prstGeom>
          <a:ln w="0">
            <a:noFill/>
          </a:ln>
        </p:spPr>
      </p:pic>
      <p:sp>
        <p:nvSpPr>
          <p:cNvPr id="2" name="PlaceHolder 1"/>
          <p:cNvSpPr>
            <a:spLocks noGrp="1"/>
          </p:cNvSpPr>
          <p:nvPr>
            <p:ph type="sldNum" idx="2"/>
          </p:nvPr>
        </p:nvSpPr>
        <p:spPr/>
        <p:txBody>
          <a:bodyPr/>
          <a:p>
            <a:fld id="{7E1CCA0A-E81A-4DC6-B99C-72F5DAB3CC7F}"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39"/>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2</a:t>
            </a:r>
            <a:endParaRPr b="0" lang="en-US" sz="3600" spc="-1" strike="noStrike">
              <a:solidFill>
                <a:srgbClr val="000000"/>
              </a:solidFill>
              <a:latin typeface="Arial"/>
            </a:endParaRPr>
          </a:p>
        </p:txBody>
      </p:sp>
      <p:sp>
        <p:nvSpPr>
          <p:cNvPr id="184" name=""/>
          <p:cNvSpPr/>
          <p:nvPr/>
        </p:nvSpPr>
        <p:spPr>
          <a:xfrm>
            <a:off x="509760" y="1482480"/>
            <a:ext cx="40618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Add new C# script ‘GameManager.cs’.</a:t>
            </a:r>
            <a:endParaRPr b="0" lang="en-US" sz="1800" spc="-1" strike="noStrike">
              <a:solidFill>
                <a:srgbClr val="000000"/>
              </a:solidFill>
              <a:latin typeface="Arial"/>
            </a:endParaRPr>
          </a:p>
        </p:txBody>
      </p:sp>
      <p:pic>
        <p:nvPicPr>
          <p:cNvPr id="185" name="" descr=""/>
          <p:cNvPicPr/>
          <p:nvPr/>
        </p:nvPicPr>
        <p:blipFill>
          <a:blip r:embed="rId1"/>
          <a:stretch/>
        </p:blipFill>
        <p:spPr>
          <a:xfrm>
            <a:off x="6173280" y="667080"/>
            <a:ext cx="5946480" cy="5276160"/>
          </a:xfrm>
          <a:prstGeom prst="rect">
            <a:avLst/>
          </a:prstGeom>
          <a:ln w="0">
            <a:noFill/>
          </a:ln>
        </p:spPr>
      </p:pic>
      <p:sp>
        <p:nvSpPr>
          <p:cNvPr id="186" name=""/>
          <p:cNvSpPr/>
          <p:nvPr/>
        </p:nvSpPr>
        <p:spPr>
          <a:xfrm>
            <a:off x="685800" y="4572000"/>
            <a:ext cx="28292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Disable Canvas by default</a:t>
            </a:r>
            <a:endParaRPr b="0" lang="en-US" sz="1800" spc="-1" strike="noStrike">
              <a:solidFill>
                <a:srgbClr val="000000"/>
              </a:solidFill>
              <a:latin typeface="Arial"/>
            </a:endParaRPr>
          </a:p>
        </p:txBody>
      </p:sp>
      <p:sp>
        <p:nvSpPr>
          <p:cNvPr id="187" name=""/>
          <p:cNvSpPr/>
          <p:nvPr/>
        </p:nvSpPr>
        <p:spPr>
          <a:xfrm flipV="1">
            <a:off x="3657600" y="2286000"/>
            <a:ext cx="2515680" cy="25146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88" name=""/>
          <p:cNvSpPr/>
          <p:nvPr/>
        </p:nvSpPr>
        <p:spPr>
          <a:xfrm>
            <a:off x="3657600" y="4800600"/>
            <a:ext cx="3200400" cy="36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89" name=""/>
          <p:cNvSpPr/>
          <p:nvPr/>
        </p:nvSpPr>
        <p:spPr>
          <a:xfrm>
            <a:off x="3429000" y="5257800"/>
            <a:ext cx="3200400" cy="36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90" name=""/>
          <p:cNvSpPr/>
          <p:nvPr/>
        </p:nvSpPr>
        <p:spPr>
          <a:xfrm>
            <a:off x="755280" y="5140080"/>
            <a:ext cx="18795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Dynamic content</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0F93C19A-6EC8-41E2-AAFD-11F1E977BB1C}"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40"/>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2</a:t>
            </a:r>
            <a:endParaRPr b="0" lang="en-US" sz="3600" spc="-1" strike="noStrike">
              <a:solidFill>
                <a:srgbClr val="000000"/>
              </a:solidFill>
              <a:latin typeface="Arial"/>
            </a:endParaRPr>
          </a:p>
        </p:txBody>
      </p:sp>
      <p:sp>
        <p:nvSpPr>
          <p:cNvPr id="192" name=""/>
          <p:cNvSpPr/>
          <p:nvPr/>
        </p:nvSpPr>
        <p:spPr>
          <a:xfrm>
            <a:off x="457200" y="1248120"/>
            <a:ext cx="10972440" cy="8575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rPr>
              <a:t>GameManger.cs needs to be started by default, so we should add it to the Main Camera component.</a:t>
            </a:r>
            <a:endParaRPr b="0" lang="en-US" sz="1800" spc="-1" strike="noStrike">
              <a:solidFill>
                <a:srgbClr val="000000"/>
              </a:solidFill>
              <a:latin typeface="Arial"/>
            </a:endParaRPr>
          </a:p>
          <a:p>
            <a:pPr>
              <a:lnSpc>
                <a:spcPct val="150000"/>
              </a:lnSpc>
            </a:pPr>
            <a:r>
              <a:rPr b="0" lang="en-US" sz="1800" spc="-1" strike="noStrike">
                <a:solidFill>
                  <a:srgbClr val="000000"/>
                </a:solidFill>
                <a:latin typeface="Arial"/>
              </a:rPr>
              <a:t>Reference UI components to the script by drag and drop UI component to the Script parameter.</a:t>
            </a:r>
            <a:endParaRPr b="0" lang="en-US" sz="1800" spc="-1" strike="noStrike">
              <a:solidFill>
                <a:srgbClr val="000000"/>
              </a:solidFill>
              <a:latin typeface="Arial"/>
            </a:endParaRPr>
          </a:p>
        </p:txBody>
      </p:sp>
      <p:pic>
        <p:nvPicPr>
          <p:cNvPr id="193" name="" descr=""/>
          <p:cNvPicPr/>
          <p:nvPr/>
        </p:nvPicPr>
        <p:blipFill>
          <a:blip r:embed="rId1"/>
          <a:stretch/>
        </p:blipFill>
        <p:spPr>
          <a:xfrm>
            <a:off x="316800" y="2179440"/>
            <a:ext cx="11570040" cy="4257000"/>
          </a:xfrm>
          <a:prstGeom prst="rect">
            <a:avLst/>
          </a:prstGeom>
          <a:ln w="0">
            <a:noFill/>
          </a:ln>
        </p:spPr>
      </p:pic>
      <p:sp>
        <p:nvSpPr>
          <p:cNvPr id="194" name=""/>
          <p:cNvSpPr/>
          <p:nvPr/>
        </p:nvSpPr>
        <p:spPr>
          <a:xfrm>
            <a:off x="1143000" y="3465000"/>
            <a:ext cx="9829800" cy="18288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95" name=""/>
          <p:cNvSpPr/>
          <p:nvPr/>
        </p:nvSpPr>
        <p:spPr>
          <a:xfrm>
            <a:off x="1828800" y="3922200"/>
            <a:ext cx="8686800" cy="16002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96" name=""/>
          <p:cNvSpPr/>
          <p:nvPr/>
        </p:nvSpPr>
        <p:spPr>
          <a:xfrm>
            <a:off x="914400" y="3657600"/>
            <a:ext cx="914040" cy="4928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97" name=""/>
          <p:cNvSpPr/>
          <p:nvPr/>
        </p:nvSpPr>
        <p:spPr>
          <a:xfrm>
            <a:off x="10744200" y="5450400"/>
            <a:ext cx="1142640" cy="7214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98" name=""/>
          <p:cNvSpPr/>
          <p:nvPr/>
        </p:nvSpPr>
        <p:spPr>
          <a:xfrm>
            <a:off x="9829800" y="2322000"/>
            <a:ext cx="2057040" cy="4568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91CA52ED-42D9-4BDF-8D01-294CEC8925D2}"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41"/>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2</a:t>
            </a:r>
            <a:endParaRPr b="0" lang="en-US" sz="3600" spc="-1" strike="noStrike">
              <a:solidFill>
                <a:srgbClr val="000000"/>
              </a:solidFill>
              <a:latin typeface="Arial"/>
            </a:endParaRPr>
          </a:p>
        </p:txBody>
      </p:sp>
      <p:sp>
        <p:nvSpPr>
          <p:cNvPr id="200" name=""/>
          <p:cNvSpPr/>
          <p:nvPr/>
        </p:nvSpPr>
        <p:spPr>
          <a:xfrm>
            <a:off x="264240" y="1371240"/>
            <a:ext cx="11165400" cy="13716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57"/>
              </a:spcBef>
              <a:buClr>
                <a:srgbClr val="000000"/>
              </a:buClr>
              <a:buSzPct val="45000"/>
              <a:buFont typeface="Wingdings" charset="2"/>
              <a:buChar char=""/>
            </a:pPr>
            <a:r>
              <a:rPr b="0" lang="en-US" sz="2000" spc="-1" strike="noStrike">
                <a:solidFill>
                  <a:srgbClr val="000000"/>
                </a:solidFill>
                <a:latin typeface="Arial"/>
              </a:rPr>
              <a:t>Modify the code of the trigger (EnterGame.cs) to open a popup immediately when the airplane collides with the wall instead of transitioning to another scene</a:t>
            </a:r>
            <a:endParaRPr b="0" lang="en-US" sz="2000" spc="-1" strike="noStrike">
              <a:solidFill>
                <a:srgbClr val="000000"/>
              </a:solidFill>
              <a:latin typeface="Arial"/>
            </a:endParaRPr>
          </a:p>
          <a:p>
            <a:pPr marL="216000" indent="-216000">
              <a:lnSpc>
                <a:spcPct val="150000"/>
              </a:lnSpc>
              <a:spcBef>
                <a:spcPts val="57"/>
              </a:spcBef>
              <a:buClr>
                <a:srgbClr val="000000"/>
              </a:buClr>
              <a:buSzPct val="45000"/>
              <a:buFont typeface="Wingdings" charset="2"/>
              <a:buChar char=""/>
            </a:pPr>
            <a:r>
              <a:rPr b="0" lang="en-US" sz="2000" spc="-1" strike="noStrike">
                <a:solidFill>
                  <a:srgbClr val="000000"/>
                </a:solidFill>
                <a:latin typeface="Arial"/>
              </a:rPr>
              <a:t>Create a reference for the trigger to enable the canvas in the scene.</a:t>
            </a:r>
            <a:endParaRPr b="0" lang="en-US" sz="2000" spc="-1" strike="noStrike">
              <a:solidFill>
                <a:srgbClr val="000000"/>
              </a:solidFill>
              <a:latin typeface="Arial"/>
            </a:endParaRPr>
          </a:p>
        </p:txBody>
      </p:sp>
      <p:pic>
        <p:nvPicPr>
          <p:cNvPr id="201" name="" descr=""/>
          <p:cNvPicPr/>
          <p:nvPr/>
        </p:nvPicPr>
        <p:blipFill>
          <a:blip r:embed="rId1"/>
          <a:stretch/>
        </p:blipFill>
        <p:spPr>
          <a:xfrm>
            <a:off x="685800" y="2971800"/>
            <a:ext cx="5927760" cy="3245040"/>
          </a:xfrm>
          <a:prstGeom prst="rect">
            <a:avLst/>
          </a:prstGeom>
          <a:ln w="0">
            <a:noFill/>
          </a:ln>
        </p:spPr>
      </p:pic>
      <p:pic>
        <p:nvPicPr>
          <p:cNvPr id="202" name="" descr=""/>
          <p:cNvPicPr/>
          <p:nvPr/>
        </p:nvPicPr>
        <p:blipFill>
          <a:blip r:embed="rId2"/>
          <a:stretch/>
        </p:blipFill>
        <p:spPr>
          <a:xfrm>
            <a:off x="8458200" y="2322000"/>
            <a:ext cx="3556440" cy="4114440"/>
          </a:xfrm>
          <a:prstGeom prst="rect">
            <a:avLst/>
          </a:prstGeom>
          <a:ln w="0">
            <a:noFill/>
          </a:ln>
        </p:spPr>
      </p:pic>
      <p:sp>
        <p:nvSpPr>
          <p:cNvPr id="203" name=""/>
          <p:cNvSpPr/>
          <p:nvPr/>
        </p:nvSpPr>
        <p:spPr>
          <a:xfrm>
            <a:off x="8458200" y="5257800"/>
            <a:ext cx="3556440" cy="4568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BB4BF398-17A2-4104-AAB7-3CFCD20EC96C}"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42"/>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2</a:t>
            </a:r>
            <a:endParaRPr b="0" lang="en-US" sz="3600" spc="-1" strike="noStrike">
              <a:solidFill>
                <a:srgbClr val="000000"/>
              </a:solidFill>
              <a:latin typeface="Arial"/>
            </a:endParaRPr>
          </a:p>
        </p:txBody>
      </p:sp>
      <p:pic>
        <p:nvPicPr>
          <p:cNvPr id="205" name="" descr=""/>
          <p:cNvPicPr/>
          <p:nvPr/>
        </p:nvPicPr>
        <p:blipFill>
          <a:blip r:embed="rId1"/>
          <a:stretch/>
        </p:blipFill>
        <p:spPr>
          <a:xfrm>
            <a:off x="5569920" y="1600200"/>
            <a:ext cx="5631120" cy="4363920"/>
          </a:xfrm>
          <a:prstGeom prst="rect">
            <a:avLst/>
          </a:prstGeom>
          <a:ln w="0">
            <a:noFill/>
          </a:ln>
        </p:spPr>
      </p:pic>
      <p:sp>
        <p:nvSpPr>
          <p:cNvPr id="206" name=""/>
          <p:cNvSpPr/>
          <p:nvPr/>
        </p:nvSpPr>
        <p:spPr>
          <a:xfrm>
            <a:off x="264240" y="1371600"/>
            <a:ext cx="4993200" cy="13716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57"/>
              </a:spcBef>
              <a:buClr>
                <a:srgbClr val="000000"/>
              </a:buClr>
              <a:buSzPct val="45000"/>
              <a:buFont typeface="Wingdings" charset="2"/>
              <a:buChar char=""/>
            </a:pPr>
            <a:r>
              <a:rPr b="0" lang="en-US" sz="2000" spc="-1" strike="noStrike">
                <a:solidFill>
                  <a:srgbClr val="000000"/>
                </a:solidFill>
                <a:latin typeface="Arial"/>
                <a:ea typeface="PingFang SC"/>
              </a:rPr>
              <a:t>Now you can start the game to test the display of GameMenu.</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F67D9C70-E4E1-4534-86AB-C32BE28FE093}"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4"/>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UI Design Principles Recap</a:t>
            </a:r>
            <a:endParaRPr b="0" lang="en-US" sz="3600" spc="-1" strike="noStrike">
              <a:solidFill>
                <a:srgbClr val="000000"/>
              </a:solidFill>
              <a:latin typeface="Arial"/>
            </a:endParaRPr>
          </a:p>
        </p:txBody>
      </p:sp>
      <p:sp>
        <p:nvSpPr>
          <p:cNvPr id="100" name=""/>
          <p:cNvSpPr/>
          <p:nvPr/>
        </p:nvSpPr>
        <p:spPr>
          <a:xfrm>
            <a:off x="457200" y="1395000"/>
            <a:ext cx="10971720" cy="45964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Summary of UI Design Principles: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startAt="4"/>
            </a:pPr>
            <a:r>
              <a:rPr b="1" lang="en-US" sz="2000" spc="-1" strike="noStrike">
                <a:solidFill>
                  <a:srgbClr val="000000"/>
                </a:solidFill>
                <a:latin typeface="Arial"/>
                <a:ea typeface="DejaVu Sans"/>
              </a:rPr>
              <a:t>Hierarchy</a:t>
            </a:r>
            <a:r>
              <a:rPr b="0" lang="en-US" sz="2000" spc="-1" strike="noStrike">
                <a:solidFill>
                  <a:srgbClr val="000000"/>
                </a:solidFill>
                <a:latin typeface="Arial"/>
                <a:ea typeface="DejaVu Sans"/>
              </a:rPr>
              <a:t>: Arrange elements by importance and their relationships. Create a structured layout that is easy to comprehend.</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Feedback</a:t>
            </a:r>
            <a:r>
              <a:rPr b="0" lang="en-US" sz="2000" spc="-1" strike="noStrike">
                <a:solidFill>
                  <a:srgbClr val="000000"/>
                </a:solidFill>
                <a:latin typeface="Arial"/>
                <a:ea typeface="DejaVu Sans"/>
              </a:rPr>
              <a:t>: Provide immediate feedback when users interact with the interface. This helps them understand their actions and feel in control.</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Accessibility</a:t>
            </a:r>
            <a:r>
              <a:rPr b="0" lang="en-US" sz="2000" spc="-1" strike="noStrike">
                <a:solidFill>
                  <a:srgbClr val="000000"/>
                </a:solidFill>
                <a:latin typeface="Arial"/>
                <a:ea typeface="DejaVu Sans"/>
              </a:rPr>
              <a:t>: Design the interface so that all users, including those with disabilities, can use it easily and conveniently.</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2000" spc="-1" strike="noStrike">
                <a:solidFill>
                  <a:srgbClr val="000000"/>
                </a:solidFill>
                <a:latin typeface="Arial"/>
                <a:ea typeface="DejaVu Sans"/>
              </a:rPr>
              <a:t>Flexibility</a:t>
            </a:r>
            <a:r>
              <a:rPr b="0" lang="en-US" sz="2000" spc="-1" strike="noStrike">
                <a:solidFill>
                  <a:srgbClr val="000000"/>
                </a:solidFill>
                <a:latin typeface="Arial"/>
                <a:ea typeface="DejaVu Sans"/>
              </a:rPr>
              <a:t>: Allow users to customize the interface to create a personalized experience.</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824B1A9A-2800-4CBA-B6D0-BEDCE9103D56}"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43"/>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3</a:t>
            </a:r>
            <a:endParaRPr b="0" lang="en-US" sz="3600" spc="-1" strike="noStrike">
              <a:solidFill>
                <a:srgbClr val="000000"/>
              </a:solidFill>
              <a:latin typeface="Arial"/>
            </a:endParaRPr>
          </a:p>
        </p:txBody>
      </p:sp>
      <p:sp>
        <p:nvSpPr>
          <p:cNvPr id="208" name=""/>
          <p:cNvSpPr/>
          <p:nvPr/>
        </p:nvSpPr>
        <p:spPr>
          <a:xfrm>
            <a:off x="264240" y="1371600"/>
            <a:ext cx="11165400" cy="9399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57"/>
              </a:spcBef>
              <a:buClr>
                <a:srgbClr val="000000"/>
              </a:buClr>
              <a:buSzPct val="45000"/>
              <a:buFont typeface="Wingdings" charset="2"/>
              <a:buChar char=""/>
            </a:pPr>
            <a:r>
              <a:rPr b="0" lang="en-US" sz="2000" spc="-1" strike="noStrike">
                <a:solidFill>
                  <a:srgbClr val="000000"/>
                </a:solidFill>
                <a:latin typeface="Arial"/>
              </a:rPr>
              <a:t>Add 2 function to GameManager.cs to control the button.</a:t>
            </a:r>
            <a:endParaRPr b="0" lang="en-US" sz="2000" spc="-1" strike="noStrike">
              <a:solidFill>
                <a:srgbClr val="000000"/>
              </a:solidFill>
              <a:latin typeface="Arial"/>
            </a:endParaRPr>
          </a:p>
        </p:txBody>
      </p:sp>
      <p:pic>
        <p:nvPicPr>
          <p:cNvPr id="209" name="" descr=""/>
          <p:cNvPicPr/>
          <p:nvPr/>
        </p:nvPicPr>
        <p:blipFill>
          <a:blip r:embed="rId1"/>
          <a:stretch/>
        </p:blipFill>
        <p:spPr>
          <a:xfrm>
            <a:off x="3327840" y="2601000"/>
            <a:ext cx="4901400" cy="1970640"/>
          </a:xfrm>
          <a:prstGeom prst="rect">
            <a:avLst/>
          </a:prstGeom>
          <a:ln w="0">
            <a:noFill/>
          </a:ln>
        </p:spPr>
      </p:pic>
      <p:sp>
        <p:nvSpPr>
          <p:cNvPr id="2" name="PlaceHolder 1"/>
          <p:cNvSpPr>
            <a:spLocks noGrp="1"/>
          </p:cNvSpPr>
          <p:nvPr>
            <p:ph type="sldNum" idx="2"/>
          </p:nvPr>
        </p:nvSpPr>
        <p:spPr/>
        <p:txBody>
          <a:bodyPr/>
          <a:p>
            <a:fld id="{6C9C0B56-E1BC-4872-A1DF-C303018C6007}"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44"/>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Coding Exercise 3</a:t>
            </a:r>
            <a:endParaRPr b="0" lang="en-US" sz="3600" spc="-1" strike="noStrike">
              <a:solidFill>
                <a:srgbClr val="000000"/>
              </a:solidFill>
              <a:latin typeface="Arial"/>
            </a:endParaRPr>
          </a:p>
        </p:txBody>
      </p:sp>
      <p:sp>
        <p:nvSpPr>
          <p:cNvPr id="211" name=""/>
          <p:cNvSpPr/>
          <p:nvPr/>
        </p:nvSpPr>
        <p:spPr>
          <a:xfrm>
            <a:off x="264240" y="1371600"/>
            <a:ext cx="8193600" cy="1796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57"/>
              </a:spcBef>
              <a:buClr>
                <a:srgbClr val="000000"/>
              </a:buClr>
              <a:buSzPct val="45000"/>
              <a:buFont typeface="Wingdings" charset="2"/>
              <a:buChar char=""/>
            </a:pPr>
            <a:r>
              <a:rPr b="0" lang="en-US" sz="2000" spc="-1" strike="noStrike">
                <a:solidFill>
                  <a:srgbClr val="000000"/>
                </a:solidFill>
                <a:latin typeface="Arial"/>
                <a:ea typeface="PingFang SC"/>
              </a:rPr>
              <a:t>Create a reference for the 'Continue' button by dragging and dropping the 'Main Camera' into the 'onClick()' GameObject section and select the function 'NextScene()'.</a:t>
            </a:r>
            <a:endParaRPr b="0" lang="en-US" sz="2000" spc="-1" strike="noStrike">
              <a:solidFill>
                <a:srgbClr val="000000"/>
              </a:solidFill>
              <a:latin typeface="Arial"/>
            </a:endParaRPr>
          </a:p>
          <a:p>
            <a:pPr marL="216000" indent="-216000">
              <a:lnSpc>
                <a:spcPct val="150000"/>
              </a:lnSpc>
              <a:spcBef>
                <a:spcPts val="57"/>
              </a:spcBef>
              <a:buClr>
                <a:srgbClr val="000000"/>
              </a:buClr>
              <a:buSzPct val="45000"/>
              <a:buFont typeface="Wingdings" charset="2"/>
              <a:buChar char=""/>
            </a:pPr>
            <a:r>
              <a:rPr b="0" lang="en-US" sz="2000" spc="-1" strike="noStrike">
                <a:solidFill>
                  <a:srgbClr val="000000"/>
                </a:solidFill>
                <a:latin typeface="Arial"/>
                <a:ea typeface="PingFang SC"/>
              </a:rPr>
              <a:t>Do the same for the Restart button.</a:t>
            </a:r>
            <a:endParaRPr b="0" lang="en-US" sz="2000" spc="-1" strike="noStrike">
              <a:solidFill>
                <a:srgbClr val="000000"/>
              </a:solidFill>
              <a:latin typeface="Arial"/>
            </a:endParaRPr>
          </a:p>
        </p:txBody>
      </p:sp>
      <p:pic>
        <p:nvPicPr>
          <p:cNvPr id="212" name="" descr=""/>
          <p:cNvPicPr/>
          <p:nvPr/>
        </p:nvPicPr>
        <p:blipFill>
          <a:blip r:embed="rId1"/>
          <a:stretch/>
        </p:blipFill>
        <p:spPr>
          <a:xfrm>
            <a:off x="8702640" y="685800"/>
            <a:ext cx="3303000" cy="5714640"/>
          </a:xfrm>
          <a:prstGeom prst="rect">
            <a:avLst/>
          </a:prstGeom>
          <a:ln w="0">
            <a:noFill/>
          </a:ln>
        </p:spPr>
      </p:pic>
      <p:sp>
        <p:nvSpPr>
          <p:cNvPr id="213" name=""/>
          <p:cNvSpPr/>
          <p:nvPr/>
        </p:nvSpPr>
        <p:spPr>
          <a:xfrm>
            <a:off x="8686800" y="5257800"/>
            <a:ext cx="3200040" cy="91404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AB5C4564-1FBE-46EA-B879-439BF4B69463}"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
          <p:cNvSpPr/>
          <p:nvPr/>
        </p:nvSpPr>
        <p:spPr>
          <a:xfrm>
            <a:off x="194400" y="1455480"/>
            <a:ext cx="10823760" cy="4429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15" name="PlaceHolder 11"/>
          <p:cNvSpPr/>
          <p:nvPr/>
        </p:nvSpPr>
        <p:spPr>
          <a:xfrm>
            <a:off x="228600" y="68112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Calibri Light"/>
                <a:ea typeface="DejaVu Sans"/>
              </a:rPr>
              <a:t>Conclusion and Next Steps</a:t>
            </a:r>
            <a:endParaRPr b="0" lang="en-US" sz="4400" spc="-1" strike="noStrike">
              <a:solidFill>
                <a:srgbClr val="000000"/>
              </a:solidFill>
              <a:latin typeface="Arial"/>
            </a:endParaRPr>
          </a:p>
        </p:txBody>
      </p:sp>
      <p:sp>
        <p:nvSpPr>
          <p:cNvPr id="216" name=""/>
          <p:cNvSpPr/>
          <p:nvPr/>
        </p:nvSpPr>
        <p:spPr>
          <a:xfrm>
            <a:off x="1350360" y="1443600"/>
            <a:ext cx="9488880" cy="43300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850"/>
              </a:spcBef>
              <a:spcAft>
                <a:spcPts val="850"/>
              </a:spcAft>
            </a:pPr>
            <a:endParaRPr b="0" lang="en-US" sz="1800" spc="-1" strike="noStrike">
              <a:solidFill>
                <a:srgbClr val="000000"/>
              </a:solidFill>
              <a:latin typeface="Arial"/>
              <a:ea typeface="DejaVu Sans"/>
            </a:endParaRPr>
          </a:p>
        </p:txBody>
      </p:sp>
      <p:sp>
        <p:nvSpPr>
          <p:cNvPr id="217" name=""/>
          <p:cNvSpPr/>
          <p:nvPr/>
        </p:nvSpPr>
        <p:spPr>
          <a:xfrm>
            <a:off x="349200" y="1525680"/>
            <a:ext cx="11658240" cy="4790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Covered essential Unity UI components: Canvas, Image, Text, and Button, showcasing their role in UI design.</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Explored detailed button design and customization methods within Unity, including various button states and interactions.</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Introduced typography principles and their application in UI design, emphasizing effective text placement and readability.</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Explored techniques for adding, styling, and displaying information using Text components in Unity.</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Delved into the incorporation and customization of images, focusing on their visual appeal and branding within UI design.</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Discussed layout and alignment principles to create visually balanced and organized interfaces in Unity.</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675E6630-14BD-4941-9830-473503F84BF9}" type="slidenum">
              <a:t>42</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6"/>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UI Design Principles Recap</a:t>
            </a:r>
            <a:endParaRPr b="0" lang="en-US" sz="3600" spc="-1" strike="noStrike">
              <a:solidFill>
                <a:srgbClr val="000000"/>
              </a:solidFill>
              <a:latin typeface="Arial"/>
            </a:endParaRPr>
          </a:p>
        </p:txBody>
      </p:sp>
      <p:sp>
        <p:nvSpPr>
          <p:cNvPr id="102" name=""/>
          <p:cNvSpPr/>
          <p:nvPr/>
        </p:nvSpPr>
        <p:spPr>
          <a:xfrm>
            <a:off x="457200" y="1395360"/>
            <a:ext cx="10971720" cy="43516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1" lang="en-US" sz="2000" spc="-1" strike="noStrike">
                <a:solidFill>
                  <a:srgbClr val="000000"/>
                </a:solidFill>
                <a:latin typeface="Arial"/>
                <a:ea typeface="DejaVu Sans"/>
              </a:rPr>
              <a:t>Requirements for interface design:</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DejaVu Sans"/>
              </a:rPr>
              <a:t>Immediate Response</a:t>
            </a:r>
            <a:r>
              <a:rPr b="0" lang="en-US" sz="2000" spc="-1" strike="noStrike">
                <a:solidFill>
                  <a:srgbClr val="000000"/>
                </a:solidFill>
                <a:latin typeface="Arial"/>
                <a:ea typeface="DejaVu Sans"/>
              </a:rPr>
              <a:t>: When users interact with an interface, immediate feedback confirms that their action has been registered. For instance, a button press changing color to show it has been clicked.</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DejaVu Sans"/>
              </a:rPr>
              <a:t>Error Handling</a:t>
            </a:r>
            <a:r>
              <a:rPr b="0" lang="en-US" sz="2000" spc="-1" strike="noStrike">
                <a:solidFill>
                  <a:srgbClr val="000000"/>
                </a:solidFill>
                <a:latin typeface="Arial"/>
                <a:ea typeface="DejaVu Sans"/>
              </a:rPr>
              <a:t>: Clear feedback is essential when users make mistakes. Providing helpful error messages or visual cues guides them on correcting the error.</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DejaVu Sans"/>
              </a:rPr>
              <a:t>Progress Indication</a:t>
            </a:r>
            <a:r>
              <a:rPr b="0" lang="en-US" sz="2000" spc="-1" strike="noStrike">
                <a:solidFill>
                  <a:srgbClr val="000000"/>
                </a:solidFill>
                <a:latin typeface="Arial"/>
                <a:ea typeface="DejaVu Sans"/>
              </a:rPr>
              <a:t>: In interfaces with time-consuming actions (like downloads or form submissions), progress bars or spinners give users a sense of how long they need to wait.</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82EF1CD1-CB5F-45AF-B497-FBC86478D435}"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p:nvPr/>
        </p:nvSpPr>
        <p:spPr>
          <a:xfrm>
            <a:off x="457200" y="1395720"/>
            <a:ext cx="10971720" cy="47764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1" lang="en-US" sz="2000" spc="-1" strike="noStrike">
                <a:solidFill>
                  <a:srgbClr val="000000"/>
                </a:solidFill>
                <a:latin typeface="Arial"/>
                <a:ea typeface="DejaVu Sans"/>
              </a:rPr>
              <a:t>Requirements for interface design:</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startAt="4"/>
            </a:pPr>
            <a:r>
              <a:rPr b="1" lang="en-US" sz="2000" spc="-1" strike="noStrike">
                <a:solidFill>
                  <a:srgbClr val="000000"/>
                </a:solidFill>
                <a:latin typeface="Arial"/>
                <a:ea typeface="DejaVu Sans"/>
              </a:rPr>
              <a:t>Confirmation</a:t>
            </a:r>
            <a:r>
              <a:rPr b="0" lang="en-US" sz="2000" spc="-1" strike="noStrike">
                <a:solidFill>
                  <a:srgbClr val="000000"/>
                </a:solidFill>
                <a:latin typeface="Arial"/>
                <a:ea typeface="DejaVu Sans"/>
              </a:rPr>
              <a:t>: When users perform significant actions (such as making a purchase or deleting an item), a confirmation message helps prevent accidental actions.</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1" lang="en-US" sz="2000" spc="-1" strike="noStrike">
                <a:solidFill>
                  <a:srgbClr val="000000"/>
                </a:solidFill>
                <a:latin typeface="Arial"/>
                <a:ea typeface="DejaVu Sans"/>
              </a:rPr>
              <a:t>User Testing</a:t>
            </a:r>
            <a:r>
              <a:rPr b="0" lang="en-US" sz="2000" spc="-1" strike="noStrike">
                <a:solidFill>
                  <a:srgbClr val="000000"/>
                </a:solidFill>
                <a:latin typeface="Arial"/>
                <a:ea typeface="DejaVu Sans"/>
              </a:rPr>
              <a:t>: Gathering feedback directly from users through surveys, interviews, or testing sessions is crucial. This helps designers understand user needs and preferences better.</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Font typeface="OpenSymbol"/>
              <a:buAutoNum type="arabicPeriod"/>
            </a:pPr>
            <a:r>
              <a:rPr b="0" lang="en-US" sz="2000" spc="-1" strike="noStrike">
                <a:solidFill>
                  <a:srgbClr val="000000"/>
                </a:solidFill>
                <a:latin typeface="Arial"/>
                <a:ea typeface="PingFang SC"/>
              </a:rPr>
              <a:t>User feedback is not only about visual or auditory responses from the interface; it's also about the broader process of understanding and accommodating user preferences, expectations, and experiences throughout the design journey. It's an iterative process that often leads to refining and improving UI design.</a:t>
            </a:r>
            <a:endParaRPr b="0" lang="en-US" sz="2000" spc="-1" strike="noStrike">
              <a:solidFill>
                <a:srgbClr val="000000"/>
              </a:solidFill>
              <a:latin typeface="Arial"/>
            </a:endParaRPr>
          </a:p>
        </p:txBody>
      </p:sp>
      <p:sp>
        <p:nvSpPr>
          <p:cNvPr id="104" name="PlaceHolder 17"/>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UI Design Principles Recap</a:t>
            </a:r>
            <a:endParaRPr b="0" lang="en-US" sz="3600" spc="-1" strike="noStrike">
              <a:solidFill>
                <a:srgbClr val="000000"/>
              </a:solidFill>
              <a:latin typeface="Arial"/>
            </a:endParaRPr>
          </a:p>
        </p:txBody>
      </p:sp>
      <p:sp>
        <p:nvSpPr>
          <p:cNvPr id="2" name="PlaceHolder 1"/>
          <p:cNvSpPr>
            <a:spLocks noGrp="1"/>
          </p:cNvSpPr>
          <p:nvPr>
            <p:ph type="sldNum" idx="2"/>
          </p:nvPr>
        </p:nvSpPr>
        <p:spPr/>
        <p:txBody>
          <a:bodyPr/>
          <a:p>
            <a:fld id="{E45F4F4D-AEE4-4827-86AF-73FA3A0621EE}"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8"/>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User Interface Systems</a:t>
            </a:r>
            <a:endParaRPr b="0" lang="en-US" sz="4400" spc="-1" strike="noStrike">
              <a:solidFill>
                <a:srgbClr val="000000"/>
              </a:solidFill>
              <a:latin typeface="Arial"/>
            </a:endParaRPr>
          </a:p>
        </p:txBody>
      </p:sp>
      <p:sp>
        <p:nvSpPr>
          <p:cNvPr id="106" name=""/>
          <p:cNvSpPr/>
          <p:nvPr/>
        </p:nvSpPr>
        <p:spPr>
          <a:xfrm>
            <a:off x="8900280" y="6589800"/>
            <a:ext cx="2190960" cy="111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07" name=""/>
          <p:cNvSpPr/>
          <p:nvPr/>
        </p:nvSpPr>
        <p:spPr>
          <a:xfrm>
            <a:off x="457200" y="1312200"/>
            <a:ext cx="11200320" cy="37900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ea typeface="DejaVu Sans"/>
              </a:rPr>
              <a:t>Unity provides three UI systems that you can use to create user interfaces (UI) for the Unity Editor and applications made in the Unity Editor:</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ea typeface="DejaVu Sans"/>
              </a:rPr>
              <a:t>UI Toolkit</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ea typeface="DejaVu Sans"/>
              </a:rPr>
              <a:t>The Unity UI package (uGUI)</a:t>
            </a:r>
            <a:endParaRPr b="0" lang="en-US" sz="2000" spc="-1" strike="noStrike">
              <a:solidFill>
                <a:srgbClr val="000000"/>
              </a:solidFill>
              <a:latin typeface="Arial"/>
            </a:endParaRPr>
          </a:p>
          <a:p>
            <a:pPr marL="216000" indent="-216000">
              <a:lnSpc>
                <a:spcPct val="150000"/>
              </a:lnSpc>
              <a:spcBef>
                <a:spcPts val="1134"/>
              </a:spcBef>
              <a:spcAft>
                <a:spcPts val="1134"/>
              </a:spcAft>
              <a:buClr>
                <a:srgbClr val="000000"/>
              </a:buClr>
              <a:buSzPct val="45000"/>
              <a:buFont typeface="Wingdings" charset="2"/>
              <a:buChar char=""/>
            </a:pPr>
            <a:r>
              <a:rPr b="0" lang="en-US" sz="2000" spc="-1" strike="noStrike">
                <a:solidFill>
                  <a:srgbClr val="000000"/>
                </a:solidFill>
                <a:latin typeface="Arial"/>
                <a:ea typeface="DejaVu Sans"/>
              </a:rPr>
              <a:t>IMGUI</a:t>
            </a:r>
            <a:endParaRPr b="0" lang="en-US" sz="2000" spc="-1" strike="noStrike">
              <a:solidFill>
                <a:srgbClr val="000000"/>
              </a:solidFill>
              <a:latin typeface="Arial"/>
            </a:endParaRPr>
          </a:p>
          <a:p>
            <a:pPr>
              <a:lnSpc>
                <a:spcPct val="150000"/>
              </a:lnSpc>
              <a:spcBef>
                <a:spcPts val="1134"/>
              </a:spcBef>
              <a:spcAft>
                <a:spcPts val="1134"/>
              </a:spcAft>
            </a:pPr>
            <a:endParaRPr b="0" lang="en-US" sz="2000" spc="-1" strike="noStrike">
              <a:solidFill>
                <a:srgbClr val="000000"/>
              </a:solidFill>
              <a:latin typeface="Arial"/>
            </a:endParaRPr>
          </a:p>
        </p:txBody>
      </p:sp>
      <p:pic>
        <p:nvPicPr>
          <p:cNvPr id="108" name="" descr=""/>
          <p:cNvPicPr/>
          <p:nvPr/>
        </p:nvPicPr>
        <p:blipFill>
          <a:blip r:embed="rId1"/>
          <a:stretch/>
        </p:blipFill>
        <p:spPr>
          <a:xfrm>
            <a:off x="1828800" y="4534200"/>
            <a:ext cx="8571240" cy="1865520"/>
          </a:xfrm>
          <a:prstGeom prst="rect">
            <a:avLst/>
          </a:prstGeom>
          <a:ln w="0">
            <a:noFill/>
          </a:ln>
        </p:spPr>
      </p:pic>
      <p:sp>
        <p:nvSpPr>
          <p:cNvPr id="2" name="PlaceHolder 1"/>
          <p:cNvSpPr>
            <a:spLocks noGrp="1"/>
          </p:cNvSpPr>
          <p:nvPr>
            <p:ph type="sldNum" idx="2"/>
          </p:nvPr>
        </p:nvSpPr>
        <p:spPr/>
        <p:txBody>
          <a:bodyPr/>
          <a:p>
            <a:fld id="{E75D59A9-10D4-4940-9D65-13DE65A7F5B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9"/>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Unity User Interface Systems</a:t>
            </a:r>
            <a:endParaRPr b="0" lang="en-US" sz="3600" spc="-1" strike="noStrike">
              <a:solidFill>
                <a:srgbClr val="000000"/>
              </a:solidFill>
              <a:latin typeface="Arial"/>
            </a:endParaRPr>
          </a:p>
        </p:txBody>
      </p:sp>
      <p:sp>
        <p:nvSpPr>
          <p:cNvPr id="110" name=""/>
          <p:cNvSpPr/>
          <p:nvPr/>
        </p:nvSpPr>
        <p:spPr>
          <a:xfrm>
            <a:off x="457200" y="1319760"/>
            <a:ext cx="7085520" cy="40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Comparison of UI systems in Unity</a:t>
            </a:r>
            <a:endParaRPr b="0" lang="en-US" sz="2200" spc="-1" strike="noStrike">
              <a:solidFill>
                <a:srgbClr val="000000"/>
              </a:solidFill>
              <a:latin typeface="Arial"/>
            </a:endParaRPr>
          </a:p>
        </p:txBody>
      </p:sp>
      <p:pic>
        <p:nvPicPr>
          <p:cNvPr id="111" name="" descr=""/>
          <p:cNvPicPr/>
          <p:nvPr/>
        </p:nvPicPr>
        <p:blipFill>
          <a:blip r:embed="rId1"/>
          <a:stretch/>
        </p:blipFill>
        <p:spPr>
          <a:xfrm>
            <a:off x="1557360" y="1684800"/>
            <a:ext cx="9076320" cy="4992480"/>
          </a:xfrm>
          <a:prstGeom prst="rect">
            <a:avLst/>
          </a:prstGeom>
          <a:ln w="0">
            <a:noFill/>
          </a:ln>
        </p:spPr>
      </p:pic>
      <p:sp>
        <p:nvSpPr>
          <p:cNvPr id="112" name=""/>
          <p:cNvSpPr/>
          <p:nvPr/>
        </p:nvSpPr>
        <p:spPr>
          <a:xfrm>
            <a:off x="4343400" y="1722600"/>
            <a:ext cx="1370520" cy="490572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13" name=""/>
          <p:cNvSpPr/>
          <p:nvPr/>
        </p:nvSpPr>
        <p:spPr>
          <a:xfrm>
            <a:off x="8900280" y="6603480"/>
            <a:ext cx="2190960" cy="111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2"/>
          </p:nvPr>
        </p:nvSpPr>
        <p:spPr/>
        <p:txBody>
          <a:bodyPr/>
          <a:p>
            <a:fld id="{60EB99EF-3E59-44CD-BD3F-6401445454A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20"/>
          <p:cNvSpPr/>
          <p:nvPr/>
        </p:nvSpPr>
        <p:spPr>
          <a:xfrm>
            <a:off x="228960" y="681480"/>
            <a:ext cx="11809080" cy="70020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UI (uGUI)</a:t>
            </a:r>
            <a:endParaRPr b="0" lang="en-US" sz="4400" spc="-1" strike="noStrike">
              <a:solidFill>
                <a:srgbClr val="000000"/>
              </a:solidFill>
              <a:latin typeface="Arial"/>
            </a:endParaRPr>
          </a:p>
        </p:txBody>
      </p:sp>
      <p:sp>
        <p:nvSpPr>
          <p:cNvPr id="115" name=""/>
          <p:cNvSpPr/>
          <p:nvPr/>
        </p:nvSpPr>
        <p:spPr>
          <a:xfrm>
            <a:off x="238320" y="1512720"/>
            <a:ext cx="11657520" cy="3199680"/>
          </a:xfrm>
          <a:prstGeom prst="rect">
            <a:avLst/>
          </a:prstGeom>
          <a:noFill/>
          <a:ln w="0">
            <a:noFill/>
          </a:ln>
        </p:spPr>
        <p:style>
          <a:lnRef idx="0"/>
          <a:fillRef idx="0"/>
          <a:effectRef idx="0"/>
          <a:fontRef idx="minor"/>
        </p:style>
        <p:txBody>
          <a:bodyPr lIns="90000" rIns="90000" tIns="45000" bIns="45000" anchor="t">
            <a:noAutofit/>
          </a:bodyPr>
          <a:p>
            <a:pPr>
              <a:lnSpc>
                <a:spcPct val="200000"/>
              </a:lnSpc>
              <a:spcBef>
                <a:spcPts val="1191"/>
              </a:spcBef>
              <a:spcAft>
                <a:spcPts val="992"/>
              </a:spcAft>
            </a:pPr>
            <a:r>
              <a:rPr b="1" i="1" lang="en-US" sz="2000" spc="-1" strike="noStrike">
                <a:solidFill>
                  <a:srgbClr val="000000"/>
                </a:solidFill>
                <a:latin typeface="Arial"/>
                <a:ea typeface="DejaVu Sans"/>
              </a:rPr>
              <a:t>Unity UI</a:t>
            </a:r>
            <a:r>
              <a:rPr b="0" lang="en-US" sz="2000" spc="-1" strike="noStrike">
                <a:solidFill>
                  <a:srgbClr val="000000"/>
                </a:solidFill>
                <a:latin typeface="Arial"/>
                <a:ea typeface="DejaVu Sans"/>
              </a:rPr>
              <a:t> is a set of tools for developing user interfaces for games and applications. It is a </a:t>
            </a:r>
            <a:r>
              <a:rPr b="1" i="1" lang="en-US" sz="2000" spc="-1" strike="noStrike">
                <a:solidFill>
                  <a:srgbClr val="000000"/>
                </a:solidFill>
                <a:latin typeface="Arial"/>
                <a:ea typeface="DejaVu Sans"/>
              </a:rPr>
              <a:t>GameObject-based UI system</a:t>
            </a:r>
            <a:r>
              <a:rPr b="0" lang="en-US" sz="2000" spc="-1" strike="noStrike">
                <a:solidFill>
                  <a:srgbClr val="000000"/>
                </a:solidFill>
                <a:latin typeface="Arial"/>
                <a:ea typeface="DejaVu Sans"/>
              </a:rPr>
              <a:t> that uses </a:t>
            </a:r>
            <a:r>
              <a:rPr b="1" i="1" lang="en-US" sz="2000" spc="-1" strike="noStrike">
                <a:solidFill>
                  <a:srgbClr val="000000"/>
                </a:solidFill>
                <a:latin typeface="Arial"/>
                <a:ea typeface="DejaVu Sans"/>
              </a:rPr>
              <a:t>Components</a:t>
            </a:r>
            <a:r>
              <a:rPr b="0" lang="en-US" sz="2000" spc="-1" strike="noStrike">
                <a:solidFill>
                  <a:srgbClr val="000000"/>
                </a:solidFill>
                <a:latin typeface="Arial"/>
                <a:ea typeface="DejaVu Sans"/>
              </a:rPr>
              <a:t> and the </a:t>
            </a:r>
            <a:r>
              <a:rPr b="1" i="1" lang="en-US" sz="2000" spc="-1" strike="noStrike">
                <a:solidFill>
                  <a:srgbClr val="000000"/>
                </a:solidFill>
                <a:latin typeface="Arial"/>
                <a:ea typeface="DejaVu Sans"/>
              </a:rPr>
              <a:t>Game View</a:t>
            </a:r>
            <a:r>
              <a:rPr b="0" lang="en-US" sz="2000" spc="-1" strike="noStrike">
                <a:solidFill>
                  <a:srgbClr val="000000"/>
                </a:solidFill>
                <a:latin typeface="Arial"/>
                <a:ea typeface="DejaVu Sans"/>
              </a:rPr>
              <a:t> to arrange, position, and style user interfaces. ​ You cannot use Unity UI to create or change user interfaces in the Unity Editor.</a:t>
            </a:r>
            <a:endParaRPr b="0" lang="en-US" sz="2000" spc="-1" strike="noStrike">
              <a:solidFill>
                <a:srgbClr val="000000"/>
              </a:solidFill>
              <a:latin typeface="Arial"/>
            </a:endParaRPr>
          </a:p>
          <a:p>
            <a:pPr>
              <a:lnSpc>
                <a:spcPct val="200000"/>
              </a:lnSpc>
              <a:spcBef>
                <a:spcPts val="1191"/>
              </a:spcBef>
              <a:spcAft>
                <a:spcPts val="992"/>
              </a:spcAft>
            </a:pPr>
            <a:r>
              <a:rPr b="0" lang="en-US" sz="2000" spc="-1" strike="noStrike">
                <a:solidFill>
                  <a:srgbClr val="000000"/>
                </a:solidFill>
                <a:latin typeface="Arial"/>
                <a:ea typeface="DejaVu Sans"/>
              </a:rPr>
              <a:t>In Unity UI, you use components and the Game view to arrange, position, and style the user interface. It supports advanced rendering and text features.</a:t>
            </a:r>
            <a:endParaRPr b="0" lang="en-US" sz="2000" spc="-1" strike="noStrike">
              <a:solidFill>
                <a:srgbClr val="000000"/>
              </a:solidFill>
              <a:latin typeface="Arial"/>
            </a:endParaRPr>
          </a:p>
        </p:txBody>
      </p:sp>
      <p:sp>
        <p:nvSpPr>
          <p:cNvPr id="116" name=""/>
          <p:cNvSpPr/>
          <p:nvPr/>
        </p:nvSpPr>
        <p:spPr>
          <a:xfrm>
            <a:off x="8900280" y="6603480"/>
            <a:ext cx="2190960" cy="111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2"/>
          </p:nvPr>
        </p:nvSpPr>
        <p:spPr/>
        <p:txBody>
          <a:bodyPr/>
          <a:p>
            <a:fld id="{FE382025-5FBE-4A4D-B2D8-9D27A144448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4789</TotalTime>
  <Application>LibreOffice/7.5.1.2$MacOSX_X86_64 LibreOffice_project/fcbaee479e84c6cd81291587d2ee68cba099e129</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2023-12-04T12:44:34Z</dcterms:created>
  <dc:creator>Trí Phạm Thanh</dc:creator>
  <dc:description/>
  <dc:language>en-US</dc:language>
  <cp:lastModifiedBy>Trí Phạm Thanh</cp:lastModifiedBy>
  <dcterms:modified xsi:type="dcterms:W3CDTF">2023-12-25T08:25:20Z</dcterms:modified>
  <cp:revision>398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