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40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5" r:id="rId25"/>
    <p:sldId id="466" r:id="rId26"/>
    <p:sldId id="467" r:id="rId27"/>
    <p:sldId id="464" r:id="rId28"/>
    <p:sldId id="468" r:id="rId29"/>
    <p:sldId id="469" r:id="rId30"/>
    <p:sldId id="470" r:id="rId31"/>
    <p:sldId id="444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903" autoAdjust="0"/>
  </p:normalViewPr>
  <p:slideViewPr>
    <p:cSldViewPr snapToGrid="0">
      <p:cViewPr>
        <p:scale>
          <a:sx n="100" d="100"/>
          <a:sy n="100" d="100"/>
        </p:scale>
        <p:origin x="92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D4EBBC2-D5E1-41FA-9790-8F80BF27C86C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dynamic objects in the game.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OnCollisionEnter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react to collisions with other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Upon collision, it applies a force in the opposite direction of the collision normal to simulate a dynamic reaction.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force magnitude can be adjusted to control the intensity of the reaction.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can be further extended to trigger animations or other dynamic effects based on collision properties.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148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74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15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895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801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dirty="0" smtClean="0"/>
              <a:t>This script is attached to a trigger zone representing the area where the player triggers the door </a:t>
            </a:r>
            <a:r>
              <a:rPr lang="en-US" sz="2000" dirty="0" err="1" smtClean="0"/>
              <a:t>opening.It</a:t>
            </a:r>
            <a:r>
              <a:rPr lang="en-US" sz="2000" dirty="0" smtClean="0"/>
              <a:t> uses </a:t>
            </a:r>
            <a:r>
              <a:rPr lang="en-US" sz="2000" dirty="0" err="1" smtClean="0"/>
              <a:t>OnTriggerEnter</a:t>
            </a:r>
            <a:r>
              <a:rPr lang="en-US" sz="2000" dirty="0" smtClean="0"/>
              <a:t> to detect when the player enters the trigger </a:t>
            </a:r>
            <a:r>
              <a:rPr lang="en-US" sz="2000" dirty="0" err="1" smtClean="0"/>
              <a:t>zone.When</a:t>
            </a:r>
            <a:r>
              <a:rPr lang="en-US" sz="2000" dirty="0" smtClean="0"/>
              <a:t> the player enters the trigger zone, the script activates a door-opening animation by setting a parameter ("</a:t>
            </a:r>
            <a:r>
              <a:rPr lang="en-US" sz="2000" dirty="0" err="1" smtClean="0"/>
              <a:t>isOpen</a:t>
            </a:r>
            <a:r>
              <a:rPr lang="en-US" sz="2000" dirty="0" smtClean="0"/>
              <a:t>") in the door's Animator component to </a:t>
            </a:r>
            <a:r>
              <a:rPr lang="en-US" sz="2000" dirty="0" err="1" smtClean="0"/>
              <a:t>true.Optionally</a:t>
            </a:r>
            <a:r>
              <a:rPr lang="en-US" sz="2000" dirty="0" smtClean="0"/>
              <a:t>, </a:t>
            </a:r>
            <a:r>
              <a:rPr lang="en-US" sz="2000" dirty="0" err="1" smtClean="0"/>
              <a:t>OnTriggerExit</a:t>
            </a:r>
            <a:r>
              <a:rPr lang="en-US" sz="2000" dirty="0" smtClean="0"/>
              <a:t> can be used to close the door when the player exits the trigger area.</a:t>
            </a:r>
            <a:br>
              <a:rPr lang="en-US" sz="2000" dirty="0" smtClean="0"/>
            </a:b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27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a trigger zone representing the area where enemies will be spawned when the player enters.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detect when the player enters the trigger zone.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player enters the trigger zone, the script instantiates an enemy prefab at a specified spawn point.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script keeps track of the number of spawned enemies and ensures that the maximum limit is not exceeded.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616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1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a trigger zone representing the area where the power-up effect will be activated.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detect when the player enters the trigger zone.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player enters the trigger zone, the script activates a specified power-up effect by setting its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active.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prevent multiple activations, the script disables the trigger zone after the power-up effect is activated.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77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a trigger zone representing the area where dialogue between characters will be initiated.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detect when the player enters the trigger zone.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player enters the trigger zone and the dialogue has not been triggered yet, the script initiates the dialogue by calling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StartDialogue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DialogueManager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separate script responsible for managing dialogues).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prevent repeated dialogue initiations, the script sets a flag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dialogueTriggered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true after triggering the dialogue.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27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235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5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227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objects in the game that interact with different surface types.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methods to apply different physics materials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iceMaterial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sandMaterial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concreteMaterial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the object's Rigidbody2D component.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physics material defines friction properties that simulate different surface types, affecting the movement of objects when they interact with these surfaces.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583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objects in the game that interact with different surface types.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methods to apply different physics materials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iceMaterial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sandMaterial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concreteMaterial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the object's Rigidbody2D component.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physics material defines friction properties that simulate different surface types, affecting the movement of objects when they interact with these surfaces.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64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objects in the game that require exaggerated bouncing behavior.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Upon collision with another object,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OnCollisionEnter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triggered.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script calculates the new velocity vector by reflecting the object's current velocity off the collision surface normal and multiplying it by the bounciness factor.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velocity creates an exaggerated bounce effect, causing the object to bounce more dramatically off surfaces.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197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468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942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420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568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10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40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81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08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14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99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0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dirty="0" smtClean="0"/>
              <a:t>This script is attached to collectible objects in the </a:t>
            </a:r>
            <a:r>
              <a:rPr lang="en-US" sz="2000" dirty="0" err="1" smtClean="0"/>
              <a:t>game.It</a:t>
            </a:r>
            <a:r>
              <a:rPr lang="en-US" sz="2000" dirty="0" smtClean="0"/>
              <a:t> uses </a:t>
            </a:r>
            <a:r>
              <a:rPr lang="en-US" sz="2000" dirty="0" err="1" smtClean="0"/>
              <a:t>OnTriggerEnter</a:t>
            </a:r>
            <a:r>
              <a:rPr lang="en-US" sz="2000" dirty="0" smtClean="0"/>
              <a:t> to detect collisions with the </a:t>
            </a:r>
            <a:r>
              <a:rPr lang="en-US" sz="2000" dirty="0" err="1" smtClean="0"/>
              <a:t>player.If</a:t>
            </a:r>
            <a:r>
              <a:rPr lang="en-US" sz="2000" dirty="0" smtClean="0"/>
              <a:t> the colliding object is tagged as "Player," it adds a specified score value to the player's score using a </a:t>
            </a:r>
            <a:r>
              <a:rPr lang="en-US" sz="2000" dirty="0" err="1" smtClean="0"/>
              <a:t>GameManager</a:t>
            </a:r>
            <a:r>
              <a:rPr lang="en-US" sz="2000" dirty="0" smtClean="0"/>
              <a:t> script (not shown here) and destroys the collectible object.</a:t>
            </a:r>
            <a:br>
              <a:rPr lang="en-US" sz="2000" dirty="0" smtClean="0"/>
            </a:b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85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B596FDA-7A2A-49E8-B60D-0B3C9054B08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6B9B89C-61DD-4E64-B5CC-EFEDBC5E04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51F5990-8A72-48D0-BA63-3915E1CCC1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5BED76-17A6-4704-8E8A-01E0AF1BF3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711B77-5951-4C08-9064-2DD161B254D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ADE497-C851-4CAE-A5E6-46B21ADDB6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23A17D-6A30-4219-9AB4-F865558927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96DFDF-541A-412E-8A51-F67A102E970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8C2621-55A1-4D42-A0DB-7132646E97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DD9E22-F3C0-4400-A70A-C31D57D3AF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E71186-3921-484F-BE90-7D08FB4F3A7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A65131B-CFD0-4EEC-B851-F9A2AA0406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CAF6D-DF00-40B6-802D-765F759AC0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9C3C8E-8916-4F21-B485-E7ECF2B730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FC79B0-68DB-444F-8CB8-345DBA0382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948D07-6986-43F5-BC77-37EBFE7435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5DE3C1-1AE1-49A7-ADDF-9243E1C3A6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50AA461-306F-441E-89C3-FE3E6385AB1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6C0B007-0238-4A0A-9351-9691E96CB9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7EEA773-4A70-4AB5-BC31-2BF3D338CCC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FA599D-F980-4D64-AA68-D2359F4C8CD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98ADDE0-B1DE-404E-BC81-91182136811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7018A82-3E28-4D7F-9A73-94C90F2927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13D94B-491D-46B5-83D6-CF185268FF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/>
          <p:nvPr/>
        </p:nvSpPr>
        <p:spPr>
          <a:xfrm>
            <a:off x="0" y="6461280"/>
            <a:ext cx="12178080" cy="3898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" name="TextBox 9"/>
          <p:cNvSpPr/>
          <p:nvPr/>
        </p:nvSpPr>
        <p:spPr>
          <a:xfrm>
            <a:off x="0" y="681120"/>
            <a:ext cx="214560" cy="702000"/>
          </a:xfrm>
          <a:prstGeom prst="rect">
            <a:avLst/>
          </a:prstGeom>
          <a:solidFill>
            <a:srgbClr val="4E8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2" name="Picture 9" descr="GitHub - morzhanov/nodejs-express-boilerplate: Node.js Boilerplate is an  project that allows you to start new node.js project from scratch."/>
          <p:cNvPicPr/>
          <p:nvPr/>
        </p:nvPicPr>
        <p:blipFill>
          <a:blip r:embed="rId14"/>
          <a:stretch/>
        </p:blipFill>
        <p:spPr>
          <a:xfrm>
            <a:off x="10759680" y="3600"/>
            <a:ext cx="1381680" cy="76248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25560" y="30240"/>
            <a:ext cx="1572480" cy="631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C4F2D4-FF57-4D51-8B35-E1A3A91DAC6B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6"/>
          <p:cNvSpPr/>
          <p:nvPr/>
        </p:nvSpPr>
        <p:spPr>
          <a:xfrm>
            <a:off x="0" y="6461280"/>
            <a:ext cx="12178080" cy="3898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TextBox 9"/>
          <p:cNvSpPr/>
          <p:nvPr/>
        </p:nvSpPr>
        <p:spPr>
          <a:xfrm>
            <a:off x="0" y="681120"/>
            <a:ext cx="214560" cy="702000"/>
          </a:xfrm>
          <a:prstGeom prst="rect">
            <a:avLst/>
          </a:prstGeom>
          <a:solidFill>
            <a:srgbClr val="4E8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45" name="Picture 9" descr="GitHub - morzhanov/nodejs-express-boilerplate: Node.js Boilerplate is an  project that allows you to start new node.js project from scratch."/>
          <p:cNvPicPr/>
          <p:nvPr/>
        </p:nvPicPr>
        <p:blipFill>
          <a:blip r:embed="rId14"/>
          <a:stretch/>
        </p:blipFill>
        <p:spPr>
          <a:xfrm>
            <a:off x="10759680" y="3600"/>
            <a:ext cx="1381680" cy="76248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45"/>
          <p:cNvPicPr/>
          <p:nvPr/>
        </p:nvPicPr>
        <p:blipFill>
          <a:blip r:embed="rId15"/>
          <a:stretch/>
        </p:blipFill>
        <p:spPr>
          <a:xfrm>
            <a:off x="25560" y="30240"/>
            <a:ext cx="1572480" cy="6318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sldNum" idx="2"/>
          </p:nvPr>
        </p:nvSpPr>
        <p:spPr>
          <a:xfrm>
            <a:off x="8610480" y="648324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28A3F3E-59CA-4B6B-9341-1A20D24E2E0F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23"/>
          <p:cNvSpPr/>
          <p:nvPr/>
        </p:nvSpPr>
        <p:spPr>
          <a:xfrm>
            <a:off x="1030680" y="1551600"/>
            <a:ext cx="10129320" cy="23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ea typeface="PingFang SC"/>
              </a:rPr>
              <a:t>Handling Collisions and Triggers in Unity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4156200" y="446400"/>
            <a:ext cx="3879360" cy="212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Handling Collisions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Examples: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Script for Detecting Collisions with Collectible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Objects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Collectible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scoreValue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10; // Score value to be added upon collision with the player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colliding object is the player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Increment the player's score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GameManager.instance.AddScore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scoreValue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);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Destroy the collectible object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Destroy(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90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Handling Collisions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Examples: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Script for Reacting Dynamically to Collisions: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DynamicCollisionReaction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float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forceMagnitude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10f; // Magnitude of the force applied upon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collision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component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Start()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GetComponent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&lt;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&gt;(); // Get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OnCollisionEnter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(Collision collision)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// Apply a force in the opposite direction of the collision normal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rb.AddForce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(-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collision.contacts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[0].normal *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forceMagnitude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ForceMode.Impulse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Handling Collisions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Collision Layers and Masking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Unity's layer system allows developers to categorize </a:t>
            </a:r>
            <a:r>
              <a:rPr lang="en-US" sz="2400" spc="-1" dirty="0" err="1">
                <a:solidFill>
                  <a:srgbClr val="000000"/>
                </a:solidFill>
              </a:rPr>
              <a:t>GameObjects</a:t>
            </a:r>
            <a:r>
              <a:rPr lang="en-US" sz="2400" spc="-1" dirty="0">
                <a:solidFill>
                  <a:srgbClr val="000000"/>
                </a:solidFill>
              </a:rPr>
              <a:t> into different layers, enabling fine-grained control over collision interactions.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By configuring collision matrix settings, developers can specify which layers can collide with each other, effectively filtering collision detection and optimizing performance</a:t>
            </a:r>
            <a:r>
              <a:rPr lang="en-US" sz="2400" spc="-1" dirty="0" smtClean="0">
                <a:solidFill>
                  <a:srgbClr val="000000"/>
                </a:solidFill>
              </a:rPr>
              <a:t>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Layer-Based Collision Filtering</a:t>
            </a:r>
            <a:r>
              <a:rPr lang="en-US" sz="2400" spc="-1" dirty="0" smtClean="0">
                <a:solidFill>
                  <a:srgbClr val="000000"/>
                </a:solidFill>
              </a:rPr>
              <a:t>: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This feature is particularly useful for separating gameplay elements, such as separating player-controlled objects from environmental hazards or enemies to prevent unintended collisions.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85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Triggers are special collider components that do not physically interact with other colliders but can detect when other colliders enter or exit their boundaries.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Triggers are commonly used for implementing gameplay mechanics such as checkpoints, area-based effects, or event triggers.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9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Key Differences Between Colliders and Triggers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Unlike colliders, triggers do not generate collision physics responses, such as bouncing or sliding.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Instead, triggers trigger </a:t>
            </a:r>
            <a:r>
              <a:rPr lang="en-US" sz="2400" spc="-1" dirty="0" err="1">
                <a:solidFill>
                  <a:srgbClr val="000000"/>
                </a:solidFill>
              </a:rPr>
              <a:t>OnTrigger</a:t>
            </a:r>
            <a:r>
              <a:rPr lang="en-US" sz="2400" spc="-1" dirty="0">
                <a:solidFill>
                  <a:srgbClr val="000000"/>
                </a:solidFill>
              </a:rPr>
              <a:t> events that can be used to execute specific actions or events when triggered.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3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Setting up Triggers in Unity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To create a trigger in Unity, simply add a Collider component to a </a:t>
            </a:r>
            <a:r>
              <a:rPr lang="en-US" sz="2400" spc="-1" dirty="0" err="1">
                <a:solidFill>
                  <a:srgbClr val="000000"/>
                </a:solidFill>
              </a:rPr>
              <a:t>GameObject</a:t>
            </a:r>
            <a:r>
              <a:rPr lang="en-US" sz="2400" spc="-1" dirty="0">
                <a:solidFill>
                  <a:srgbClr val="000000"/>
                </a:solidFill>
              </a:rPr>
              <a:t> and enable the "Is Trigger" property in the Collider settings.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Once configured as a trigger, the </a:t>
            </a:r>
            <a:r>
              <a:rPr lang="en-US" sz="2400" spc="-1" dirty="0" err="1">
                <a:solidFill>
                  <a:srgbClr val="000000"/>
                </a:solidFill>
              </a:rPr>
              <a:t>GameObject</a:t>
            </a:r>
            <a:r>
              <a:rPr lang="en-US" sz="2400" spc="-1" dirty="0">
                <a:solidFill>
                  <a:srgbClr val="000000"/>
                </a:solidFill>
              </a:rPr>
              <a:t> will no longer generate collision physics responses but will trigger </a:t>
            </a:r>
            <a:r>
              <a:rPr lang="en-US" sz="2400" spc="-1" dirty="0" err="1">
                <a:solidFill>
                  <a:srgbClr val="000000"/>
                </a:solidFill>
              </a:rPr>
              <a:t>OnTriggerEnter</a:t>
            </a:r>
            <a:r>
              <a:rPr lang="en-US" sz="2400" spc="-1" dirty="0">
                <a:solidFill>
                  <a:srgbClr val="000000"/>
                </a:solidFill>
              </a:rPr>
              <a:t> and </a:t>
            </a:r>
            <a:r>
              <a:rPr lang="en-US" sz="2400" spc="-1" dirty="0" err="1">
                <a:solidFill>
                  <a:srgbClr val="000000"/>
                </a:solidFill>
              </a:rPr>
              <a:t>OnTriggerExit</a:t>
            </a:r>
            <a:r>
              <a:rPr lang="en-US" sz="2400" spc="-1" dirty="0">
                <a:solidFill>
                  <a:srgbClr val="000000"/>
                </a:solidFill>
              </a:rPr>
              <a:t> events when other colliders enter or exit its bounds.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4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Trigger-Based Script for Door Opening </a:t>
            </a:r>
            <a:r>
              <a:rPr lang="en-US" sz="2400" spc="-1" dirty="0" smtClean="0">
                <a:solidFill>
                  <a:srgbClr val="000000"/>
                </a:solidFill>
              </a:rPr>
              <a:t>Animation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DoorTrigger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 smtClean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Animator </a:t>
            </a:r>
            <a:r>
              <a:rPr lang="en-US" sz="1400" spc="-1" dirty="0" err="1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doorAnimator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door's Animator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colliding object is the player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Activate the door-opening animation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doorAnimator.SetBool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</a:t>
            </a:r>
            <a:r>
              <a:rPr lang="en-US" sz="1400" spc="-1" dirty="0" err="1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isOpen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", true);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OnTriggerExit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player exits the trigger area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Close the door when the player exits the trigger area (optional)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doorAnimator.SetBool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isOpen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", false);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4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Trigger-Based Event System for Spawning Enemies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EnemySpawner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enemyPrefab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enemy prefab to spawn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Transform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spawnPoint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Position where enemies will spawn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maxEnemies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5; // Maximum number of enemies to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spawn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currentEnemies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0; // Current number of spawned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enemies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colliding object is the player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Spawn enemies if the maximum limit is not reached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currentEnemies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&lt;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maxEnemies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    Instantiate(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enemyPrefab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spawnPoint.position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Quaternion.identity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currentEnemies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++;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6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</a:rPr>
              <a:t>Scripting </a:t>
            </a:r>
            <a:r>
              <a:rPr lang="en-US" sz="2400" b="1" spc="-1" dirty="0">
                <a:solidFill>
                  <a:srgbClr val="000000"/>
                </a:solidFill>
              </a:rPr>
              <a:t>Events and Responses for Triggers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Unity provides </a:t>
            </a:r>
            <a:r>
              <a:rPr lang="en-US" sz="2400" spc="-1" dirty="0" err="1">
                <a:solidFill>
                  <a:srgbClr val="000000"/>
                </a:solidFill>
              </a:rPr>
              <a:t>OnTrigger</a:t>
            </a:r>
            <a:r>
              <a:rPr lang="en-US" sz="2400" spc="-1" dirty="0">
                <a:solidFill>
                  <a:srgbClr val="000000"/>
                </a:solidFill>
              </a:rPr>
              <a:t> events (</a:t>
            </a:r>
            <a:r>
              <a:rPr lang="en-US" sz="2400" spc="-1" dirty="0" err="1">
                <a:solidFill>
                  <a:srgbClr val="000000"/>
                </a:solidFill>
              </a:rPr>
              <a:t>OnTriggerEnter</a:t>
            </a:r>
            <a:r>
              <a:rPr lang="en-US" sz="2400" spc="-1" dirty="0">
                <a:solidFill>
                  <a:srgbClr val="000000"/>
                </a:solidFill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</a:rPr>
              <a:t>OnTriggerStay</a:t>
            </a:r>
            <a:r>
              <a:rPr lang="en-US" sz="2400" spc="-1" dirty="0">
                <a:solidFill>
                  <a:srgbClr val="000000"/>
                </a:solidFill>
              </a:rPr>
              <a:t>, and </a:t>
            </a:r>
            <a:r>
              <a:rPr lang="en-US" sz="2400" spc="-1" dirty="0" err="1">
                <a:solidFill>
                  <a:srgbClr val="000000"/>
                </a:solidFill>
              </a:rPr>
              <a:t>OnTriggerExit</a:t>
            </a:r>
            <a:r>
              <a:rPr lang="en-US" sz="2400" spc="-1" dirty="0">
                <a:solidFill>
                  <a:srgbClr val="000000"/>
                </a:solidFill>
              </a:rPr>
              <a:t>) that allow developers to respond to trigger interactions.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These events can be used to trigger various actions such as changing game states, spawning objects, or initiating dialogue sequences.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41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Script for Activating Power-Up </a:t>
            </a:r>
            <a:r>
              <a:rPr lang="en-US" sz="2400" spc="-1" dirty="0" smtClean="0">
                <a:solidFill>
                  <a:srgbClr val="000000"/>
                </a:solidFill>
              </a:rPr>
              <a:t>Effect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PowerUpTrigger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powerUpEffect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power-up effect </a:t>
            </a:r>
            <a:r>
              <a:rPr lang="en-US" sz="1400" spc="-1" dirty="0" err="1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colliding object is the player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Activate the power-up effect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powerUpEffect.SetActive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(true);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Disable the trigger to prevent multiple activations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gameObject.SetActive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(false);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8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Learning Objectives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609480" y="2009519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Understand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role of collisions and triggers in game development.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Learn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 to handle collisions and triggers in Unity.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smtClean="0">
                <a:solidFill>
                  <a:srgbClr val="000000"/>
                </a:solidFill>
                <a:latin typeface="Calibri"/>
              </a:rPr>
              <a:t>Gain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hands-on experience by creating interactions using collisions and triggers.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Script for Initiating Dialogue between Characters: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DialogueTrigger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Dialogue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dialogue to be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initiated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bool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dialogueTriggered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false; // Flag to track if dialogue has been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triggered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private 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 &amp;&amp; !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dialogueTriggered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 // Check if the colliding object is the player and dialogue is not already triggered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Initiate dialogue between characters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FindObjectOfType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&lt;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DialogueManager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&gt;().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StartDialogue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(dialogue);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Set the dialogue triggered flag to true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dialogueTriggered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true;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0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Trigger-Based Gameplay Mechanics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Triggers are versatile tools for implementing a wide range of gameplay mechanics, including quest objectives, interactive objects, and environmental hazards.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By creatively utilizing triggers and trigger events, developers can add depth and interactivity to their games, enhancing the overall player experience</a:t>
            </a:r>
            <a:r>
              <a:rPr lang="en-US" sz="2400" spc="-1" dirty="0" smtClean="0">
                <a:solidFill>
                  <a:srgbClr val="000000"/>
                </a:solidFill>
              </a:rPr>
              <a:t>.</a:t>
            </a:r>
            <a:endParaRPr lang="en-US" sz="1400" spc="-1" dirty="0" smtClean="0">
              <a:solidFill>
                <a:srgbClr val="000000"/>
              </a:solidFill>
            </a:endParaRP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Best Practices for Using Triggers: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When implementing trigger-based mechanics, it's essential to consider player feedback, usability, and game balance to ensure that triggers enhance rather than detract from the gameplay experience</a:t>
            </a:r>
            <a:r>
              <a:rPr lang="en-US" sz="2400" spc="-1" dirty="0" smtClean="0">
                <a:solidFill>
                  <a:srgbClr val="000000"/>
                </a:solidFill>
              </a:rPr>
              <a:t>.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6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Physics Material 2D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Overview of Using Physics Material 2D for Controlling Friction and Bounciness in 2D Games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Physics Material 2D is a Unity component that allows developers to control friction, bounciness, and other physical properties of colliders in 2D environments.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By adjusting these properties, developers can fine-tune the behavior of colliders to achieve desired gameplay effects and enhance the overall feel of the game.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0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Adjusting Friction Properties to Simulate Different Surface Types: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SurfaceFriction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PhysicsMaterial2D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iceMaterial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Physics material for ice surface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PhysicsMaterial2D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sandMaterial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Physics material for sand surface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PhysicsMaterial2D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concreteMaterial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Physics material for concrete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surface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Rigidbody2D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Rigidbody2D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component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Start()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GetComponent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&lt;Rigidbody2D&gt;(); // Get the Rigidbody2D component of the object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ApplyIceMaterial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rb.sharedMaterial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iceMaterial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Apply ice material to the Rigidbody2D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4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Adjusting Friction Properties to Simulate Different Surface Types: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ApplySandMaterial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rb.sharedMaterial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sandMaterial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Apply sand material to the Rigidbody2D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ApplyConcreteMaterial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rb.sharedMaterial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concreteMaterial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Apply concrete material to the Rigidbody2D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5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Adjusting Bounciness Properties to Create Exaggerated Physics Interactions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Bounciness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float bounciness = 1.0f; // Bounciness factor (0 = no bounce, 1 = maximum bounce)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component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Start()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GetComponent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&lt;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&gt;(); // Get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component of the object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</a:t>
            </a:r>
            <a:r>
              <a:rPr lang="en-US" sz="1400" spc="-1" dirty="0" smtClean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OnCollisionEnter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(Collision collision)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// Calculate the new velocity after collision with exaggerated bounce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Vector3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newVelocity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Vector3.Reflect(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rb.velocity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collision.contacts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[0].normal) * bounciness;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// Apply the new velocity to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rb.velocity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newVelocity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7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Physics Material 2D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Creating and Applying Physics Material 2D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Physics Material 2D can be created and configured directly within Unity's editor interface, allowing developers to tweak material properties and preview their effects in real-time.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Once created, physics material can be assigned to individual colliders or applied globally to affect all colliders in the scene.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9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Physics Material 2D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Optimizing Collider Behavior with Physics Material 2D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When fine-tuning collider behavior using physics material, developers should consider factors such as gameplay balance, visual consistency, and performance impact to ensure that the game feels responsive and polished.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41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Advanced Topics: Complex Collision Scenarios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Overview of Advanced Collision Scenarios, Such as Compound Colliders and Mesh Collisions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In addition to primitive colliders, Unity supports more complex collision shapes and scenarios, such as compound colliders composed of multiple primitive shapes and mesh collisions using detailed mesh representations.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These advanced collision techniques enable developers to create more intricate and realistic interactions between game objects, enhancing the overall immersion and polish of the game.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4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Advanced Topics: Complex Collision Scenarios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Best Practices for Handling Complex Collision Scenarios</a:t>
            </a:r>
            <a:r>
              <a:rPr lang="en-US" sz="2400" b="1" spc="-1" dirty="0" smtClean="0">
                <a:solidFill>
                  <a:srgbClr val="000000"/>
                </a:solidFill>
              </a:rPr>
              <a:t>:</a:t>
            </a:r>
            <a:endParaRPr lang="en-US" sz="2400" b="1" spc="-1" dirty="0">
              <a:solidFill>
                <a:srgbClr val="000000"/>
              </a:solidFill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When working with complex collision scenarios, developers should prioritize performance optimization, ensuring that collision calculations are efficient and do not adversely impact the game's frame rate or responsiveness.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Strategies such as simplifying collision geometry, utilizing level-of-detail techniques, and implementing efficient collision detection algorithms can help mitigate performance bottlenecks and ensure smooth gameplay experiences across a range of hardware configurations.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0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Collision System Overview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Unity's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collision system is a crucial aspect of game development, responsible for determining how objects interact with each other within the game environment.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It enables developers to create realistic interactions between game objects, such as player-character collisions, object collisions, and environmental collisions.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 smtClean="0">
                <a:solidFill>
                  <a:srgbClr val="000000"/>
                </a:solidFill>
              </a:rPr>
              <a:t>Conclusion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400" spc="-1" smtClean="0">
                <a:solidFill>
                  <a:srgbClr val="000000"/>
                </a:solidFill>
                <a:latin typeface="Calibri"/>
              </a:rPr>
              <a:t>he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fundamental principles of handling collisions and triggers in Unity game development, including collision detection and response, collider components, trigger systems, and advanced collision scenarios.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By understanding these concepts and mastering the corresponding techniques and best practices, developers can create engaging and immersive gameplay experiences that captivate players and elevate the quality of their games.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2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Collision System Overview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Collision Detection and Response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en-US" sz="2400" b="1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Collision detection is the process of identifying when two or more objects come into contact with each other.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Unity's collision system employs various algorithms for collision detection, including bounding volume hierarchies, spatial partitioning, and sweep and prune methods.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Collision response involves determining how objects react when a collision occurs, such as bouncing off each other, triggering events, or applying forces.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4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Collider Components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Colliders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are essential components attached to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GameObjects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in Unity that define their shape and size for collision detection purposes.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Unity provides several types of colliders, each with its specific use cases and applications depending on the shape and complexity of the object.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Collider Components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Different Types of Colliders and Their Applications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en-US" sz="2400" b="1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BoxCollider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Ideal for objects with simple rectangular shapes, such as walls, floors, or obstacles.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SphereCollider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Suitable for objects with spherical shapes, such as balls, coins, or planets.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CapsuleCollider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Often used for characters, vehicles, or other objects with cylindrical shapes.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MeshCollider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Allows for complex and irregular shapes by using the object's mesh data, though it can be computationally expensive.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3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Collider Components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Different Types of Colliders and Their Applications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 smtClean="0">
                <a:solidFill>
                  <a:srgbClr val="000000"/>
                </a:solidFill>
                <a:latin typeface="Calibri"/>
              </a:rPr>
              <a:t>MeshCollider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(Continued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):</a:t>
            </a:r>
            <a:endParaRPr lang="en-US" sz="2400" b="1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While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MeshCollider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provides the most accurate collision detection for complex shapes, it comes with performance implications due to its computational intensity.</a:t>
            </a:r>
          </a:p>
          <a:p>
            <a:pPr marL="1143000" lvl="2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It's recommended to use simpler collider types whenever possible and reserve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MeshCollider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for objects with irregular shapes that cannot be adequately represented by primitive colliders.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4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Collider Components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Different Types of Colliders and Their Applications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Collider Optimization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en-US" sz="2400" b="1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Properly configuring colliders is crucial for achieving optimal performance in Unity.</a:t>
            </a:r>
          </a:p>
          <a:p>
            <a:pPr marL="1143000" lvl="2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Developers should ensure that colliders closely match the shape of the object they represent while minimizing unnecessary complexity to avoid unnecessary collision checks.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2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Handling Collisions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Scripting Collision Responses</a:t>
            </a: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en-US" sz="2400" b="1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Unity provides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OnCollisionEnter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OnCollisionStay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and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OnCollisionExit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methods that allow developers to respond to collision events between objects.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These methods can be implemented in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MonoBehaviour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scripts attached to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GameObjects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to define custom collision behaviors.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6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7198</TotalTime>
  <Words>2848</Words>
  <Application>Microsoft Office PowerPoint</Application>
  <PresentationFormat>Widescreen</PresentationFormat>
  <Paragraphs>309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Bahnschrift Light Condensed</vt:lpstr>
      <vt:lpstr>Calibri</vt:lpstr>
      <vt:lpstr>DejaVu Sans</vt:lpstr>
      <vt:lpstr>PingFang SC</vt:lpstr>
      <vt:lpstr>Symbol</vt:lpstr>
      <vt:lpstr>Times New Roman</vt:lpstr>
      <vt:lpstr>Wingdings</vt:lpstr>
      <vt:lpstr>Office Theme</vt:lpstr>
      <vt:lpstr>Office Theme</vt:lpstr>
      <vt:lpstr>PowerPoint Presentation</vt:lpstr>
      <vt:lpstr>Learning Objectives</vt:lpstr>
      <vt:lpstr>Unity Collision System Overview</vt:lpstr>
      <vt:lpstr>Unity Collision System Overview</vt:lpstr>
      <vt:lpstr>Collider Components</vt:lpstr>
      <vt:lpstr>Collider Components</vt:lpstr>
      <vt:lpstr>Collider Components</vt:lpstr>
      <vt:lpstr>Collider Components</vt:lpstr>
      <vt:lpstr>Handling Collisions</vt:lpstr>
      <vt:lpstr>Handling Collisions</vt:lpstr>
      <vt:lpstr>Handling Collisions</vt:lpstr>
      <vt:lpstr>Handling Collisions</vt:lpstr>
      <vt:lpstr>Unity Trigger System</vt:lpstr>
      <vt:lpstr>Unity Trigger System</vt:lpstr>
      <vt:lpstr>Unity Trigger System</vt:lpstr>
      <vt:lpstr>Unity Trigger System</vt:lpstr>
      <vt:lpstr>Unity Trigger System</vt:lpstr>
      <vt:lpstr>Trigger Events and Responses</vt:lpstr>
      <vt:lpstr>Trigger Events and Responses</vt:lpstr>
      <vt:lpstr>Trigger Events and Responses</vt:lpstr>
      <vt:lpstr>Trigger Events and Responses</vt:lpstr>
      <vt:lpstr>Physics Material 2D</vt:lpstr>
      <vt:lpstr>Trigger Events and Responses</vt:lpstr>
      <vt:lpstr>Trigger Events and Responses</vt:lpstr>
      <vt:lpstr>Trigger Events and Responses</vt:lpstr>
      <vt:lpstr>Physics Material 2D</vt:lpstr>
      <vt:lpstr>Physics Material 2D</vt:lpstr>
      <vt:lpstr>Advanced Topics: Complex Collision Scenarios</vt:lpstr>
      <vt:lpstr>Advanced Topics: Complex Collision Scenarios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Trí Phạm Thanh</dc:creator>
  <dc:description/>
  <cp:lastModifiedBy>Phạm Trọng Nghĩa</cp:lastModifiedBy>
  <cp:revision>443</cp:revision>
  <dcterms:created xsi:type="dcterms:W3CDTF">2023-12-04T12:44:34Z</dcterms:created>
  <dcterms:modified xsi:type="dcterms:W3CDTF">2024-04-02T19:17:19Z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FE FPTU HCM</vt:lpwstr>
  </property>
  <property fmtid="{D5CDD505-2E9C-101B-9397-08002B2CF9AE}" pid="3" name="PresentationFormat">
    <vt:lpwstr>Widescreen</vt:lpwstr>
  </property>
  <property fmtid="{D5CDD505-2E9C-101B-9397-08002B2CF9AE}" pid="4" name="Slides">
    <vt:r8>27</vt:r8>
  </property>
</Properties>
</file>