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media/image1.png" ContentType="image/png"/>
  <Override PartName="/ppt/media/image2.jpeg" ContentType="image/jpeg"/>
  <Override PartName="/ppt/media/image3.jpeg" ContentType="image/jpe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_rels/notesSlide21.xml.rels" ContentType="application/vnd.openxmlformats-package.relationships+xml"/>
  <Override PartName="/ppt/notesSlides/_rels/notesSlide17.xml.rels" ContentType="application/vnd.openxmlformats-package.relationships+xml"/>
  <Override PartName="/ppt/notesSlides/_rels/notesSlide3.xml.rels" ContentType="application/vnd.openxmlformats-package.relationships+xml"/>
  <Override PartName="/ppt/notesSlides/_rels/notesSlide32.xml.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6D4395C-8BDF-4533-AF16-1D14954F261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b0O2CRSdiOA&amp;list=PLX2vGYjWbI0S-LEFR59E2B347w2HbjiJv" TargetMode="External"/><Relationship Id="rId2" Type="http://schemas.openxmlformats.org/officeDocument/2006/relationships/hyperlink" Target="https://docs.unity3d.com/Manual/AnimationOverview.html"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docs.unity3d.com/Packages/com.unity.ugui@2.0/manual/UIAnimationIntegration.html" TargetMode="External"/><Relationship Id="rId2" Type="http://schemas.openxmlformats.org/officeDocument/2006/relationships/slide" Target="../slides/slide20.xml"/><Relationship Id="rId3"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hyperlink" Target="https://docs.unity3d.com/Packages/com.unity.ugui@2.0/manual/UIAnimationIntegration.html" TargetMode="External"/><Relationship Id="rId2" Type="http://schemas.openxmlformats.org/officeDocument/2006/relationships/slide" Target="../slides/slide21.xml"/><Relationship Id="rId3"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216000" y="812520"/>
            <a:ext cx="7125480" cy="4007160"/>
          </a:xfrm>
          <a:prstGeom prst="rect">
            <a:avLst/>
          </a:prstGeom>
          <a:ln w="0">
            <a:noFill/>
          </a:ln>
        </p:spPr>
      </p:sp>
      <p:sp>
        <p:nvSpPr>
          <p:cNvPr id="170" name="PlaceHolder 2"/>
          <p:cNvSpPr>
            <a:spLocks noGrp="1"/>
          </p:cNvSpPr>
          <p:nvPr>
            <p:ph type="body"/>
          </p:nvPr>
        </p:nvSpPr>
        <p:spPr>
          <a:xfrm>
            <a:off x="756000" y="5078520"/>
            <a:ext cx="6045840" cy="4809240"/>
          </a:xfrm>
          <a:prstGeom prst="rect">
            <a:avLst/>
          </a:prstGeom>
          <a:noFill/>
          <a:ln w="0">
            <a:noFill/>
          </a:ln>
        </p:spPr>
        <p:txBody>
          <a:bodyPr lIns="0" rIns="0" tIns="0" bIns="0" anchor="t">
            <a:noAutofit/>
          </a:bodyPr>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Two different components for animating in Unity:</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1. Legacy Animation:  directly access the clips in the Animation and call play/stop</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2. Mecanim (or called Animator): animation sets in a state machine.</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16120" cy="3997800"/>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Online tutorial for this lesson: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https://www.youtube.com/watch?v=b0O2CRSdiOA&amp;list=PLX2vGYjWbI0S-LEFR59E2B347w2HbjiJv</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https://docs.unity3d.com/Manual/AnimationOverview.html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216000" y="812520"/>
            <a:ext cx="7125840" cy="4007520"/>
          </a:xfrm>
          <a:prstGeom prst="rect">
            <a:avLst/>
          </a:prstGeom>
          <a:ln w="0">
            <a:noFill/>
          </a:ln>
        </p:spPr>
      </p:sp>
      <p:sp>
        <p:nvSpPr>
          <p:cNvPr id="172"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u="sng">
                <a:solidFill>
                  <a:srgbClr val="000000"/>
                </a:solidFill>
                <a:uFillTx/>
                <a:latin typeface="Arial"/>
                <a:hlinkClick r:id="rId1"/>
              </a:rPr>
              <a:t>https://docs.unity3d.com/Packages/com.unity.ugui@2.0/manual/UIAnimationIntegration.html</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216000" y="812520"/>
            <a:ext cx="7125840" cy="4007520"/>
          </a:xfrm>
          <a:prstGeom prst="rect">
            <a:avLst/>
          </a:prstGeom>
          <a:ln w="0">
            <a:noFill/>
          </a:ln>
        </p:spPr>
      </p:sp>
      <p:sp>
        <p:nvSpPr>
          <p:cNvPr id="174"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u="sng">
                <a:solidFill>
                  <a:srgbClr val="000000"/>
                </a:solidFill>
                <a:uFillTx/>
                <a:latin typeface="Arial"/>
                <a:hlinkClick r:id="rId1"/>
              </a:rPr>
              <a:t>https://docs.unity3d.com/Packages/com.unity.ugui@2.0/manual/UIAnimationIntegration.html</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0080" cy="4001760"/>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Brief recap of fundamental animation scripting concepts covered in previous sessions.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Reminder of the importance of scripting for dynamic and controlled movement.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440" y="0"/>
            <a:ext cx="0" cy="0"/>
          </a:xfrm>
          <a:prstGeom prst="rect">
            <a:avLst/>
          </a:prstGeom>
          <a:ln w="0">
            <a:noFill/>
          </a:ln>
        </p:spPr>
      </p:sp>
      <p:sp>
        <p:nvSpPr>
          <p:cNvPr id="176"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https://www.youtube.com/watch?v=oMbEe0DBQnQ</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33584063-18FA-4AC7-B758-E7400074CFB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A1D18A1F-A265-4686-9011-9729C705685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59ED015F-20EE-408C-AF09-F0E13572C86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2696E4A7-C256-404D-BD64-DB253A10019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AFB65992-DA9D-494B-98D5-4CF7BD3BA0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611E9756-0BF4-495F-B21A-68638C80ADA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BCD51F12-021F-4A01-B6E7-CD493787F9B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DB51EF4D-3EA4-4327-A76E-6C3D14699F7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41BA0B85-3C16-4E98-9545-1D1A6EBEE40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EDF159AE-2C05-4571-B4FF-ECC33DE0385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23BDB4D1-6E56-4A85-A92A-412E7331F9B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08041E93-5870-437A-9A88-5D3BD436898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1960" cy="38376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08440" cy="69588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75560" cy="756360"/>
          </a:xfrm>
          <a:prstGeom prst="rect">
            <a:avLst/>
          </a:prstGeom>
          <a:ln w="0">
            <a:noFill/>
          </a:ln>
        </p:spPr>
      </p:pic>
      <p:pic>
        <p:nvPicPr>
          <p:cNvPr id="3" name="" descr=""/>
          <p:cNvPicPr/>
          <p:nvPr/>
        </p:nvPicPr>
        <p:blipFill>
          <a:blip r:embed="rId3"/>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6EC82D83-BEFF-49D6-B17D-6B2F4C185CBC}"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n-US" sz="4400" spc="-1" strike="noStrike">
                <a:solidFill>
                  <a:srgbClr val="000000"/>
                </a:solidFill>
                <a:latin typeface="Arial"/>
                <a:ea typeface="PingFang SC"/>
              </a:rPr>
              <a:t>Game Logic and Scoring Systems</a:t>
            </a:r>
            <a:endParaRPr b="0" lang="en-US" sz="4400" spc="-1" strike="noStrike">
              <a:solidFill>
                <a:srgbClr val="000000"/>
              </a:solidFill>
              <a:latin typeface="Arial"/>
            </a:endParaRPr>
          </a:p>
        </p:txBody>
      </p:sp>
      <p:pic>
        <p:nvPicPr>
          <p:cNvPr id="52" name="" descr=""/>
          <p:cNvPicPr/>
          <p:nvPr/>
        </p:nvPicPr>
        <p:blipFill>
          <a:blip r:embed="rId1"/>
          <a:stretch/>
        </p:blipFill>
        <p:spPr>
          <a:xfrm>
            <a:off x="4158360" y="446400"/>
            <a:ext cx="3873240" cy="21218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8"/>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Scripting Basics Recap</a:t>
            </a:r>
            <a:endParaRPr b="0" lang="en-US" sz="4400" spc="-1" strike="noStrike">
              <a:solidFill>
                <a:srgbClr val="000000"/>
              </a:solidFill>
              <a:latin typeface="Arial"/>
            </a:endParaRPr>
          </a:p>
        </p:txBody>
      </p:sp>
      <p:sp>
        <p:nvSpPr>
          <p:cNvPr id="77" name=""/>
          <p:cNvSpPr/>
          <p:nvPr/>
        </p:nvSpPr>
        <p:spPr>
          <a:xfrm>
            <a:off x="493560" y="137808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Essential Scripting Concepts in Unity:</a:t>
            </a:r>
            <a:endParaRPr b="0" lang="en-US" sz="2000" spc="-1" strike="noStrike">
              <a:solidFill>
                <a:srgbClr val="000000"/>
              </a:solidFill>
              <a:latin typeface="Arial"/>
            </a:endParaRPr>
          </a:p>
        </p:txBody>
      </p:sp>
      <p:sp>
        <p:nvSpPr>
          <p:cNvPr id="78" name=""/>
          <p:cNvSpPr/>
          <p:nvPr/>
        </p:nvSpPr>
        <p:spPr>
          <a:xfrm>
            <a:off x="499680" y="1843200"/>
            <a:ext cx="11158200" cy="32140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startAt="7"/>
            </a:pPr>
            <a:r>
              <a:rPr b="1" lang="en-US" sz="2000" spc="-1" strike="noStrike">
                <a:solidFill>
                  <a:srgbClr val="000000"/>
                </a:solidFill>
                <a:latin typeface="Arial"/>
                <a:ea typeface="PingFang SC"/>
              </a:rPr>
              <a:t>Coroutines</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Coroutines are special functions in Unity</a:t>
            </a:r>
            <a:r>
              <a:rPr b="0" lang="en-US" sz="2000" spc="-1" strike="noStrike">
                <a:solidFill>
                  <a:srgbClr val="000000"/>
                </a:solidFill>
                <a:latin typeface="Arial"/>
                <a:ea typeface="PingFang SC"/>
              </a:rPr>
              <a:t> that allow for asynchronous execution. They are often used for actions that need to occur over time, such as animations or delays.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startAt="4"/>
            </a:pPr>
            <a:r>
              <a:rPr b="1" lang="en-US" sz="2000" spc="-1" strike="noStrike">
                <a:solidFill>
                  <a:srgbClr val="000000"/>
                </a:solidFill>
                <a:latin typeface="Arial"/>
                <a:ea typeface="PingFang SC"/>
              </a:rPr>
              <a:t>Colliders and Triggers</a:t>
            </a:r>
            <a:r>
              <a:rPr b="0" lang="en-US" sz="2000" spc="-1" strike="noStrike">
                <a:solidFill>
                  <a:srgbClr val="000000"/>
                </a:solidFill>
                <a:latin typeface="Arial"/>
                <a:ea typeface="PingFang SC"/>
              </a:rPr>
              <a:t>: Understanding Unity's collider system is essential for </a:t>
            </a:r>
            <a:r>
              <a:rPr b="0" i="1" lang="en-US" sz="2000" spc="-1" strike="noStrike">
                <a:solidFill>
                  <a:srgbClr val="000000"/>
                </a:solidFill>
                <a:latin typeface="Arial"/>
                <a:ea typeface="PingFang SC"/>
              </a:rPr>
              <a:t>handling collisions and trigger events in scripts</a:t>
            </a:r>
            <a:r>
              <a:rPr b="0" lang="en-US" sz="2000" spc="-1" strike="noStrike">
                <a:solidFill>
                  <a:srgbClr val="000000"/>
                </a:solidFill>
                <a:latin typeface="Arial"/>
                <a:ea typeface="PingFang SC"/>
              </a:rPr>
              <a:t>. Colliders define the physical shape of game objects, while triggers allow for specific events when objects enter or exit an area.</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0B0DB3B9-9EDE-4346-8B5B-4348234EB080}"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9"/>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Implementing Game Events</a:t>
            </a:r>
            <a:endParaRPr b="0" lang="en-US" sz="4400" spc="-1" strike="noStrike">
              <a:solidFill>
                <a:srgbClr val="000000"/>
              </a:solidFill>
              <a:latin typeface="Arial"/>
            </a:endParaRPr>
          </a:p>
        </p:txBody>
      </p:sp>
      <p:sp>
        <p:nvSpPr>
          <p:cNvPr id="80" name=""/>
          <p:cNvSpPr/>
          <p:nvPr/>
        </p:nvSpPr>
        <p:spPr>
          <a:xfrm>
            <a:off x="493920" y="137844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What are Scripting Events</a:t>
            </a:r>
            <a:endParaRPr b="0" lang="en-US" sz="2000" spc="-1" strike="noStrike">
              <a:solidFill>
                <a:srgbClr val="000000"/>
              </a:solidFill>
              <a:latin typeface="Arial"/>
            </a:endParaRPr>
          </a:p>
        </p:txBody>
      </p:sp>
      <p:sp>
        <p:nvSpPr>
          <p:cNvPr id="81" name=""/>
          <p:cNvSpPr/>
          <p:nvPr/>
        </p:nvSpPr>
        <p:spPr>
          <a:xfrm>
            <a:off x="500040" y="1843560"/>
            <a:ext cx="11158200" cy="32140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400" spc="-1" strike="noStrike">
                <a:solidFill>
                  <a:srgbClr val="000000"/>
                </a:solidFill>
                <a:latin typeface="Arial"/>
                <a:ea typeface="Sohne-Buch"/>
              </a:rPr>
              <a:t>Unity provides a</a:t>
            </a:r>
            <a:r>
              <a:rPr b="1" i="1" lang="en-US" sz="2400" spc="-1" strike="noStrike">
                <a:solidFill>
                  <a:srgbClr val="000000"/>
                </a:solidFill>
                <a:latin typeface="Arial"/>
                <a:ea typeface="Sohne-Buch"/>
              </a:rPr>
              <a:t> built-in event system</a:t>
            </a:r>
            <a:r>
              <a:rPr b="0" lang="en-US" sz="2400" spc="-1" strike="noStrike">
                <a:solidFill>
                  <a:srgbClr val="000000"/>
                </a:solidFill>
                <a:latin typeface="Arial"/>
                <a:ea typeface="Sohne-Buch"/>
              </a:rPr>
              <a:t> that allows scripts to communicate and respond to events. This system uses C# delegates and events to create custom events that can be triggered and listened to by different scripts. This facilitates modularity and decoupling of code.</a:t>
            </a:r>
            <a:endParaRPr b="0" lang="en-US" sz="2400" spc="-1" strike="noStrike">
              <a:solidFill>
                <a:srgbClr val="000000"/>
              </a:solidFill>
              <a:latin typeface="Arial"/>
            </a:endParaRPr>
          </a:p>
        </p:txBody>
      </p:sp>
      <p:sp>
        <p:nvSpPr>
          <p:cNvPr id="2" name="PlaceHolder 1"/>
          <p:cNvSpPr>
            <a:spLocks noGrp="1"/>
          </p:cNvSpPr>
          <p:nvPr>
            <p:ph type="sldNum" idx="1"/>
          </p:nvPr>
        </p:nvSpPr>
        <p:spPr/>
        <p:txBody>
          <a:bodyPr/>
          <a:p>
            <a:fld id="{5DE32DA6-D327-4B09-8D93-54489C7BAE0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8"/>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Implementing Game Events</a:t>
            </a:r>
            <a:endParaRPr b="0" lang="en-US" sz="4400" spc="-1" strike="noStrike">
              <a:solidFill>
                <a:srgbClr val="000000"/>
              </a:solidFill>
              <a:latin typeface="Arial"/>
            </a:endParaRPr>
          </a:p>
        </p:txBody>
      </p:sp>
      <p:sp>
        <p:nvSpPr>
          <p:cNvPr id="83" name=""/>
          <p:cNvSpPr/>
          <p:nvPr/>
        </p:nvSpPr>
        <p:spPr>
          <a:xfrm>
            <a:off x="493920" y="137844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Unity's Event System:</a:t>
            </a:r>
            <a:endParaRPr b="0" lang="en-US" sz="2000" spc="-1" strike="noStrike">
              <a:solidFill>
                <a:srgbClr val="000000"/>
              </a:solidFill>
              <a:latin typeface="Arial"/>
            </a:endParaRPr>
          </a:p>
        </p:txBody>
      </p:sp>
      <p:sp>
        <p:nvSpPr>
          <p:cNvPr id="84" name=""/>
          <p:cNvSpPr/>
          <p:nvPr/>
        </p:nvSpPr>
        <p:spPr>
          <a:xfrm>
            <a:off x="500040" y="1843560"/>
            <a:ext cx="11158200" cy="321408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400" spc="-1" strike="noStrike">
                <a:solidFill>
                  <a:srgbClr val="000000"/>
                </a:solidFill>
                <a:latin typeface="Arial"/>
                <a:ea typeface="PingFang SC"/>
              </a:rPr>
              <a:t>In game development, </a:t>
            </a:r>
            <a:r>
              <a:rPr b="0" i="1" lang="en-US" sz="2400" spc="-1" strike="noStrike">
                <a:solidFill>
                  <a:srgbClr val="000000"/>
                </a:solidFill>
                <a:latin typeface="Arial"/>
                <a:ea typeface="PingFang SC"/>
              </a:rPr>
              <a:t>events are occurrences or happenings that can trigger specific actions or behaviors in the game</a:t>
            </a:r>
            <a:r>
              <a:rPr b="0" lang="en-US" sz="2400" spc="-1" strike="noStrike">
                <a:solidFill>
                  <a:srgbClr val="000000"/>
                </a:solidFill>
                <a:latin typeface="Arial"/>
                <a:ea typeface="PingFang SC"/>
              </a:rPr>
              <a:t>. Scripting events involves </a:t>
            </a:r>
            <a:r>
              <a:rPr b="0" i="1" lang="en-US" sz="2400" spc="-1" strike="noStrike">
                <a:solidFill>
                  <a:srgbClr val="000000"/>
                </a:solidFill>
                <a:latin typeface="Arial"/>
                <a:ea typeface="PingFang SC"/>
              </a:rPr>
              <a:t>defining and handling these occurrences in the code</a:t>
            </a:r>
            <a:r>
              <a:rPr b="0" lang="en-US" sz="2400" spc="-1" strike="noStrike">
                <a:solidFill>
                  <a:srgbClr val="000000"/>
                </a:solidFill>
                <a:latin typeface="Arial"/>
                <a:ea typeface="PingFang SC"/>
              </a:rPr>
              <a:t>. Events can range from simple actions like button clicks to more complex scenarios like character interactions, level changes, or combat situations.</a:t>
            </a:r>
            <a:endParaRPr b="0" lang="en-US" sz="2400" spc="-1" strike="noStrike">
              <a:solidFill>
                <a:srgbClr val="000000"/>
              </a:solidFill>
              <a:latin typeface="Arial"/>
            </a:endParaRPr>
          </a:p>
        </p:txBody>
      </p:sp>
      <p:sp>
        <p:nvSpPr>
          <p:cNvPr id="2" name="PlaceHolder 1"/>
          <p:cNvSpPr>
            <a:spLocks noGrp="1"/>
          </p:cNvSpPr>
          <p:nvPr>
            <p:ph type="sldNum" idx="1"/>
          </p:nvPr>
        </p:nvSpPr>
        <p:spPr/>
        <p:txBody>
          <a:bodyPr/>
          <a:p>
            <a:fld id="{EAA06246-5634-4204-9C27-09B1B9ADF4B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9"/>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Scripting Basics Recap</a:t>
            </a:r>
            <a:endParaRPr b="0" lang="en-US" sz="4400" spc="-1" strike="noStrike">
              <a:solidFill>
                <a:srgbClr val="000000"/>
              </a:solidFill>
              <a:latin typeface="Arial"/>
            </a:endParaRPr>
          </a:p>
        </p:txBody>
      </p:sp>
      <p:sp>
        <p:nvSpPr>
          <p:cNvPr id="86" name=""/>
          <p:cNvSpPr/>
          <p:nvPr/>
        </p:nvSpPr>
        <p:spPr>
          <a:xfrm>
            <a:off x="493560" y="134208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Common Game Scenarios Using Events:</a:t>
            </a:r>
            <a:endParaRPr b="0" lang="en-US" sz="2000" spc="-1" strike="noStrike">
              <a:solidFill>
                <a:srgbClr val="000000"/>
              </a:solidFill>
              <a:latin typeface="Arial"/>
            </a:endParaRPr>
          </a:p>
        </p:txBody>
      </p:sp>
      <p:sp>
        <p:nvSpPr>
          <p:cNvPr id="87" name=""/>
          <p:cNvSpPr/>
          <p:nvPr/>
        </p:nvSpPr>
        <p:spPr>
          <a:xfrm>
            <a:off x="499680" y="1771200"/>
            <a:ext cx="11158200" cy="450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PingFang SC"/>
              </a:rPr>
              <a:t>Events are useful for a variety of game scenarios, including:</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Player Input</a:t>
            </a:r>
            <a:r>
              <a:rPr b="0" lang="en-US" sz="2000" spc="-1" strike="noStrike">
                <a:solidFill>
                  <a:srgbClr val="000000"/>
                </a:solidFill>
                <a:latin typeface="Arial"/>
                <a:ea typeface="PingFang SC"/>
              </a:rPr>
              <a:t>: Triggering events based on player actions like button presses or mouse clicks.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Collision Detection</a:t>
            </a:r>
            <a:r>
              <a:rPr b="0" lang="en-US" sz="2000" spc="-1" strike="noStrike">
                <a:solidFill>
                  <a:srgbClr val="000000"/>
                </a:solidFill>
                <a:latin typeface="Arial"/>
                <a:ea typeface="PingFang SC"/>
              </a:rPr>
              <a:t>: Reacting to collisions between game objects.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Animation Events</a:t>
            </a:r>
            <a:r>
              <a:rPr b="0" lang="en-US" sz="2000" spc="-1" strike="noStrike">
                <a:solidFill>
                  <a:srgbClr val="000000"/>
                </a:solidFill>
                <a:latin typeface="Arial"/>
                <a:ea typeface="PingFang SC"/>
              </a:rPr>
              <a:t>: Synchronizing events with specific points in animations.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Quest or Objective Completion</a:t>
            </a:r>
            <a:r>
              <a:rPr b="0" lang="en-US" sz="2000" spc="-1" strike="noStrike">
                <a:solidFill>
                  <a:srgbClr val="000000"/>
                </a:solidFill>
                <a:latin typeface="Arial"/>
                <a:ea typeface="PingFang SC"/>
              </a:rPr>
              <a:t>: Updating the game state when a player completes a task.</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Enemy AI</a:t>
            </a:r>
            <a:r>
              <a:rPr b="0" lang="en-US" sz="2000" spc="-1" strike="noStrike">
                <a:solidFill>
                  <a:srgbClr val="000000"/>
                </a:solidFill>
                <a:latin typeface="Arial"/>
                <a:ea typeface="PingFang SC"/>
              </a:rPr>
              <a:t>: Notifying scripts when an enemy detects the player or when an enemy is defeated.</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1" lang="en-US" sz="2000" spc="-1" strike="noStrike">
                <a:solidFill>
                  <a:srgbClr val="000000"/>
                </a:solidFill>
                <a:latin typeface="Arial"/>
                <a:ea typeface="PingFang SC"/>
              </a:rPr>
              <a:t>UI Updates</a:t>
            </a:r>
            <a:r>
              <a:rPr b="0" lang="en-US" sz="2000" spc="-1" strike="noStrike">
                <a:solidFill>
                  <a:srgbClr val="000000"/>
                </a:solidFill>
                <a:latin typeface="Arial"/>
                <a:ea typeface="PingFang SC"/>
              </a:rPr>
              <a:t>: Updating the user interface based on in-game events.</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57689C07-7A6F-45CC-B347-BA22B9F99B2E}"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5"/>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Scoring Systems</a:t>
            </a:r>
            <a:endParaRPr b="0" lang="en-US" sz="4400" spc="-1" strike="noStrike">
              <a:solidFill>
                <a:srgbClr val="000000"/>
              </a:solidFill>
              <a:latin typeface="Arial"/>
            </a:endParaRPr>
          </a:p>
        </p:txBody>
      </p:sp>
      <p:sp>
        <p:nvSpPr>
          <p:cNvPr id="89" name=""/>
          <p:cNvSpPr/>
          <p:nvPr/>
        </p:nvSpPr>
        <p:spPr>
          <a:xfrm>
            <a:off x="483840" y="2163600"/>
            <a:ext cx="11549160" cy="24332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57"/>
              </a:spcBef>
            </a:pPr>
            <a:r>
              <a:rPr b="0" lang="en-US" sz="2200" spc="-1" strike="noStrike">
                <a:solidFill>
                  <a:srgbClr val="000000"/>
                </a:solidFill>
                <a:latin typeface="Arial"/>
                <a:ea typeface="DejaVu Sans"/>
              </a:rPr>
              <a:t>In Unity, a scoring system is a </a:t>
            </a:r>
            <a:r>
              <a:rPr b="0" i="1" lang="en-US" sz="2200" spc="-1" strike="noStrike">
                <a:solidFill>
                  <a:srgbClr val="000000"/>
                </a:solidFill>
                <a:latin typeface="Arial"/>
                <a:ea typeface="DejaVu Sans"/>
              </a:rPr>
              <a:t>crucial component of game development</a:t>
            </a:r>
            <a:r>
              <a:rPr b="0" lang="en-US" sz="2200" spc="-1" strike="noStrike">
                <a:solidFill>
                  <a:srgbClr val="000000"/>
                </a:solidFill>
                <a:latin typeface="Arial"/>
                <a:ea typeface="DejaVu Sans"/>
              </a:rPr>
              <a:t>, responsible for </a:t>
            </a:r>
            <a:r>
              <a:rPr b="1" i="1" lang="en-US" sz="2200" spc="-1" strike="noStrike">
                <a:solidFill>
                  <a:srgbClr val="000000"/>
                </a:solidFill>
                <a:latin typeface="Arial"/>
                <a:ea typeface="DejaVu Sans"/>
              </a:rPr>
              <a:t>tracking and managing the player's score</a:t>
            </a:r>
            <a:r>
              <a:rPr b="0" lang="en-US" sz="2200" spc="-1" strike="noStrike">
                <a:solidFill>
                  <a:srgbClr val="000000"/>
                </a:solidFill>
                <a:latin typeface="Arial"/>
                <a:ea typeface="DejaVu Sans"/>
              </a:rPr>
              <a:t> throughout the gameplay experience. The score often reflects the player's achievements, progress, and overall success within the game. Implementing an effective scoring system enhances player engagement and provides a measurable aspect of accomplishment.</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F85365D5-2572-40CD-806E-E1FE2718D8DB}"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20"/>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Scoring Systems</a:t>
            </a:r>
            <a:endParaRPr b="0" lang="en-US" sz="4400" spc="-1" strike="noStrike">
              <a:solidFill>
                <a:srgbClr val="000000"/>
              </a:solidFill>
              <a:latin typeface="Arial"/>
            </a:endParaRPr>
          </a:p>
        </p:txBody>
      </p:sp>
      <p:sp>
        <p:nvSpPr>
          <p:cNvPr id="91" name=""/>
          <p:cNvSpPr/>
          <p:nvPr/>
        </p:nvSpPr>
        <p:spPr>
          <a:xfrm>
            <a:off x="493200" y="149256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ff860d"/>
                </a:solidFill>
                <a:latin typeface="Arial"/>
                <a:ea typeface="DejaVu Sans"/>
              </a:rPr>
              <a:t>Methods for Implementing Scoring System in Unity:</a:t>
            </a:r>
            <a:endParaRPr b="0" lang="en-US" sz="2200" spc="-1" strike="noStrike">
              <a:solidFill>
                <a:srgbClr val="000000"/>
              </a:solidFill>
              <a:latin typeface="Arial"/>
            </a:endParaRPr>
          </a:p>
        </p:txBody>
      </p:sp>
      <p:sp>
        <p:nvSpPr>
          <p:cNvPr id="92" name=""/>
          <p:cNvSpPr/>
          <p:nvPr/>
        </p:nvSpPr>
        <p:spPr>
          <a:xfrm>
            <a:off x="3024360" y="2257560"/>
            <a:ext cx="6142680" cy="3800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eriod"/>
            </a:pPr>
            <a:r>
              <a:rPr b="0" i="1" lang="en-US" sz="2000" spc="-1" strike="noStrike">
                <a:solidFill>
                  <a:srgbClr val="000000"/>
                </a:solidFill>
                <a:latin typeface="Arial"/>
                <a:ea typeface="DejaVu Sans"/>
              </a:rPr>
              <a:t>Game Session Object</a:t>
            </a:r>
            <a:endParaRPr b="0" lang="en-US" sz="2000" spc="-1" strike="noStrike">
              <a:solidFill>
                <a:srgbClr val="000000"/>
              </a:solidFill>
              <a:latin typeface="Arial"/>
            </a:endParaRPr>
          </a:p>
          <a:p>
            <a:pPr marL="216000" indent="-216000">
              <a:lnSpc>
                <a:spcPct val="100000"/>
              </a:lnSpc>
              <a:spcBef>
                <a:spcPts val="1134"/>
              </a:spcBef>
              <a:spcAft>
                <a:spcPts val="1134"/>
              </a:spcAft>
              <a:buClr>
                <a:srgbClr val="000000"/>
              </a:buClr>
              <a:buFont typeface="OpenSymbol"/>
              <a:buAutoNum type="arabicPeriod"/>
            </a:pPr>
            <a:r>
              <a:rPr b="0" i="1" lang="en-US" sz="2000" spc="-1" strike="noStrike">
                <a:solidFill>
                  <a:srgbClr val="000000"/>
                </a:solidFill>
                <a:latin typeface="Arial"/>
                <a:ea typeface="DejaVu Sans"/>
              </a:rPr>
              <a:t>PlayerPrefs</a:t>
            </a:r>
            <a:endParaRPr b="0" lang="en-US" sz="2000" spc="-1" strike="noStrike">
              <a:solidFill>
                <a:srgbClr val="000000"/>
              </a:solidFill>
              <a:latin typeface="Arial"/>
            </a:endParaRPr>
          </a:p>
          <a:p>
            <a:pPr marL="216000" indent="-216000">
              <a:lnSpc>
                <a:spcPct val="100000"/>
              </a:lnSpc>
              <a:spcBef>
                <a:spcPts val="1134"/>
              </a:spcBef>
              <a:spcAft>
                <a:spcPts val="1134"/>
              </a:spcAft>
              <a:buClr>
                <a:srgbClr val="000000"/>
              </a:buClr>
              <a:buFont typeface="OpenSymbol"/>
              <a:buAutoNum type="arabicPeriod"/>
            </a:pPr>
            <a:r>
              <a:rPr b="0" lang="en-US" sz="2000" spc="-1" strike="noStrike">
                <a:solidFill>
                  <a:srgbClr val="000000"/>
                </a:solidFill>
                <a:latin typeface="Arial"/>
                <a:ea typeface="DejaVu Sans"/>
              </a:rPr>
              <a:t>Scriptable Objects</a:t>
            </a:r>
            <a:endParaRPr b="0" lang="en-US" sz="2000" spc="-1" strike="noStrike">
              <a:solidFill>
                <a:srgbClr val="000000"/>
              </a:solidFill>
              <a:latin typeface="Arial"/>
            </a:endParaRPr>
          </a:p>
          <a:p>
            <a:pPr marL="216000" indent="-216000">
              <a:lnSpc>
                <a:spcPct val="100000"/>
              </a:lnSpc>
              <a:spcBef>
                <a:spcPts val="1134"/>
              </a:spcBef>
              <a:spcAft>
                <a:spcPts val="1134"/>
              </a:spcAft>
              <a:buClr>
                <a:srgbClr val="000000"/>
              </a:buClr>
              <a:buFont typeface="OpenSymbol"/>
              <a:buAutoNum type="arabicPeriod"/>
            </a:pPr>
            <a:r>
              <a:rPr b="0" lang="en-US" sz="2000" spc="-1" strike="noStrike">
                <a:solidFill>
                  <a:srgbClr val="000000"/>
                </a:solidFill>
                <a:latin typeface="Arial"/>
                <a:ea typeface="DejaVu Sans"/>
              </a:rPr>
              <a:t>Database (Online or Local)</a:t>
            </a:r>
            <a:endParaRPr b="0" lang="en-US" sz="2000" spc="-1" strike="noStrike">
              <a:solidFill>
                <a:srgbClr val="000000"/>
              </a:solidFill>
              <a:latin typeface="Arial"/>
            </a:endParaRPr>
          </a:p>
          <a:p>
            <a:pPr marL="216000" indent="-216000">
              <a:lnSpc>
                <a:spcPct val="100000"/>
              </a:lnSpc>
              <a:spcBef>
                <a:spcPts val="1134"/>
              </a:spcBef>
              <a:spcAft>
                <a:spcPts val="1134"/>
              </a:spcAft>
              <a:buClr>
                <a:srgbClr val="000000"/>
              </a:buClr>
              <a:buFont typeface="OpenSymbol"/>
              <a:buAutoNum type="arabicPeriod"/>
            </a:pPr>
            <a:r>
              <a:rPr b="0" lang="en-US" sz="2000" spc="-1" strike="noStrike">
                <a:solidFill>
                  <a:srgbClr val="000000"/>
                </a:solidFill>
                <a:latin typeface="Arial"/>
                <a:ea typeface="DejaVu Sans"/>
              </a:rPr>
              <a:t>Custom File Storage</a:t>
            </a:r>
            <a:endParaRPr b="0" lang="en-US" sz="2000" spc="-1" strike="noStrike">
              <a:solidFill>
                <a:srgbClr val="000000"/>
              </a:solidFill>
              <a:latin typeface="Arial"/>
            </a:endParaRPr>
          </a:p>
          <a:p>
            <a:pPr marL="216000" indent="-216000">
              <a:lnSpc>
                <a:spcPct val="100000"/>
              </a:lnSpc>
              <a:spcBef>
                <a:spcPts val="1134"/>
              </a:spcBef>
              <a:spcAft>
                <a:spcPts val="1134"/>
              </a:spcAft>
              <a:buClr>
                <a:srgbClr val="000000"/>
              </a:buClr>
              <a:buFont typeface="OpenSymbol"/>
              <a:buAutoNum type="arabicPeriod"/>
            </a:pPr>
            <a:r>
              <a:rPr b="0" i="1" lang="en-US" sz="2000" spc="-1" strike="noStrike">
                <a:solidFill>
                  <a:srgbClr val="000000"/>
                </a:solidFill>
                <a:latin typeface="Arial"/>
                <a:ea typeface="DejaVu Sans"/>
              </a:rPr>
              <a:t>Cloud Services</a:t>
            </a:r>
            <a:endParaRPr b="0" lang="en-US" sz="2000" spc="-1" strike="noStrike">
              <a:solidFill>
                <a:srgbClr val="000000"/>
              </a:solidFill>
              <a:latin typeface="Arial"/>
            </a:endParaRPr>
          </a:p>
          <a:p>
            <a:pPr>
              <a:lnSpc>
                <a:spcPct val="100000"/>
              </a:lnSpc>
              <a:spcBef>
                <a:spcPts val="1134"/>
              </a:spcBef>
              <a:spcAft>
                <a:spcPts val="1134"/>
              </a:spcAft>
            </a:pPr>
            <a:r>
              <a:rPr b="0" lang="en-US" sz="2000" spc="-1" strike="noStrike">
                <a:solidFill>
                  <a:srgbClr val="000000"/>
                </a:solidFill>
                <a:latin typeface="Arial"/>
                <a:ea typeface="DejaVu Sans"/>
              </a:rPr>
              <a:t>...</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BF462FE2-93CC-40E6-B634-588B7ED7C3B1}"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21"/>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Scoring Systems</a:t>
            </a:r>
            <a:endParaRPr b="0" lang="en-US" sz="4400" spc="-1" strike="noStrike">
              <a:solidFill>
                <a:srgbClr val="000000"/>
              </a:solidFill>
              <a:latin typeface="Arial"/>
            </a:endParaRPr>
          </a:p>
        </p:txBody>
      </p:sp>
      <p:sp>
        <p:nvSpPr>
          <p:cNvPr id="94" name=""/>
          <p:cNvSpPr/>
          <p:nvPr/>
        </p:nvSpPr>
        <p:spPr>
          <a:xfrm>
            <a:off x="493200" y="149256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PingFang SC"/>
              </a:rPr>
              <a:t>Game Session Object</a:t>
            </a:r>
            <a:r>
              <a:rPr b="1" lang="en-US" sz="2200" spc="-1" strike="noStrike">
                <a:solidFill>
                  <a:srgbClr val="ff860d"/>
                </a:solidFill>
                <a:latin typeface="Arial"/>
                <a:ea typeface="PingFang SC"/>
              </a:rPr>
              <a:t>:</a:t>
            </a:r>
            <a:endParaRPr b="0" lang="en-US" sz="2200" spc="-1" strike="noStrike">
              <a:solidFill>
                <a:srgbClr val="000000"/>
              </a:solidFill>
              <a:latin typeface="Arial"/>
            </a:endParaRPr>
          </a:p>
        </p:txBody>
      </p:sp>
      <p:sp>
        <p:nvSpPr>
          <p:cNvPr id="95" name=""/>
          <p:cNvSpPr/>
          <p:nvPr/>
        </p:nvSpPr>
        <p:spPr>
          <a:xfrm>
            <a:off x="498240" y="1841400"/>
            <a:ext cx="11159640" cy="1364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A </a:t>
            </a:r>
            <a:r>
              <a:rPr b="1" i="1" lang="en-US" sz="2000" spc="-1" strike="noStrike">
                <a:solidFill>
                  <a:srgbClr val="000000"/>
                </a:solidFill>
                <a:latin typeface="Arial"/>
                <a:ea typeface="DejaVu Sans"/>
              </a:rPr>
              <a:t>Game Session Object</a:t>
            </a:r>
            <a:r>
              <a:rPr b="0" lang="en-US" sz="2000" spc="-1" strike="noStrike">
                <a:solidFill>
                  <a:srgbClr val="000000"/>
                </a:solidFill>
                <a:latin typeface="Arial"/>
                <a:ea typeface="DejaVu Sans"/>
              </a:rPr>
              <a:t> in Unity is a </a:t>
            </a:r>
            <a:r>
              <a:rPr b="0" i="1" lang="en-US" sz="2000" spc="-1" strike="noStrike">
                <a:solidFill>
                  <a:srgbClr val="000000"/>
                </a:solidFill>
                <a:latin typeface="Arial"/>
                <a:ea typeface="DejaVu Sans"/>
              </a:rPr>
              <a:t>centralized script responsible for managing various aspects of a game</a:t>
            </a:r>
            <a:r>
              <a:rPr b="0" lang="en-US" sz="2000" spc="-1" strike="noStrike">
                <a:solidFill>
                  <a:srgbClr val="000000"/>
                </a:solidFill>
                <a:latin typeface="Arial"/>
                <a:ea typeface="DejaVu Sans"/>
              </a:rPr>
              <a:t>, including player score, lives, and level progression. It serves as a container for storing and maintaining essential game-related data throughout different scenes.</a:t>
            </a:r>
            <a:endParaRPr b="0" lang="en-US" sz="2000" spc="-1" strike="noStrike">
              <a:solidFill>
                <a:srgbClr val="000000"/>
              </a:solidFill>
              <a:latin typeface="Arial"/>
            </a:endParaRPr>
          </a:p>
        </p:txBody>
      </p:sp>
      <p:sp>
        <p:nvSpPr>
          <p:cNvPr id="96" name=""/>
          <p:cNvSpPr/>
          <p:nvPr/>
        </p:nvSpPr>
        <p:spPr>
          <a:xfrm>
            <a:off x="493200" y="3393000"/>
            <a:ext cx="11164680" cy="3001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Pros</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Centralized Management</a:t>
            </a:r>
            <a:r>
              <a:rPr b="0" lang="en-US" sz="1800" spc="-1" strike="noStrike">
                <a:solidFill>
                  <a:srgbClr val="000000"/>
                </a:solidFill>
                <a:latin typeface="Arial"/>
                <a:ea typeface="DejaVu Sans"/>
              </a:rPr>
              <a:t>: Offers a single point of control for managing diverse game information.</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Scalability</a:t>
            </a:r>
            <a:r>
              <a:rPr b="0" lang="en-US" sz="1800" spc="-1" strike="noStrike">
                <a:solidFill>
                  <a:srgbClr val="000000"/>
                </a:solidFill>
                <a:latin typeface="Arial"/>
                <a:ea typeface="DejaVu Sans"/>
              </a:rPr>
              <a:t>: Easily scalable to accommodate additional features and data.</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Customization</a:t>
            </a:r>
            <a:r>
              <a:rPr b="0" lang="en-US" sz="1800" spc="-1" strike="noStrike">
                <a:solidFill>
                  <a:srgbClr val="000000"/>
                </a:solidFill>
                <a:latin typeface="Arial"/>
                <a:ea typeface="DejaVu Sans"/>
              </a:rPr>
              <a:t>: Can be tailored to specific game needs, providing flexibility.</a:t>
            </a:r>
            <a:endParaRPr b="0" lang="en-US" sz="1800" spc="-1" strike="noStrike">
              <a:solidFill>
                <a:srgbClr val="000000"/>
              </a:solidFill>
              <a:latin typeface="Arial"/>
            </a:endParaRPr>
          </a:p>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Cons</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Setup Complexity</a:t>
            </a:r>
            <a:r>
              <a:rPr b="0" lang="en-US" sz="1800" spc="-1" strike="noStrike">
                <a:solidFill>
                  <a:srgbClr val="000000"/>
                </a:solidFill>
                <a:latin typeface="Arial"/>
                <a:ea typeface="DejaVu Sans"/>
              </a:rPr>
              <a:t>: Requires a certain level of setup and initialization.</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DejaVu Sans"/>
              </a:rPr>
              <a:t>Scene Persistence</a:t>
            </a:r>
            <a:r>
              <a:rPr b="0" lang="en-US" sz="1800" spc="-1" strike="noStrike">
                <a:solidFill>
                  <a:srgbClr val="000000"/>
                </a:solidFill>
                <a:latin typeface="Arial"/>
                <a:ea typeface="DejaVu Sans"/>
              </a:rPr>
              <a:t>: Needs careful handling to persist data between different scenes.</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4B06FE8E-EA61-4005-BC5F-5F7EC7940F8E}"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28"/>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Game Session Object is Responsible</a:t>
            </a:r>
            <a:endParaRPr b="0" lang="en-US" sz="4400" spc="-1" strike="noStrike">
              <a:solidFill>
                <a:srgbClr val="000000"/>
              </a:solidFill>
              <a:latin typeface="Arial"/>
            </a:endParaRPr>
          </a:p>
        </p:txBody>
      </p:sp>
      <p:sp>
        <p:nvSpPr>
          <p:cNvPr id="98" name=""/>
          <p:cNvSpPr/>
          <p:nvPr/>
        </p:nvSpPr>
        <p:spPr>
          <a:xfrm>
            <a:off x="4572000" y="1828800"/>
            <a:ext cx="20566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Game Session</a:t>
            </a:r>
            <a:endParaRPr b="0" lang="en-US" sz="1800" spc="-1" strike="noStrike">
              <a:solidFill>
                <a:srgbClr val="000000"/>
              </a:solidFill>
              <a:latin typeface="Arial"/>
            </a:endParaRPr>
          </a:p>
        </p:txBody>
      </p:sp>
      <p:sp>
        <p:nvSpPr>
          <p:cNvPr id="99" name=""/>
          <p:cNvSpPr/>
          <p:nvPr/>
        </p:nvSpPr>
        <p:spPr>
          <a:xfrm>
            <a:off x="8001000" y="2057400"/>
            <a:ext cx="22852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GameSession.cs</a:t>
            </a:r>
            <a:endParaRPr b="0" lang="en-US" sz="1800" spc="-1" strike="noStrike">
              <a:solidFill>
                <a:srgbClr val="000000"/>
              </a:solidFill>
              <a:latin typeface="Arial"/>
            </a:endParaRPr>
          </a:p>
        </p:txBody>
      </p:sp>
      <p:sp>
        <p:nvSpPr>
          <p:cNvPr id="100" name=""/>
          <p:cNvSpPr/>
          <p:nvPr/>
        </p:nvSpPr>
        <p:spPr>
          <a:xfrm>
            <a:off x="6629400" y="2286000"/>
            <a:ext cx="1371600" cy="2286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1" name=""/>
          <p:cNvSpPr/>
          <p:nvPr/>
        </p:nvSpPr>
        <p:spPr>
          <a:xfrm>
            <a:off x="1828800" y="3886200"/>
            <a:ext cx="15994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Lives &amp; Dying</a:t>
            </a:r>
            <a:endParaRPr b="0" lang="en-US" sz="1800" spc="-1" strike="noStrike">
              <a:solidFill>
                <a:srgbClr val="000000"/>
              </a:solidFill>
              <a:latin typeface="Arial"/>
            </a:endParaRPr>
          </a:p>
        </p:txBody>
      </p:sp>
      <p:sp>
        <p:nvSpPr>
          <p:cNvPr id="102" name=""/>
          <p:cNvSpPr/>
          <p:nvPr/>
        </p:nvSpPr>
        <p:spPr>
          <a:xfrm>
            <a:off x="3765600" y="3898800"/>
            <a:ext cx="15994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Score</a:t>
            </a:r>
            <a:endParaRPr b="0" lang="en-US" sz="1800" spc="-1" strike="noStrike">
              <a:solidFill>
                <a:srgbClr val="000000"/>
              </a:solidFill>
              <a:latin typeface="Arial"/>
            </a:endParaRPr>
          </a:p>
        </p:txBody>
      </p:sp>
      <p:sp>
        <p:nvSpPr>
          <p:cNvPr id="103" name=""/>
          <p:cNvSpPr/>
          <p:nvPr/>
        </p:nvSpPr>
        <p:spPr>
          <a:xfrm>
            <a:off x="5781600" y="3898800"/>
            <a:ext cx="17614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Level Progress</a:t>
            </a:r>
            <a:endParaRPr b="0" lang="en-US" sz="1800" spc="-1" strike="noStrike">
              <a:solidFill>
                <a:srgbClr val="000000"/>
              </a:solidFill>
              <a:latin typeface="Arial"/>
            </a:endParaRPr>
          </a:p>
        </p:txBody>
      </p:sp>
      <p:sp>
        <p:nvSpPr>
          <p:cNvPr id="104" name=""/>
          <p:cNvSpPr/>
          <p:nvPr/>
        </p:nvSpPr>
        <p:spPr>
          <a:xfrm>
            <a:off x="8001000" y="3886200"/>
            <a:ext cx="2285280" cy="6850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Restarting Game</a:t>
            </a:r>
            <a:endParaRPr b="0" lang="en-US" sz="1800" spc="-1" strike="noStrike">
              <a:solidFill>
                <a:srgbClr val="000000"/>
              </a:solidFill>
              <a:latin typeface="Arial"/>
            </a:endParaRPr>
          </a:p>
        </p:txBody>
      </p:sp>
      <p:sp>
        <p:nvSpPr>
          <p:cNvPr id="105" name=""/>
          <p:cNvSpPr/>
          <p:nvPr/>
        </p:nvSpPr>
        <p:spPr>
          <a:xfrm flipH="1">
            <a:off x="2743200" y="2514600"/>
            <a:ext cx="2743200" cy="13716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6" name=""/>
          <p:cNvSpPr/>
          <p:nvPr/>
        </p:nvSpPr>
        <p:spPr>
          <a:xfrm flipH="1">
            <a:off x="4572000" y="2514600"/>
            <a:ext cx="914400" cy="13842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7" name=""/>
          <p:cNvSpPr/>
          <p:nvPr/>
        </p:nvSpPr>
        <p:spPr>
          <a:xfrm>
            <a:off x="5486400" y="2514600"/>
            <a:ext cx="1143000" cy="13842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8" name=""/>
          <p:cNvSpPr/>
          <p:nvPr/>
        </p:nvSpPr>
        <p:spPr>
          <a:xfrm>
            <a:off x="5486400" y="2514600"/>
            <a:ext cx="3657600" cy="13716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9" name=""/>
          <p:cNvSpPr/>
          <p:nvPr/>
        </p:nvSpPr>
        <p:spPr>
          <a:xfrm>
            <a:off x="3081600" y="5293800"/>
            <a:ext cx="4799880" cy="456480"/>
          </a:xfrm>
          <a:prstGeom prst="rect">
            <a:avLst/>
          </a:prstGeom>
          <a:solidFill>
            <a:srgbClr val="b3cac7"/>
          </a:solidFill>
          <a:ln w="36720">
            <a:solidFill>
              <a:srgbClr val="3465a4"/>
            </a:solidFill>
            <a:round/>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All other persistent data</a:t>
            </a:r>
            <a:endParaRPr b="0" lang="en-US" sz="1800" spc="-1" strike="noStrike">
              <a:solidFill>
                <a:srgbClr val="000000"/>
              </a:solidFill>
              <a:latin typeface="Arial"/>
            </a:endParaRPr>
          </a:p>
        </p:txBody>
      </p:sp>
      <p:sp>
        <p:nvSpPr>
          <p:cNvPr id="110" name=""/>
          <p:cNvSpPr/>
          <p:nvPr/>
        </p:nvSpPr>
        <p:spPr>
          <a:xfrm>
            <a:off x="5486400" y="2514600"/>
            <a:ext cx="360" cy="2743200"/>
          </a:xfrm>
          <a:prstGeom prst="line">
            <a:avLst/>
          </a:prstGeom>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E440AE0F-3E06-46D9-B984-63824C66E1F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22"/>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Scoring Systems</a:t>
            </a:r>
            <a:endParaRPr b="0" lang="en-US" sz="4400" spc="-1" strike="noStrike">
              <a:solidFill>
                <a:srgbClr val="000000"/>
              </a:solidFill>
              <a:latin typeface="Arial"/>
            </a:endParaRPr>
          </a:p>
        </p:txBody>
      </p:sp>
      <p:sp>
        <p:nvSpPr>
          <p:cNvPr id="112" name=""/>
          <p:cNvSpPr/>
          <p:nvPr/>
        </p:nvSpPr>
        <p:spPr>
          <a:xfrm>
            <a:off x="493200" y="149256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PingFang SC"/>
              </a:rPr>
              <a:t>PlayerPref</a:t>
            </a:r>
            <a:r>
              <a:rPr b="1" lang="en-US" sz="2200" spc="-1" strike="noStrike">
                <a:solidFill>
                  <a:srgbClr val="ff860d"/>
                </a:solidFill>
                <a:latin typeface="Arial"/>
                <a:ea typeface="PingFang SC"/>
              </a:rPr>
              <a:t>:</a:t>
            </a:r>
            <a:endParaRPr b="0" lang="en-US" sz="2200" spc="-1" strike="noStrike">
              <a:solidFill>
                <a:srgbClr val="000000"/>
              </a:solidFill>
              <a:latin typeface="Arial"/>
            </a:endParaRPr>
          </a:p>
        </p:txBody>
      </p:sp>
      <p:sp>
        <p:nvSpPr>
          <p:cNvPr id="113" name=""/>
          <p:cNvSpPr/>
          <p:nvPr/>
        </p:nvSpPr>
        <p:spPr>
          <a:xfrm>
            <a:off x="498240" y="1841400"/>
            <a:ext cx="11159640" cy="9396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i="1" lang="en-US" sz="2000" spc="-1" strike="noStrike">
                <a:solidFill>
                  <a:srgbClr val="000000"/>
                </a:solidFill>
                <a:latin typeface="Arial"/>
                <a:ea typeface="DejaVu Sans"/>
              </a:rPr>
              <a:t>PlayerPrefs</a:t>
            </a:r>
            <a:r>
              <a:rPr b="0" lang="en-US" sz="2000" spc="-1" strike="noStrike">
                <a:solidFill>
                  <a:srgbClr val="000000"/>
                </a:solidFill>
                <a:latin typeface="Arial"/>
                <a:ea typeface="DejaVu Sans"/>
              </a:rPr>
              <a:t> is a </a:t>
            </a:r>
            <a:r>
              <a:rPr b="0" i="1" lang="en-US" sz="2000" spc="-1" strike="noStrike">
                <a:solidFill>
                  <a:srgbClr val="000000"/>
                </a:solidFill>
                <a:latin typeface="Arial"/>
                <a:ea typeface="DejaVu Sans"/>
              </a:rPr>
              <a:t>simple and lightweight data storage system</a:t>
            </a:r>
            <a:r>
              <a:rPr b="0" lang="en-US" sz="2000" spc="-1" strike="noStrike">
                <a:solidFill>
                  <a:srgbClr val="000000"/>
                </a:solidFill>
                <a:latin typeface="Arial"/>
                <a:ea typeface="DejaVu Sans"/>
              </a:rPr>
              <a:t> in Unity, allowing developers to save and retrieve player preferences and basic game data persistently.</a:t>
            </a:r>
            <a:endParaRPr b="0" lang="en-US" sz="2000" spc="-1" strike="noStrike">
              <a:solidFill>
                <a:srgbClr val="000000"/>
              </a:solidFill>
              <a:latin typeface="Arial"/>
            </a:endParaRPr>
          </a:p>
        </p:txBody>
      </p:sp>
      <p:sp>
        <p:nvSpPr>
          <p:cNvPr id="114" name=""/>
          <p:cNvSpPr/>
          <p:nvPr/>
        </p:nvSpPr>
        <p:spPr>
          <a:xfrm>
            <a:off x="493200" y="3141000"/>
            <a:ext cx="11621880" cy="3001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Pros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Simplicity</a:t>
            </a:r>
            <a:r>
              <a:rPr b="0" lang="en-US" sz="1800" spc="-1" strike="noStrike">
                <a:solidFill>
                  <a:srgbClr val="000000"/>
                </a:solidFill>
                <a:latin typeface="Arial"/>
                <a:ea typeface="PingFang SC"/>
              </a:rPr>
              <a:t>: Easy to use with a minimal learning curve.</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Basic Data Types</a:t>
            </a:r>
            <a:r>
              <a:rPr b="0" lang="en-US" sz="1800" spc="-1" strike="noStrike">
                <a:solidFill>
                  <a:srgbClr val="000000"/>
                </a:solidFill>
                <a:latin typeface="Arial"/>
                <a:ea typeface="PingFang SC"/>
              </a:rPr>
              <a:t>: Suitable for storing simple data types like integers, floats, and strings.</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Quick Implementation</a:t>
            </a:r>
            <a:r>
              <a:rPr b="0" lang="en-US" sz="1800" spc="-1" strike="noStrike">
                <a:solidFill>
                  <a:srgbClr val="000000"/>
                </a:solidFill>
                <a:latin typeface="Arial"/>
                <a:ea typeface="PingFang SC"/>
              </a:rPr>
              <a:t>: Swiftly integrate into small-scale games for basic data persistence.</a:t>
            </a:r>
            <a:endParaRPr b="0" lang="en-US" sz="1800" spc="-1" strike="noStrike">
              <a:solidFill>
                <a:srgbClr val="000000"/>
              </a:solidFill>
              <a:latin typeface="Arial"/>
            </a:endParaRPr>
          </a:p>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Cons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Security Concerns</a:t>
            </a:r>
            <a:r>
              <a:rPr b="0" lang="en-US" sz="1800" spc="-1" strike="noStrike">
                <a:solidFill>
                  <a:srgbClr val="000000"/>
                </a:solidFill>
                <a:latin typeface="Arial"/>
                <a:ea typeface="PingFang SC"/>
              </a:rPr>
              <a:t>: Not suitable for handling highly secure data due to its vulnerability.</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Limited Data Handling</a:t>
            </a:r>
            <a:r>
              <a:rPr b="0" lang="en-US" sz="1800" spc="-1" strike="noStrike">
                <a:solidFill>
                  <a:srgbClr val="000000"/>
                </a:solidFill>
                <a:latin typeface="Arial"/>
                <a:ea typeface="PingFang SC"/>
              </a:rPr>
              <a:t>: Best for small datasets and may not handle complex data structures efficiently.</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DBE0F0BA-B0DD-4B3F-AC88-5AE25F3C498B}"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23"/>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Scoring Systems</a:t>
            </a:r>
            <a:endParaRPr b="0" lang="en-US" sz="4400" spc="-1" strike="noStrike">
              <a:solidFill>
                <a:srgbClr val="000000"/>
              </a:solidFill>
              <a:latin typeface="Arial"/>
            </a:endParaRPr>
          </a:p>
        </p:txBody>
      </p:sp>
      <p:sp>
        <p:nvSpPr>
          <p:cNvPr id="116" name=""/>
          <p:cNvSpPr/>
          <p:nvPr/>
        </p:nvSpPr>
        <p:spPr>
          <a:xfrm>
            <a:off x="493200" y="149256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PingFang SC"/>
              </a:rPr>
              <a:t>Cloud Services</a:t>
            </a:r>
            <a:r>
              <a:rPr b="1" lang="en-US" sz="2200" spc="-1" strike="noStrike">
                <a:solidFill>
                  <a:srgbClr val="ff860d"/>
                </a:solidFill>
                <a:latin typeface="Arial"/>
                <a:ea typeface="PingFang SC"/>
              </a:rPr>
              <a:t>:</a:t>
            </a:r>
            <a:endParaRPr b="0" lang="en-US" sz="2200" spc="-1" strike="noStrike">
              <a:solidFill>
                <a:srgbClr val="000000"/>
              </a:solidFill>
              <a:latin typeface="Arial"/>
            </a:endParaRPr>
          </a:p>
        </p:txBody>
      </p:sp>
      <p:sp>
        <p:nvSpPr>
          <p:cNvPr id="117" name=""/>
          <p:cNvSpPr/>
          <p:nvPr/>
        </p:nvSpPr>
        <p:spPr>
          <a:xfrm>
            <a:off x="498240" y="1805400"/>
            <a:ext cx="11159640" cy="1364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Storing player data, such as scores and game states, on </a:t>
            </a:r>
            <a:r>
              <a:rPr b="1" i="1" lang="en-US" sz="2000" spc="-1" strike="noStrike">
                <a:solidFill>
                  <a:srgbClr val="000000"/>
                </a:solidFill>
                <a:latin typeface="Arial"/>
                <a:ea typeface="DejaVu Sans"/>
              </a:rPr>
              <a:t>Cloud Storage</a:t>
            </a:r>
            <a:r>
              <a:rPr b="0" lang="en-US" sz="2000" spc="-1" strike="noStrike">
                <a:solidFill>
                  <a:srgbClr val="000000"/>
                </a:solidFill>
                <a:latin typeface="Arial"/>
                <a:ea typeface="DejaVu Sans"/>
              </a:rPr>
              <a:t> involves utilizing remote servers to save and retrieve information. This approach enables seamless data access across devices and ensures persistence even when the game is played on different platforms.</a:t>
            </a:r>
            <a:endParaRPr b="0" lang="en-US" sz="2000" spc="-1" strike="noStrike">
              <a:solidFill>
                <a:srgbClr val="000000"/>
              </a:solidFill>
              <a:latin typeface="Arial"/>
            </a:endParaRPr>
          </a:p>
        </p:txBody>
      </p:sp>
      <p:sp>
        <p:nvSpPr>
          <p:cNvPr id="118" name=""/>
          <p:cNvSpPr/>
          <p:nvPr/>
        </p:nvSpPr>
        <p:spPr>
          <a:xfrm>
            <a:off x="493200" y="3285000"/>
            <a:ext cx="11621880" cy="3145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Pros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Cross-Platform Accessibility</a:t>
            </a:r>
            <a:r>
              <a:rPr b="0" lang="en-US" sz="1800" spc="-1" strike="noStrike">
                <a:solidFill>
                  <a:srgbClr val="000000"/>
                </a:solidFill>
                <a:latin typeface="Arial"/>
                <a:ea typeface="PingFang SC"/>
              </a:rPr>
              <a:t>: Allows players to access their data from multiple devices.</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Data Persistence</a:t>
            </a:r>
            <a:r>
              <a:rPr b="0" lang="en-US" sz="1800" spc="-1" strike="noStrike">
                <a:solidFill>
                  <a:srgbClr val="000000"/>
                </a:solidFill>
                <a:latin typeface="Arial"/>
                <a:ea typeface="PingFang SC"/>
              </a:rPr>
              <a:t>: Ensures that player data remains intact even if the game is uninstalled or reinstalled.</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Scalability</a:t>
            </a:r>
            <a:r>
              <a:rPr b="0" lang="en-US" sz="1800" spc="-1" strike="noStrike">
                <a:solidFill>
                  <a:srgbClr val="000000"/>
                </a:solidFill>
                <a:latin typeface="Arial"/>
                <a:ea typeface="PingFang SC"/>
              </a:rPr>
              <a:t>: Easily scales to accommodate growing amounts of player data.</a:t>
            </a:r>
            <a:endParaRPr b="0" lang="en-US" sz="1800" spc="-1" strike="noStrike">
              <a:solidFill>
                <a:srgbClr val="000000"/>
              </a:solidFill>
              <a:latin typeface="Arial"/>
            </a:endParaRPr>
          </a:p>
          <a:p>
            <a:pPr marL="216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Cons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Internet Dependency</a:t>
            </a:r>
            <a:r>
              <a:rPr b="0" lang="en-US" sz="1800" spc="-1" strike="noStrike">
                <a:solidFill>
                  <a:srgbClr val="000000"/>
                </a:solidFill>
                <a:latin typeface="Arial"/>
                <a:ea typeface="PingFang SC"/>
              </a:rPr>
              <a:t>: Requires an internet connection for data storage and retrieval.</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Service Costs</a:t>
            </a:r>
            <a:r>
              <a:rPr b="0" lang="en-US" sz="1800" spc="-1" strike="noStrike">
                <a:solidFill>
                  <a:srgbClr val="000000"/>
                </a:solidFill>
                <a:latin typeface="Arial"/>
                <a:ea typeface="PingFang SC"/>
              </a:rPr>
              <a:t>: Some cloud storage services may incur usage costs, particularly for larger datasets.</a:t>
            </a:r>
            <a:endParaRPr b="0" lang="en-US" sz="1800" spc="-1" strike="noStrike">
              <a:solidFill>
                <a:srgbClr val="000000"/>
              </a:solidFill>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US" sz="1800" spc="-1" strike="noStrike">
                <a:solidFill>
                  <a:srgbClr val="000000"/>
                </a:solidFill>
                <a:latin typeface="Arial"/>
                <a:ea typeface="PingFang SC"/>
              </a:rPr>
              <a:t>Complexity</a:t>
            </a:r>
            <a:r>
              <a:rPr b="0" lang="en-US" sz="1800" spc="-1" strike="noStrike">
                <a:solidFill>
                  <a:srgbClr val="000000"/>
                </a:solidFill>
                <a:latin typeface="Arial"/>
                <a:ea typeface="PingFang SC"/>
              </a:rPr>
              <a:t>: Implementing cloud storage functionality may add complexity to the development process.</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8313B4A3-4C37-4461-A432-2D1D50548054}"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400" spc="-1" strike="noStrike">
                <a:solidFill>
                  <a:srgbClr val="000000"/>
                </a:solidFill>
                <a:latin typeface="Arial"/>
              </a:rPr>
              <a:t>Learning Objectives</a:t>
            </a:r>
            <a:endParaRPr b="0" lang="en-US" sz="4400" spc="-1" strike="noStrike">
              <a:solidFill>
                <a:srgbClr val="000000"/>
              </a:solidFill>
              <a:latin typeface="Arial"/>
            </a:endParaRPr>
          </a:p>
        </p:txBody>
      </p:sp>
      <p:sp>
        <p:nvSpPr>
          <p:cNvPr id="54" name="Content Placeholder 2"/>
          <p:cNvSpPr/>
          <p:nvPr/>
        </p:nvSpPr>
        <p:spPr>
          <a:xfrm>
            <a:off x="838080" y="2009520"/>
            <a:ext cx="10514520" cy="279000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role of game logic in creating engaging gameplay.</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implement scoring systems in Unity.</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by creating basic game logic and scoring mechanisms.</a:t>
            </a:r>
            <a:endParaRPr b="0" lang="en-US" sz="2400" spc="-1" strike="noStrike">
              <a:solidFill>
                <a:srgbClr val="000000"/>
              </a:solidFill>
              <a:latin typeface="Arial"/>
            </a:endParaRPr>
          </a:p>
        </p:txBody>
      </p:sp>
      <p:sp>
        <p:nvSpPr>
          <p:cNvPr id="3" name="PlaceHolder 2"/>
          <p:cNvSpPr>
            <a:spLocks noGrp="1"/>
          </p:cNvSpPr>
          <p:nvPr>
            <p:ph type="sldNum" idx="1"/>
          </p:nvPr>
        </p:nvSpPr>
        <p:spPr/>
        <p:txBody>
          <a:bodyPr/>
          <a:p>
            <a:fld id="{B86D5315-3D1D-4EC7-9273-1E23E07B318A}"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p:nvPr/>
        </p:nvSpPr>
        <p:spPr>
          <a:xfrm>
            <a:off x="8900280" y="6612840"/>
            <a:ext cx="2186640" cy="1072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20" name="PlaceHolder 6"/>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Arial"/>
              </a:rPr>
              <a:t>Scoring Mechanics and Point Systems</a:t>
            </a:r>
            <a:endParaRPr b="0" lang="en-US" sz="4400" spc="-1" strike="noStrike">
              <a:solidFill>
                <a:srgbClr val="000000"/>
              </a:solidFill>
              <a:latin typeface="Arial"/>
            </a:endParaRPr>
          </a:p>
        </p:txBody>
      </p:sp>
      <p:sp>
        <p:nvSpPr>
          <p:cNvPr id="121" name=""/>
          <p:cNvSpPr/>
          <p:nvPr/>
        </p:nvSpPr>
        <p:spPr>
          <a:xfrm>
            <a:off x="493200" y="2236680"/>
            <a:ext cx="11281680" cy="19645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Scoring mechanics and point systems play a crucial role in enhancing gameplay experiences and providing players with goals and achievements. In Unity, implementing effective scoring mechanics involves </a:t>
            </a:r>
            <a:r>
              <a:rPr b="0" i="1" lang="en-US" sz="2200" spc="-1" strike="noStrike">
                <a:solidFill>
                  <a:srgbClr val="000000"/>
                </a:solidFill>
                <a:latin typeface="Arial"/>
                <a:ea typeface="DejaVu Sans"/>
              </a:rPr>
              <a:t>designing systems that track and reward player actions, contributing to a sense of progression and accomplishment</a:t>
            </a:r>
            <a:r>
              <a:rPr b="0" lang="en-US" sz="2200" spc="-1" strike="noStrike">
                <a:solidFill>
                  <a:srgbClr val="000000"/>
                </a:solidFill>
                <a:latin typeface="Arial"/>
                <a:ea typeface="DejaVu Sans"/>
              </a:rPr>
              <a:t>.</a:t>
            </a:r>
            <a:endParaRPr b="0" lang="en-US" sz="2200" spc="-1" strike="noStrike">
              <a:solidFill>
                <a:srgbClr val="000000"/>
              </a:solidFill>
              <a:latin typeface="Arial"/>
            </a:endParaRPr>
          </a:p>
        </p:txBody>
      </p:sp>
      <p:sp>
        <p:nvSpPr>
          <p:cNvPr id="122" name=""/>
          <p:cNvSpPr/>
          <p:nvPr/>
        </p:nvSpPr>
        <p:spPr>
          <a:xfrm>
            <a:off x="493560" y="149292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PingFang SC"/>
              </a:rPr>
              <a:t>Concept</a:t>
            </a:r>
            <a:r>
              <a:rPr b="1" lang="en-US" sz="2200" spc="-1" strike="noStrike">
                <a:solidFill>
                  <a:srgbClr val="ff860d"/>
                </a:solidFill>
                <a:latin typeface="Arial"/>
                <a:ea typeface="PingFang SC"/>
              </a:rPr>
              <a:t>:</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0C896AB2-FCFF-45E2-9F38-9763C0D0D86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8900280" y="6612840"/>
            <a:ext cx="2186640" cy="1072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24" name="PlaceHolder 24"/>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Arial"/>
              </a:rPr>
              <a:t>Scoring Mechanics and Point Systems</a:t>
            </a:r>
            <a:endParaRPr b="0" lang="en-US" sz="4400" spc="-1" strike="noStrike">
              <a:solidFill>
                <a:srgbClr val="000000"/>
              </a:solidFill>
              <a:latin typeface="Arial"/>
            </a:endParaRPr>
          </a:p>
        </p:txBody>
      </p:sp>
      <p:sp>
        <p:nvSpPr>
          <p:cNvPr id="125" name=""/>
          <p:cNvSpPr/>
          <p:nvPr/>
        </p:nvSpPr>
        <p:spPr>
          <a:xfrm>
            <a:off x="0" y="1804680"/>
            <a:ext cx="12043080" cy="5078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Pros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Player Engagement</a:t>
            </a:r>
            <a:r>
              <a:rPr b="0" lang="en-US" sz="1800" spc="-1" strike="noStrike">
                <a:solidFill>
                  <a:srgbClr val="000000"/>
                </a:solidFill>
                <a:latin typeface="Arial"/>
                <a:ea typeface="PingFang SC"/>
              </a:rPr>
              <a:t>: Scoring systems enhance player engagement by providing clear objectives and rewards.</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Progression</a:t>
            </a:r>
            <a:r>
              <a:rPr b="0" lang="en-US" sz="1800" spc="-1" strike="noStrike">
                <a:solidFill>
                  <a:srgbClr val="000000"/>
                </a:solidFill>
                <a:latin typeface="Arial"/>
                <a:ea typeface="PingFang SC"/>
              </a:rPr>
              <a:t>: Points contribute to a sense of progression, allowing players to see their improvement over time.</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Competition</a:t>
            </a:r>
            <a:r>
              <a:rPr b="0" lang="en-US" sz="1800" spc="-1" strike="noStrike">
                <a:solidFill>
                  <a:srgbClr val="000000"/>
                </a:solidFill>
                <a:latin typeface="Arial"/>
                <a:ea typeface="PingFang SC"/>
              </a:rPr>
              <a:t>: Leaderboards and high scores foster healthy competition among players.</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Challenges</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Balancing</a:t>
            </a:r>
            <a:r>
              <a:rPr b="0" lang="en-US" sz="1800" spc="-1" strike="noStrike">
                <a:solidFill>
                  <a:srgbClr val="000000"/>
                </a:solidFill>
                <a:latin typeface="Arial"/>
                <a:ea typeface="PingFang SC"/>
              </a:rPr>
              <a:t>: Designing a balanced scoring system requires careful consideration to avoid exploits and maintain fair competition.</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Complexity</a:t>
            </a:r>
            <a:r>
              <a:rPr b="0" lang="en-US" sz="1800" spc="-1" strike="noStrike">
                <a:solidFill>
                  <a:srgbClr val="000000"/>
                </a:solidFill>
                <a:latin typeface="Arial"/>
                <a:ea typeface="PingFang SC"/>
              </a:rPr>
              <a:t>: Elaborate scoring mechanics may introduce complexity, impacting development time and testing.</a:t>
            </a:r>
            <a:endParaRPr b="0" lang="en-US" sz="1800" spc="-1" strike="noStrike">
              <a:solidFill>
                <a:srgbClr val="000000"/>
              </a:solidFill>
              <a:latin typeface="Arial"/>
            </a:endParaRPr>
          </a:p>
          <a:p>
            <a:pPr marL="360000" indent="-216000">
              <a:lnSpc>
                <a:spcPct val="150000"/>
              </a:lnSpc>
              <a:buClr>
                <a:srgbClr val="000000"/>
              </a:buClr>
              <a:buSzPct val="45000"/>
              <a:buFont typeface="Wingdings" charset="2"/>
              <a:buChar char=""/>
            </a:pPr>
            <a:r>
              <a:rPr b="1" lang="en-US" sz="1800" spc="-1" strike="noStrike">
                <a:solidFill>
                  <a:srgbClr val="000000"/>
                </a:solidFill>
                <a:latin typeface="Arial"/>
                <a:ea typeface="PingFang SC"/>
              </a:rPr>
              <a:t>Subjectivity</a:t>
            </a:r>
            <a:r>
              <a:rPr b="0" lang="en-US" sz="1800" spc="-1" strike="noStrike">
                <a:solidFill>
                  <a:srgbClr val="000000"/>
                </a:solidFill>
                <a:latin typeface="Arial"/>
                <a:ea typeface="PingFang SC"/>
              </a:rPr>
              <a:t>: Points might not always accurately represent player skill or enjoyment, as different players may prioritize different aspects of gameplay.</a:t>
            </a:r>
            <a:endParaRPr b="0" lang="en-US" sz="1800" spc="-1" strike="noStrike">
              <a:solidFill>
                <a:srgbClr val="000000"/>
              </a:solidFill>
              <a:latin typeface="Arial"/>
            </a:endParaRPr>
          </a:p>
        </p:txBody>
      </p:sp>
      <p:sp>
        <p:nvSpPr>
          <p:cNvPr id="126" name=""/>
          <p:cNvSpPr/>
          <p:nvPr/>
        </p:nvSpPr>
        <p:spPr>
          <a:xfrm>
            <a:off x="493560" y="1384920"/>
            <a:ext cx="10863000" cy="45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PingFang SC"/>
              </a:rPr>
              <a:t>Pros and Challenges:</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D8BE539B-8189-4B88-9502-7507163C6F5F}"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31"/>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Example 1: Create an Game Session Object</a:t>
            </a:r>
            <a:endParaRPr b="0" lang="en-US" sz="4000" spc="-1" strike="noStrike">
              <a:solidFill>
                <a:srgbClr val="000000"/>
              </a:solidFill>
              <a:latin typeface="Arial"/>
            </a:endParaRPr>
          </a:p>
        </p:txBody>
      </p:sp>
      <p:sp>
        <p:nvSpPr>
          <p:cNvPr id="128" name=""/>
          <p:cNvSpPr/>
          <p:nvPr/>
        </p:nvSpPr>
        <p:spPr>
          <a:xfrm>
            <a:off x="457200" y="1384200"/>
            <a:ext cx="11657880" cy="50792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0" lang="en-US" sz="1800" spc="-1" strike="noStrike">
                <a:solidFill>
                  <a:srgbClr val="000000"/>
                </a:solidFill>
                <a:latin typeface="Arial"/>
                <a:ea typeface="DejaVu Sans"/>
              </a:rPr>
              <a:t>Create and empty GameObject, set name of GameObject to “</a:t>
            </a:r>
            <a:r>
              <a:rPr b="0" i="1" lang="en-US" sz="1800" spc="-1" strike="noStrike">
                <a:solidFill>
                  <a:srgbClr val="000000"/>
                </a:solidFill>
                <a:latin typeface="Arial"/>
                <a:ea typeface="DejaVu Sans"/>
              </a:rPr>
              <a:t>GameSession</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DejaVu Sans"/>
              </a:rPr>
              <a:t>Create GameSession Script</a:t>
            </a:r>
            <a:r>
              <a:rPr b="0" lang="en-US" sz="1800" spc="-1" strike="noStrike">
                <a:solidFill>
                  <a:srgbClr val="000000"/>
                </a:solidFill>
                <a:latin typeface="Arial"/>
                <a:ea typeface="DejaVu Sans"/>
              </a:rPr>
              <a:t>: Create a new C# script named </a:t>
            </a:r>
            <a:r>
              <a:rPr b="0" i="1" lang="en-US" sz="1800" spc="-1" strike="noStrike">
                <a:solidFill>
                  <a:srgbClr val="000000"/>
                </a:solidFill>
                <a:latin typeface="Arial"/>
                <a:ea typeface="DejaVu Sans"/>
              </a:rPr>
              <a:t>GameSession</a:t>
            </a:r>
            <a:r>
              <a:rPr b="0" lang="en-US" sz="1800" spc="-1" strike="noStrike">
                <a:solidFill>
                  <a:srgbClr val="000000"/>
                </a:solidFill>
                <a:latin typeface="Arial"/>
                <a:ea typeface="DejaVu Sans"/>
              </a:rPr>
              <a:t> to manage persistent game data.</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DejaVu Sans"/>
              </a:rPr>
              <a:t>Implement Singleton Pattern</a:t>
            </a:r>
            <a:r>
              <a:rPr b="0" lang="en-US" sz="1800" spc="-1" strike="noStrike">
                <a:solidFill>
                  <a:srgbClr val="000000"/>
                </a:solidFill>
                <a:latin typeface="Arial"/>
                <a:ea typeface="DejaVu Sans"/>
              </a:rPr>
              <a:t>: Use the </a:t>
            </a:r>
            <a:r>
              <a:rPr b="0" i="1" lang="en-US" sz="1800" spc="-1" strike="noStrike">
                <a:solidFill>
                  <a:srgbClr val="000000"/>
                </a:solidFill>
                <a:latin typeface="Arial"/>
                <a:ea typeface="DejaVu Sans"/>
              </a:rPr>
              <a:t>Awake</a:t>
            </a:r>
            <a:r>
              <a:rPr b="0" lang="en-US" sz="1800" spc="-1" strike="noStrike">
                <a:solidFill>
                  <a:srgbClr val="000000"/>
                </a:solidFill>
                <a:latin typeface="Arial"/>
                <a:ea typeface="DejaVu Sans"/>
              </a:rPr>
              <a:t> method to ensure there's only one instance of the </a:t>
            </a:r>
            <a:r>
              <a:rPr b="0" i="1" lang="en-US" sz="1800" spc="-1" strike="noStrike">
                <a:solidFill>
                  <a:srgbClr val="000000"/>
                </a:solidFill>
                <a:latin typeface="Arial"/>
                <a:ea typeface="DejaVu Sans"/>
              </a:rPr>
              <a:t>GameSession</a:t>
            </a:r>
            <a:r>
              <a:rPr b="0" lang="en-US" sz="1800" spc="-1" strike="noStrike">
                <a:solidFill>
                  <a:srgbClr val="000000"/>
                </a:solidFill>
                <a:latin typeface="Arial"/>
                <a:ea typeface="DejaVu Sans"/>
              </a:rPr>
              <a:t> by checking how many instances already exist. If more than one, </a:t>
            </a:r>
            <a:r>
              <a:rPr b="0" i="1" lang="en-US" sz="1800" spc="-1" strike="noStrike">
                <a:solidFill>
                  <a:srgbClr val="000000"/>
                </a:solidFill>
                <a:latin typeface="Arial"/>
                <a:ea typeface="DejaVu Sans"/>
              </a:rPr>
              <a:t>destroy</a:t>
            </a:r>
            <a:r>
              <a:rPr b="0" lang="en-US" sz="1800" spc="-1" strike="noStrike">
                <a:solidFill>
                  <a:srgbClr val="000000"/>
                </a:solidFill>
                <a:latin typeface="Arial"/>
                <a:ea typeface="DejaVu Sans"/>
              </a:rPr>
              <a:t> the new instance; otherwise, mark it with </a:t>
            </a:r>
            <a:r>
              <a:rPr b="0" i="1" lang="en-US" sz="1800" spc="-1" strike="noStrike">
                <a:solidFill>
                  <a:srgbClr val="000000"/>
                </a:solidFill>
                <a:latin typeface="Arial"/>
                <a:ea typeface="DejaVu Sans"/>
              </a:rPr>
              <a:t>DontDestroyOnLoad</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DejaVu Sans"/>
              </a:rPr>
              <a:t>Initialize Data</a:t>
            </a:r>
            <a:r>
              <a:rPr b="0" lang="en-US" sz="1800" spc="-1" strike="noStrike">
                <a:solidFill>
                  <a:srgbClr val="000000"/>
                </a:solidFill>
                <a:latin typeface="Arial"/>
                <a:ea typeface="DejaVu Sans"/>
              </a:rPr>
              <a:t>: Use the </a:t>
            </a:r>
            <a:r>
              <a:rPr b="0" i="1" lang="en-US" sz="1800" spc="-1" strike="noStrike">
                <a:solidFill>
                  <a:srgbClr val="000000"/>
                </a:solidFill>
                <a:latin typeface="Arial"/>
                <a:ea typeface="DejaVu Sans"/>
              </a:rPr>
              <a:t>Awake</a:t>
            </a:r>
            <a:r>
              <a:rPr b="0" lang="en-US" sz="1800" spc="-1" strike="noStrike">
                <a:solidFill>
                  <a:srgbClr val="000000"/>
                </a:solidFill>
                <a:latin typeface="Arial"/>
                <a:ea typeface="DejaVu Sans"/>
              </a:rPr>
              <a:t> method to set up initial data such as player lives, score, or any other relevant information.</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PingFang SC"/>
              </a:rPr>
              <a:t>Process Player Death</a:t>
            </a:r>
            <a:r>
              <a:rPr b="0" lang="en-US" sz="1800" spc="-1" strike="noStrike">
                <a:solidFill>
                  <a:srgbClr val="000000"/>
                </a:solidFill>
                <a:latin typeface="Arial"/>
                <a:ea typeface="PingFang SC"/>
              </a:rPr>
              <a:t>: Implement a public method (</a:t>
            </a:r>
            <a:r>
              <a:rPr b="0" i="1" lang="en-US" sz="1800" spc="-1" strike="noStrike">
                <a:solidFill>
                  <a:srgbClr val="000000"/>
                </a:solidFill>
                <a:latin typeface="Arial"/>
                <a:ea typeface="PingFang SC"/>
              </a:rPr>
              <a:t>ProcessPlayerDeath</a:t>
            </a:r>
            <a:r>
              <a:rPr b="0" lang="en-US" sz="1800" spc="-1" strike="noStrike">
                <a:solidFill>
                  <a:srgbClr val="000000"/>
                </a:solidFill>
                <a:latin typeface="Arial"/>
                <a:ea typeface="PingFang SC"/>
              </a:rPr>
              <a:t>) in the </a:t>
            </a:r>
            <a:r>
              <a:rPr b="0" i="1" lang="en-US" sz="1800" spc="-1" strike="noStrike">
                <a:solidFill>
                  <a:srgbClr val="000000"/>
                </a:solidFill>
                <a:latin typeface="Arial"/>
                <a:ea typeface="PingFang SC"/>
              </a:rPr>
              <a:t>GameSession</a:t>
            </a:r>
            <a:r>
              <a:rPr b="0" lang="en-US" sz="1800" spc="-1" strike="noStrike">
                <a:solidFill>
                  <a:srgbClr val="000000"/>
                </a:solidFill>
                <a:latin typeface="Arial"/>
                <a:ea typeface="PingFang SC"/>
              </a:rPr>
              <a:t> script to handle player deaths. Within this method, reduce player lives and either take appropriate actions or reset the game session if lives run out.</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46B2B4CE-9637-45CB-80D0-F4FE6E4D3706}"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457200" y="1600200"/>
            <a:ext cx="11657880" cy="47912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startAt="5"/>
            </a:pPr>
            <a:r>
              <a:rPr b="1" lang="en-US" sz="1800" spc="-1" strike="noStrike">
                <a:solidFill>
                  <a:srgbClr val="000000"/>
                </a:solidFill>
                <a:latin typeface="Arial"/>
                <a:ea typeface="PingFang SC"/>
              </a:rPr>
              <a:t>Reset Game Session</a:t>
            </a:r>
            <a:r>
              <a:rPr b="0" lang="en-US" sz="1800" spc="-1" strike="noStrike">
                <a:solidFill>
                  <a:srgbClr val="000000"/>
                </a:solidFill>
                <a:latin typeface="Arial"/>
                <a:ea typeface="PingFang SC"/>
              </a:rPr>
              <a:t>: Create a method (ResetGameSession) to reset the game session by loading the first scene and destroying the current GameSession instance.</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PingFang SC"/>
              </a:rPr>
              <a:t>Integrate with Player Script</a:t>
            </a:r>
            <a:r>
              <a:rPr b="0" lang="en-US" sz="1800" spc="-1" strike="noStrike">
                <a:solidFill>
                  <a:srgbClr val="000000"/>
                </a:solidFill>
                <a:latin typeface="Arial"/>
                <a:ea typeface="PingFang SC"/>
              </a:rPr>
              <a:t>: In the player script, call the ProcessPlayerDeath method from the GameSession when the player dies. This ensures that player lives are updated, and appropriate actions are taken.</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PingFang SC"/>
              </a:rPr>
              <a:t>Prefab GameSession</a:t>
            </a:r>
            <a:r>
              <a:rPr b="0" lang="en-US" sz="1800" spc="-1" strike="noStrike">
                <a:solidFill>
                  <a:srgbClr val="000000"/>
                </a:solidFill>
                <a:latin typeface="Arial"/>
                <a:ea typeface="PingFang SC"/>
              </a:rPr>
              <a:t>: Create an empty GameObject named "GameSession" in the scene. Attach the GameSession script to this GameObject and reset its transform. Drag the GameObject into the Prefabs folder.</a:t>
            </a:r>
            <a:endParaRPr b="0" lang="en-US" sz="18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1800" spc="-1" strike="noStrike">
                <a:solidFill>
                  <a:srgbClr val="000000"/>
                </a:solidFill>
                <a:latin typeface="Arial"/>
                <a:ea typeface="PingFang SC"/>
              </a:rPr>
              <a:t>Instantiate GameSession in Levels</a:t>
            </a:r>
            <a:r>
              <a:rPr b="0" lang="en-US" sz="1800" spc="-1" strike="noStrike">
                <a:solidFill>
                  <a:srgbClr val="000000"/>
                </a:solidFill>
                <a:latin typeface="Arial"/>
                <a:ea typeface="PingFang SC"/>
              </a:rPr>
              <a:t>: Place the prefab GameSession in each level to ensure persistence across scenes.</a:t>
            </a:r>
            <a:endParaRPr b="0" lang="en-US" sz="1800" spc="-1" strike="noStrike">
              <a:solidFill>
                <a:srgbClr val="000000"/>
              </a:solidFill>
              <a:latin typeface="Arial"/>
            </a:endParaRPr>
          </a:p>
        </p:txBody>
      </p:sp>
      <p:sp>
        <p:nvSpPr>
          <p:cNvPr id="130" name="PlaceHolder 32"/>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Example 1: Create an Game Session Object</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F47E3387-4A5B-45C6-9CA9-F2D4A13CA41B}"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599400" y="1278720"/>
            <a:ext cx="6466680" cy="554256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System</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System.Collections</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System.Collections.Generic</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UnityEngine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UnityEngine.SceneManagement</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TMPro</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public</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class</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GameSession</a:t>
            </a:r>
            <a:r>
              <a:rPr b="0" lang="zxx" sz="1400" spc="-1" strike="noStrike">
                <a:solidFill>
                  <a:srgbClr val="2f1e2e"/>
                </a:solidFill>
                <a:latin typeface="Arial"/>
                <a:ea typeface="DejaVu Sans"/>
              </a:rPr>
              <a:t> : MonoBehaviour</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int</a:t>
            </a:r>
            <a:r>
              <a:rPr b="0" lang="zxx" sz="1400" spc="-1" strike="noStrike">
                <a:solidFill>
                  <a:srgbClr val="2f1e2e"/>
                </a:solidFill>
                <a:latin typeface="Arial"/>
                <a:ea typeface="DejaVu Sans"/>
              </a:rPr>
              <a:t> playerLives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3</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int</a:t>
            </a:r>
            <a:r>
              <a:rPr b="0" lang="zxx" sz="1400" spc="-1" strike="noStrike">
                <a:solidFill>
                  <a:srgbClr val="2f1e2e"/>
                </a:solidFill>
                <a:latin typeface="Arial"/>
                <a:ea typeface="DejaVu Sans"/>
              </a:rPr>
              <a:t> score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0</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TextMeshProUGUI livesText;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TextMeshProUGUI scoreText;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Awake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int</a:t>
            </a:r>
            <a:r>
              <a:rPr b="0" lang="zxx" sz="1400" spc="-1" strike="noStrike">
                <a:solidFill>
                  <a:srgbClr val="2f1e2e"/>
                </a:solidFill>
                <a:latin typeface="Arial"/>
                <a:ea typeface="DejaVu Sans"/>
              </a:rPr>
              <a:t> numGameSessions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FindObjectsOfType</a:t>
            </a:r>
            <a:r>
              <a:rPr b="0" lang="zxx" sz="1400" spc="-1" strike="noStrike">
                <a:solidFill>
                  <a:srgbClr val="5bc4bf"/>
                </a:solidFill>
                <a:latin typeface="Arial"/>
                <a:ea typeface="DejaVu Sans"/>
              </a:rPr>
              <a:t>&lt;</a:t>
            </a:r>
            <a:r>
              <a:rPr b="0" lang="zxx" sz="1400" spc="-1" strike="noStrike">
                <a:solidFill>
                  <a:srgbClr val="2f1e2e"/>
                </a:solidFill>
                <a:latin typeface="Arial"/>
                <a:ea typeface="DejaVu Sans"/>
              </a:rPr>
              <a:t>GameSession</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().Length;</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(numGameSessions </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1</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Destroy(gameObject);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else</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DontDestroyOnLoad(gameObject);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p:txBody>
      </p:sp>
      <p:sp>
        <p:nvSpPr>
          <p:cNvPr id="132" name=""/>
          <p:cNvSpPr/>
          <p:nvPr/>
        </p:nvSpPr>
        <p:spPr>
          <a:xfrm>
            <a:off x="7441560" y="2163240"/>
            <a:ext cx="4530960" cy="368820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0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void</a:t>
            </a:r>
            <a:r>
              <a:rPr b="0" lang="zxx" sz="1500" spc="-1" strike="noStrike">
                <a:solidFill>
                  <a:srgbClr val="2f1e2e"/>
                </a:solidFill>
                <a:latin typeface="Arial"/>
                <a:ea typeface="DejaVu Sans"/>
              </a:rPr>
              <a:t> </a:t>
            </a:r>
            <a:r>
              <a:rPr b="0" lang="zxx" sz="1500" spc="-1" strike="noStrike">
                <a:solidFill>
                  <a:srgbClr val="06b6ef"/>
                </a:solidFill>
                <a:latin typeface="Arial"/>
                <a:ea typeface="DejaVu Sans"/>
              </a:rPr>
              <a:t>Start</a:t>
            </a:r>
            <a:r>
              <a:rPr b="0" lang="zxx" sz="1500" spc="-1" strike="noStrike">
                <a:solidFill>
                  <a:srgbClr val="2f1e2e"/>
                </a:solidFill>
                <a:latin typeface="Arial"/>
                <a:ea typeface="DejaVu Sans"/>
              </a:rPr>
              <a:t>() </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livesText.text </a:t>
            </a:r>
            <a:r>
              <a:rPr b="0" lang="zxx" sz="1500" spc="-1" strike="noStrike">
                <a:solidFill>
                  <a:srgbClr val="5bc4bf"/>
                </a:solidFill>
                <a:latin typeface="Arial"/>
                <a:ea typeface="DejaVu Sans"/>
              </a:rPr>
              <a:t>=</a:t>
            </a:r>
            <a:r>
              <a:rPr b="0" lang="zxx" sz="1500" spc="-1" strike="noStrike">
                <a:solidFill>
                  <a:srgbClr val="2f1e2e"/>
                </a:solidFill>
                <a:latin typeface="Arial"/>
                <a:ea typeface="DejaVu Sans"/>
              </a:rPr>
              <a:t> playerLives.ToString();</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scoreText.text </a:t>
            </a:r>
            <a:r>
              <a:rPr b="0" lang="zxx" sz="1500" spc="-1" strike="noStrike">
                <a:solidFill>
                  <a:srgbClr val="5bc4bf"/>
                </a:solidFill>
                <a:latin typeface="Arial"/>
                <a:ea typeface="DejaVu Sans"/>
              </a:rPr>
              <a:t>=</a:t>
            </a:r>
            <a:r>
              <a:rPr b="0" lang="zxx" sz="1500" spc="-1" strike="noStrike">
                <a:solidFill>
                  <a:srgbClr val="2f1e2e"/>
                </a:solidFill>
                <a:latin typeface="Arial"/>
                <a:ea typeface="DejaVu Sans"/>
              </a:rPr>
              <a:t> score.ToString();    </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public</a:t>
            </a: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void</a:t>
            </a:r>
            <a:r>
              <a:rPr b="0" lang="zxx" sz="1500" spc="-1" strike="noStrike">
                <a:solidFill>
                  <a:srgbClr val="2f1e2e"/>
                </a:solidFill>
                <a:latin typeface="Arial"/>
                <a:ea typeface="DejaVu Sans"/>
              </a:rPr>
              <a:t> </a:t>
            </a:r>
            <a:r>
              <a:rPr b="0" lang="zxx" sz="1500" spc="-1" strike="noStrike">
                <a:solidFill>
                  <a:srgbClr val="06b6ef"/>
                </a:solidFill>
                <a:latin typeface="Arial"/>
                <a:ea typeface="DejaVu Sans"/>
              </a:rPr>
              <a:t>ProcessPlayerDeath</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if</a:t>
            </a:r>
            <a:r>
              <a:rPr b="0" lang="zxx" sz="1500" spc="-1" strike="noStrike">
                <a:solidFill>
                  <a:srgbClr val="2f1e2e"/>
                </a:solidFill>
                <a:latin typeface="Arial"/>
                <a:ea typeface="DejaVu Sans"/>
              </a:rPr>
              <a:t> (playerLives </a:t>
            </a:r>
            <a:r>
              <a:rPr b="0" lang="zxx" sz="1500" spc="-1" strike="noStrike">
                <a:solidFill>
                  <a:srgbClr val="5bc4bf"/>
                </a:solidFill>
                <a:latin typeface="Arial"/>
                <a:ea typeface="DejaVu Sans"/>
              </a:rPr>
              <a:t>&gt;</a:t>
            </a:r>
            <a:r>
              <a:rPr b="0" lang="zxx" sz="1500" spc="-1" strike="noStrike">
                <a:solidFill>
                  <a:srgbClr val="2f1e2e"/>
                </a:solidFill>
                <a:latin typeface="Arial"/>
                <a:ea typeface="DejaVu Sans"/>
              </a:rPr>
              <a:t> </a:t>
            </a:r>
            <a:r>
              <a:rPr b="0" lang="zxx" sz="1500" spc="-1" strike="noStrike">
                <a:solidFill>
                  <a:srgbClr val="f99b15"/>
                </a:solidFill>
                <a:latin typeface="Arial"/>
                <a:ea typeface="DejaVu Sans"/>
              </a:rPr>
              <a:t>1</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TakeLife();</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else</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ResetGameSession();</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0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p:txBody>
      </p:sp>
      <p:sp>
        <p:nvSpPr>
          <p:cNvPr id="133" name="PlaceHolder 33"/>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Example 1: Create an Game Session Object</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1DF61AF3-8A9F-4C59-AB4A-DD5685985C9C}"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p:nvPr/>
        </p:nvSpPr>
        <p:spPr>
          <a:xfrm>
            <a:off x="599400" y="1458720"/>
            <a:ext cx="7858080" cy="485244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5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void</a:t>
            </a:r>
            <a:r>
              <a:rPr b="0" lang="zxx" sz="1500" spc="-1" strike="noStrike">
                <a:solidFill>
                  <a:srgbClr val="2f1e2e"/>
                </a:solidFill>
                <a:latin typeface="Arial"/>
                <a:ea typeface="DejaVu Sans"/>
              </a:rPr>
              <a:t> </a:t>
            </a:r>
            <a:r>
              <a:rPr b="0" lang="zxx" sz="1500" spc="-1" strike="noStrike">
                <a:solidFill>
                  <a:srgbClr val="06b6ef"/>
                </a:solidFill>
                <a:latin typeface="Arial"/>
                <a:ea typeface="DejaVu Sans"/>
              </a:rPr>
              <a:t>TakeLife</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playerLives</a:t>
            </a:r>
            <a:r>
              <a:rPr b="0" lang="zxx" sz="1500" spc="-1" strike="noStrike">
                <a:solidFill>
                  <a:srgbClr val="5bc4bf"/>
                </a:solidFill>
                <a:latin typeface="Arial"/>
                <a:ea typeface="DejaVu Sans"/>
              </a:rPr>
              <a:t>--</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fec418"/>
                </a:solidFill>
                <a:latin typeface="Arial"/>
                <a:ea typeface="DejaVu Sans"/>
              </a:rPr>
              <a:t>int</a:t>
            </a:r>
            <a:r>
              <a:rPr b="0" lang="zxx" sz="1500" spc="-1" strike="noStrike">
                <a:solidFill>
                  <a:srgbClr val="2f1e2e"/>
                </a:solidFill>
                <a:latin typeface="Arial"/>
                <a:ea typeface="DejaVu Sans"/>
              </a:rPr>
              <a:t> currentSceneIndex </a:t>
            </a:r>
            <a:r>
              <a:rPr b="0" lang="zxx" sz="1500" spc="-1" strike="noStrike">
                <a:solidFill>
                  <a:srgbClr val="5bc4bf"/>
                </a:solidFill>
                <a:latin typeface="Arial"/>
                <a:ea typeface="DejaVu Sans"/>
              </a:rPr>
              <a:t>=</a:t>
            </a:r>
            <a:r>
              <a:rPr b="0" lang="zxx" sz="1500" spc="-1" strike="noStrike">
                <a:solidFill>
                  <a:srgbClr val="2f1e2e"/>
                </a:solidFill>
                <a:latin typeface="Arial"/>
                <a:ea typeface="DejaVu Sans"/>
              </a:rPr>
              <a:t> SceneManager.GetActiveScene().buildIndex;</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SceneManager.LoadScene(currentSceneIndex);</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livesText.text </a:t>
            </a:r>
            <a:r>
              <a:rPr b="0" lang="zxx" sz="1500" spc="-1" strike="noStrike">
                <a:solidFill>
                  <a:srgbClr val="5bc4bf"/>
                </a:solidFill>
                <a:latin typeface="Arial"/>
                <a:ea typeface="DejaVu Sans"/>
              </a:rPr>
              <a:t>=</a:t>
            </a:r>
            <a:r>
              <a:rPr b="0" lang="zxx" sz="1500" spc="-1" strike="noStrike">
                <a:solidFill>
                  <a:srgbClr val="2f1e2e"/>
                </a:solidFill>
                <a:latin typeface="Arial"/>
                <a:ea typeface="DejaVu Sans"/>
              </a:rPr>
              <a:t> playerLives.ToString();</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815ba4"/>
                </a:solidFill>
                <a:latin typeface="Arial"/>
                <a:ea typeface="DejaVu Sans"/>
              </a:rPr>
              <a:t>void</a:t>
            </a:r>
            <a:r>
              <a:rPr b="0" lang="zxx" sz="1500" spc="-1" strike="noStrike">
                <a:solidFill>
                  <a:srgbClr val="2f1e2e"/>
                </a:solidFill>
                <a:latin typeface="Arial"/>
                <a:ea typeface="DejaVu Sans"/>
              </a:rPr>
              <a:t> </a:t>
            </a:r>
            <a:r>
              <a:rPr b="0" lang="zxx" sz="1500" spc="-1" strike="noStrike">
                <a:solidFill>
                  <a:srgbClr val="06b6ef"/>
                </a:solidFill>
                <a:latin typeface="Arial"/>
                <a:ea typeface="DejaVu Sans"/>
              </a:rPr>
              <a:t>ResetGameSession</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FindObjectOfType</a:t>
            </a:r>
            <a:r>
              <a:rPr b="0" lang="zxx" sz="1500" spc="-1" strike="noStrike">
                <a:solidFill>
                  <a:srgbClr val="5bc4bf"/>
                </a:solidFill>
                <a:latin typeface="Arial"/>
                <a:ea typeface="DejaVu Sans"/>
              </a:rPr>
              <a:t>&lt;</a:t>
            </a:r>
            <a:r>
              <a:rPr b="0" lang="zxx" sz="1500" spc="-1" strike="noStrike">
                <a:solidFill>
                  <a:srgbClr val="2f1e2e"/>
                </a:solidFill>
                <a:latin typeface="Arial"/>
                <a:ea typeface="DejaVu Sans"/>
              </a:rPr>
              <a:t>ScenePersist</a:t>
            </a:r>
            <a:r>
              <a:rPr b="0" lang="zxx" sz="1500" spc="-1" strike="noStrike">
                <a:solidFill>
                  <a:srgbClr val="5bc4bf"/>
                </a:solidFill>
                <a:latin typeface="Arial"/>
                <a:ea typeface="DejaVu Sans"/>
              </a:rPr>
              <a:t>&gt;</a:t>
            </a:r>
            <a:r>
              <a:rPr b="0" lang="zxx" sz="1500" spc="-1" strike="noStrike">
                <a:solidFill>
                  <a:srgbClr val="2f1e2e"/>
                </a:solidFill>
                <a:latin typeface="Arial"/>
                <a:ea typeface="DejaVu Sans"/>
              </a:rPr>
              <a:t>().ResetScenePersist();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SceneManager.LoadScene(</a:t>
            </a:r>
            <a:r>
              <a:rPr b="0" lang="zxx" sz="1500" spc="-1" strike="noStrike">
                <a:solidFill>
                  <a:srgbClr val="f99b15"/>
                </a:solidFill>
                <a:latin typeface="Arial"/>
                <a:ea typeface="DejaVu Sans"/>
              </a:rPr>
              <a:t>0</a:t>
            </a:r>
            <a:r>
              <a:rPr b="0" lang="zxx" sz="1500" spc="-1" strike="noStrike">
                <a:solidFill>
                  <a:srgbClr val="2f1e2e"/>
                </a:solidFill>
                <a:latin typeface="Arial"/>
                <a:ea typeface="DejaVu Sans"/>
              </a:rPr>
              <a: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Destroy(gameObject);</a:t>
            </a:r>
            <a:endParaRPr b="0" lang="en-US" sz="1500" spc="-1" strike="noStrike">
              <a:solidFill>
                <a:srgbClr val="000000"/>
              </a:solidFill>
              <a:latin typeface="Arial"/>
            </a:endParaRPr>
          </a:p>
          <a:p>
            <a:pPr>
              <a:lnSpc>
                <a:spcPct val="150000"/>
              </a:lnSpc>
            </a:pPr>
            <a:r>
              <a:rPr b="0" lang="zxx" sz="1500" spc="-1" strike="noStrike">
                <a:solidFill>
                  <a:srgbClr val="2f1e2e"/>
                </a:solidFill>
                <a:latin typeface="Arial"/>
                <a:ea typeface="DejaVu Sans"/>
              </a:rPr>
              <a:t>    </a:t>
            </a:r>
            <a:r>
              <a:rPr b="0" lang="zxx" sz="1500" spc="-1" strike="noStrike">
                <a:solidFill>
                  <a:srgbClr val="2f1e2e"/>
                </a:solidFill>
                <a:latin typeface="Arial"/>
                <a:ea typeface="DejaVu Sans"/>
              </a:rPr>
              <a:t>}</a:t>
            </a:r>
            <a:endParaRPr b="0" lang="en-US" sz="1500" spc="-1" strike="noStrike">
              <a:solidFill>
                <a:srgbClr val="000000"/>
              </a:solidFill>
              <a:latin typeface="Arial"/>
            </a:endParaRPr>
          </a:p>
        </p:txBody>
      </p:sp>
      <p:sp>
        <p:nvSpPr>
          <p:cNvPr id="135" name="PlaceHolder 34"/>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Example 1: Create an Game Session Object</a:t>
            </a:r>
            <a:endParaRPr b="0" lang="en-US" sz="4000" spc="-1" strike="noStrike">
              <a:solidFill>
                <a:srgbClr val="000000"/>
              </a:solidFill>
              <a:latin typeface="Arial"/>
            </a:endParaRPr>
          </a:p>
        </p:txBody>
      </p:sp>
      <p:sp>
        <p:nvSpPr>
          <p:cNvPr id="2" name="PlaceHolder 1"/>
          <p:cNvSpPr>
            <a:spLocks noGrp="1"/>
          </p:cNvSpPr>
          <p:nvPr>
            <p:ph type="sldNum" idx="1"/>
          </p:nvPr>
        </p:nvSpPr>
        <p:spPr/>
        <p:txBody>
          <a:bodyPr/>
          <a:p>
            <a:fld id="{183B83FB-EA23-4768-B1B0-46ADCF37305D}"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27"/>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Example 2: Using of PlayerPref</a:t>
            </a:r>
            <a:endParaRPr b="0" lang="en-US" sz="4000" spc="-1" strike="noStrike">
              <a:solidFill>
                <a:srgbClr val="000000"/>
              </a:solidFill>
              <a:latin typeface="Arial"/>
            </a:endParaRPr>
          </a:p>
        </p:txBody>
      </p:sp>
      <p:sp>
        <p:nvSpPr>
          <p:cNvPr id="137" name=""/>
          <p:cNvSpPr/>
          <p:nvPr/>
        </p:nvSpPr>
        <p:spPr>
          <a:xfrm>
            <a:off x="852120" y="1561680"/>
            <a:ext cx="9549720" cy="346716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50000"/>
              </a:lnSpc>
            </a:pPr>
            <a:r>
              <a:rPr b="0" lang="zxx" sz="1600" spc="-1" strike="noStrike">
                <a:solidFill>
                  <a:srgbClr val="8d8687"/>
                </a:solidFill>
                <a:latin typeface="Arial"/>
                <a:ea typeface="DejaVu Sans"/>
              </a:rPr>
              <a:t>// Save values</a:t>
            </a:r>
            <a:endParaRPr b="0" lang="en-US" sz="1600" spc="-1" strike="noStrike">
              <a:solidFill>
                <a:srgbClr val="000000"/>
              </a:solidFill>
              <a:latin typeface="Arial"/>
            </a:endParaRPr>
          </a:p>
          <a:p>
            <a:pPr>
              <a:lnSpc>
                <a:spcPct val="150000"/>
              </a:lnSpc>
            </a:pPr>
            <a:r>
              <a:rPr b="0" lang="zxx" sz="1600" spc="-1" strike="noStrike">
                <a:solidFill>
                  <a:srgbClr val="2f1e2e"/>
                </a:solidFill>
                <a:latin typeface="Arial"/>
                <a:ea typeface="DejaVu Sans"/>
              </a:rPr>
              <a:t>PlayerPrefs.SetInt(</a:t>
            </a:r>
            <a:r>
              <a:rPr b="0" lang="zxx" sz="1600" spc="-1" strike="noStrike">
                <a:solidFill>
                  <a:srgbClr val="48b685"/>
                </a:solidFill>
                <a:latin typeface="Arial"/>
                <a:ea typeface="DejaVu Sans"/>
              </a:rPr>
              <a:t>"HighScore"</a:t>
            </a:r>
            <a:r>
              <a:rPr b="0" lang="zxx" sz="1600" spc="-1" strike="noStrike">
                <a:solidFill>
                  <a:srgbClr val="2f1e2e"/>
                </a:solidFill>
                <a:latin typeface="Arial"/>
                <a:ea typeface="DejaVu Sans"/>
              </a:rPr>
              <a:t>, </a:t>
            </a:r>
            <a:r>
              <a:rPr b="0" lang="zxx" sz="1600" spc="-1" strike="noStrike">
                <a:solidFill>
                  <a:srgbClr val="f99b15"/>
                </a:solidFill>
                <a:latin typeface="Arial"/>
                <a:ea typeface="DejaVu Sans"/>
              </a:rPr>
              <a:t>1000</a:t>
            </a:r>
            <a:r>
              <a:rPr b="0" lang="zxx" sz="1600" spc="-1" strike="noStrike">
                <a:solidFill>
                  <a:srgbClr val="2f1e2e"/>
                </a:solidFill>
                <a:latin typeface="Arial"/>
                <a:ea typeface="DejaVu Sans"/>
              </a:rPr>
              <a:t>);</a:t>
            </a:r>
            <a:endParaRPr b="0" lang="en-US" sz="1600" spc="-1" strike="noStrike">
              <a:solidFill>
                <a:srgbClr val="000000"/>
              </a:solidFill>
              <a:latin typeface="Arial"/>
            </a:endParaRPr>
          </a:p>
          <a:p>
            <a:pPr>
              <a:lnSpc>
                <a:spcPct val="150000"/>
              </a:lnSpc>
            </a:pPr>
            <a:r>
              <a:rPr b="0" lang="zxx" sz="1600" spc="-1" strike="noStrike">
                <a:solidFill>
                  <a:srgbClr val="2f1e2e"/>
                </a:solidFill>
                <a:latin typeface="Arial"/>
                <a:ea typeface="DejaVu Sans"/>
              </a:rPr>
              <a:t>PlayerPrefs.SetFloat(</a:t>
            </a:r>
            <a:r>
              <a:rPr b="0" lang="zxx" sz="1600" spc="-1" strike="noStrike">
                <a:solidFill>
                  <a:srgbClr val="48b685"/>
                </a:solidFill>
                <a:latin typeface="Arial"/>
                <a:ea typeface="DejaVu Sans"/>
              </a:rPr>
              <a:t>"PlayerSpeed"</a:t>
            </a:r>
            <a:r>
              <a:rPr b="0" lang="zxx" sz="1600" spc="-1" strike="noStrike">
                <a:solidFill>
                  <a:srgbClr val="2f1e2e"/>
                </a:solidFill>
                <a:latin typeface="Arial"/>
                <a:ea typeface="DejaVu Sans"/>
              </a:rPr>
              <a:t>, </a:t>
            </a:r>
            <a:r>
              <a:rPr b="0" lang="zxx" sz="1600" spc="-1" strike="noStrike">
                <a:solidFill>
                  <a:srgbClr val="f99b15"/>
                </a:solidFill>
                <a:latin typeface="Arial"/>
                <a:ea typeface="DejaVu Sans"/>
              </a:rPr>
              <a:t>8.5f</a:t>
            </a:r>
            <a:r>
              <a:rPr b="0" lang="zxx" sz="1600" spc="-1" strike="noStrike">
                <a:solidFill>
                  <a:srgbClr val="2f1e2e"/>
                </a:solidFill>
                <a:latin typeface="Arial"/>
                <a:ea typeface="DejaVu Sans"/>
              </a:rPr>
              <a:t>);</a:t>
            </a:r>
            <a:endParaRPr b="0" lang="en-US" sz="1600" spc="-1" strike="noStrike">
              <a:solidFill>
                <a:srgbClr val="000000"/>
              </a:solidFill>
              <a:latin typeface="Arial"/>
            </a:endParaRPr>
          </a:p>
          <a:p>
            <a:pPr>
              <a:lnSpc>
                <a:spcPct val="150000"/>
              </a:lnSpc>
            </a:pPr>
            <a:r>
              <a:rPr b="0" lang="zxx" sz="1600" spc="-1" strike="noStrike">
                <a:solidFill>
                  <a:srgbClr val="2f1e2e"/>
                </a:solidFill>
                <a:latin typeface="Arial"/>
                <a:ea typeface="DejaVu Sans"/>
              </a:rPr>
              <a:t>PlayerPrefs.SetString(</a:t>
            </a:r>
            <a:r>
              <a:rPr b="0" lang="zxx" sz="1600" spc="-1" strike="noStrike">
                <a:solidFill>
                  <a:srgbClr val="48b685"/>
                </a:solidFill>
                <a:latin typeface="Arial"/>
                <a:ea typeface="DejaVu Sans"/>
              </a:rPr>
              <a:t>"PlayerName"</a:t>
            </a:r>
            <a:r>
              <a:rPr b="0" lang="zxx" sz="1600" spc="-1" strike="noStrike">
                <a:solidFill>
                  <a:srgbClr val="2f1e2e"/>
                </a:solidFill>
                <a:latin typeface="Arial"/>
                <a:ea typeface="DejaVu Sans"/>
              </a:rPr>
              <a:t>, </a:t>
            </a:r>
            <a:r>
              <a:rPr b="0" lang="zxx" sz="1600" spc="-1" strike="noStrike">
                <a:solidFill>
                  <a:srgbClr val="48b685"/>
                </a:solidFill>
                <a:latin typeface="Arial"/>
                <a:ea typeface="DejaVu Sans"/>
              </a:rPr>
              <a:t>"John"</a:t>
            </a:r>
            <a:r>
              <a:rPr b="0" lang="zxx" sz="1600" spc="-1" strike="noStrike">
                <a:solidFill>
                  <a:srgbClr val="2f1e2e"/>
                </a:solidFill>
                <a:latin typeface="Arial"/>
                <a:ea typeface="DejaVu Sans"/>
              </a:rPr>
              <a:t>);</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a:p>
            <a:pPr>
              <a:lnSpc>
                <a:spcPct val="150000"/>
              </a:lnSpc>
            </a:pPr>
            <a:r>
              <a:rPr b="0" lang="zxx" sz="1600" spc="-1" strike="noStrike">
                <a:solidFill>
                  <a:srgbClr val="8d8687"/>
                </a:solidFill>
                <a:latin typeface="Arial"/>
                <a:ea typeface="DejaVu Sans"/>
              </a:rPr>
              <a:t>// Access values</a:t>
            </a:r>
            <a:endParaRPr b="0" lang="en-US" sz="1600" spc="-1" strike="noStrike">
              <a:solidFill>
                <a:srgbClr val="000000"/>
              </a:solidFill>
              <a:latin typeface="Arial"/>
            </a:endParaRPr>
          </a:p>
          <a:p>
            <a:pPr>
              <a:lnSpc>
                <a:spcPct val="150000"/>
              </a:lnSpc>
            </a:pPr>
            <a:r>
              <a:rPr b="0" lang="zxx" sz="1600" spc="-1" strike="noStrike">
                <a:solidFill>
                  <a:srgbClr val="fec418"/>
                </a:solidFill>
                <a:latin typeface="Arial"/>
                <a:ea typeface="DejaVu Sans"/>
              </a:rPr>
              <a:t>int</a:t>
            </a:r>
            <a:r>
              <a:rPr b="0" lang="zxx" sz="1600" spc="-1" strike="noStrike">
                <a:solidFill>
                  <a:srgbClr val="2f1e2e"/>
                </a:solidFill>
                <a:latin typeface="Arial"/>
                <a:ea typeface="DejaVu Sans"/>
              </a:rPr>
              <a:t> highScore </a:t>
            </a:r>
            <a:r>
              <a:rPr b="0" lang="zxx" sz="1600" spc="-1" strike="noStrike">
                <a:solidFill>
                  <a:srgbClr val="5bc4bf"/>
                </a:solidFill>
                <a:latin typeface="Arial"/>
                <a:ea typeface="DejaVu Sans"/>
              </a:rPr>
              <a:t>=</a:t>
            </a:r>
            <a:r>
              <a:rPr b="0" lang="zxx" sz="1600" spc="-1" strike="noStrike">
                <a:solidFill>
                  <a:srgbClr val="2f1e2e"/>
                </a:solidFill>
                <a:latin typeface="Arial"/>
                <a:ea typeface="DejaVu Sans"/>
              </a:rPr>
              <a:t> PlayerPrefs.GetInt(</a:t>
            </a:r>
            <a:r>
              <a:rPr b="0" lang="zxx" sz="1600" spc="-1" strike="noStrike">
                <a:solidFill>
                  <a:srgbClr val="48b685"/>
                </a:solidFill>
                <a:latin typeface="Arial"/>
                <a:ea typeface="DejaVu Sans"/>
              </a:rPr>
              <a:t>"HighScore"</a:t>
            </a:r>
            <a:r>
              <a:rPr b="0" lang="zxx" sz="1600" spc="-1" strike="noStrike">
                <a:solidFill>
                  <a:srgbClr val="2f1e2e"/>
                </a:solidFill>
                <a:latin typeface="Arial"/>
                <a:ea typeface="DejaVu Sans"/>
              </a:rPr>
              <a:t>, </a:t>
            </a:r>
            <a:r>
              <a:rPr b="0" lang="zxx" sz="1600" spc="-1" strike="noStrike">
                <a:solidFill>
                  <a:srgbClr val="f99b15"/>
                </a:solidFill>
                <a:latin typeface="Arial"/>
                <a:ea typeface="DejaVu Sans"/>
              </a:rPr>
              <a:t>0</a:t>
            </a:r>
            <a:r>
              <a:rPr b="0" lang="zxx" sz="1600" spc="-1" strike="noStrike">
                <a:solidFill>
                  <a:srgbClr val="2f1e2e"/>
                </a:solidFill>
                <a:latin typeface="Arial"/>
                <a:ea typeface="DejaVu Sans"/>
              </a:rPr>
              <a:t>); </a:t>
            </a:r>
            <a:r>
              <a:rPr b="0" lang="zxx" sz="1600" spc="-1" strike="noStrike">
                <a:solidFill>
                  <a:srgbClr val="8d8687"/>
                </a:solidFill>
                <a:latin typeface="Arial"/>
                <a:ea typeface="DejaVu Sans"/>
              </a:rPr>
              <a:t>// 0 is the default value if no data is found</a:t>
            </a:r>
            <a:endParaRPr b="0" lang="en-US" sz="1600" spc="-1" strike="noStrike">
              <a:solidFill>
                <a:srgbClr val="000000"/>
              </a:solidFill>
              <a:latin typeface="Arial"/>
            </a:endParaRPr>
          </a:p>
          <a:p>
            <a:pPr>
              <a:lnSpc>
                <a:spcPct val="150000"/>
              </a:lnSpc>
            </a:pPr>
            <a:r>
              <a:rPr b="0" lang="zxx" sz="1600" spc="-1" strike="noStrike">
                <a:solidFill>
                  <a:srgbClr val="fec418"/>
                </a:solidFill>
                <a:latin typeface="Arial"/>
                <a:ea typeface="DejaVu Sans"/>
              </a:rPr>
              <a:t>float</a:t>
            </a:r>
            <a:r>
              <a:rPr b="0" lang="zxx" sz="1600" spc="-1" strike="noStrike">
                <a:solidFill>
                  <a:srgbClr val="2f1e2e"/>
                </a:solidFill>
                <a:latin typeface="Arial"/>
                <a:ea typeface="DejaVu Sans"/>
              </a:rPr>
              <a:t> playerSpeed </a:t>
            </a:r>
            <a:r>
              <a:rPr b="0" lang="zxx" sz="1600" spc="-1" strike="noStrike">
                <a:solidFill>
                  <a:srgbClr val="5bc4bf"/>
                </a:solidFill>
                <a:latin typeface="Arial"/>
                <a:ea typeface="DejaVu Sans"/>
              </a:rPr>
              <a:t>=</a:t>
            </a:r>
            <a:r>
              <a:rPr b="0" lang="zxx" sz="1600" spc="-1" strike="noStrike">
                <a:solidFill>
                  <a:srgbClr val="2f1e2e"/>
                </a:solidFill>
                <a:latin typeface="Arial"/>
                <a:ea typeface="DejaVu Sans"/>
              </a:rPr>
              <a:t> PlayerPrefs.GetFloat(</a:t>
            </a:r>
            <a:r>
              <a:rPr b="0" lang="zxx" sz="1600" spc="-1" strike="noStrike">
                <a:solidFill>
                  <a:srgbClr val="48b685"/>
                </a:solidFill>
                <a:latin typeface="Arial"/>
                <a:ea typeface="DejaVu Sans"/>
              </a:rPr>
              <a:t>"PlayerSpeed"</a:t>
            </a:r>
            <a:r>
              <a:rPr b="0" lang="zxx" sz="1600" spc="-1" strike="noStrike">
                <a:solidFill>
                  <a:srgbClr val="2f1e2e"/>
                </a:solidFill>
                <a:latin typeface="Arial"/>
                <a:ea typeface="DejaVu Sans"/>
              </a:rPr>
              <a:t>, </a:t>
            </a:r>
            <a:r>
              <a:rPr b="0" lang="zxx" sz="1600" spc="-1" strike="noStrike">
                <a:solidFill>
                  <a:srgbClr val="f99b15"/>
                </a:solidFill>
                <a:latin typeface="Arial"/>
                <a:ea typeface="DejaVu Sans"/>
              </a:rPr>
              <a:t>5.0f</a:t>
            </a:r>
            <a:r>
              <a:rPr b="0" lang="zxx" sz="1600" spc="-1" strike="noStrike">
                <a:solidFill>
                  <a:srgbClr val="2f1e2e"/>
                </a:solidFill>
                <a:latin typeface="Arial"/>
                <a:ea typeface="DejaVu Sans"/>
              </a:rPr>
              <a:t>);</a:t>
            </a:r>
            <a:endParaRPr b="0" lang="en-US" sz="1600" spc="-1" strike="noStrike">
              <a:solidFill>
                <a:srgbClr val="000000"/>
              </a:solidFill>
              <a:latin typeface="Arial"/>
            </a:endParaRPr>
          </a:p>
          <a:p>
            <a:pPr>
              <a:lnSpc>
                <a:spcPct val="150000"/>
              </a:lnSpc>
            </a:pPr>
            <a:r>
              <a:rPr b="0" lang="zxx" sz="1600" spc="-1" strike="noStrike">
                <a:solidFill>
                  <a:srgbClr val="fec418"/>
                </a:solidFill>
                <a:latin typeface="Arial"/>
                <a:ea typeface="DejaVu Sans"/>
              </a:rPr>
              <a:t>string</a:t>
            </a:r>
            <a:r>
              <a:rPr b="0" lang="zxx" sz="1600" spc="-1" strike="noStrike">
                <a:solidFill>
                  <a:srgbClr val="2f1e2e"/>
                </a:solidFill>
                <a:latin typeface="Arial"/>
                <a:ea typeface="DejaVu Sans"/>
              </a:rPr>
              <a:t> playerName </a:t>
            </a:r>
            <a:r>
              <a:rPr b="0" lang="zxx" sz="1600" spc="-1" strike="noStrike">
                <a:solidFill>
                  <a:srgbClr val="5bc4bf"/>
                </a:solidFill>
                <a:latin typeface="Arial"/>
                <a:ea typeface="DejaVu Sans"/>
              </a:rPr>
              <a:t>=</a:t>
            </a:r>
            <a:r>
              <a:rPr b="0" lang="zxx" sz="1600" spc="-1" strike="noStrike">
                <a:solidFill>
                  <a:srgbClr val="2f1e2e"/>
                </a:solidFill>
                <a:latin typeface="Arial"/>
                <a:ea typeface="DejaVu Sans"/>
              </a:rPr>
              <a:t> PlayerPrefs.GetString(</a:t>
            </a:r>
            <a:r>
              <a:rPr b="0" lang="zxx" sz="1600" spc="-1" strike="noStrike">
                <a:solidFill>
                  <a:srgbClr val="48b685"/>
                </a:solidFill>
                <a:latin typeface="Arial"/>
                <a:ea typeface="DejaVu Sans"/>
              </a:rPr>
              <a:t>"PlayerName"</a:t>
            </a:r>
            <a:r>
              <a:rPr b="0" lang="zxx" sz="1600" spc="-1" strike="noStrike">
                <a:solidFill>
                  <a:srgbClr val="2f1e2e"/>
                </a:solidFill>
                <a:latin typeface="Arial"/>
                <a:ea typeface="DejaVu Sans"/>
              </a:rPr>
              <a:t>, </a:t>
            </a:r>
            <a:r>
              <a:rPr b="0" lang="zxx" sz="1600" spc="-1" strike="noStrike">
                <a:solidFill>
                  <a:srgbClr val="48b685"/>
                </a:solidFill>
                <a:latin typeface="Arial"/>
                <a:ea typeface="DejaVu Sans"/>
              </a:rPr>
              <a:t>"Player1"</a:t>
            </a:r>
            <a:r>
              <a:rPr b="0" lang="zxx" sz="1600" spc="-1" strike="noStrike">
                <a:solidFill>
                  <a:srgbClr val="2f1e2e"/>
                </a:solidFill>
                <a:latin typeface="Arial"/>
                <a:ea typeface="DejaVu Sans"/>
              </a:rPr>
              <a:t>);</a:t>
            </a:r>
            <a:endParaRPr b="0" lang="en-US" sz="1600" spc="-1" strike="noStrike">
              <a:solidFill>
                <a:srgbClr val="000000"/>
              </a:solidFill>
              <a:latin typeface="Arial"/>
            </a:endParaRPr>
          </a:p>
        </p:txBody>
      </p:sp>
      <p:sp>
        <p:nvSpPr>
          <p:cNvPr id="138" name=""/>
          <p:cNvSpPr/>
          <p:nvPr/>
        </p:nvSpPr>
        <p:spPr>
          <a:xfrm>
            <a:off x="734400" y="5234400"/>
            <a:ext cx="10923480" cy="85716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In the example above, </a:t>
            </a:r>
            <a:r>
              <a:rPr b="0" i="1" lang="en-US" sz="1800" spc="-1" strike="noStrike">
                <a:solidFill>
                  <a:srgbClr val="000000"/>
                </a:solidFill>
                <a:latin typeface="Arial"/>
                <a:ea typeface="DejaVu Sans"/>
              </a:rPr>
              <a:t>SetInt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SetFloat</a:t>
            </a:r>
            <a:r>
              <a:rPr b="0" lang="en-US" sz="1800" spc="-1" strike="noStrike">
                <a:solidFill>
                  <a:srgbClr val="000000"/>
                </a:solidFill>
                <a:latin typeface="Arial"/>
                <a:ea typeface="DejaVu Sans"/>
              </a:rPr>
              <a:t>, and </a:t>
            </a:r>
            <a:r>
              <a:rPr b="0" i="1" lang="en-US" sz="1800" spc="-1" strike="noStrike">
                <a:solidFill>
                  <a:srgbClr val="000000"/>
                </a:solidFill>
                <a:latin typeface="Arial"/>
                <a:ea typeface="DejaVu Sans"/>
              </a:rPr>
              <a:t>SetString</a:t>
            </a:r>
            <a:r>
              <a:rPr b="0" lang="en-US" sz="1800" spc="-1" strike="noStrike">
                <a:solidFill>
                  <a:srgbClr val="000000"/>
                </a:solidFill>
                <a:latin typeface="Arial"/>
                <a:ea typeface="DejaVu Sans"/>
              </a:rPr>
              <a:t> are used to store values, while </a:t>
            </a:r>
            <a:r>
              <a:rPr b="0" i="1" lang="en-US" sz="1800" spc="-1" strike="noStrike">
                <a:solidFill>
                  <a:srgbClr val="000000"/>
                </a:solidFill>
                <a:latin typeface="Arial"/>
                <a:ea typeface="DejaVu Sans"/>
              </a:rPr>
              <a:t>GetInt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GetFloat</a:t>
            </a:r>
            <a:r>
              <a:rPr b="0" lang="en-US" sz="1800" spc="-1" strike="noStrike">
                <a:solidFill>
                  <a:srgbClr val="000000"/>
                </a:solidFill>
                <a:latin typeface="Arial"/>
                <a:ea typeface="DejaVu Sans"/>
              </a:rPr>
              <a:t>, and </a:t>
            </a:r>
            <a:r>
              <a:rPr b="0" i="1" lang="en-US" sz="1800" spc="-1" strike="noStrike">
                <a:solidFill>
                  <a:srgbClr val="000000"/>
                </a:solidFill>
                <a:latin typeface="Arial"/>
                <a:ea typeface="DejaVu Sans"/>
              </a:rPr>
              <a:t>GetString</a:t>
            </a:r>
            <a:r>
              <a:rPr b="0" lang="en-US" sz="1800" spc="-1" strike="noStrike">
                <a:solidFill>
                  <a:srgbClr val="000000"/>
                </a:solidFill>
                <a:latin typeface="Arial"/>
                <a:ea typeface="DejaVu Sans"/>
              </a:rPr>
              <a:t> are used to access values. Additionally, you can set default values if no data is found.</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F8078CD5-EB3F-45DB-8155-823682018E80}"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3"/>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Example 3: Storing Player Data on Cloud Storage</a:t>
            </a:r>
            <a:endParaRPr b="0" lang="en-US" sz="3600" spc="-1" strike="noStrike">
              <a:solidFill>
                <a:srgbClr val="000000"/>
              </a:solidFill>
              <a:latin typeface="Arial"/>
            </a:endParaRPr>
          </a:p>
        </p:txBody>
      </p:sp>
      <p:sp>
        <p:nvSpPr>
          <p:cNvPr id="140" name=""/>
          <p:cNvSpPr/>
          <p:nvPr/>
        </p:nvSpPr>
        <p:spPr>
          <a:xfrm>
            <a:off x="505800" y="1337400"/>
            <a:ext cx="11381040" cy="15681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283"/>
              </a:spcBef>
              <a:spcAft>
                <a:spcPts val="283"/>
              </a:spcAft>
            </a:pPr>
            <a:r>
              <a:rPr b="0" lang="en-US" sz="2200" spc="-1" strike="noStrike">
                <a:solidFill>
                  <a:srgbClr val="000000"/>
                </a:solidFill>
                <a:latin typeface="Arial"/>
              </a:rPr>
              <a:t>To use cloud services in Unity for storing player data, we often utilize an API from a popular cloud service provider such as Firebase. </a:t>
            </a:r>
            <a:endParaRPr b="0" lang="en-US" sz="2200" spc="-1" strike="noStrike">
              <a:solidFill>
                <a:srgbClr val="000000"/>
              </a:solidFill>
              <a:latin typeface="Arial"/>
            </a:endParaRPr>
          </a:p>
          <a:p>
            <a:pPr>
              <a:lnSpc>
                <a:spcPct val="150000"/>
              </a:lnSpc>
              <a:spcBef>
                <a:spcPts val="283"/>
              </a:spcBef>
              <a:spcAft>
                <a:spcPts val="283"/>
              </a:spcAft>
            </a:pPr>
            <a:r>
              <a:rPr b="0" lang="en-US" sz="2200" spc="-1" strike="noStrike">
                <a:solidFill>
                  <a:srgbClr val="000000"/>
                </a:solidFill>
                <a:latin typeface="Arial"/>
              </a:rPr>
              <a:t>Below is a simple example using Firebase Realtime Database to store player scores:</a:t>
            </a:r>
            <a:endParaRPr b="0" lang="en-US" sz="2200" spc="-1" strike="noStrike">
              <a:solidFill>
                <a:srgbClr val="000000"/>
              </a:solidFill>
              <a:latin typeface="Arial"/>
            </a:endParaRPr>
          </a:p>
        </p:txBody>
      </p:sp>
      <p:sp>
        <p:nvSpPr>
          <p:cNvPr id="141" name=""/>
          <p:cNvSpPr/>
          <p:nvPr/>
        </p:nvSpPr>
        <p:spPr>
          <a:xfrm>
            <a:off x="529200" y="3539520"/>
            <a:ext cx="10743840" cy="233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Step 1</a:t>
            </a:r>
            <a:r>
              <a:rPr b="0" lang="en-US" sz="2000" spc="-1" strike="noStrike">
                <a:solidFill>
                  <a:srgbClr val="000000"/>
                </a:solidFill>
                <a:latin typeface="Arial"/>
              </a:rPr>
              <a:t>: </a:t>
            </a:r>
            <a:r>
              <a:rPr b="1" lang="en-US" sz="2000" spc="-1" strike="noStrike">
                <a:solidFill>
                  <a:srgbClr val="000000"/>
                </a:solidFill>
                <a:latin typeface="Arial"/>
              </a:rPr>
              <a:t>Set Up Firebase Project</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Create a new project on the Firebase Console.</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Activate the Firebase Realtime Database service in the "Develop" section of the project.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ED252A95-2DBA-4926-B4B9-93328D18C651}"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25"/>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Example 3: Storing Player Data on Cloud Storage</a:t>
            </a:r>
            <a:endParaRPr b="0" lang="en-US" sz="3600" spc="-1" strike="noStrike">
              <a:solidFill>
                <a:srgbClr val="000000"/>
              </a:solidFill>
              <a:latin typeface="Arial"/>
            </a:endParaRPr>
          </a:p>
        </p:txBody>
      </p:sp>
      <p:sp>
        <p:nvSpPr>
          <p:cNvPr id="143" name=""/>
          <p:cNvSpPr/>
          <p:nvPr/>
        </p:nvSpPr>
        <p:spPr>
          <a:xfrm>
            <a:off x="529560" y="1523520"/>
            <a:ext cx="11128680" cy="233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Step 1</a:t>
            </a:r>
            <a:r>
              <a:rPr b="0" lang="en-US" sz="2000" spc="-1" strike="noStrike">
                <a:solidFill>
                  <a:srgbClr val="000000"/>
                </a:solidFill>
                <a:latin typeface="Arial"/>
              </a:rPr>
              <a:t>: </a:t>
            </a:r>
            <a:r>
              <a:rPr b="1" lang="en-US" sz="2000" spc="-1" strike="noStrike">
                <a:solidFill>
                  <a:srgbClr val="000000"/>
                </a:solidFill>
                <a:latin typeface="Arial"/>
              </a:rPr>
              <a:t>Set Up Firebase Project</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Create a new project on the Firebase Console.</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Activate the Firebase Realtime Database service in the "Develop" section of the project.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E7BBC0A4-E947-4A2D-BFA9-88C1FE099D55}"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26"/>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Example 3: Storing Player Data on Cloud Storage</a:t>
            </a:r>
            <a:endParaRPr b="0" lang="en-US" sz="3600" spc="-1" strike="noStrike">
              <a:solidFill>
                <a:srgbClr val="000000"/>
              </a:solidFill>
              <a:latin typeface="Arial"/>
            </a:endParaRPr>
          </a:p>
        </p:txBody>
      </p:sp>
      <p:sp>
        <p:nvSpPr>
          <p:cNvPr id="145" name=""/>
          <p:cNvSpPr/>
          <p:nvPr/>
        </p:nvSpPr>
        <p:spPr>
          <a:xfrm>
            <a:off x="493560" y="1523520"/>
            <a:ext cx="11128680" cy="31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Step 2: Set Up Unity with Firebase:</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Import the Firebase SDK into your Unity project using the </a:t>
            </a:r>
            <a:r>
              <a:rPr b="1" i="1" lang="en-US" sz="2000" spc="-1" strike="noStrike">
                <a:solidFill>
                  <a:srgbClr val="ff860d"/>
                </a:solidFill>
                <a:latin typeface="Arial"/>
              </a:rPr>
              <a:t>Firebase Unity SDK</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Connect your Unity project to the Firebase project by adding the </a:t>
            </a:r>
            <a:r>
              <a:rPr b="0" i="1" lang="en-US" sz="2000" spc="-1" strike="noStrike">
                <a:solidFill>
                  <a:srgbClr val="000000"/>
                </a:solidFill>
                <a:latin typeface="Arial"/>
              </a:rPr>
              <a:t>google-services.json</a:t>
            </a:r>
            <a:r>
              <a:rPr b="0" lang="en-US" sz="2000" spc="-1" strike="noStrike">
                <a:solidFill>
                  <a:srgbClr val="000000"/>
                </a:solidFill>
                <a:latin typeface="Arial"/>
              </a:rPr>
              <a:t> file (for Android) or </a:t>
            </a:r>
            <a:r>
              <a:rPr b="0" i="1" lang="en-US" sz="2000" spc="-1" strike="noStrike">
                <a:solidFill>
                  <a:srgbClr val="000000"/>
                </a:solidFill>
                <a:latin typeface="Arial"/>
              </a:rPr>
              <a:t>GoogleService-Info.plist</a:t>
            </a:r>
            <a:r>
              <a:rPr b="0" lang="en-US" sz="2000" spc="-1" strike="noStrike">
                <a:solidFill>
                  <a:srgbClr val="000000"/>
                </a:solidFill>
                <a:latin typeface="Arial"/>
              </a:rPr>
              <a:t> file (for iOS) from the Firebase Console to the Assets folder of your Unity project.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911BBE8C-3AE1-434D-9564-AF805C12A198}"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194400" y="1455480"/>
            <a:ext cx="10819440" cy="4424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 name=""/>
          <p:cNvSpPr/>
          <p:nvPr/>
        </p:nvSpPr>
        <p:spPr>
          <a:xfrm>
            <a:off x="457200" y="1790640"/>
            <a:ext cx="10967400" cy="33746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2852"/>
              </a:spcAft>
            </a:pPr>
            <a:r>
              <a:rPr b="0" lang="en-US" sz="2400" spc="-1" strike="noStrike">
                <a:solidFill>
                  <a:srgbClr val="000000"/>
                </a:solidFill>
                <a:latin typeface="Arial"/>
                <a:ea typeface="DejaVu Sans"/>
              </a:rPr>
              <a:t>Game logic in Unity refers to the </a:t>
            </a:r>
            <a:r>
              <a:rPr b="0" i="1" lang="en-US" sz="2400" spc="-1" strike="noStrike">
                <a:solidFill>
                  <a:srgbClr val="000000"/>
                </a:solidFill>
                <a:latin typeface="Arial"/>
                <a:ea typeface="DejaVu Sans"/>
              </a:rPr>
              <a:t>set of rules, algorithms, and scripts</a:t>
            </a:r>
            <a:r>
              <a:rPr b="0" lang="en-US" sz="2400" spc="-1" strike="noStrike">
                <a:solidFill>
                  <a:srgbClr val="000000"/>
                </a:solidFill>
                <a:latin typeface="Arial"/>
                <a:ea typeface="DejaVu Sans"/>
              </a:rPr>
              <a:t> that define how a game behaves, responds to player input, and progresses. It encompasses a wide range of </a:t>
            </a:r>
            <a:r>
              <a:rPr b="0" i="1" lang="en-US" sz="2400" spc="-1" strike="noStrike">
                <a:solidFill>
                  <a:srgbClr val="000000"/>
                </a:solidFill>
                <a:latin typeface="Arial"/>
                <a:ea typeface="DejaVu Sans"/>
              </a:rPr>
              <a:t>functionalities</a:t>
            </a:r>
            <a:r>
              <a:rPr b="0" lang="en-US" sz="2400" spc="-1" strike="noStrike">
                <a:solidFill>
                  <a:srgbClr val="000000"/>
                </a:solidFill>
                <a:latin typeface="Arial"/>
                <a:ea typeface="DejaVu Sans"/>
              </a:rPr>
              <a:t>, including </a:t>
            </a:r>
            <a:r>
              <a:rPr b="0" i="1" lang="en-US" sz="2400" spc="-1" strike="noStrike">
                <a:solidFill>
                  <a:srgbClr val="000000"/>
                </a:solidFill>
                <a:latin typeface="Arial"/>
                <a:ea typeface="DejaVu Sans"/>
              </a:rPr>
              <a:t>player movement</a:t>
            </a:r>
            <a:r>
              <a:rPr b="0" lang="en-US" sz="2400" spc="-1" strike="noStrike">
                <a:solidFill>
                  <a:srgbClr val="000000"/>
                </a:solidFill>
                <a:latin typeface="Arial"/>
                <a:ea typeface="DejaVu Sans"/>
              </a:rPr>
              <a:t>, </a:t>
            </a:r>
            <a:r>
              <a:rPr b="0" i="1" lang="en-US" sz="2400" spc="-1" strike="noStrike">
                <a:solidFill>
                  <a:srgbClr val="000000"/>
                </a:solidFill>
                <a:latin typeface="Arial"/>
                <a:ea typeface="DejaVu Sans"/>
              </a:rPr>
              <a:t>enemy behavior</a:t>
            </a:r>
            <a:r>
              <a:rPr b="0" lang="en-US" sz="2400" spc="-1" strike="noStrike">
                <a:solidFill>
                  <a:srgbClr val="000000"/>
                </a:solidFill>
                <a:latin typeface="Arial"/>
                <a:ea typeface="DejaVu Sans"/>
              </a:rPr>
              <a:t>, </a:t>
            </a:r>
            <a:r>
              <a:rPr b="0" i="1" lang="en-US" sz="2400" spc="-1" strike="noStrike">
                <a:solidFill>
                  <a:srgbClr val="000000"/>
                </a:solidFill>
                <a:latin typeface="Arial"/>
                <a:ea typeface="DejaVu Sans"/>
              </a:rPr>
              <a:t>interaction systems</a:t>
            </a:r>
            <a:r>
              <a:rPr b="0" lang="en-US" sz="2400" spc="-1" strike="noStrike">
                <a:solidFill>
                  <a:srgbClr val="000000"/>
                </a:solidFill>
                <a:latin typeface="Arial"/>
                <a:ea typeface="DejaVu Sans"/>
              </a:rPr>
              <a:t>, </a:t>
            </a:r>
            <a:r>
              <a:rPr b="0" i="1" lang="en-US" sz="2400" spc="-1" strike="noStrike">
                <a:solidFill>
                  <a:srgbClr val="000000"/>
                </a:solidFill>
                <a:latin typeface="Arial"/>
                <a:ea typeface="DejaVu Sans"/>
              </a:rPr>
              <a:t>scoring mechanisms</a:t>
            </a:r>
            <a:r>
              <a:rPr b="0" lang="en-US" sz="2400" spc="-1" strike="noStrike">
                <a:solidFill>
                  <a:srgbClr val="000000"/>
                </a:solidFill>
                <a:latin typeface="Arial"/>
                <a:ea typeface="DejaVu Sans"/>
              </a:rPr>
              <a:t>, and more.</a:t>
            </a:r>
            <a:endParaRPr b="0" lang="en-US" sz="2400" spc="-1" strike="noStrike">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Game Logic Overview</a:t>
            </a:r>
            <a:endParaRPr b="0" lang="en-US" sz="4400" spc="-1" strike="noStrike">
              <a:solidFill>
                <a:srgbClr val="000000"/>
              </a:solidFill>
              <a:latin typeface="Arial"/>
            </a:endParaRPr>
          </a:p>
        </p:txBody>
      </p:sp>
      <p:sp>
        <p:nvSpPr>
          <p:cNvPr id="2" name="PlaceHolder 1"/>
          <p:cNvSpPr>
            <a:spLocks noGrp="1"/>
          </p:cNvSpPr>
          <p:nvPr>
            <p:ph type="sldNum" idx="1"/>
          </p:nvPr>
        </p:nvSpPr>
        <p:spPr/>
        <p:txBody>
          <a:bodyPr/>
          <a:p>
            <a:fld id="{BA9FEC38-D3C8-4794-8A5E-1D9A9F335037}"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29"/>
          <p:cNvSpPr/>
          <p:nvPr/>
        </p:nvSpPr>
        <p:spPr>
          <a:xfrm>
            <a:off x="228960" y="681480"/>
            <a:ext cx="11809800" cy="7009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Example 3: Storing Player Data on Cloud Storage</a:t>
            </a:r>
            <a:endParaRPr b="0" lang="en-US" sz="3600" spc="-1" strike="noStrike">
              <a:solidFill>
                <a:srgbClr val="000000"/>
              </a:solidFill>
              <a:latin typeface="Arial"/>
            </a:endParaRPr>
          </a:p>
        </p:txBody>
      </p:sp>
      <p:sp>
        <p:nvSpPr>
          <p:cNvPr id="147" name=""/>
          <p:cNvSpPr/>
          <p:nvPr/>
        </p:nvSpPr>
        <p:spPr>
          <a:xfrm>
            <a:off x="493560" y="1523520"/>
            <a:ext cx="11128680" cy="233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Step 3: Write Code in Unity:</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Below is a simple code snippet using Firebase Realtime Database to store and retrieve player scores.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48" name=""/>
          <p:cNvSpPr/>
          <p:nvPr/>
        </p:nvSpPr>
        <p:spPr>
          <a:xfrm>
            <a:off x="1317960" y="2643480"/>
            <a:ext cx="9555840" cy="415296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00000"/>
              </a:lnSpc>
            </a:pPr>
            <a:r>
              <a:rPr b="0" lang="zxx" sz="1600" spc="-1" strike="noStrike">
                <a:solidFill>
                  <a:srgbClr val="815ba4"/>
                </a:solidFill>
                <a:latin typeface="Arial"/>
              </a:rPr>
              <a:t>using</a:t>
            </a:r>
            <a:r>
              <a:rPr b="0" lang="zxx" sz="1600" spc="-1" strike="noStrike">
                <a:solidFill>
                  <a:srgbClr val="2f1e2e"/>
                </a:solidFill>
                <a:latin typeface="Arial"/>
              </a:rPr>
              <a:t> </a:t>
            </a:r>
            <a:r>
              <a:rPr b="0" lang="zxx" sz="1600" spc="-1" strike="noStrike">
                <a:solidFill>
                  <a:srgbClr val="fec418"/>
                </a:solidFill>
                <a:latin typeface="Arial"/>
              </a:rPr>
              <a:t>UnityEngine</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815ba4"/>
                </a:solidFill>
                <a:latin typeface="Arial"/>
              </a:rPr>
              <a:t>using</a:t>
            </a:r>
            <a:r>
              <a:rPr b="0" lang="zxx" sz="1600" spc="-1" strike="noStrike">
                <a:solidFill>
                  <a:srgbClr val="2f1e2e"/>
                </a:solidFill>
                <a:latin typeface="Arial"/>
              </a:rPr>
              <a:t> </a:t>
            </a:r>
            <a:r>
              <a:rPr b="0" lang="zxx" sz="1600" spc="-1" strike="noStrike">
                <a:solidFill>
                  <a:srgbClr val="fec418"/>
                </a:solidFill>
                <a:latin typeface="Arial"/>
              </a:rPr>
              <a:t>Firebase</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815ba4"/>
                </a:solidFill>
                <a:latin typeface="Arial"/>
              </a:rPr>
              <a:t>using</a:t>
            </a:r>
            <a:r>
              <a:rPr b="0" lang="zxx" sz="1600" spc="-1" strike="noStrike">
                <a:solidFill>
                  <a:srgbClr val="2f1e2e"/>
                </a:solidFill>
                <a:latin typeface="Arial"/>
              </a:rPr>
              <a:t> </a:t>
            </a:r>
            <a:r>
              <a:rPr b="0" lang="zxx" sz="1600" spc="-1" strike="noStrike">
                <a:solidFill>
                  <a:srgbClr val="fec418"/>
                </a:solidFill>
                <a:latin typeface="Arial"/>
              </a:rPr>
              <a:t>Firebase.Database</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815ba4"/>
                </a:solidFill>
                <a:latin typeface="Arial"/>
              </a:rPr>
              <a:t>using</a:t>
            </a:r>
            <a:r>
              <a:rPr b="0" lang="zxx" sz="1600" spc="-1" strike="noStrike">
                <a:solidFill>
                  <a:srgbClr val="2f1e2e"/>
                </a:solidFill>
                <a:latin typeface="Arial"/>
              </a:rPr>
              <a:t> </a:t>
            </a:r>
            <a:r>
              <a:rPr b="0" lang="zxx" sz="1600" spc="-1" strike="noStrike">
                <a:solidFill>
                  <a:srgbClr val="fec418"/>
                </a:solidFill>
                <a:latin typeface="Arial"/>
              </a:rPr>
              <a:t>Firebase.Extensions</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zxx" sz="1600" spc="-1" strike="noStrike">
                <a:solidFill>
                  <a:srgbClr val="815ba4"/>
                </a:solidFill>
                <a:latin typeface="Arial"/>
              </a:rPr>
              <a:t>public</a:t>
            </a:r>
            <a:r>
              <a:rPr b="0" lang="zxx" sz="1600" spc="-1" strike="noStrike">
                <a:solidFill>
                  <a:srgbClr val="2f1e2e"/>
                </a:solidFill>
                <a:latin typeface="Arial"/>
              </a:rPr>
              <a:t> </a:t>
            </a:r>
            <a:r>
              <a:rPr b="0" lang="zxx" sz="1600" spc="-1" strike="noStrike">
                <a:solidFill>
                  <a:srgbClr val="815ba4"/>
                </a:solidFill>
                <a:latin typeface="Arial"/>
              </a:rPr>
              <a:t>class</a:t>
            </a:r>
            <a:r>
              <a:rPr b="0" lang="zxx" sz="1600" spc="-1" strike="noStrike">
                <a:solidFill>
                  <a:srgbClr val="2f1e2e"/>
                </a:solidFill>
                <a:latin typeface="Arial"/>
              </a:rPr>
              <a:t> </a:t>
            </a:r>
            <a:r>
              <a:rPr b="0" lang="zxx" sz="1600" spc="-1" strike="noStrike">
                <a:solidFill>
                  <a:srgbClr val="fec418"/>
                </a:solidFill>
                <a:latin typeface="Arial"/>
              </a:rPr>
              <a:t>ScoreManager</a:t>
            </a:r>
            <a:r>
              <a:rPr b="0" lang="zxx" sz="1600" spc="-1" strike="noStrike">
                <a:solidFill>
                  <a:srgbClr val="2f1e2e"/>
                </a:solidFill>
                <a:latin typeface="Arial"/>
              </a:rPr>
              <a:t> : MonoBehaviour</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DatabaseReference databaseReference;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void</a:t>
            </a:r>
            <a:r>
              <a:rPr b="0" lang="zxx" sz="1600" spc="-1" strike="noStrike">
                <a:solidFill>
                  <a:srgbClr val="2f1e2e"/>
                </a:solidFill>
                <a:latin typeface="Arial"/>
              </a:rPr>
              <a:t> </a:t>
            </a:r>
            <a:r>
              <a:rPr b="0" lang="zxx" sz="1600" spc="-1" strike="noStrike">
                <a:solidFill>
                  <a:srgbClr val="06b6ef"/>
                </a:solidFill>
                <a:latin typeface="Arial"/>
              </a:rPr>
              <a:t>Start</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d8687"/>
                </a:solidFill>
                <a:latin typeface="Arial"/>
              </a:rPr>
              <a:t>// Initialize Firebase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FirebaseApp.CheckAndFixDependenciesAsync().ContinueWithOnMainThread(task </a:t>
            </a:r>
            <a:r>
              <a:rPr b="0" lang="zxx" sz="1600" spc="-1" strike="noStrike">
                <a:solidFill>
                  <a:srgbClr val="5bc4bf"/>
                </a:solidFill>
                <a:latin typeface="Arial"/>
              </a:rPr>
              <a:t>=&gt;</a:t>
            </a:r>
            <a:r>
              <a:rPr b="0" lang="zxx" sz="1600" spc="-1" strike="noStrike">
                <a:solidFill>
                  <a:srgbClr val="2f1e2e"/>
                </a:solidFill>
                <a:latin typeface="Arial"/>
              </a:rPr>
              <a:t> {</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FirebaseApp app </a:t>
            </a:r>
            <a:r>
              <a:rPr b="0" lang="zxx" sz="1600" spc="-1" strike="noStrike">
                <a:solidFill>
                  <a:srgbClr val="5bc4bf"/>
                </a:solidFill>
                <a:latin typeface="Arial"/>
              </a:rPr>
              <a:t>=</a:t>
            </a:r>
            <a:r>
              <a:rPr b="0" lang="zxx" sz="1600" spc="-1" strike="noStrike">
                <a:solidFill>
                  <a:srgbClr val="2f1e2e"/>
                </a:solidFill>
                <a:latin typeface="Arial"/>
              </a:rPr>
              <a:t> FirebaseApp.DefaultInstance;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databaseReference </a:t>
            </a:r>
            <a:r>
              <a:rPr b="0" lang="zxx" sz="1600" spc="-1" strike="noStrike">
                <a:solidFill>
                  <a:srgbClr val="5bc4bf"/>
                </a:solidFill>
                <a:latin typeface="Arial"/>
              </a:rPr>
              <a:t>=</a:t>
            </a:r>
            <a:r>
              <a:rPr b="0" lang="zxx" sz="1600" spc="-1" strike="noStrike">
                <a:solidFill>
                  <a:srgbClr val="2f1e2e"/>
                </a:solidFill>
                <a:latin typeface="Arial"/>
              </a:rPr>
              <a:t> FirebaseDatabase.DefaultInstance.RootReference;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p:txBody>
      </p:sp>
      <p:sp>
        <p:nvSpPr>
          <p:cNvPr id="2" name="PlaceHolder 1"/>
          <p:cNvSpPr>
            <a:spLocks noGrp="1"/>
          </p:cNvSpPr>
          <p:nvPr>
            <p:ph type="sldNum" idx="1"/>
          </p:nvPr>
        </p:nvSpPr>
        <p:spPr/>
        <p:txBody>
          <a:bodyPr/>
          <a:p>
            <a:fld id="{1573726A-229E-4259-B8EA-E501EF781C12}"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p:nvPr/>
        </p:nvSpPr>
        <p:spPr>
          <a:xfrm>
            <a:off x="562680" y="735480"/>
            <a:ext cx="10998360" cy="6084360"/>
          </a:xfrm>
          <a:prstGeom prst="rect">
            <a:avLst/>
          </a:prstGeom>
          <a:solidFill>
            <a:srgbClr val="e7e9db"/>
          </a:solidFill>
          <a:ln w="0">
            <a:noFill/>
          </a:ln>
        </p:spPr>
        <p:style>
          <a:lnRef idx="0"/>
          <a:fillRef idx="0"/>
          <a:effectRef idx="0"/>
          <a:fontRef idx="minor"/>
        </p:style>
        <p:txBody>
          <a:bodyPr lIns="90000" rIns="90000" tIns="45000" bIns="45000" anchor="t">
            <a:noAutofit/>
          </a:bodyPr>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public</a:t>
            </a:r>
            <a:r>
              <a:rPr b="0" lang="zxx" sz="1600" spc="-1" strike="noStrike">
                <a:solidFill>
                  <a:srgbClr val="2f1e2e"/>
                </a:solidFill>
                <a:latin typeface="Arial"/>
              </a:rPr>
              <a:t> </a:t>
            </a:r>
            <a:r>
              <a:rPr b="0" lang="zxx" sz="1600" spc="-1" strike="noStrike">
                <a:solidFill>
                  <a:srgbClr val="815ba4"/>
                </a:solidFill>
                <a:latin typeface="Arial"/>
              </a:rPr>
              <a:t>void</a:t>
            </a:r>
            <a:r>
              <a:rPr b="0" lang="zxx" sz="1600" spc="-1" strike="noStrike">
                <a:solidFill>
                  <a:srgbClr val="2f1e2e"/>
                </a:solidFill>
                <a:latin typeface="Arial"/>
              </a:rPr>
              <a:t> </a:t>
            </a:r>
            <a:r>
              <a:rPr b="0" lang="zxx" sz="1600" spc="-1" strike="noStrike">
                <a:solidFill>
                  <a:srgbClr val="06b6ef"/>
                </a:solidFill>
                <a:latin typeface="Arial"/>
              </a:rPr>
              <a:t>SavePlayerScore</a:t>
            </a:r>
            <a:r>
              <a:rPr b="0" lang="zxx" sz="1600" spc="-1" strike="noStrike">
                <a:solidFill>
                  <a:srgbClr val="2f1e2e"/>
                </a:solidFill>
                <a:latin typeface="Arial"/>
              </a:rPr>
              <a:t>(</a:t>
            </a:r>
            <a:r>
              <a:rPr b="0" lang="zxx" sz="1600" spc="-1" strike="noStrike">
                <a:solidFill>
                  <a:srgbClr val="fec418"/>
                </a:solidFill>
                <a:latin typeface="Arial"/>
              </a:rPr>
              <a:t>string</a:t>
            </a:r>
            <a:r>
              <a:rPr b="0" lang="zxx" sz="1600" spc="-1" strike="noStrike">
                <a:solidFill>
                  <a:srgbClr val="2f1e2e"/>
                </a:solidFill>
                <a:latin typeface="Arial"/>
              </a:rPr>
              <a:t> playerName, </a:t>
            </a:r>
            <a:r>
              <a:rPr b="0" lang="zxx" sz="1600" spc="-1" strike="noStrike">
                <a:solidFill>
                  <a:srgbClr val="fec418"/>
                </a:solidFill>
                <a:latin typeface="Arial"/>
              </a:rPr>
              <a:t>int</a:t>
            </a:r>
            <a:r>
              <a:rPr b="0" lang="zxx" sz="1600" spc="-1" strike="noStrike">
                <a:solidFill>
                  <a:srgbClr val="2f1e2e"/>
                </a:solidFill>
                <a:latin typeface="Arial"/>
              </a:rPr>
              <a:t> score)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d8687"/>
                </a:solidFill>
                <a:latin typeface="Arial"/>
              </a:rPr>
              <a:t>// Save player score to Firebase Realtime Database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databaseReference.Child(</a:t>
            </a:r>
            <a:r>
              <a:rPr b="0" lang="zxx" sz="1600" spc="-1" strike="noStrike">
                <a:solidFill>
                  <a:srgbClr val="48b685"/>
                </a:solidFill>
                <a:latin typeface="Arial"/>
              </a:rPr>
              <a:t>"scores"</a:t>
            </a:r>
            <a:r>
              <a:rPr b="0" lang="zxx" sz="1600" spc="-1" strike="noStrike">
                <a:solidFill>
                  <a:srgbClr val="2f1e2e"/>
                </a:solidFill>
                <a:latin typeface="Arial"/>
              </a:rPr>
              <a:t>).Child(playerName).SetValueAsync(score);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public</a:t>
            </a:r>
            <a:r>
              <a:rPr b="0" lang="zxx" sz="1600" spc="-1" strike="noStrike">
                <a:solidFill>
                  <a:srgbClr val="2f1e2e"/>
                </a:solidFill>
                <a:latin typeface="Arial"/>
              </a:rPr>
              <a:t> </a:t>
            </a:r>
            <a:r>
              <a:rPr b="0" lang="zxx" sz="1600" spc="-1" strike="noStrike">
                <a:solidFill>
                  <a:srgbClr val="815ba4"/>
                </a:solidFill>
                <a:latin typeface="Arial"/>
              </a:rPr>
              <a:t>void</a:t>
            </a:r>
            <a:r>
              <a:rPr b="0" lang="zxx" sz="1600" spc="-1" strike="noStrike">
                <a:solidFill>
                  <a:srgbClr val="2f1e2e"/>
                </a:solidFill>
                <a:latin typeface="Arial"/>
              </a:rPr>
              <a:t> </a:t>
            </a:r>
            <a:r>
              <a:rPr b="0" lang="zxx" sz="1600" spc="-1" strike="noStrike">
                <a:solidFill>
                  <a:srgbClr val="06b6ef"/>
                </a:solidFill>
                <a:latin typeface="Arial"/>
              </a:rPr>
              <a:t>LoadPlayerScore</a:t>
            </a:r>
            <a:r>
              <a:rPr b="0" lang="zxx" sz="1600" spc="-1" strike="noStrike">
                <a:solidFill>
                  <a:srgbClr val="2f1e2e"/>
                </a:solidFill>
                <a:latin typeface="Arial"/>
              </a:rPr>
              <a:t>(</a:t>
            </a:r>
            <a:r>
              <a:rPr b="0" lang="zxx" sz="1600" spc="-1" strike="noStrike">
                <a:solidFill>
                  <a:srgbClr val="fec418"/>
                </a:solidFill>
                <a:latin typeface="Arial"/>
              </a:rPr>
              <a:t>string</a:t>
            </a:r>
            <a:r>
              <a:rPr b="0" lang="zxx" sz="1600" spc="-1" strike="noStrike">
                <a:solidFill>
                  <a:srgbClr val="2f1e2e"/>
                </a:solidFill>
                <a:latin typeface="Arial"/>
              </a:rPr>
              <a:t> playerName)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d8687"/>
                </a:solidFill>
                <a:latin typeface="Arial"/>
              </a:rPr>
              <a:t>// Load player score from Firebase Realtime Database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databaseReference.Child(</a:t>
            </a:r>
            <a:r>
              <a:rPr b="0" lang="zxx" sz="1600" spc="-1" strike="noStrike">
                <a:solidFill>
                  <a:srgbClr val="48b685"/>
                </a:solidFill>
                <a:latin typeface="Arial"/>
              </a:rPr>
              <a:t>"scores"</a:t>
            </a:r>
            <a:r>
              <a:rPr b="0" lang="zxx" sz="1600" spc="-1" strike="noStrike">
                <a:solidFill>
                  <a:srgbClr val="2f1e2e"/>
                </a:solidFill>
                <a:latin typeface="Arial"/>
              </a:rPr>
              <a:t>).Child(playerName).GetValueAsync().ContinueWithOnMainThread(task </a:t>
            </a:r>
            <a:r>
              <a:rPr b="0" lang="zxx" sz="1600" spc="-1" strike="noStrike">
                <a:solidFill>
                  <a:srgbClr val="5bc4bf"/>
                </a:solidFill>
                <a:latin typeface="Arial"/>
              </a:rPr>
              <a:t>=&gt;</a:t>
            </a:r>
            <a:r>
              <a:rPr b="0" lang="zxx" sz="1600" spc="-1" strike="noStrike">
                <a:solidFill>
                  <a:srgbClr val="2f1e2e"/>
                </a:solidFill>
                <a:latin typeface="Arial"/>
              </a:rPr>
              <a:t> {</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if</a:t>
            </a:r>
            <a:r>
              <a:rPr b="0" lang="zxx" sz="1600" spc="-1" strike="noStrike">
                <a:solidFill>
                  <a:srgbClr val="2f1e2e"/>
                </a:solidFill>
                <a:latin typeface="Arial"/>
              </a:rPr>
              <a:t> (task.IsCompleted)</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DataSnapshot snapshot </a:t>
            </a:r>
            <a:r>
              <a:rPr b="0" lang="zxx" sz="1600" spc="-1" strike="noStrike">
                <a:solidFill>
                  <a:srgbClr val="5bc4bf"/>
                </a:solidFill>
                <a:latin typeface="Arial"/>
              </a:rPr>
              <a:t>=</a:t>
            </a:r>
            <a:r>
              <a:rPr b="0" lang="zxx" sz="1600" spc="-1" strike="noStrike">
                <a:solidFill>
                  <a:srgbClr val="2f1e2e"/>
                </a:solidFill>
                <a:latin typeface="Arial"/>
              </a:rPr>
              <a:t> task.Result;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if</a:t>
            </a:r>
            <a:r>
              <a:rPr b="0" lang="zxx" sz="1600" spc="-1" strike="noStrike">
                <a:solidFill>
                  <a:srgbClr val="2f1e2e"/>
                </a:solidFill>
                <a:latin typeface="Arial"/>
              </a:rPr>
              <a:t> (snapshot.Exists)</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fec418"/>
                </a:solidFill>
                <a:latin typeface="Arial"/>
              </a:rPr>
              <a:t>int</a:t>
            </a:r>
            <a:r>
              <a:rPr b="0" lang="zxx" sz="1600" spc="-1" strike="noStrike">
                <a:solidFill>
                  <a:srgbClr val="2f1e2e"/>
                </a:solidFill>
                <a:latin typeface="Arial"/>
              </a:rPr>
              <a:t> score </a:t>
            </a:r>
            <a:r>
              <a:rPr b="0" lang="zxx" sz="1600" spc="-1" strike="noStrike">
                <a:solidFill>
                  <a:srgbClr val="5bc4bf"/>
                </a:solidFill>
                <a:latin typeface="Arial"/>
              </a:rPr>
              <a:t>=</a:t>
            </a:r>
            <a:r>
              <a:rPr b="0" lang="zxx" sz="1600" spc="-1" strike="noStrike">
                <a:solidFill>
                  <a:srgbClr val="2f1e2e"/>
                </a:solidFill>
                <a:latin typeface="Arial"/>
              </a:rPr>
              <a:t> </a:t>
            </a:r>
            <a:r>
              <a:rPr b="0" lang="zxx" sz="1600" spc="-1" strike="noStrike">
                <a:solidFill>
                  <a:srgbClr val="fec418"/>
                </a:solidFill>
                <a:latin typeface="Arial"/>
              </a:rPr>
              <a:t>int</a:t>
            </a:r>
            <a:r>
              <a:rPr b="0" lang="zxx" sz="1600" spc="-1" strike="noStrike">
                <a:solidFill>
                  <a:srgbClr val="2f1e2e"/>
                </a:solidFill>
                <a:latin typeface="Arial"/>
              </a:rPr>
              <a:t>.Parse(snapshot.Value.ToString());</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Debug.Log(playerName </a:t>
            </a:r>
            <a:r>
              <a:rPr b="0" lang="zxx" sz="1600" spc="-1" strike="noStrike">
                <a:solidFill>
                  <a:srgbClr val="5bc4bf"/>
                </a:solidFill>
                <a:latin typeface="Arial"/>
              </a:rPr>
              <a:t>+</a:t>
            </a:r>
            <a:r>
              <a:rPr b="0" lang="zxx" sz="1600" spc="-1" strike="noStrike">
                <a:solidFill>
                  <a:srgbClr val="2f1e2e"/>
                </a:solidFill>
                <a:latin typeface="Arial"/>
              </a:rPr>
              <a:t> </a:t>
            </a:r>
            <a:r>
              <a:rPr b="0" lang="zxx" sz="1600" spc="-1" strike="noStrike">
                <a:solidFill>
                  <a:srgbClr val="48b685"/>
                </a:solidFill>
                <a:latin typeface="Arial"/>
              </a:rPr>
              <a:t>"'s score: "</a:t>
            </a:r>
            <a:r>
              <a:rPr b="0" lang="zxx" sz="1600" spc="-1" strike="noStrike">
                <a:solidFill>
                  <a:srgbClr val="2f1e2e"/>
                </a:solidFill>
                <a:latin typeface="Arial"/>
              </a:rPr>
              <a:t> </a:t>
            </a:r>
            <a:r>
              <a:rPr b="0" lang="zxx" sz="1600" spc="-1" strike="noStrike">
                <a:solidFill>
                  <a:srgbClr val="5bc4bf"/>
                </a:solidFill>
                <a:latin typeface="Arial"/>
              </a:rPr>
              <a:t>+</a:t>
            </a:r>
            <a:r>
              <a:rPr b="0" lang="zxx" sz="1600" spc="-1" strike="noStrike">
                <a:solidFill>
                  <a:srgbClr val="2f1e2e"/>
                </a:solidFill>
                <a:latin typeface="Arial"/>
              </a:rPr>
              <a:t> score);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815ba4"/>
                </a:solidFill>
                <a:latin typeface="Arial"/>
              </a:rPr>
              <a:t>else</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Debug.Log(playerName </a:t>
            </a:r>
            <a:r>
              <a:rPr b="0" lang="zxx" sz="1600" spc="-1" strike="noStrike">
                <a:solidFill>
                  <a:srgbClr val="5bc4bf"/>
                </a:solidFill>
                <a:latin typeface="Arial"/>
              </a:rPr>
              <a:t>+</a:t>
            </a:r>
            <a:r>
              <a:rPr b="0" lang="zxx" sz="1600" spc="-1" strike="noStrike">
                <a:solidFill>
                  <a:srgbClr val="2f1e2e"/>
                </a:solidFill>
                <a:latin typeface="Arial"/>
              </a:rPr>
              <a:t> </a:t>
            </a:r>
            <a:r>
              <a:rPr b="0" lang="zxx" sz="1600" spc="-1" strike="noStrike">
                <a:solidFill>
                  <a:srgbClr val="48b685"/>
                </a:solidFill>
                <a:latin typeface="Arial"/>
              </a:rPr>
              <a:t>" has no recorded score."</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    </a:t>
            </a:r>
            <a:r>
              <a:rPr b="0" lang="zxx" sz="1600" spc="-1" strike="noStrike">
                <a:solidFill>
                  <a:srgbClr val="2f1e2e"/>
                </a:solidFill>
                <a:latin typeface="Arial"/>
              </a:rPr>
              <a:t>}</a:t>
            </a:r>
            <a:endParaRPr b="0" lang="en-US" sz="1600" spc="-1" strike="noStrike">
              <a:solidFill>
                <a:srgbClr val="000000"/>
              </a:solidFill>
              <a:latin typeface="Arial"/>
            </a:endParaRPr>
          </a:p>
          <a:p>
            <a:pPr>
              <a:lnSpc>
                <a:spcPct val="100000"/>
              </a:lnSpc>
            </a:pPr>
            <a:r>
              <a:rPr b="0" lang="zxx" sz="1600" spc="-1" strike="noStrike">
                <a:solidFill>
                  <a:srgbClr val="2f1e2e"/>
                </a:solidFill>
                <a:latin typeface="Arial"/>
              </a:rPr>
              <a:t>}</a:t>
            </a:r>
            <a:endParaRPr b="0" lang="en-US" sz="1600" spc="-1" strike="noStrike">
              <a:solidFill>
                <a:srgbClr val="000000"/>
              </a:solidFill>
              <a:latin typeface="Arial"/>
            </a:endParaRPr>
          </a:p>
        </p:txBody>
      </p:sp>
      <p:sp>
        <p:nvSpPr>
          <p:cNvPr id="2" name="PlaceHolder 1"/>
          <p:cNvSpPr>
            <a:spLocks noGrp="1"/>
          </p:cNvSpPr>
          <p:nvPr>
            <p:ph type="sldNum" idx="1"/>
          </p:nvPr>
        </p:nvSpPr>
        <p:spPr/>
        <p:txBody>
          <a:bodyPr/>
          <a:p>
            <a:fld id="{25C30DEE-D6DA-4D85-AAD8-6ADA3E3A192C}"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8900280" y="6628320"/>
            <a:ext cx="2186640" cy="1072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51" name="PlaceHolder 10"/>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Arial"/>
              </a:rPr>
              <a:t>Game Over Conditions</a:t>
            </a:r>
            <a:endParaRPr b="0" lang="en-US" sz="4400" spc="-1" strike="noStrike">
              <a:solidFill>
                <a:srgbClr val="000000"/>
              </a:solidFill>
              <a:latin typeface="Arial"/>
            </a:endParaRPr>
          </a:p>
        </p:txBody>
      </p:sp>
      <p:sp>
        <p:nvSpPr>
          <p:cNvPr id="152" name=""/>
          <p:cNvSpPr txBox="1"/>
          <p:nvPr/>
        </p:nvSpPr>
        <p:spPr>
          <a:xfrm>
            <a:off x="485280" y="1468800"/>
            <a:ext cx="10716120" cy="2214360"/>
          </a:xfrm>
          <a:prstGeom prst="rect">
            <a:avLst/>
          </a:prstGeom>
          <a:noFill/>
          <a:ln w="0">
            <a:noFill/>
          </a:ln>
        </p:spPr>
        <p:txBody>
          <a:bodyPr lIns="90000" rIns="90000" tIns="45000" bIns="45000" anchor="t">
            <a:noAutofit/>
          </a:bodyPr>
          <a:p>
            <a:pPr>
              <a:lnSpc>
                <a:spcPct val="150000"/>
              </a:lnSpc>
            </a:pPr>
            <a:r>
              <a:rPr b="0" lang="en-US" sz="2000" spc="-1" strike="noStrike">
                <a:solidFill>
                  <a:srgbClr val="000000"/>
                </a:solidFill>
                <a:latin typeface="Arial"/>
              </a:rPr>
              <a:t>In game development, "Game Over" conditions mark the end of the player's current session or attempt to achieve objectives within the game. Game Over scenarios are crucial elements that add challenge, consequence, and a sense of accomplishment to the gaming experience. These conditions vary across different genres and games, but they generally signal the completion or failure of a player's mission or level.</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B4ECD90C-D2F6-46CC-8B2B-47EF9C922320}"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30"/>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Arial"/>
              </a:rPr>
              <a:t>Game Over Conditions – An example</a:t>
            </a:r>
            <a:endParaRPr b="0" lang="en-US" sz="4400" spc="-1" strike="noStrike">
              <a:solidFill>
                <a:srgbClr val="000000"/>
              </a:solidFill>
              <a:latin typeface="Arial"/>
            </a:endParaRPr>
          </a:p>
        </p:txBody>
      </p:sp>
      <p:sp>
        <p:nvSpPr>
          <p:cNvPr id="154" name=""/>
          <p:cNvSpPr txBox="1"/>
          <p:nvPr/>
        </p:nvSpPr>
        <p:spPr>
          <a:xfrm>
            <a:off x="561240" y="1459440"/>
            <a:ext cx="5382360" cy="4186080"/>
          </a:xfrm>
          <a:prstGeom prst="rect">
            <a:avLst/>
          </a:prstGeom>
          <a:solidFill>
            <a:srgbClr val="e7e9db"/>
          </a:solidFill>
          <a:ln w="0">
            <a:noFill/>
          </a:ln>
        </p:spPr>
        <p:txBody>
          <a:bodyPr lIns="90000" rIns="90000" tIns="45000" bIns="45000" anchor="t">
            <a:noAutofit/>
          </a:bodyPr>
          <a:p>
            <a:r>
              <a:rPr b="0" lang="zxx" sz="1800" spc="-1" strike="noStrike">
                <a:solidFill>
                  <a:srgbClr val="815ba4"/>
                </a:solidFill>
                <a:latin typeface="Arial"/>
              </a:rPr>
              <a:t>using</a:t>
            </a:r>
            <a:r>
              <a:rPr b="0" lang="zxx" sz="1800" spc="-1" strike="noStrike">
                <a:solidFill>
                  <a:srgbClr val="2f1e2e"/>
                </a:solidFill>
                <a:latin typeface="Arial"/>
              </a:rPr>
              <a:t> </a:t>
            </a:r>
            <a:r>
              <a:rPr b="0" lang="zxx" sz="1800" spc="-1" strike="noStrike">
                <a:solidFill>
                  <a:srgbClr val="fec418"/>
                </a:solidFill>
                <a:latin typeface="Arial"/>
              </a:rPr>
              <a:t>UnityEngine</a:t>
            </a:r>
            <a:r>
              <a:rPr b="0" lang="zxx" sz="1800" spc="-1" strike="noStrike">
                <a:solidFill>
                  <a:srgbClr val="2f1e2e"/>
                </a:solidFill>
                <a:latin typeface="Arial"/>
              </a:rPr>
              <a: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zxx" sz="1800" spc="-1" strike="noStrike">
                <a:solidFill>
                  <a:srgbClr val="815ba4"/>
                </a:solidFill>
                <a:latin typeface="Arial"/>
              </a:rPr>
              <a:t>public</a:t>
            </a:r>
            <a:r>
              <a:rPr b="0" lang="zxx" sz="1800" spc="-1" strike="noStrike">
                <a:solidFill>
                  <a:srgbClr val="2f1e2e"/>
                </a:solidFill>
                <a:latin typeface="Arial"/>
              </a:rPr>
              <a:t> </a:t>
            </a:r>
            <a:r>
              <a:rPr b="0" lang="zxx" sz="1800" spc="-1" strike="noStrike">
                <a:solidFill>
                  <a:srgbClr val="815ba4"/>
                </a:solidFill>
                <a:latin typeface="Arial"/>
              </a:rPr>
              <a:t>class</a:t>
            </a:r>
            <a:r>
              <a:rPr b="0" lang="zxx" sz="1800" spc="-1" strike="noStrike">
                <a:solidFill>
                  <a:srgbClr val="2f1e2e"/>
                </a:solidFill>
                <a:latin typeface="Arial"/>
              </a:rPr>
              <a:t> </a:t>
            </a:r>
            <a:r>
              <a:rPr b="0" lang="zxx" sz="1800" spc="-1" strike="noStrike">
                <a:solidFill>
                  <a:srgbClr val="fec418"/>
                </a:solidFill>
                <a:latin typeface="Arial"/>
              </a:rPr>
              <a:t>GameOverManager</a:t>
            </a:r>
            <a:r>
              <a:rPr b="0" lang="zxx" sz="1800" spc="-1" strike="noStrike">
                <a:solidFill>
                  <a:srgbClr val="2f1e2e"/>
                </a:solidFill>
                <a:latin typeface="Arial"/>
              </a:rPr>
              <a:t> : MonoBehaviour</a:t>
            </a:r>
            <a:endParaRPr b="0" lang="en-US" sz="1800" spc="-1" strike="noStrike">
              <a:solidFill>
                <a:srgbClr val="000000"/>
              </a:solidFill>
              <a:latin typeface="Arial"/>
            </a:endParaRPr>
          </a:p>
          <a:p>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Player health variable</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15ba4"/>
                </a:solidFill>
                <a:latin typeface="Arial"/>
              </a:rPr>
              <a:t>public</a:t>
            </a:r>
            <a:r>
              <a:rPr b="0" lang="zxx" sz="1800" spc="-1" strike="noStrike">
                <a:solidFill>
                  <a:srgbClr val="2f1e2e"/>
                </a:solidFill>
                <a:latin typeface="Arial"/>
              </a:rPr>
              <a:t> </a:t>
            </a:r>
            <a:r>
              <a:rPr b="0" lang="zxx" sz="1800" spc="-1" strike="noStrike">
                <a:solidFill>
                  <a:srgbClr val="fec418"/>
                </a:solidFill>
                <a:latin typeface="Arial"/>
              </a:rPr>
              <a:t>int</a:t>
            </a:r>
            <a:r>
              <a:rPr b="0" lang="zxx" sz="1800" spc="-1" strike="noStrike">
                <a:solidFill>
                  <a:srgbClr val="2f1e2e"/>
                </a:solidFill>
                <a:latin typeface="Arial"/>
              </a:rPr>
              <a:t> playerHealth </a:t>
            </a:r>
            <a:r>
              <a:rPr b="0" lang="zxx" sz="1800" spc="-1" strike="noStrike">
                <a:solidFill>
                  <a:srgbClr val="5bc4bf"/>
                </a:solidFill>
                <a:latin typeface="Arial"/>
              </a:rPr>
              <a:t>=</a:t>
            </a:r>
            <a:r>
              <a:rPr b="0" lang="zxx" sz="1800" spc="-1" strike="noStrike">
                <a:solidFill>
                  <a:srgbClr val="2f1e2e"/>
                </a:solidFill>
                <a:latin typeface="Arial"/>
              </a:rPr>
              <a:t> </a:t>
            </a:r>
            <a:r>
              <a:rPr b="0" lang="zxx" sz="1800" spc="-1" strike="noStrike">
                <a:solidFill>
                  <a:srgbClr val="f99b15"/>
                </a:solidFill>
                <a:latin typeface="Arial"/>
              </a:rPr>
              <a:t>3</a:t>
            </a:r>
            <a:r>
              <a:rPr b="0" lang="zxx" sz="1800" spc="-1" strike="noStrike">
                <a:solidFill>
                  <a:srgbClr val="2f1e2e"/>
                </a:solidFill>
                <a:latin typeface="Arial"/>
              </a:rPr>
              <a: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15ba4"/>
                </a:solidFill>
                <a:latin typeface="Arial"/>
              </a:rPr>
              <a:t>void</a:t>
            </a:r>
            <a:r>
              <a:rPr b="0" lang="zxx" sz="1800" spc="-1" strike="noStrike">
                <a:solidFill>
                  <a:srgbClr val="2f1e2e"/>
                </a:solidFill>
                <a:latin typeface="Arial"/>
              </a:rPr>
              <a:t> </a:t>
            </a:r>
            <a:r>
              <a:rPr b="0" lang="zxx" sz="1800" spc="-1" strike="noStrike">
                <a:solidFill>
                  <a:srgbClr val="06b6ef"/>
                </a:solidFill>
                <a:latin typeface="Arial"/>
              </a:rPr>
              <a:t>Update</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Check if player health is depleted</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15ba4"/>
                </a:solidFill>
                <a:latin typeface="Arial"/>
              </a:rPr>
              <a:t>if</a:t>
            </a:r>
            <a:r>
              <a:rPr b="0" lang="zxx" sz="1800" spc="-1" strike="noStrike">
                <a:solidFill>
                  <a:srgbClr val="2f1e2e"/>
                </a:solidFill>
                <a:latin typeface="Arial"/>
              </a:rPr>
              <a:t> (playerHealth </a:t>
            </a:r>
            <a:r>
              <a:rPr b="0" lang="zxx" sz="1800" spc="-1" strike="noStrike">
                <a:solidFill>
                  <a:srgbClr val="5bc4bf"/>
                </a:solidFill>
                <a:latin typeface="Arial"/>
              </a:rPr>
              <a:t>&lt;=</a:t>
            </a:r>
            <a:r>
              <a:rPr b="0" lang="zxx" sz="1800" spc="-1" strike="noStrike">
                <a:solidFill>
                  <a:srgbClr val="2f1e2e"/>
                </a:solidFill>
                <a:latin typeface="Arial"/>
              </a:rPr>
              <a:t> </a:t>
            </a:r>
            <a:r>
              <a:rPr b="0" lang="zxx" sz="1800" spc="-1" strike="noStrike">
                <a:solidFill>
                  <a:srgbClr val="f99b15"/>
                </a:solidFill>
                <a:latin typeface="Arial"/>
              </a:rPr>
              <a:t>0</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Call the GameOver function</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GameOver();</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FBA7F5F3-7EDE-4FF2-A350-BE76F6A147A8}"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txBox="1"/>
          <p:nvPr/>
        </p:nvSpPr>
        <p:spPr>
          <a:xfrm>
            <a:off x="317160" y="1513440"/>
            <a:ext cx="10738440" cy="4953960"/>
          </a:xfrm>
          <a:prstGeom prst="rect">
            <a:avLst/>
          </a:prstGeom>
          <a:solidFill>
            <a:srgbClr val="e7e9db"/>
          </a:solidFill>
          <a:ln w="0">
            <a:noFill/>
          </a:ln>
        </p:spPr>
        <p:txBody>
          <a:bodyPr lIns="90000" rIns="90000" tIns="45000" bIns="45000" anchor="t">
            <a:noAutofit/>
          </a:bodyPr>
          <a:p>
            <a:r>
              <a:rPr b="0" lang="zxx" sz="1800" spc="-1" strike="noStrike">
                <a:solidFill>
                  <a:srgbClr val="2f1e2e"/>
                </a:solidFill>
                <a:latin typeface="Arial"/>
              </a:rPr>
              <a:t>    </a:t>
            </a:r>
            <a:r>
              <a:rPr b="0" lang="zxx" sz="1800" spc="-1" strike="noStrike">
                <a:solidFill>
                  <a:srgbClr val="815ba4"/>
                </a:solidFill>
                <a:latin typeface="Arial"/>
              </a:rPr>
              <a:t>void</a:t>
            </a:r>
            <a:r>
              <a:rPr b="0" lang="zxx" sz="1800" spc="-1" strike="noStrike">
                <a:solidFill>
                  <a:srgbClr val="2f1e2e"/>
                </a:solidFill>
                <a:latin typeface="Arial"/>
              </a:rPr>
              <a:t> </a:t>
            </a:r>
            <a:r>
              <a:rPr b="0" lang="zxx" sz="1800" spc="-1" strike="noStrike">
                <a:solidFill>
                  <a:srgbClr val="06b6ef"/>
                </a:solidFill>
                <a:latin typeface="Arial"/>
              </a:rPr>
              <a:t>GameOver</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Display a game over message</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Debug.Log(</a:t>
            </a:r>
            <a:r>
              <a:rPr b="0" lang="zxx" sz="1800" spc="-1" strike="noStrike">
                <a:solidFill>
                  <a:srgbClr val="48b685"/>
                </a:solidFill>
                <a:latin typeface="Arial"/>
              </a:rPr>
              <a:t>"Game Over! Player health depleted."</a:t>
            </a:r>
            <a:r>
              <a:rPr b="0" lang="zxx" sz="1800" spc="-1" strike="noStrike">
                <a:solidFill>
                  <a:srgbClr val="2f1e2e"/>
                </a:solidFill>
                <a:latin typeface="Arial"/>
              </a:rPr>
              <a: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Optionally, reset the level or take appropriate actions</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For simplicity, we'll reload the scene in this example</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ReloadScene();</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15ba4"/>
                </a:solidFill>
                <a:latin typeface="Arial"/>
              </a:rPr>
              <a:t>void</a:t>
            </a:r>
            <a:r>
              <a:rPr b="0" lang="zxx" sz="1800" spc="-1" strike="noStrike">
                <a:solidFill>
                  <a:srgbClr val="2f1e2e"/>
                </a:solidFill>
                <a:latin typeface="Arial"/>
              </a:rPr>
              <a:t> </a:t>
            </a:r>
            <a:r>
              <a:rPr b="0" lang="zxx" sz="1800" spc="-1" strike="noStrike">
                <a:solidFill>
                  <a:srgbClr val="06b6ef"/>
                </a:solidFill>
                <a:latin typeface="Arial"/>
              </a:rPr>
              <a:t>ReloadScene</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In a real game, you might load a game over screen or reset player position</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8d8687"/>
                </a:solidFill>
                <a:latin typeface="Arial"/>
              </a:rPr>
              <a:t>// For now, we'll reload the current scene</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UnityEngine.SceneManagement.SceneManager.LoadScene(UnityEngine.SceneManagement.SceneManager.Get</a:t>
            </a:r>
            <a:r>
              <a:rPr b="0" lang="zxx" sz="1800" spc="-1" strike="noStrike">
                <a:solidFill>
                  <a:srgbClr val="2f1e2e"/>
                </a:solidFill>
                <a:latin typeface="Arial"/>
              </a:rPr>
              <a:t>ActiveScene().buildIndex);</a:t>
            </a:r>
            <a:endParaRPr b="0" lang="en-US" sz="1800" spc="-1" strike="noStrike">
              <a:solidFill>
                <a:srgbClr val="000000"/>
              </a:solidFill>
              <a:latin typeface="Arial"/>
            </a:endParaRPr>
          </a:p>
          <a:p>
            <a:r>
              <a:rPr b="0" lang="zxx" sz="1800" spc="-1" strike="noStrike">
                <a:solidFill>
                  <a:srgbClr val="2f1e2e"/>
                </a:solidFill>
                <a:latin typeface="Arial"/>
              </a:rPr>
              <a:t>    </a:t>
            </a:r>
            <a:r>
              <a:rPr b="0" lang="zxx" sz="1800" spc="-1" strike="noStrike">
                <a:solidFill>
                  <a:srgbClr val="2f1e2e"/>
                </a:solidFill>
                <a:latin typeface="Arial"/>
              </a:rPr>
              <a:t>}</a:t>
            </a:r>
            <a:endParaRPr b="0" lang="en-US" sz="1800" spc="-1" strike="noStrike">
              <a:solidFill>
                <a:srgbClr val="000000"/>
              </a:solidFill>
              <a:latin typeface="Arial"/>
            </a:endParaRPr>
          </a:p>
          <a:p>
            <a:r>
              <a:rPr b="0" lang="zxx" sz="1800" spc="-1" strike="noStrike">
                <a:solidFill>
                  <a:srgbClr val="2f1e2e"/>
                </a:solidFill>
                <a:latin typeface="Arial"/>
              </a:rPr>
              <a:t>}</a:t>
            </a:r>
            <a:endParaRPr b="0" lang="en-US" sz="1800" spc="-1" strike="noStrike">
              <a:solidFill>
                <a:srgbClr val="000000"/>
              </a:solidFill>
              <a:latin typeface="Arial"/>
            </a:endParaRPr>
          </a:p>
        </p:txBody>
      </p:sp>
      <p:sp>
        <p:nvSpPr>
          <p:cNvPr id="156" name="PlaceHolder 35"/>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Arial"/>
              </a:rPr>
              <a:t>Game Over Conditions – An example</a:t>
            </a:r>
            <a:endParaRPr b="0" lang="en-US" sz="4400" spc="-1" strike="noStrike">
              <a:solidFill>
                <a:srgbClr val="000000"/>
              </a:solidFill>
              <a:latin typeface="Arial"/>
            </a:endParaRPr>
          </a:p>
        </p:txBody>
      </p:sp>
      <p:sp>
        <p:nvSpPr>
          <p:cNvPr id="2" name="PlaceHolder 1"/>
          <p:cNvSpPr>
            <a:spLocks noGrp="1"/>
          </p:cNvSpPr>
          <p:nvPr>
            <p:ph type="sldNum" idx="1"/>
          </p:nvPr>
        </p:nvSpPr>
        <p:spPr/>
        <p:txBody>
          <a:bodyPr/>
          <a:p>
            <a:fld id="{A245C351-B3FB-49EF-9113-3890A09D9CA3}"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7"/>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fontScale="71666"/>
          </a:bodyPr>
          <a:p>
            <a:pPr algn="ct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4400" spc="-1" strike="noStrike">
                <a:solidFill>
                  <a:srgbClr val="000000"/>
                </a:solidFill>
                <a:latin typeface="Arial"/>
                <a:ea typeface="Arial"/>
              </a:rPr>
              <a:t>Advanced Topics: Dynamic Game Events and Leaderboards</a:t>
            </a:r>
            <a:endParaRPr b="0" lang="en-US" sz="4400" spc="-1" strike="noStrike">
              <a:solidFill>
                <a:srgbClr val="000000"/>
              </a:solidFill>
              <a:latin typeface="Arial"/>
            </a:endParaRPr>
          </a:p>
        </p:txBody>
      </p:sp>
      <p:sp>
        <p:nvSpPr>
          <p:cNvPr id="158" name=""/>
          <p:cNvSpPr txBox="1"/>
          <p:nvPr/>
        </p:nvSpPr>
        <p:spPr>
          <a:xfrm>
            <a:off x="200160" y="1405080"/>
            <a:ext cx="11687040" cy="5079240"/>
          </a:xfrm>
          <a:prstGeom prst="rect">
            <a:avLst/>
          </a:prstGeom>
          <a:noFill/>
          <a:ln w="0">
            <a:noFill/>
          </a:ln>
        </p:spPr>
        <p:txBody>
          <a:bodyPr lIns="90000" rIns="90000" tIns="45000" bIns="45000" anchor="t">
            <a:noAutofit/>
          </a:bodyPr>
          <a:p>
            <a:pPr marL="216000" indent="-216000">
              <a:lnSpc>
                <a:spcPct val="150000"/>
              </a:lnSpc>
              <a:buClr>
                <a:srgbClr val="000000"/>
              </a:buClr>
              <a:buSzPct val="45000"/>
              <a:buFont typeface="Wingdings" charset="2"/>
              <a:buChar char=""/>
            </a:pPr>
            <a:r>
              <a:rPr b="1" lang="en-US" sz="1800" spc="-1" strike="noStrike">
                <a:solidFill>
                  <a:srgbClr val="000000"/>
                </a:solidFill>
                <a:latin typeface="Arial"/>
              </a:rPr>
              <a:t>Dynamic Game Events</a:t>
            </a:r>
            <a:r>
              <a:rPr b="0" lang="en-US" sz="1800" spc="-1" strike="noStrike">
                <a:solidFill>
                  <a:srgbClr val="000000"/>
                </a:solidFill>
                <a:latin typeface="Arial"/>
              </a:rPr>
              <a:t>:</a:t>
            </a:r>
            <a:endParaRPr b="0" lang="en-US" sz="1800" spc="-1" strike="noStrike">
              <a:solidFill>
                <a:srgbClr val="000000"/>
              </a:solidFill>
              <a:latin typeface="Arial"/>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Dynamic game events are occurrences within a game that can change over time based on player actions. </a:t>
            </a:r>
            <a:endParaRPr b="0" lang="en-US" sz="1800" spc="-1" strike="noStrike">
              <a:solidFill>
                <a:srgbClr val="000000"/>
              </a:solidFill>
              <a:latin typeface="Arial"/>
              <a:ea typeface="PingFang SC"/>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They are utilized to create diverse and engaging experiences, often integrated with event systems, missions, or even random situations. </a:t>
            </a:r>
            <a:endParaRPr b="0" lang="en-US" sz="1800" spc="-1" strike="noStrike">
              <a:solidFill>
                <a:srgbClr val="000000"/>
              </a:solidFill>
              <a:latin typeface="Arial"/>
              <a:ea typeface="PingFang SC"/>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These events provide players with opportunities to participate in special activities, receive rewards, or even influence the storyline.</a:t>
            </a:r>
            <a:endParaRPr b="0" lang="en-US" sz="1800" spc="-1" strike="noStrike">
              <a:solidFill>
                <a:srgbClr val="000000"/>
              </a:solidFill>
              <a:latin typeface="Arial"/>
              <a:ea typeface="PingFang SC"/>
            </a:endParaRPr>
          </a:p>
          <a:p>
            <a:pPr marL="216000" indent="-216000">
              <a:lnSpc>
                <a:spcPct val="150000"/>
              </a:lnSpc>
              <a:buClr>
                <a:srgbClr val="000000"/>
              </a:buClr>
              <a:buSzPct val="45000"/>
              <a:buFont typeface="Wingdings" charset="2"/>
              <a:buChar char=""/>
            </a:pP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1" lang="en-US" sz="1800" spc="-1" strike="noStrike">
                <a:solidFill>
                  <a:srgbClr val="000000"/>
                </a:solidFill>
                <a:latin typeface="Arial"/>
              </a:rPr>
              <a:t>Leaderboards</a:t>
            </a:r>
            <a:r>
              <a:rPr b="0" lang="en-US" sz="1800" spc="-1" strike="noStrike">
                <a:solidFill>
                  <a:srgbClr val="000000"/>
                </a:solidFill>
                <a:latin typeface="Arial"/>
              </a:rPr>
              <a:t>:</a:t>
            </a:r>
            <a:endParaRPr b="0" lang="en-US" sz="1800" spc="-1" strike="noStrike">
              <a:solidFill>
                <a:srgbClr val="000000"/>
              </a:solidFill>
              <a:latin typeface="Arial"/>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Leaderboards play a crucial role in the social aspect of gaming, usually relying on the performance of players. </a:t>
            </a:r>
            <a:endParaRPr b="0" lang="en-US" sz="1800" spc="-1" strike="noStrike">
              <a:solidFill>
                <a:srgbClr val="000000"/>
              </a:solidFill>
              <a:latin typeface="Arial"/>
              <a:ea typeface="PingFang SC"/>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They track and display scores, achievements, or positions of players compared to others. </a:t>
            </a:r>
            <a:endParaRPr b="0" lang="en-US" sz="1800" spc="-1" strike="noStrike">
              <a:solidFill>
                <a:srgbClr val="000000"/>
              </a:solidFill>
              <a:latin typeface="Arial"/>
              <a:ea typeface="PingFang SC"/>
            </a:endParaRPr>
          </a:p>
          <a:p>
            <a:pPr marL="360000">
              <a:lnSpc>
                <a:spcPct val="150000"/>
              </a:lnSpc>
              <a:buClr>
                <a:srgbClr val="000000"/>
              </a:buClr>
              <a:buSzPct val="45000"/>
              <a:buFont typeface="Wingdings" charset="2"/>
              <a:buChar char=""/>
            </a:pPr>
            <a:r>
              <a:rPr b="0" lang="en-US" sz="1800" spc="-1" strike="noStrike">
                <a:solidFill>
                  <a:srgbClr val="000000"/>
                </a:solidFill>
                <a:latin typeface="Arial"/>
              </a:rPr>
              <a:t>This creates motivation for players to compete, improve their skills, and actively participate in scoring.</a:t>
            </a:r>
            <a:endParaRPr b="0" lang="en-US" sz="18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C804FA91-2745-417E-8E1C-3C3177679F38}"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36"/>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fontScale="89999"/>
          </a:bodyPr>
          <a:p>
            <a:pP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4400" spc="-1" strike="noStrike">
                <a:solidFill>
                  <a:srgbClr val="000000"/>
                </a:solidFill>
                <a:latin typeface="Arial"/>
                <a:ea typeface="Arial"/>
              </a:rPr>
              <a:t>Using of Dynamic Game Events</a:t>
            </a:r>
            <a:endParaRPr b="0" lang="en-US" sz="4400" spc="-1" strike="noStrike">
              <a:solidFill>
                <a:srgbClr val="000000"/>
              </a:solidFill>
              <a:latin typeface="Arial"/>
            </a:endParaRPr>
          </a:p>
        </p:txBody>
      </p:sp>
      <p:sp>
        <p:nvSpPr>
          <p:cNvPr id="160" name=""/>
          <p:cNvSpPr txBox="1"/>
          <p:nvPr/>
        </p:nvSpPr>
        <p:spPr>
          <a:xfrm>
            <a:off x="300600" y="1684800"/>
            <a:ext cx="11185560" cy="3215160"/>
          </a:xfrm>
          <a:prstGeom prst="rect">
            <a:avLst/>
          </a:prstGeom>
          <a:noFill/>
          <a:ln w="0">
            <a:noFill/>
          </a:ln>
        </p:spPr>
        <p:txBody>
          <a:bodyPr lIns="90000" rIns="90000" tIns="45000" bIns="45000" anchor="t">
            <a:noAutofit/>
          </a:bodyPr>
          <a:p>
            <a:pPr>
              <a:lnSpc>
                <a:spcPct val="150000"/>
              </a:lnSpc>
              <a:spcBef>
                <a:spcPts val="1134"/>
              </a:spcBef>
              <a:spcAft>
                <a:spcPts val="1134"/>
              </a:spcAft>
            </a:pPr>
            <a:r>
              <a:rPr b="1" lang="en-US" sz="2000" spc="-1" strike="noStrike">
                <a:solidFill>
                  <a:srgbClr val="000000"/>
                </a:solidFill>
                <a:latin typeface="Arial"/>
              </a:rPr>
              <a:t>Special Missions</a:t>
            </a:r>
            <a:r>
              <a:rPr b="0" lang="en-US" sz="2000" spc="-1" strike="noStrike">
                <a:solidFill>
                  <a:srgbClr val="000000"/>
                </a:solidFill>
                <a:latin typeface="Arial"/>
              </a:rPr>
              <a:t>: Creating time-limited missions or events for players to participate in and earn rewards.</a:t>
            </a:r>
            <a:endParaRPr b="0" lang="en-US" sz="2000" spc="-1" strike="noStrike">
              <a:solidFill>
                <a:srgbClr val="000000"/>
              </a:solidFill>
              <a:latin typeface="Arial"/>
              <a:ea typeface="PingFang SC"/>
            </a:endParaRPr>
          </a:p>
          <a:p>
            <a:pPr>
              <a:lnSpc>
                <a:spcPct val="150000"/>
              </a:lnSpc>
              <a:spcBef>
                <a:spcPts val="1134"/>
              </a:spcBef>
              <a:spcAft>
                <a:spcPts val="1134"/>
              </a:spcAft>
            </a:pPr>
            <a:r>
              <a:rPr b="1" lang="en-US" sz="2000" spc="-1" strike="noStrike">
                <a:solidFill>
                  <a:srgbClr val="000000"/>
                </a:solidFill>
                <a:latin typeface="Arial"/>
              </a:rPr>
              <a:t>Holiday and Real-world Events</a:t>
            </a:r>
            <a:r>
              <a:rPr b="0" lang="en-US" sz="2000" spc="-1" strike="noStrike">
                <a:solidFill>
                  <a:srgbClr val="000000"/>
                </a:solidFill>
                <a:latin typeface="Arial"/>
              </a:rPr>
              <a:t>: Integrating with real-world events to craft unique and immersive experiences.</a:t>
            </a:r>
            <a:endParaRPr b="0" lang="en-US" sz="2000" spc="-1" strike="noStrike">
              <a:solidFill>
                <a:srgbClr val="000000"/>
              </a:solidFill>
              <a:latin typeface="Arial"/>
              <a:ea typeface="PingFang SC"/>
            </a:endParaRPr>
          </a:p>
          <a:p>
            <a:pPr>
              <a:lnSpc>
                <a:spcPct val="150000"/>
              </a:lnSpc>
              <a:spcBef>
                <a:spcPts val="1134"/>
              </a:spcBef>
              <a:spcAft>
                <a:spcPts val="1134"/>
              </a:spcAft>
            </a:pPr>
            <a:r>
              <a:rPr b="1" lang="en-US" sz="2000" spc="-1" strike="noStrike">
                <a:solidFill>
                  <a:srgbClr val="000000"/>
                </a:solidFill>
                <a:latin typeface="Arial"/>
              </a:rPr>
              <a:t>Player Challenges</a:t>
            </a:r>
            <a:r>
              <a:rPr b="0" lang="en-US" sz="2000" spc="-1" strike="noStrike">
                <a:solidFill>
                  <a:srgbClr val="000000"/>
                </a:solidFill>
                <a:latin typeface="Arial"/>
              </a:rPr>
              <a:t>: Introducing challenges that enhance difficulty or require specific skills to complete.</a:t>
            </a: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68652FC5-8857-4EB8-B7D4-53C869003E6A}"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p:nvPr/>
        </p:nvSpPr>
        <p:spPr>
          <a:xfrm>
            <a:off x="194400" y="1455480"/>
            <a:ext cx="10819440" cy="4424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163" name=""/>
          <p:cNvSpPr/>
          <p:nvPr/>
        </p:nvSpPr>
        <p:spPr>
          <a:xfrm>
            <a:off x="1350360" y="1443600"/>
            <a:ext cx="9484560" cy="43257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850"/>
              </a:spcAft>
            </a:pPr>
            <a:endParaRPr b="0" lang="en-US" sz="1800" spc="-1" strike="noStrike">
              <a:solidFill>
                <a:srgbClr val="000000"/>
              </a:solidFill>
              <a:latin typeface="Arial"/>
              <a:ea typeface="DejaVu Sans"/>
            </a:endParaRPr>
          </a:p>
        </p:txBody>
      </p:sp>
      <p:sp>
        <p:nvSpPr>
          <p:cNvPr id="164" name="Content Placeholder 1"/>
          <p:cNvSpPr/>
          <p:nvPr/>
        </p:nvSpPr>
        <p:spPr>
          <a:xfrm>
            <a:off x="1600200" y="2204280"/>
            <a:ext cx="8984880" cy="209412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role of interactive UI in enhancing user experience.</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design and implement responsive UI systems.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creating interactive UI elements.</a:t>
            </a:r>
            <a:endParaRPr b="0" lang="en-US" sz="2400" spc="-1" strike="noStrike">
              <a:solidFill>
                <a:srgbClr val="000000"/>
              </a:solidFill>
              <a:latin typeface="Arial"/>
            </a:endParaRPr>
          </a:p>
        </p:txBody>
      </p:sp>
      <p:sp>
        <p:nvSpPr>
          <p:cNvPr id="2" name="PlaceHolder 1"/>
          <p:cNvSpPr>
            <a:spLocks noGrp="1"/>
          </p:cNvSpPr>
          <p:nvPr>
            <p:ph type="sldNum" idx="1"/>
          </p:nvPr>
        </p:nvSpPr>
        <p:spPr/>
        <p:txBody>
          <a:bodyPr/>
          <a:p>
            <a:fld id="{A6B21E88-F189-43E5-86C9-AD091F3B5B34}" type="slidenum">
              <a:t>37</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2"/>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Game Logic Overview</a:t>
            </a:r>
            <a:endParaRPr b="0" lang="en-US" sz="4000" spc="-1" strike="noStrike">
              <a:solidFill>
                <a:srgbClr val="000000"/>
              </a:solidFill>
              <a:latin typeface="Arial"/>
            </a:endParaRPr>
          </a:p>
        </p:txBody>
      </p:sp>
      <p:sp>
        <p:nvSpPr>
          <p:cNvPr id="59" name=""/>
          <p:cNvSpPr/>
          <p:nvPr/>
        </p:nvSpPr>
        <p:spPr>
          <a:xfrm>
            <a:off x="493200" y="1452240"/>
            <a:ext cx="5449320" cy="71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ff860d"/>
                </a:solidFill>
                <a:latin typeface="Arial"/>
                <a:ea typeface="DejaVu Sans"/>
              </a:rPr>
              <a:t>Key Components of Game Logic:</a:t>
            </a:r>
            <a:endParaRPr b="0" lang="en-US" sz="2200" spc="-1" strike="noStrike">
              <a:solidFill>
                <a:srgbClr val="000000"/>
              </a:solidFill>
              <a:latin typeface="Arial"/>
            </a:endParaRPr>
          </a:p>
        </p:txBody>
      </p:sp>
      <p:sp>
        <p:nvSpPr>
          <p:cNvPr id="60" name=""/>
          <p:cNvSpPr/>
          <p:nvPr/>
        </p:nvSpPr>
        <p:spPr>
          <a:xfrm>
            <a:off x="499320" y="1917000"/>
            <a:ext cx="11158200" cy="32140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Scripts</a:t>
            </a:r>
            <a:r>
              <a:rPr b="0" lang="en-US" sz="2000" spc="-1" strike="noStrike">
                <a:solidFill>
                  <a:srgbClr val="000000"/>
                </a:solidFill>
                <a:latin typeface="Arial"/>
                <a:ea typeface="DejaVu Sans"/>
              </a:rPr>
              <a:t>: In Unity, </a:t>
            </a:r>
            <a:r>
              <a:rPr b="0" i="1" lang="en-US" sz="2000" spc="-1" strike="noStrike">
                <a:solidFill>
                  <a:srgbClr val="000000"/>
                </a:solidFill>
                <a:latin typeface="Arial"/>
                <a:ea typeface="DejaVu Sans"/>
              </a:rPr>
              <a:t>game logic is often implemented using scripts</a:t>
            </a:r>
            <a:r>
              <a:rPr b="0" lang="en-US" sz="2000" spc="-1" strike="noStrike">
                <a:solidFill>
                  <a:srgbClr val="000000"/>
                </a:solidFill>
                <a:latin typeface="Arial"/>
                <a:ea typeface="DejaVu Sans"/>
              </a:rPr>
              <a:t> written in a programming language like C#. These scripts are attached to game objects and define their behavior.</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Events and Triggers</a:t>
            </a:r>
            <a:r>
              <a:rPr b="0" lang="en-US" sz="2000" spc="-1" strike="noStrike">
                <a:solidFill>
                  <a:srgbClr val="000000"/>
                </a:solidFill>
                <a:latin typeface="Arial"/>
                <a:ea typeface="DejaVu Sans"/>
              </a:rPr>
              <a:t>: Game logic involves setting up </a:t>
            </a:r>
            <a:r>
              <a:rPr b="0" i="1" lang="en-US" sz="2000" spc="-1" strike="noStrike">
                <a:solidFill>
                  <a:srgbClr val="000000"/>
                </a:solidFill>
                <a:latin typeface="Arial"/>
                <a:ea typeface="DejaVu Sans"/>
              </a:rPr>
              <a:t>events and triggers that respond to specific actions</a:t>
            </a:r>
            <a:r>
              <a:rPr b="0" lang="en-US" sz="2000" spc="-1" strike="noStrike">
                <a:solidFill>
                  <a:srgbClr val="000000"/>
                </a:solidFill>
                <a:latin typeface="Arial"/>
                <a:ea typeface="DejaVu Sans"/>
              </a:rPr>
              <a:t>. For example, triggering an event when a player enters a certain area or when a specific condition is met.</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D7B0E989-C6FE-4CCE-AC4D-586241D73A6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4"/>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Game Logic Overview</a:t>
            </a:r>
            <a:endParaRPr b="0" lang="en-US" sz="4000" spc="-1" strike="noStrike">
              <a:solidFill>
                <a:srgbClr val="000000"/>
              </a:solidFill>
              <a:latin typeface="Arial"/>
            </a:endParaRPr>
          </a:p>
        </p:txBody>
      </p:sp>
      <p:sp>
        <p:nvSpPr>
          <p:cNvPr id="62" name=""/>
          <p:cNvSpPr/>
          <p:nvPr/>
        </p:nvSpPr>
        <p:spPr>
          <a:xfrm>
            <a:off x="499320" y="1917000"/>
            <a:ext cx="11158200" cy="4063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startAt="3"/>
            </a:pPr>
            <a:r>
              <a:rPr b="1" lang="en-US" sz="2000" spc="-1" strike="noStrike">
                <a:solidFill>
                  <a:srgbClr val="000000"/>
                </a:solidFill>
                <a:latin typeface="Arial"/>
                <a:ea typeface="PingFang SC"/>
              </a:rPr>
              <a:t>State Machines</a:t>
            </a:r>
            <a:r>
              <a:rPr b="0" lang="en-US" sz="2000" spc="-1" strike="noStrike">
                <a:solidFill>
                  <a:srgbClr val="000000"/>
                </a:solidFill>
                <a:latin typeface="Arial"/>
                <a:ea typeface="PingFang SC"/>
              </a:rPr>
              <a:t>: Many games use </a:t>
            </a:r>
            <a:r>
              <a:rPr b="0" i="1" lang="en-US" sz="2000" spc="-1" strike="noStrike">
                <a:solidFill>
                  <a:srgbClr val="000000"/>
                </a:solidFill>
                <a:latin typeface="Arial"/>
                <a:ea typeface="PingFang SC"/>
              </a:rPr>
              <a:t>state machines to manage different states of the game</a:t>
            </a:r>
            <a:r>
              <a:rPr b="0" lang="en-US" sz="2000" spc="-1" strike="noStrike">
                <a:solidFill>
                  <a:srgbClr val="000000"/>
                </a:solidFill>
                <a:latin typeface="Arial"/>
                <a:ea typeface="PingFang SC"/>
              </a:rPr>
              <a:t> (e.g., main menu, gameplay, pause menu). </a:t>
            </a:r>
            <a:r>
              <a:rPr b="0" i="1" lang="en-US" sz="2000" spc="-1" strike="noStrike">
                <a:solidFill>
                  <a:srgbClr val="000000"/>
                </a:solidFill>
                <a:latin typeface="Arial"/>
                <a:ea typeface="PingFang SC"/>
              </a:rPr>
              <a:t>Transitions between states are controlled by the game logic</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Physics and Colliders</a:t>
            </a:r>
            <a:r>
              <a:rPr b="0" lang="en-US" sz="2000" spc="-1" strike="noStrike">
                <a:solidFill>
                  <a:srgbClr val="000000"/>
                </a:solidFill>
                <a:latin typeface="Arial"/>
                <a:ea typeface="PingFang SC"/>
              </a:rPr>
              <a:t>: Game logic includes </a:t>
            </a:r>
            <a:r>
              <a:rPr b="0" i="1" lang="en-US" sz="2000" spc="-1" strike="noStrike">
                <a:solidFill>
                  <a:srgbClr val="000000"/>
                </a:solidFill>
                <a:latin typeface="Arial"/>
                <a:ea typeface="PingFang SC"/>
              </a:rPr>
              <a:t>physics interactions and collision detection</a:t>
            </a:r>
            <a:r>
              <a:rPr b="0" lang="en-US" sz="2000" spc="-1" strike="noStrike">
                <a:solidFill>
                  <a:srgbClr val="000000"/>
                </a:solidFill>
                <a:latin typeface="Arial"/>
                <a:ea typeface="PingFang SC"/>
              </a:rPr>
              <a:t>, determining how objects interact with each other in the game world.</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AI (Artificial Intelligence)</a:t>
            </a:r>
            <a:r>
              <a:rPr b="0" lang="en-US" sz="2000" spc="-1" strike="noStrike">
                <a:solidFill>
                  <a:srgbClr val="000000"/>
                </a:solidFill>
                <a:latin typeface="Arial"/>
                <a:ea typeface="PingFang SC"/>
              </a:rPr>
              <a:t>: When dealing with </a:t>
            </a:r>
            <a:r>
              <a:rPr b="0" i="1" lang="en-US" sz="2000" spc="-1" strike="noStrike">
                <a:solidFill>
                  <a:srgbClr val="000000"/>
                </a:solidFill>
                <a:latin typeface="Arial"/>
                <a:ea typeface="PingFang SC"/>
              </a:rPr>
              <a:t>non-player characters</a:t>
            </a:r>
            <a:r>
              <a:rPr b="0" lang="en-US" sz="2000" spc="-1" strike="noStrike">
                <a:solidFill>
                  <a:srgbClr val="000000"/>
                </a:solidFill>
                <a:latin typeface="Arial"/>
                <a:ea typeface="PingFang SC"/>
              </a:rPr>
              <a:t> (NPCs) or enemies, game logic includes AI algorithms that govern their </a:t>
            </a:r>
            <a:r>
              <a:rPr b="0" i="1" lang="en-US" sz="2000" spc="-1" strike="noStrike">
                <a:solidFill>
                  <a:srgbClr val="000000"/>
                </a:solidFill>
                <a:latin typeface="Arial"/>
                <a:ea typeface="PingFang SC"/>
              </a:rPr>
              <a:t>behavior, decision-making, and responses to the player</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p:txBody>
      </p:sp>
      <p:sp>
        <p:nvSpPr>
          <p:cNvPr id="63" name=""/>
          <p:cNvSpPr/>
          <p:nvPr/>
        </p:nvSpPr>
        <p:spPr>
          <a:xfrm>
            <a:off x="493200" y="1452600"/>
            <a:ext cx="5449320" cy="71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ff860d"/>
                </a:solidFill>
                <a:latin typeface="Arial"/>
                <a:ea typeface="DejaVu Sans"/>
              </a:rPr>
              <a:t>Key Components of Game Logic:</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C44124F4-6508-4707-BE2D-16DC064C9223}"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5"/>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Game Logic Overview</a:t>
            </a:r>
            <a:endParaRPr b="0" lang="en-US" sz="4000" spc="-1" strike="noStrike">
              <a:solidFill>
                <a:srgbClr val="000000"/>
              </a:solidFill>
              <a:latin typeface="Arial"/>
            </a:endParaRPr>
          </a:p>
        </p:txBody>
      </p:sp>
      <p:sp>
        <p:nvSpPr>
          <p:cNvPr id="65" name=""/>
          <p:cNvSpPr/>
          <p:nvPr/>
        </p:nvSpPr>
        <p:spPr>
          <a:xfrm>
            <a:off x="493200" y="145224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How Game Logic Influences Player Interactions:</a:t>
            </a:r>
            <a:endParaRPr b="0" lang="en-US" sz="2000" spc="-1" strike="noStrike">
              <a:solidFill>
                <a:srgbClr val="000000"/>
              </a:solidFill>
              <a:latin typeface="Arial"/>
            </a:endParaRPr>
          </a:p>
        </p:txBody>
      </p:sp>
      <p:sp>
        <p:nvSpPr>
          <p:cNvPr id="66" name=""/>
          <p:cNvSpPr/>
          <p:nvPr/>
        </p:nvSpPr>
        <p:spPr>
          <a:xfrm>
            <a:off x="499320" y="1917360"/>
            <a:ext cx="11158200" cy="4488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Player Controls</a:t>
            </a:r>
            <a:r>
              <a:rPr b="0" lang="en-US" sz="2000" spc="-1" strike="noStrike">
                <a:solidFill>
                  <a:srgbClr val="000000"/>
                </a:solidFill>
                <a:latin typeface="Arial"/>
                <a:ea typeface="PingFang SC"/>
              </a:rPr>
              <a:t>: Game logic defines how the </a:t>
            </a:r>
            <a:r>
              <a:rPr b="1" i="1" lang="en-US" sz="2000" spc="-1" strike="noStrike">
                <a:solidFill>
                  <a:srgbClr val="000000"/>
                </a:solidFill>
                <a:latin typeface="Arial"/>
                <a:ea typeface="PingFang SC"/>
              </a:rPr>
              <a:t>player interacts with the game world</a:t>
            </a:r>
            <a:r>
              <a:rPr b="0" lang="en-US" sz="2000" spc="-1" strike="noStrike">
                <a:solidFill>
                  <a:srgbClr val="000000"/>
                </a:solidFill>
                <a:latin typeface="Arial"/>
                <a:ea typeface="PingFang SC"/>
              </a:rPr>
              <a:t>. It manages player controls, movements, and actions. For example, when the player presses a button, the associated game logic script determines the corresponding action.</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Object Interactions</a:t>
            </a:r>
            <a:r>
              <a:rPr b="0" lang="en-US" sz="2000" spc="-1" strike="noStrike">
                <a:solidFill>
                  <a:srgbClr val="000000"/>
                </a:solidFill>
                <a:latin typeface="Arial"/>
                <a:ea typeface="PingFang SC"/>
              </a:rPr>
              <a:t>: Game logic dictates how </a:t>
            </a:r>
            <a:r>
              <a:rPr b="1" i="1" lang="en-US" sz="2000" spc="-1" strike="noStrike">
                <a:solidFill>
                  <a:srgbClr val="000000"/>
                </a:solidFill>
                <a:latin typeface="Arial"/>
                <a:ea typeface="PingFang SC"/>
              </a:rPr>
              <a:t>objects in the game world interact with each other and with the player</a:t>
            </a:r>
            <a:r>
              <a:rPr b="0" lang="en-US" sz="2000" spc="-1" strike="noStrike">
                <a:solidFill>
                  <a:srgbClr val="000000"/>
                </a:solidFill>
                <a:latin typeface="Arial"/>
                <a:ea typeface="PingFang SC"/>
              </a:rPr>
              <a:t>. This includes picking up items, activating switches, opening doors, and more.</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Enemy Behavior</a:t>
            </a:r>
            <a:r>
              <a:rPr b="0" lang="en-US" sz="2000" spc="-1" strike="noStrike">
                <a:solidFill>
                  <a:srgbClr val="000000"/>
                </a:solidFill>
                <a:latin typeface="Arial"/>
                <a:ea typeface="PingFang SC"/>
              </a:rPr>
              <a:t>: In games with enemies or NPCs, the game logic controls their behavior. This influences how enemies move, detect the player, and respond to various stimuli. Effective game logic creates engaging and challenging enemy interactions.</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85D98F1F-4924-440A-89CC-773D737FD9C3}"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4"/>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Scripting Basics Recap</a:t>
            </a:r>
            <a:endParaRPr b="0" lang="en-US" sz="4400" spc="-1" strike="noStrike">
              <a:solidFill>
                <a:srgbClr val="000000"/>
              </a:solidFill>
              <a:latin typeface="Arial"/>
            </a:endParaRPr>
          </a:p>
        </p:txBody>
      </p:sp>
      <p:sp>
        <p:nvSpPr>
          <p:cNvPr id="68" name=""/>
          <p:cNvSpPr/>
          <p:nvPr/>
        </p:nvSpPr>
        <p:spPr>
          <a:xfrm>
            <a:off x="493560" y="137808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Essential Scripting Concepts in Unity:</a:t>
            </a:r>
            <a:endParaRPr b="0" lang="en-US" sz="2000" spc="-1" strike="noStrike">
              <a:solidFill>
                <a:srgbClr val="000000"/>
              </a:solidFill>
              <a:latin typeface="Arial"/>
            </a:endParaRPr>
          </a:p>
        </p:txBody>
      </p:sp>
      <p:sp>
        <p:nvSpPr>
          <p:cNvPr id="69" name=""/>
          <p:cNvSpPr/>
          <p:nvPr/>
        </p:nvSpPr>
        <p:spPr>
          <a:xfrm>
            <a:off x="499680" y="1843200"/>
            <a:ext cx="11158200" cy="4063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C# Programming Language</a:t>
            </a:r>
            <a:r>
              <a:rPr b="0" lang="en-US" sz="2000" spc="-1" strike="noStrike">
                <a:solidFill>
                  <a:srgbClr val="000000"/>
                </a:solidFill>
                <a:latin typeface="Arial"/>
                <a:ea typeface="PingFang SC"/>
              </a:rPr>
              <a:t>: Unity uses </a:t>
            </a:r>
            <a:r>
              <a:rPr b="0" i="1" lang="en-US" sz="2000" spc="-1" strike="noStrike">
                <a:solidFill>
                  <a:srgbClr val="000000"/>
                </a:solidFill>
                <a:latin typeface="Arial"/>
                <a:ea typeface="PingFang SC"/>
              </a:rPr>
              <a:t>C# as its primary scripting language</a:t>
            </a:r>
            <a:r>
              <a:rPr b="0" lang="en-US" sz="2000" spc="-1" strike="noStrike">
                <a:solidFill>
                  <a:srgbClr val="000000"/>
                </a:solidFill>
                <a:latin typeface="Arial"/>
                <a:ea typeface="PingFang SC"/>
              </a:rPr>
              <a:t>. Familiarity with C# syntax, variables, data types, loops, and conditionals is essential for scripting in Unity.</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Unity Components</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Unity game objects are composed of components</a:t>
            </a:r>
            <a:r>
              <a:rPr b="0" lang="en-US" sz="2000" spc="-1" strike="noStrike">
                <a:solidFill>
                  <a:srgbClr val="000000"/>
                </a:solidFill>
                <a:latin typeface="Arial"/>
                <a:ea typeface="PingFang SC"/>
              </a:rPr>
              <a:t>, and scripts are one type of component. Understanding how to attach scripts to game objects and utilize other Unity components is crucial.</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MonoBehaviour</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MonoBehaviour is a base class for Unity scripts</a:t>
            </a:r>
            <a:r>
              <a:rPr b="0" lang="en-US" sz="2000" spc="-1" strike="noStrike">
                <a:solidFill>
                  <a:srgbClr val="000000"/>
                </a:solidFill>
                <a:latin typeface="Arial"/>
                <a:ea typeface="PingFang SC"/>
              </a:rPr>
              <a:t>. Scripts that control the behavior of game objects in Unity must inherit from MonoBehaviour. This class provides methods like Start(), Update(), and FixedUpdate() that are commonly used in scripting.</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FE8A1B83-164A-4318-BD04-5ED0640FB86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6"/>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Scripting Basics Recap</a:t>
            </a:r>
            <a:endParaRPr b="0" lang="en-US" sz="4400" spc="-1" strike="noStrike">
              <a:solidFill>
                <a:srgbClr val="000000"/>
              </a:solidFill>
              <a:latin typeface="Arial"/>
            </a:endParaRPr>
          </a:p>
        </p:txBody>
      </p:sp>
      <p:sp>
        <p:nvSpPr>
          <p:cNvPr id="71" name=""/>
          <p:cNvSpPr/>
          <p:nvPr/>
        </p:nvSpPr>
        <p:spPr>
          <a:xfrm>
            <a:off x="493560" y="137808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Essential Scripting Concepts in Unity:</a:t>
            </a:r>
            <a:endParaRPr b="0" lang="en-US" sz="2000" spc="-1" strike="noStrike">
              <a:solidFill>
                <a:srgbClr val="000000"/>
              </a:solidFill>
              <a:latin typeface="Arial"/>
            </a:endParaRPr>
          </a:p>
        </p:txBody>
      </p:sp>
      <p:sp>
        <p:nvSpPr>
          <p:cNvPr id="72" name=""/>
          <p:cNvSpPr/>
          <p:nvPr/>
        </p:nvSpPr>
        <p:spPr>
          <a:xfrm>
            <a:off x="499680" y="1843200"/>
            <a:ext cx="11158200" cy="4063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C# Programming Language</a:t>
            </a:r>
            <a:r>
              <a:rPr b="0" lang="en-US" sz="2000" spc="-1" strike="noStrike">
                <a:solidFill>
                  <a:srgbClr val="000000"/>
                </a:solidFill>
                <a:latin typeface="Arial"/>
                <a:ea typeface="PingFang SC"/>
              </a:rPr>
              <a:t>: Unity uses </a:t>
            </a:r>
            <a:r>
              <a:rPr b="0" i="1" lang="en-US" sz="2000" spc="-1" strike="noStrike">
                <a:solidFill>
                  <a:srgbClr val="000000"/>
                </a:solidFill>
                <a:latin typeface="Arial"/>
                <a:ea typeface="PingFang SC"/>
              </a:rPr>
              <a:t>C# as its primary scripting language</a:t>
            </a:r>
            <a:r>
              <a:rPr b="0" lang="en-US" sz="2000" spc="-1" strike="noStrike">
                <a:solidFill>
                  <a:srgbClr val="000000"/>
                </a:solidFill>
                <a:latin typeface="Arial"/>
                <a:ea typeface="PingFang SC"/>
              </a:rPr>
              <a:t>. Familiarity with C# syntax, variables, data types, loops, and conditionals is essential for scripting in Unity.</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Unity Components</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Unity game objects are composed of components</a:t>
            </a:r>
            <a:r>
              <a:rPr b="0" lang="en-US" sz="2000" spc="-1" strike="noStrike">
                <a:solidFill>
                  <a:srgbClr val="000000"/>
                </a:solidFill>
                <a:latin typeface="Arial"/>
                <a:ea typeface="PingFang SC"/>
              </a:rPr>
              <a:t>, and scripts are one type of component. Understanding how to attach scripts to game objects and utilize other Unity components is crucial.</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MonoBehaviour</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MonoBehaviour is a base class for Unity scripts</a:t>
            </a:r>
            <a:r>
              <a:rPr b="0" lang="en-US" sz="2000" spc="-1" strike="noStrike">
                <a:solidFill>
                  <a:srgbClr val="000000"/>
                </a:solidFill>
                <a:latin typeface="Arial"/>
                <a:ea typeface="PingFang SC"/>
              </a:rPr>
              <a:t>. Scripts that control the behavior of game objects in Unity must inherit from MonoBehaviour. This class provides methods like Start(), Update(), and FixedUpdate() that are commonly used in scripting.</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1B594732-57B9-485D-B03B-22BB11BEB89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7"/>
          <p:cNvSpPr/>
          <p:nvPr/>
        </p:nvSpPr>
        <p:spPr>
          <a:xfrm>
            <a:off x="228600" y="681120"/>
            <a:ext cx="11804760" cy="6958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Scripting Basics Recap</a:t>
            </a:r>
            <a:endParaRPr b="0" lang="en-US" sz="4400" spc="-1" strike="noStrike">
              <a:solidFill>
                <a:srgbClr val="000000"/>
              </a:solidFill>
              <a:latin typeface="Arial"/>
            </a:endParaRPr>
          </a:p>
        </p:txBody>
      </p:sp>
      <p:sp>
        <p:nvSpPr>
          <p:cNvPr id="74" name=""/>
          <p:cNvSpPr/>
          <p:nvPr/>
        </p:nvSpPr>
        <p:spPr>
          <a:xfrm>
            <a:off x="493560" y="1378080"/>
            <a:ext cx="9106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ff860d"/>
                </a:solidFill>
                <a:latin typeface="Arial"/>
                <a:ea typeface="DejaVu Sans"/>
              </a:rPr>
              <a:t>Essential Scripting Concepts in Unity:</a:t>
            </a:r>
            <a:endParaRPr b="0" lang="en-US" sz="2000" spc="-1" strike="noStrike">
              <a:solidFill>
                <a:srgbClr val="000000"/>
              </a:solidFill>
              <a:latin typeface="Arial"/>
            </a:endParaRPr>
          </a:p>
        </p:txBody>
      </p:sp>
      <p:sp>
        <p:nvSpPr>
          <p:cNvPr id="75" name=""/>
          <p:cNvSpPr/>
          <p:nvPr/>
        </p:nvSpPr>
        <p:spPr>
          <a:xfrm>
            <a:off x="499680" y="1843200"/>
            <a:ext cx="11158200" cy="4063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34"/>
              </a:spcBef>
              <a:spcAft>
                <a:spcPts val="1134"/>
              </a:spcAft>
              <a:buClr>
                <a:srgbClr val="000000"/>
              </a:buClr>
              <a:buFont typeface="OpenSymbol"/>
              <a:buAutoNum type="arabicPeriod" startAt="4"/>
            </a:pPr>
            <a:r>
              <a:rPr b="1" lang="en-US" sz="2000" spc="-1" strike="noStrike">
                <a:solidFill>
                  <a:srgbClr val="000000"/>
                </a:solidFill>
                <a:latin typeface="Arial"/>
                <a:ea typeface="PingFang SC"/>
              </a:rPr>
              <a:t>Variables and Functions</a:t>
            </a:r>
            <a:r>
              <a:rPr b="0" lang="en-US" sz="2000" spc="-1" strike="noStrike">
                <a:solidFill>
                  <a:srgbClr val="000000"/>
                </a:solidFill>
                <a:latin typeface="Arial"/>
                <a:ea typeface="PingFang SC"/>
              </a:rPr>
              <a:t>: Scripts use </a:t>
            </a:r>
            <a:r>
              <a:rPr b="0" i="1" lang="en-US" sz="2000" spc="-1" strike="noStrike">
                <a:solidFill>
                  <a:srgbClr val="000000"/>
                </a:solidFill>
                <a:latin typeface="Arial"/>
                <a:ea typeface="PingFang SC"/>
              </a:rPr>
              <a:t>variables to store and manipulate data</a:t>
            </a:r>
            <a:r>
              <a:rPr b="0" lang="en-US" sz="2000" spc="-1" strike="noStrike">
                <a:solidFill>
                  <a:srgbClr val="000000"/>
                </a:solidFill>
                <a:latin typeface="Arial"/>
                <a:ea typeface="PingFang SC"/>
              </a:rPr>
              <a:t>. </a:t>
            </a:r>
            <a:r>
              <a:rPr b="0" i="1" lang="en-US" sz="2000" spc="-1" strike="noStrike">
                <a:solidFill>
                  <a:srgbClr val="000000"/>
                </a:solidFill>
                <a:latin typeface="Arial"/>
                <a:ea typeface="PingFang SC"/>
              </a:rPr>
              <a:t>Functions define the behavior of the script</a:t>
            </a:r>
            <a:r>
              <a:rPr b="0" lang="en-US" sz="2000" spc="-1" strike="noStrike">
                <a:solidFill>
                  <a:srgbClr val="000000"/>
                </a:solidFill>
                <a:latin typeface="Arial"/>
                <a:ea typeface="PingFang SC"/>
              </a:rPr>
              <a:t>. Understanding how to declare variables, pass parameters to functions, and return values is fundamental.</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Unity API</a:t>
            </a:r>
            <a:r>
              <a:rPr b="0" lang="en-US" sz="2000" spc="-1" strike="noStrike">
                <a:solidFill>
                  <a:srgbClr val="000000"/>
                </a:solidFill>
                <a:latin typeface="Arial"/>
                <a:ea typeface="PingFang SC"/>
              </a:rPr>
              <a:t> (Application Programming Interface): Unity provides an extensive API that allows </a:t>
            </a:r>
            <a:r>
              <a:rPr b="0" i="1" lang="en-US" sz="2000" spc="-1" strike="noStrike">
                <a:solidFill>
                  <a:srgbClr val="000000"/>
                </a:solidFill>
                <a:latin typeface="Arial"/>
                <a:ea typeface="PingFang SC"/>
              </a:rPr>
              <a:t>scripts to interact with the engine and game objects</a:t>
            </a:r>
            <a:r>
              <a:rPr b="0" lang="en-US" sz="2000" spc="-1" strike="noStrike">
                <a:solidFill>
                  <a:srgbClr val="000000"/>
                </a:solidFill>
                <a:latin typeface="Arial"/>
                <a:ea typeface="PingFang SC"/>
              </a:rPr>
              <a:t>. This includes methods for movement, physics, rendering, input handling, and more.</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PingFang SC"/>
              </a:rPr>
              <a:t>Event Handling</a:t>
            </a:r>
            <a:r>
              <a:rPr b="0" lang="en-US" sz="2000" spc="-1" strike="noStrike">
                <a:solidFill>
                  <a:srgbClr val="000000"/>
                </a:solidFill>
                <a:latin typeface="Arial"/>
                <a:ea typeface="PingFang SC"/>
              </a:rPr>
              <a:t>: Unity scripts often respond to </a:t>
            </a:r>
            <a:r>
              <a:rPr b="0" i="1" lang="en-US" sz="2000" spc="-1" strike="noStrike">
                <a:solidFill>
                  <a:srgbClr val="000000"/>
                </a:solidFill>
                <a:latin typeface="Arial"/>
                <a:ea typeface="PingFang SC"/>
              </a:rPr>
              <a:t>events triggered by user input, collisions, or other interactions</a:t>
            </a:r>
            <a:r>
              <a:rPr b="0" lang="en-US" sz="2000" spc="-1" strike="noStrike">
                <a:solidFill>
                  <a:srgbClr val="000000"/>
                </a:solidFill>
                <a:latin typeface="Arial"/>
                <a:ea typeface="PingFang SC"/>
              </a:rPr>
              <a:t>. Event handling in scripts allows for dynamic and responsive behavior.</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23F17DD2-78E7-4A08-A319-80588E9BC0A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6713</TotalTime>
  <Application>LibreOffice/7.6.4.1$MacOSX_X86_64 LibreOffice_project/e19e193f88cd6c0525a17fb7a176ed8e6a3e2aa1</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2023-12-04T12:44:34Z</dcterms:created>
  <dc:creator>Trí Phạm Thanh</dc:creator>
  <dc:description/>
  <dc:language>en-US</dc:language>
  <cp:lastModifiedBy>Trí Phạm Thanh</cp:lastModifiedBy>
  <cp:lastPrinted>2024-02-18T04:17:36Z</cp:lastPrinted>
  <dcterms:modified xsi:type="dcterms:W3CDTF">2024-02-29T14:13:35Z</dcterms:modified>
  <cp:revision>624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