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0" r:id="rId3"/>
    <p:sldId id="303" r:id="rId4"/>
    <p:sldId id="304" r:id="rId5"/>
    <p:sldId id="305" r:id="rId6"/>
    <p:sldId id="306" r:id="rId7"/>
    <p:sldId id="307" r:id="rId8"/>
    <p:sldId id="274" r:id="rId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97"/>
    <p:restoredTop sz="88126" autoAdjust="0"/>
  </p:normalViewPr>
  <p:slideViewPr>
    <p:cSldViewPr>
      <p:cViewPr varScale="1">
        <p:scale>
          <a:sx n="66" d="100"/>
          <a:sy n="66" d="100"/>
        </p:scale>
        <p:origin x="10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337DF-DDE6-4329-B991-8949DA4C999F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0BA0E-BC4D-4CA7-A044-75821704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04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94E18-8E48-4968-8FD9-0351CFA90743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E0073-C388-4BBC-94F1-A3FD064D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30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www.igi-global.com</a:t>
            </a:r>
            <a:r>
              <a:rPr lang="en-US" dirty="0"/>
              <a:t>/dictionary/omg/20835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0073-C388-4BBC-94F1-A3FD064D5EA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627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Adaptation: </a:t>
            </a:r>
            <a:r>
              <a:rPr lang="en-US" sz="1200" dirty="0" err="1"/>
              <a:t>điều</a:t>
            </a:r>
            <a:r>
              <a:rPr lang="en-US" sz="1200" dirty="0"/>
              <a:t> </a:t>
            </a:r>
            <a:r>
              <a:rPr lang="en-US" sz="1200" dirty="0" err="1"/>
              <a:t>chỉnh</a:t>
            </a:r>
            <a:r>
              <a:rPr lang="en-US" sz="1200" dirty="0"/>
              <a:t>, </a:t>
            </a:r>
            <a:r>
              <a:rPr lang="en-US" sz="1200" dirty="0" err="1"/>
              <a:t>thích</a:t>
            </a:r>
            <a:r>
              <a:rPr lang="en-US" sz="1200" dirty="0"/>
              <a:t> </a:t>
            </a:r>
            <a:r>
              <a:rPr lang="en-US" sz="1200" dirty="0" err="1"/>
              <a:t>nghi</a:t>
            </a:r>
            <a:endParaRPr lang="en-US" sz="1200" dirty="0"/>
          </a:p>
          <a:p>
            <a:r>
              <a:rPr lang="en-US" sz="1200" dirty="0"/>
              <a:t>Notation: </a:t>
            </a:r>
            <a:r>
              <a:rPr lang="en-US" sz="1200" dirty="0" err="1"/>
              <a:t>ký</a:t>
            </a:r>
            <a:r>
              <a:rPr lang="en-US" sz="1200" dirty="0"/>
              <a:t> </a:t>
            </a:r>
            <a:r>
              <a:rPr lang="en-US" sz="1200" dirty="0" err="1"/>
              <a:t>hiệu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0073-C388-4BBC-94F1-A3FD064D5EA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37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Heuristics: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tòi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0073-C388-4BBC-94F1-A3FD064D5EA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75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www.omg.org</a:t>
            </a:r>
            <a:r>
              <a:rPr lang="en-US" dirty="0"/>
              <a:t>/spec/UML/2.5.1/About-UML/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0073-C388-4BBC-94F1-A3FD064D5EA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33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00808"/>
            <a:ext cx="7772400" cy="79451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4000" b="1" cap="all" baseline="0" dirty="0" smtClean="0">
                <a:solidFill>
                  <a:srgbClr val="DC0081"/>
                </a:solidFill>
              </a:defRPr>
            </a:lvl1pPr>
          </a:lstStyle>
          <a:p>
            <a:pPr marL="0" lvl="0" indent="0" fontAlgn="auto">
              <a:spcAft>
                <a:spcPts val="0"/>
              </a:spcAft>
            </a:pPr>
            <a:r>
              <a:rPr lang="en-US" dirty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495327"/>
            <a:ext cx="7776864" cy="622920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GB" sz="3400" b="1" i="1" baseline="0" dirty="0" smtClean="0">
                <a:solidFill>
                  <a:srgbClr val="280099"/>
                </a:solidFill>
              </a:defRPr>
            </a:lvl1pPr>
          </a:lstStyle>
          <a:p>
            <a:pPr marL="0" lvl="0" indent="0" algn="ctr" fontAlgn="auto">
              <a:spcAft>
                <a:spcPts val="0"/>
              </a:spcAft>
              <a:buFont typeface="Wingdings" pitchFamily="2" charset="2"/>
              <a:buNone/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70DD-C861-476F-B7D8-5341A2B4ECC3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74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822" y="0"/>
            <a:ext cx="6764977" cy="822722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n-GB" sz="36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6313"/>
            <a:ext cx="8229600" cy="5402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Line 1057">
            <a:extLst>
              <a:ext uri="{FF2B5EF4-FFF2-40B4-BE49-F238E27FC236}">
                <a16:creationId xmlns:a16="http://schemas.microsoft.com/office/drawing/2014/main" id="{E0180F8B-C67A-014F-86B4-6425D016713C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457200" y="822722"/>
            <a:ext cx="8229600" cy="1578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9CD89B-084B-D04A-A863-AD2B2ED775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2670" y="16771"/>
            <a:ext cx="1449153" cy="790170"/>
          </a:xfrm>
          <a:prstGeom prst="rect">
            <a:avLst/>
          </a:prstGeom>
        </p:spPr>
      </p:pic>
      <p:sp>
        <p:nvSpPr>
          <p:cNvPr id="11" name="Rectangle 1056">
            <a:extLst>
              <a:ext uri="{FF2B5EF4-FFF2-40B4-BE49-F238E27FC236}">
                <a16:creationId xmlns:a16="http://schemas.microsoft.com/office/drawing/2014/main" id="{9DA947C3-1AB8-1944-94EA-07318327AC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243" y="6496883"/>
            <a:ext cx="874439" cy="36111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D0EEE225-A7BC-457B-9273-D4D41378CEAC}" type="slidenum">
              <a:rPr lang="en-US" sz="1400" b="1" smtClean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400" b="1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 / 8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6ADE6F-E287-9D45-BF4E-78DDB3322AB7}"/>
              </a:ext>
            </a:extLst>
          </p:cNvPr>
          <p:cNvCxnSpPr/>
          <p:nvPr userDrawn="1"/>
        </p:nvCxnSpPr>
        <p:spPr>
          <a:xfrm>
            <a:off x="444243" y="6496883"/>
            <a:ext cx="874439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1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70DD-C861-476F-B7D8-5341A2B4ECC3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63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170DD-C861-476F-B7D8-5341A2B4ECC3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81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800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8009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8009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8009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800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A045AB4-3B3B-9D46-91AA-D63674BAC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999" y="2316077"/>
            <a:ext cx="8382000" cy="82717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Software Design (swD392)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E3A49C6-8B03-984C-A45B-82E3A6B8108A}"/>
              </a:ext>
            </a:extLst>
          </p:cNvPr>
          <p:cNvSpPr txBox="1">
            <a:spLocks/>
          </p:cNvSpPr>
          <p:nvPr/>
        </p:nvSpPr>
        <p:spPr>
          <a:xfrm>
            <a:off x="1043607" y="3143248"/>
            <a:ext cx="7056785" cy="10058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lang="en-US" sz="32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8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lang="en-US" sz="24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sz="3000" b="1" i="1" cap="all" dirty="0">
                <a:solidFill>
                  <a:srgbClr val="0070C0"/>
                </a:solidFill>
              </a:rPr>
              <a:t>Ch01 – 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3AD00-2C71-864D-957E-1D17462B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69158"/>
            <a:ext cx="2512194" cy="136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9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ED56-F693-7D47-9668-FB97697E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Modeling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D3ADD-D4F0-4F42-94E7-499ABF58D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﻿</a:t>
            </a:r>
            <a:r>
              <a:rPr lang="en-GB" b="1" dirty="0"/>
              <a:t>Modelling</a:t>
            </a:r>
            <a:r>
              <a:rPr lang="en-GB" dirty="0"/>
              <a:t> is the designing of SW applications before coding</a:t>
            </a:r>
          </a:p>
          <a:p>
            <a:r>
              <a:rPr lang="en-GB" dirty="0"/>
              <a:t>Models are built and analysed prior to the implementation of the system, and are used to direct the subsequent implementation.</a:t>
            </a:r>
          </a:p>
          <a:p>
            <a:r>
              <a:rPr lang="en-GB" dirty="0"/>
              <a:t>﻿A graphical modelling language such as UML helps in developing, understanding, and communicating the different views.</a:t>
            </a:r>
          </a:p>
        </p:txBody>
      </p:sp>
    </p:spTree>
    <p:extLst>
      <p:ext uri="{BB962C8B-B14F-4D97-AF65-F5344CB8AC3E}">
        <p14:creationId xmlns:p14="http://schemas.microsoft.com/office/powerpoint/2010/main" val="30330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8F51-4489-FD44-9BCA-CC76808F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 Methods &amp; the 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1E6C7-FDA3-F34C-ABD5-CF1B9AC5E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OO concepts</a:t>
            </a:r>
          </a:p>
          <a:p>
            <a:pPr lvl="1"/>
            <a:r>
              <a:rPr lang="en-US" sz="2400" dirty="0"/>
              <a:t>﻿Address fundamental issues of software modifiability, adaptation, and evolution</a:t>
            </a:r>
          </a:p>
          <a:p>
            <a:pPr lvl="1"/>
            <a:r>
              <a:rPr lang="en-US" sz="2400" dirty="0"/>
              <a:t>Methods based on concepts of ﻿information hiding, classes, and inheritance</a:t>
            </a:r>
          </a:p>
          <a:p>
            <a:r>
              <a:rPr lang="en-US" sz="2800" dirty="0"/>
              <a:t>UML ~ Unified Modeling Language (UML) </a:t>
            </a:r>
          </a:p>
          <a:p>
            <a:pPr lvl="1"/>
            <a:r>
              <a:rPr lang="en-US" sz="2400" dirty="0"/>
              <a:t>Developed to provide a standardized graphical language and notation for describing object-oriented models.</a:t>
            </a:r>
          </a:p>
          <a:p>
            <a:pPr lvl="1"/>
            <a:r>
              <a:rPr lang="en-US" sz="2400" dirty="0"/>
              <a:t>UC modeling: functional requirements</a:t>
            </a:r>
          </a:p>
          <a:p>
            <a:pPr lvl="1"/>
            <a:r>
              <a:rPr lang="en-US" sz="2400" dirty="0"/>
              <a:t>Static modeling: structural view of the system</a:t>
            </a:r>
          </a:p>
          <a:p>
            <a:pPr lvl="1"/>
            <a:r>
              <a:rPr lang="en-US" sz="2400" dirty="0"/>
              <a:t>Dynamic modeling: behavioral view of the system</a:t>
            </a:r>
          </a:p>
        </p:txBody>
      </p:sp>
    </p:spTree>
    <p:extLst>
      <p:ext uri="{BB962C8B-B14F-4D97-AF65-F5344CB8AC3E}">
        <p14:creationId xmlns:p14="http://schemas.microsoft.com/office/powerpoint/2010/main" val="11161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CB236-7B20-794F-8328-2E39A66E5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F878-7D7B-9747-908E-A90564EAB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referred to as a high-level design</a:t>
            </a:r>
          </a:p>
          <a:p>
            <a:pPr lvl="1"/>
            <a:r>
              <a:rPr lang="en-US" dirty="0"/>
              <a:t>Describe ﻿decomposition of the software system into subsystems.</a:t>
            </a:r>
          </a:p>
          <a:p>
            <a:pPr lvl="1"/>
            <a:r>
              <a:rPr lang="en-US" dirty="0"/>
              <a:t>Address software quality attributes</a:t>
            </a:r>
          </a:p>
          <a:p>
            <a:r>
              <a:rPr lang="en-US" dirty="0"/>
              <a:t>Starting point for the detailed design and implementation (decomposition of subsystems into modules or components). </a:t>
            </a:r>
          </a:p>
        </p:txBody>
      </p:sp>
    </p:spTree>
    <p:extLst>
      <p:ext uri="{BB962C8B-B14F-4D97-AF65-F5344CB8AC3E}">
        <p14:creationId xmlns:p14="http://schemas.microsoft.com/office/powerpoint/2010/main" val="1489646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D2FB-2F87-EC47-928A-BDBF62D5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&amp;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33ADA-6AED-3E40-A2E3-B17ACA443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6312"/>
            <a:ext cx="8229600" cy="5693047"/>
          </a:xfrm>
        </p:spPr>
        <p:txBody>
          <a:bodyPr>
            <a:normAutofit fontScale="92500" lnSpcReduction="20000"/>
          </a:bodyPr>
          <a:lstStyle/>
          <a:p>
            <a:pPr algn="just">
              <a:spcBef>
                <a:spcPts val="1200"/>
              </a:spcBef>
            </a:pPr>
            <a:r>
              <a:rPr lang="en-US" sz="2800" dirty="0"/>
              <a:t>﻿Software design notation: graphically, textually</a:t>
            </a:r>
          </a:p>
          <a:p>
            <a:pPr algn="just">
              <a:spcBef>
                <a:spcPts val="1200"/>
              </a:spcBef>
            </a:pPr>
            <a:r>
              <a:rPr lang="en-US" sz="2800" dirty="0"/>
              <a:t>﻿A </a:t>
            </a:r>
            <a:r>
              <a:rPr lang="en-US" sz="2800" b="1" dirty="0"/>
              <a:t>software design concept</a:t>
            </a:r>
            <a:r>
              <a:rPr lang="en-US" sz="2800" dirty="0"/>
              <a:t> is a fundamental idea that can be applied to designing a system - </a:t>
            </a:r>
            <a:r>
              <a:rPr lang="en-US" sz="2800" dirty="0" err="1"/>
              <a:t>ie</a:t>
            </a:r>
            <a:r>
              <a:rPr lang="en-US" sz="2800" dirty="0"/>
              <a:t> information hiding.</a:t>
            </a:r>
          </a:p>
          <a:p>
            <a:pPr algn="just">
              <a:spcBef>
                <a:spcPts val="1200"/>
              </a:spcBef>
            </a:pPr>
            <a:r>
              <a:rPr lang="en-US" sz="2800" dirty="0"/>
              <a:t>A </a:t>
            </a:r>
            <a:r>
              <a:rPr lang="en-US" sz="2800" b="1" dirty="0"/>
              <a:t>software design strategy </a:t>
            </a:r>
            <a:r>
              <a:rPr lang="en-US" sz="2800" dirty="0"/>
              <a:t>is an overall plan and direction for developing a design – </a:t>
            </a:r>
            <a:r>
              <a:rPr lang="en-US" sz="2800" dirty="0" err="1"/>
              <a:t>i.e</a:t>
            </a:r>
            <a:r>
              <a:rPr lang="en-US" sz="2800" dirty="0"/>
              <a:t> OO decomposition</a:t>
            </a:r>
          </a:p>
          <a:p>
            <a:pPr algn="just">
              <a:spcBef>
                <a:spcPts val="1200"/>
              </a:spcBef>
            </a:pPr>
            <a:r>
              <a:rPr lang="en-US" sz="2800" b="1" dirty="0"/>
              <a:t>Software structuring criteria</a:t>
            </a:r>
            <a:r>
              <a:rPr lang="en-US" sz="2800" dirty="0"/>
              <a:t> are heuristics or guidelines used to help a designer in structuring a software system into its components. </a:t>
            </a:r>
            <a:r>
              <a:rPr lang="en-US" sz="2800" dirty="0" err="1"/>
              <a:t>i.e</a:t>
            </a:r>
            <a:r>
              <a:rPr lang="en-US" sz="2800" dirty="0"/>
              <a:t>: object structuring criteria provide guidelines for decomposing the system into objects.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A </a:t>
            </a:r>
            <a:r>
              <a:rPr lang="en-US" sz="2800" b="1" dirty="0"/>
              <a:t>software design method </a:t>
            </a:r>
            <a:r>
              <a:rPr lang="en-US" sz="2800" dirty="0"/>
              <a:t>is a systematic approach that describes the sequence of steps to follow in order to create a design, given the software requirements of the application. </a:t>
            </a:r>
          </a:p>
        </p:txBody>
      </p:sp>
    </p:spTree>
    <p:extLst>
      <p:ext uri="{BB962C8B-B14F-4D97-AF65-F5344CB8AC3E}">
        <p14:creationId xmlns:p14="http://schemas.microsoft.com/office/powerpoint/2010/main" val="1503974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D2FB-2F87-EC47-928A-BDBF62D5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COMET &amp; 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33ADA-6AED-3E40-A2E3-B17ACA443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6312"/>
            <a:ext cx="8229600" cy="5693047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sz="2800" dirty="0"/>
              <a:t>﻿The Collaborative Object Modeling and Design Method, or </a:t>
            </a:r>
            <a:r>
              <a:rPr lang="en-US" sz="2800" b="1" dirty="0"/>
              <a:t>COMET</a:t>
            </a:r>
            <a:r>
              <a:rPr lang="en-US" sz="2800" dirty="0"/>
              <a:t>, uses the UML notation to describe the design</a:t>
            </a:r>
          </a:p>
          <a:p>
            <a:pPr>
              <a:spcBef>
                <a:spcPts val="1200"/>
              </a:spcBef>
            </a:pPr>
            <a:r>
              <a:rPr lang="en-US" sz="2800"/>
              <a:t>﻿UML: </a:t>
            </a:r>
            <a:r>
              <a:rPr lang="en-US" sz="2800" dirty="0"/>
              <a:t>a standard modeling language and notation for describing object-oriented designs</a:t>
            </a:r>
          </a:p>
          <a:p>
            <a:pPr>
              <a:spcBef>
                <a:spcPts val="1200"/>
              </a:spcBef>
            </a:pPr>
            <a:endParaRPr lang="en-US" sz="2800" dirty="0"/>
          </a:p>
          <a:p>
            <a:pPr>
              <a:spcBef>
                <a:spcPts val="1200"/>
              </a:spcBef>
            </a:pPr>
            <a:endParaRPr lang="en-US" sz="2800" dirty="0"/>
          </a:p>
          <a:p>
            <a:pPr>
              <a:spcBef>
                <a:spcPts val="1200"/>
              </a:spcBef>
            </a:pPr>
            <a:endParaRPr lang="en-US" sz="2800" dirty="0"/>
          </a:p>
          <a:p>
            <a:pPr>
              <a:spcBef>
                <a:spcPts val="1200"/>
              </a:spcBef>
            </a:pPr>
            <a:endParaRPr lang="en-US" sz="2800" dirty="0"/>
          </a:p>
          <a:p>
            <a:pPr>
              <a:spcBef>
                <a:spcPts val="1200"/>
              </a:spcBef>
            </a:pPr>
            <a:endParaRPr lang="en-US" sz="2800" dirty="0"/>
          </a:p>
          <a:p>
            <a:pPr>
              <a:spcBef>
                <a:spcPts val="1200"/>
              </a:spcBef>
            </a:pPr>
            <a:r>
              <a:rPr lang="en-US" sz="2800" dirty="0"/>
              <a:t>Latest version 2.5.1, published Dec/2017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93E81-496A-B646-B3F4-71E6A358B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72" y="3140968"/>
            <a:ext cx="7704856" cy="270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5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9C5FF-98E9-F94F-A91B-77B16F239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Multiple Views of SW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884DC-AB97-7D43-8F6E-3DCABA1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﻿Use case view: use case diagrams</a:t>
            </a:r>
          </a:p>
          <a:p>
            <a:r>
              <a:rPr lang="en-US" dirty="0"/>
              <a:t>Static view: class diagrams</a:t>
            </a:r>
          </a:p>
          <a:p>
            <a:r>
              <a:rPr lang="en-US" dirty="0"/>
              <a:t>﻿Dynamic interaction view: objects &amp; interaction messages between them</a:t>
            </a:r>
          </a:p>
          <a:p>
            <a:r>
              <a:rPr lang="en-US" dirty="0"/>
              <a:t>﻿Dynamic state machine view: state machine / state chart diagram</a:t>
            </a:r>
          </a:p>
          <a:p>
            <a:r>
              <a:rPr lang="en-US" dirty="0"/>
              <a:t>﻿Structural component view: structured class diagrams</a:t>
            </a:r>
          </a:p>
          <a:p>
            <a:r>
              <a:rPr lang="en-US" dirty="0"/>
              <a:t>﻿Dynamic concurrent view: concurrent communication diagrams</a:t>
            </a:r>
          </a:p>
          <a:p>
            <a:r>
              <a:rPr lang="en-US" dirty="0"/>
              <a:t>﻿Deployment view: deployment diagrams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643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Q&amp;A">
            <a:extLst>
              <a:ext uri="{FF2B5EF4-FFF2-40B4-BE49-F238E27FC236}">
                <a16:creationId xmlns:a16="http://schemas.microsoft.com/office/drawing/2014/main" id="{4EFD41B2-4845-EB4D-9781-85BBC8E5F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40768"/>
            <a:ext cx="5107285" cy="329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6745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2_Integration Managem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01.2_Tong quan ve Du an &amp; QLDA</Template>
  <TotalTime>4690</TotalTime>
  <Words>453</Words>
  <Application>Microsoft Office PowerPoint</Application>
  <PresentationFormat>On-screen Show (4:3)</PresentationFormat>
  <Paragraphs>52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Session 02_Integration Management</vt:lpstr>
      <vt:lpstr>Software Design (swD392)</vt:lpstr>
      <vt:lpstr>Software Modeling</vt:lpstr>
      <vt:lpstr>OO Methods &amp; the UML</vt:lpstr>
      <vt:lpstr>Software Architectural Design</vt:lpstr>
      <vt:lpstr>Method &amp; Notation</vt:lpstr>
      <vt:lpstr>COMET &amp; UML</vt:lpstr>
      <vt:lpstr>Multiple Views of SW Architecture</vt:lpstr>
      <vt:lpstr>PowerPoint Presentation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QUẢN LÝ DỰ ÁN PMP</dc:title>
  <dc:creator>iNET</dc:creator>
  <cp:lastModifiedBy>Kien Nguyen</cp:lastModifiedBy>
  <cp:revision>328</cp:revision>
  <cp:lastPrinted>2021-04-05T14:49:05Z</cp:lastPrinted>
  <dcterms:created xsi:type="dcterms:W3CDTF">2014-07-26T10:22:45Z</dcterms:created>
  <dcterms:modified xsi:type="dcterms:W3CDTF">2023-12-10T08:33:52Z</dcterms:modified>
</cp:coreProperties>
</file>