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80" r:id="rId3"/>
    <p:sldId id="281" r:id="rId4"/>
    <p:sldId id="282" r:id="rId5"/>
    <p:sldId id="283" r:id="rId6"/>
    <p:sldId id="284" r:id="rId7"/>
    <p:sldId id="285" r:id="rId8"/>
    <p:sldId id="286" r:id="rId9"/>
    <p:sldId id="287" r:id="rId10"/>
    <p:sldId id="288" r:id="rId11"/>
    <p:sldId id="290" r:id="rId12"/>
    <p:sldId id="289" r:id="rId13"/>
    <p:sldId id="291" r:id="rId14"/>
    <p:sldId id="292" r:id="rId15"/>
    <p:sldId id="274"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82"/>
    <p:restoredTop sz="79844" autoAdjust="0"/>
  </p:normalViewPr>
  <p:slideViewPr>
    <p:cSldViewPr>
      <p:cViewPr varScale="1">
        <p:scale>
          <a:sx n="60" d="100"/>
          <a:sy n="60" d="100"/>
        </p:scale>
        <p:origin x="846" y="2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12/10/2023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10/12/2023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www.igi-global.com</a:t>
            </a:r>
            <a:r>
              <a:rPr lang="en-US" dirty="0"/>
              <a:t>/dictionary/omg/20835</a:t>
            </a:r>
          </a:p>
        </p:txBody>
      </p:sp>
      <p:sp>
        <p:nvSpPr>
          <p:cNvPr id="4" name="Slide Number Placeholder 3"/>
          <p:cNvSpPr>
            <a:spLocks noGrp="1"/>
          </p:cNvSpPr>
          <p:nvPr>
            <p:ph type="sldNum" sz="quarter" idx="5"/>
          </p:nvPr>
        </p:nvSpPr>
        <p:spPr/>
        <p:txBody>
          <a:bodyPr/>
          <a:lstStyle/>
          <a:p>
            <a:fld id="{CDAE0073-C388-4BBC-94F1-A3FD064D5EAA}" type="slidenum">
              <a:rPr lang="en-GB" smtClean="0"/>
              <a:t>2</a:t>
            </a:fld>
            <a:endParaRPr lang="en-GB"/>
          </a:p>
        </p:txBody>
      </p:sp>
    </p:spTree>
    <p:extLst>
      <p:ext uri="{BB962C8B-B14F-4D97-AF65-F5344CB8AC3E}">
        <p14:creationId xmlns:p14="http://schemas.microsoft.com/office/powerpoint/2010/main" val="293462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5</a:t>
            </a:fld>
            <a:endParaRPr lang="en-GB"/>
          </a:p>
        </p:txBody>
      </p:sp>
    </p:spTree>
    <p:extLst>
      <p:ext uri="{BB962C8B-B14F-4D97-AF65-F5344CB8AC3E}">
        <p14:creationId xmlns:p14="http://schemas.microsoft.com/office/powerpoint/2010/main" val="340206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Ten-Roman"/>
              </a:rPr>
              <a:t>A </a:t>
            </a:r>
            <a:r>
              <a:rPr lang="en-US" sz="1800" b="1" i="0" dirty="0">
                <a:solidFill>
                  <a:srgbClr val="000000"/>
                </a:solidFill>
                <a:effectLst/>
                <a:latin typeface="TimesTen-Bold"/>
              </a:rPr>
              <a:t>communication diagram</a:t>
            </a:r>
            <a:r>
              <a:rPr lang="en-US" sz="1800" b="0" i="0" dirty="0">
                <a:solidFill>
                  <a:srgbClr val="000000"/>
                </a:solidFill>
                <a:effectLst/>
                <a:latin typeface="TimesTen-Roman"/>
              </a:rPr>
              <a:t>, which was called a </a:t>
            </a:r>
            <a:r>
              <a:rPr lang="en-US" sz="1800" b="0" i="1" dirty="0">
                <a:solidFill>
                  <a:srgbClr val="000000"/>
                </a:solidFill>
                <a:effectLst/>
                <a:latin typeface="TimesTen-Italic"/>
              </a:rPr>
              <a:t>collaboration diagram </a:t>
            </a:r>
            <a:r>
              <a:rPr lang="en-US" sz="1800" b="0" i="0" dirty="0">
                <a:solidFill>
                  <a:srgbClr val="000000"/>
                </a:solidFill>
                <a:effectLst/>
                <a:latin typeface="TimesTen-Roman"/>
              </a:rPr>
              <a:t>in UML 1.x, shows how cooperating objects dynamically interact with each other by sending and receiving messages. The diagram depicts the structural organization of the objects that interact. Objects are shown as boxes, and lines joining boxes represent object interconnection. Labeled arrows adjacent to the arcs indicate the name and direction of message transmission between objects. The sequence of messages passed between the objects is numbered. An optional iteration is indicated by an asterisk (</a:t>
            </a:r>
            <a:r>
              <a:rPr lang="en-US" sz="1800" b="0" i="0" dirty="0">
                <a:solidFill>
                  <a:srgbClr val="000000"/>
                </a:solidFill>
                <a:effectLst/>
                <a:latin typeface="MTSY"/>
              </a:rPr>
              <a:t>∗</a:t>
            </a:r>
            <a:r>
              <a:rPr lang="en-US" sz="1800" b="0" i="0" dirty="0">
                <a:solidFill>
                  <a:srgbClr val="000000"/>
                </a:solidFill>
                <a:effectLst/>
                <a:latin typeface="TimesTen-Roman"/>
              </a:rPr>
              <a:t>), which means that a message is sent more than once. An optional condition means that the message is sent only if the condition is true.</a:t>
            </a:r>
            <a:r>
              <a:rPr lang="en-US" dirty="0"/>
              <a:t> </a:t>
            </a:r>
          </a:p>
        </p:txBody>
      </p:sp>
      <p:sp>
        <p:nvSpPr>
          <p:cNvPr id="4" name="Slide Number Placeholder 3"/>
          <p:cNvSpPr>
            <a:spLocks noGrp="1"/>
          </p:cNvSpPr>
          <p:nvPr>
            <p:ph type="sldNum" sz="quarter" idx="5"/>
          </p:nvPr>
        </p:nvSpPr>
        <p:spPr/>
        <p:txBody>
          <a:bodyPr/>
          <a:lstStyle/>
          <a:p>
            <a:fld id="{CDAE0073-C388-4BBC-94F1-A3FD064D5EAA}" type="slidenum">
              <a:rPr lang="en-GB" smtClean="0"/>
              <a:t>7</a:t>
            </a:fld>
            <a:endParaRPr lang="en-GB"/>
          </a:p>
        </p:txBody>
      </p:sp>
    </p:spTree>
    <p:extLst>
      <p:ext uri="{BB962C8B-B14F-4D97-AF65-F5344CB8AC3E}">
        <p14:creationId xmlns:p14="http://schemas.microsoft.com/office/powerpoint/2010/main" val="3936642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Ten-Roman"/>
              </a:rPr>
              <a:t>The initial state of the </a:t>
            </a:r>
            <a:r>
              <a:rPr lang="en-US" sz="1800" b="0" i="0" dirty="0" err="1">
                <a:solidFill>
                  <a:srgbClr val="000000"/>
                </a:solidFill>
                <a:effectLst/>
                <a:latin typeface="TimesTen-Roman"/>
              </a:rPr>
              <a:t>statechart</a:t>
            </a:r>
            <a:r>
              <a:rPr lang="en-US" sz="1800" b="0" i="0" dirty="0">
                <a:solidFill>
                  <a:srgbClr val="000000"/>
                </a:solidFill>
                <a:effectLst/>
                <a:latin typeface="TimesTen-Roman"/>
              </a:rPr>
              <a:t> is depicted by an arc originating from a small black circle. Optionally, a final state may be depicted by a small black circle inside a larger white circle, sometimes referred to as a </a:t>
            </a:r>
            <a:r>
              <a:rPr lang="en-US" sz="1800" b="0" i="1" dirty="0">
                <a:solidFill>
                  <a:srgbClr val="000000"/>
                </a:solidFill>
                <a:effectLst/>
                <a:latin typeface="TimesTen-Italic"/>
              </a:rPr>
              <a:t>bull’s-eye</a:t>
            </a:r>
            <a:r>
              <a:rPr lang="en-US" sz="1800" b="0" i="0" dirty="0">
                <a:solidFill>
                  <a:srgbClr val="000000"/>
                </a:solidFill>
                <a:effectLst/>
                <a:latin typeface="TimesTen-Roman"/>
              </a:rPr>
              <a:t>. A </a:t>
            </a:r>
            <a:r>
              <a:rPr lang="en-US" sz="1800" b="0" i="0" dirty="0" err="1">
                <a:solidFill>
                  <a:srgbClr val="000000"/>
                </a:solidFill>
                <a:effectLst/>
                <a:latin typeface="TimesTen-Roman"/>
              </a:rPr>
              <a:t>statechart</a:t>
            </a:r>
            <a:r>
              <a:rPr lang="en-US" sz="1800" b="0" i="0" dirty="0">
                <a:solidFill>
                  <a:srgbClr val="000000"/>
                </a:solidFill>
                <a:effectLst/>
                <a:latin typeface="TimesTen-Roman"/>
              </a:rPr>
              <a:t> may be hierarchically decomposed such that a composite state is broken down into substates.</a:t>
            </a:r>
          </a:p>
          <a:p>
            <a:r>
              <a:rPr lang="en-US" sz="1800" b="0" i="0" dirty="0">
                <a:solidFill>
                  <a:srgbClr val="000000"/>
                </a:solidFill>
                <a:effectLst/>
                <a:latin typeface="TimesTen-Roman"/>
              </a:rPr>
              <a:t>On the arc representing the state transition, the notation </a:t>
            </a:r>
            <a:r>
              <a:rPr lang="en-US" sz="1800" b="0" i="1" dirty="0">
                <a:solidFill>
                  <a:srgbClr val="000000"/>
                </a:solidFill>
                <a:effectLst/>
                <a:latin typeface="TimesTen-Italic"/>
              </a:rPr>
              <a:t>Event [condition]/ Action </a:t>
            </a:r>
            <a:r>
              <a:rPr lang="en-US" sz="1800" b="0" i="0" dirty="0">
                <a:solidFill>
                  <a:srgbClr val="000000"/>
                </a:solidFill>
                <a:effectLst/>
                <a:latin typeface="TimesTen-Roman"/>
              </a:rPr>
              <a:t>is used. The </a:t>
            </a:r>
            <a:r>
              <a:rPr lang="en-US" sz="1800" b="1" i="0" dirty="0">
                <a:solidFill>
                  <a:srgbClr val="000000"/>
                </a:solidFill>
                <a:effectLst/>
                <a:latin typeface="TimesTen-Bold"/>
              </a:rPr>
              <a:t>event </a:t>
            </a:r>
            <a:r>
              <a:rPr lang="en-US" sz="1800" b="0" i="0" dirty="0">
                <a:solidFill>
                  <a:srgbClr val="000000"/>
                </a:solidFill>
                <a:effectLst/>
                <a:latin typeface="TimesTen-Roman"/>
              </a:rPr>
              <a:t>causes the state transition. The optional Boolean </a:t>
            </a:r>
            <a:r>
              <a:rPr lang="en-US" sz="1800" b="1" i="0" dirty="0">
                <a:solidFill>
                  <a:srgbClr val="000000"/>
                </a:solidFill>
                <a:effectLst/>
                <a:latin typeface="TimesTen-Bold"/>
              </a:rPr>
              <a:t>condition </a:t>
            </a:r>
            <a:r>
              <a:rPr lang="en-US" sz="1800" b="0" i="0" dirty="0">
                <a:solidFill>
                  <a:srgbClr val="000000"/>
                </a:solidFill>
                <a:effectLst/>
                <a:latin typeface="TimesTen-Roman"/>
              </a:rPr>
              <a:t>must be true, when the event occurs, for the transition to take place. The optional </a:t>
            </a:r>
            <a:r>
              <a:rPr lang="en-US" sz="1800" b="1" i="0" dirty="0">
                <a:solidFill>
                  <a:srgbClr val="000000"/>
                </a:solidFill>
                <a:effectLst/>
                <a:latin typeface="TimesTen-Bold"/>
              </a:rPr>
              <a:t>action </a:t>
            </a:r>
            <a:r>
              <a:rPr lang="en-US" sz="1800" b="0" i="0" dirty="0">
                <a:solidFill>
                  <a:srgbClr val="000000"/>
                </a:solidFill>
                <a:effectLst/>
                <a:latin typeface="TimesTen-Roman"/>
              </a:rPr>
              <a:t>is performed as a result of the transition. Optionally, a state may have any of the following:</a:t>
            </a:r>
          </a:p>
          <a:p>
            <a:pPr lvl="1"/>
            <a:r>
              <a:rPr lang="en-US" sz="1800" b="0" i="0" dirty="0">
                <a:solidFill>
                  <a:srgbClr val="808080"/>
                </a:solidFill>
                <a:effectLst/>
                <a:latin typeface="ZapfDingbats"/>
              </a:rPr>
              <a:t>■ </a:t>
            </a:r>
            <a:r>
              <a:rPr lang="en-US" sz="1800" b="0" i="0" dirty="0">
                <a:solidFill>
                  <a:srgbClr val="000000"/>
                </a:solidFill>
                <a:effectLst/>
                <a:latin typeface="TimesTen-Roman"/>
              </a:rPr>
              <a:t>An </a:t>
            </a:r>
            <a:r>
              <a:rPr lang="en-US" sz="1800" b="1" i="0" dirty="0">
                <a:solidFill>
                  <a:srgbClr val="000000"/>
                </a:solidFill>
                <a:effectLst/>
                <a:latin typeface="TimesTen-Bold"/>
              </a:rPr>
              <a:t>entry action</a:t>
            </a:r>
            <a:r>
              <a:rPr lang="en-US" sz="1800" b="0" i="0" dirty="0">
                <a:solidFill>
                  <a:srgbClr val="000000"/>
                </a:solidFill>
                <a:effectLst/>
                <a:latin typeface="TimesTen-Roman"/>
              </a:rPr>
              <a:t>, performed when the state is entered </a:t>
            </a:r>
          </a:p>
          <a:p>
            <a:pPr lvl="1"/>
            <a:r>
              <a:rPr lang="en-US" sz="1800" b="0" i="0" dirty="0">
                <a:solidFill>
                  <a:srgbClr val="808080"/>
                </a:solidFill>
                <a:effectLst/>
                <a:latin typeface="ZapfDingbats"/>
              </a:rPr>
              <a:t>■ </a:t>
            </a:r>
            <a:r>
              <a:rPr lang="en-US" sz="1800" b="0" i="0" dirty="0">
                <a:solidFill>
                  <a:srgbClr val="000000"/>
                </a:solidFill>
                <a:effectLst/>
                <a:latin typeface="TimesTen-Roman"/>
              </a:rPr>
              <a:t>An </a:t>
            </a:r>
            <a:r>
              <a:rPr lang="en-US" sz="1800" b="1" i="0" dirty="0">
                <a:solidFill>
                  <a:srgbClr val="000000"/>
                </a:solidFill>
                <a:effectLst/>
                <a:latin typeface="TimesTen-Bold"/>
              </a:rPr>
              <a:t>exit action</a:t>
            </a:r>
            <a:r>
              <a:rPr lang="en-US" sz="1800" b="0" i="0" dirty="0">
                <a:solidFill>
                  <a:srgbClr val="000000"/>
                </a:solidFill>
                <a:effectLst/>
                <a:latin typeface="TimesTen-Roman"/>
              </a:rPr>
              <a:t>, performed on exit from the </a:t>
            </a:r>
            <a:r>
              <a:rPr lang="en-US" sz="1800" b="0" i="0">
                <a:solidFill>
                  <a:srgbClr val="000000"/>
                </a:solidFill>
                <a:effectLst/>
                <a:latin typeface="TimesTen-Roman"/>
              </a:rPr>
              <a:t>state</a:t>
            </a:r>
            <a:r>
              <a:rPr lang="en-US"/>
              <a:t> </a:t>
            </a:r>
            <a:br>
              <a:rPr lang="en-US" dirty="0"/>
            </a:b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374645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Ten-Roman"/>
              </a:rPr>
              <a:t>In UML, a </a:t>
            </a:r>
            <a:r>
              <a:rPr lang="en-US" sz="1800" b="1" i="0" dirty="0">
                <a:solidFill>
                  <a:srgbClr val="000000"/>
                </a:solidFill>
                <a:effectLst/>
                <a:latin typeface="TimesTen-Bold"/>
              </a:rPr>
              <a:t>package </a:t>
            </a:r>
            <a:r>
              <a:rPr lang="en-US" sz="1800" b="0" i="0" dirty="0">
                <a:solidFill>
                  <a:srgbClr val="000000"/>
                </a:solidFill>
                <a:effectLst/>
                <a:latin typeface="TimesTen-Roman"/>
              </a:rPr>
              <a:t>is a grouping of model elements – for example, to represent a system or subsystem. A package is depicted by a folder icon, a large rectangle with a small rectangle attached on one corner. Packages may also be nested within other packages. Possible relationships between packages are dependency and generalization/specialization relationships. Packages may be used to contain classes, objects, or use cases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10</a:t>
            </a:fld>
            <a:endParaRPr lang="en-GB"/>
          </a:p>
        </p:txBody>
      </p:sp>
    </p:spTree>
    <p:extLst>
      <p:ext uri="{BB962C8B-B14F-4D97-AF65-F5344CB8AC3E}">
        <p14:creationId xmlns:p14="http://schemas.microsoft.com/office/powerpoint/2010/main" val="1176086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Ten-Roman"/>
              </a:rPr>
              <a:t>In the UML notation, an active object can be used to depict a </a:t>
            </a:r>
            <a:r>
              <a:rPr lang="en-US" sz="1800" b="0" i="1" dirty="0">
                <a:solidFill>
                  <a:srgbClr val="000000"/>
                </a:solidFill>
                <a:effectLst/>
                <a:latin typeface="TimesTen-Italic"/>
              </a:rPr>
              <a:t>concurrent object</a:t>
            </a:r>
            <a:r>
              <a:rPr lang="en-US" sz="1800" b="0" i="0" dirty="0">
                <a:solidFill>
                  <a:srgbClr val="000000"/>
                </a:solidFill>
                <a:effectLst/>
                <a:latin typeface="TimesTen-Roman"/>
              </a:rPr>
              <a:t>, </a:t>
            </a:r>
            <a:r>
              <a:rPr lang="en-US" sz="1800" b="0" i="1" dirty="0">
                <a:solidFill>
                  <a:srgbClr val="000000"/>
                </a:solidFill>
                <a:effectLst/>
                <a:latin typeface="TimesTen-Italic"/>
              </a:rPr>
              <a:t>process</a:t>
            </a:r>
            <a:r>
              <a:rPr lang="en-US" sz="1800" b="0" i="0" dirty="0">
                <a:solidFill>
                  <a:srgbClr val="000000"/>
                </a:solidFill>
                <a:effectLst/>
                <a:latin typeface="TimesTen-Roman"/>
              </a:rPr>
              <a:t>, </a:t>
            </a:r>
            <a:r>
              <a:rPr lang="en-US" sz="1800" b="0" i="1" dirty="0">
                <a:solidFill>
                  <a:srgbClr val="000000"/>
                </a:solidFill>
                <a:effectLst/>
                <a:latin typeface="TimesTen-Italic"/>
              </a:rPr>
              <a:t>thread</a:t>
            </a:r>
            <a:r>
              <a:rPr lang="en-US" sz="1800" b="0" i="0" dirty="0">
                <a:solidFill>
                  <a:srgbClr val="000000"/>
                </a:solidFill>
                <a:effectLst/>
                <a:latin typeface="TimesTen-Roman"/>
              </a:rPr>
              <a:t>, or </a:t>
            </a:r>
            <a:r>
              <a:rPr lang="en-US" sz="1800" b="0" i="1" dirty="0">
                <a:solidFill>
                  <a:srgbClr val="000000"/>
                </a:solidFill>
                <a:effectLst/>
                <a:latin typeface="TimesTen-Italic"/>
              </a:rPr>
              <a:t>task</a:t>
            </a:r>
            <a:r>
              <a:rPr lang="en-US" sz="1800" b="0" i="0" dirty="0">
                <a:solidFill>
                  <a:srgbClr val="000000"/>
                </a:solidFill>
                <a:effectLst/>
                <a:latin typeface="TimesTen-Roman"/>
              </a:rPr>
              <a:t>, and is depicted by a rectangular box with two vertical parallel lines on the left- and right-hand sides. </a:t>
            </a:r>
          </a:p>
          <a:p>
            <a:r>
              <a:rPr lang="en-US" sz="1800" b="0" i="0" dirty="0">
                <a:solidFill>
                  <a:srgbClr val="000000"/>
                </a:solidFill>
                <a:effectLst/>
                <a:latin typeface="TimesTen-Roman"/>
              </a:rPr>
              <a:t>An </a:t>
            </a:r>
            <a:r>
              <a:rPr lang="en-US" sz="1800" b="1" i="0" dirty="0">
                <a:solidFill>
                  <a:srgbClr val="000000"/>
                </a:solidFill>
                <a:effectLst/>
                <a:latin typeface="TimesTen-Bold"/>
              </a:rPr>
              <a:t>active object </a:t>
            </a:r>
            <a:r>
              <a:rPr lang="en-US" sz="1800" b="0" i="0" dirty="0">
                <a:solidFill>
                  <a:srgbClr val="000000"/>
                </a:solidFill>
                <a:effectLst/>
                <a:latin typeface="TimesTen-Roman"/>
              </a:rPr>
              <a:t>has its own thread of control and executes concurrently with other objects. </a:t>
            </a:r>
          </a:p>
          <a:p>
            <a:r>
              <a:rPr lang="en-US" sz="1800" b="0" i="0" dirty="0">
                <a:solidFill>
                  <a:srgbClr val="000000"/>
                </a:solidFill>
                <a:effectLst/>
                <a:latin typeface="TimesTen-Roman"/>
              </a:rPr>
              <a:t>By contrast, a </a:t>
            </a:r>
            <a:r>
              <a:rPr lang="en-US" sz="1800" b="1" i="0" dirty="0">
                <a:solidFill>
                  <a:srgbClr val="000000"/>
                </a:solidFill>
                <a:effectLst/>
                <a:latin typeface="TimesTen-Bold"/>
              </a:rPr>
              <a:t>passive object </a:t>
            </a:r>
            <a:r>
              <a:rPr lang="en-US" sz="1800" b="0" i="0" dirty="0">
                <a:solidFill>
                  <a:srgbClr val="000000"/>
                </a:solidFill>
                <a:effectLst/>
                <a:latin typeface="TimesTen-Roman"/>
              </a:rPr>
              <a:t>has no thread of control. A passive object executes only when another object (active or passive) invokes one of its operations.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11</a:t>
            </a:fld>
            <a:endParaRPr lang="en-GB"/>
          </a:p>
        </p:txBody>
      </p:sp>
    </p:spTree>
    <p:extLst>
      <p:ext uri="{BB962C8B-B14F-4D97-AF65-F5344CB8AC3E}">
        <p14:creationId xmlns:p14="http://schemas.microsoft.com/office/powerpoint/2010/main" val="311367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Ten-Roman"/>
              </a:rPr>
              <a:t>A </a:t>
            </a:r>
            <a:r>
              <a:rPr lang="en-US" sz="1800" b="1" i="0" dirty="0">
                <a:solidFill>
                  <a:srgbClr val="000000"/>
                </a:solidFill>
                <a:effectLst/>
                <a:latin typeface="TimesTen-Bold"/>
              </a:rPr>
              <a:t>deployment diagram </a:t>
            </a:r>
            <a:r>
              <a:rPr lang="en-US" sz="1800" b="0" i="0" dirty="0">
                <a:solidFill>
                  <a:srgbClr val="000000"/>
                </a:solidFill>
                <a:effectLst/>
                <a:latin typeface="TimesTen-Roman"/>
              </a:rPr>
              <a:t>shows the physical configuration of the system in terms of physical nodes and physical connections between the nodes, such as network connections. A node is shown as a cube, and the connection is shown as a line joining the nodes. A deployment diagram is essentially a class diagram that focuses on the system’s nodes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12</a:t>
            </a:fld>
            <a:endParaRPr lang="en-GB"/>
          </a:p>
        </p:txBody>
      </p:sp>
    </p:spTree>
    <p:extLst>
      <p:ext uri="{BB962C8B-B14F-4D97-AF65-F5344CB8AC3E}">
        <p14:creationId xmlns:p14="http://schemas.microsoft.com/office/powerpoint/2010/main" val="204084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15</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10/12/2023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10/12/2023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Ch02 – Overview of THE </a:t>
            </a:r>
            <a:r>
              <a:rPr lang="en-US" sz="3000" b="1" i="1" cap="all" dirty="0" err="1">
                <a:solidFill>
                  <a:srgbClr val="0070C0"/>
                </a:solidFill>
              </a:rPr>
              <a:t>uml</a:t>
            </a:r>
            <a:r>
              <a:rPr lang="en-US" sz="3000" b="1" i="1" cap="all" dirty="0">
                <a:solidFill>
                  <a:srgbClr val="0070C0"/>
                </a:solidFill>
              </a:rPr>
              <a:t> notation</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E5F8-6BC4-1A4D-A4BE-A5E5A890DE0D}"/>
              </a:ext>
            </a:extLst>
          </p:cNvPr>
          <p:cNvSpPr>
            <a:spLocks noGrp="1"/>
          </p:cNvSpPr>
          <p:nvPr>
            <p:ph type="title"/>
          </p:nvPr>
        </p:nvSpPr>
        <p:spPr/>
        <p:txBody>
          <a:bodyPr/>
          <a:lstStyle/>
          <a:p>
            <a:r>
              <a:rPr lang="en-US" dirty="0"/>
              <a:t>Package Diagrams</a:t>
            </a:r>
          </a:p>
        </p:txBody>
      </p:sp>
      <p:pic>
        <p:nvPicPr>
          <p:cNvPr id="4" name="Picture 3">
            <a:extLst>
              <a:ext uri="{FF2B5EF4-FFF2-40B4-BE49-F238E27FC236}">
                <a16:creationId xmlns:a16="http://schemas.microsoft.com/office/drawing/2014/main" id="{4515A31B-C7BF-4685-8215-22AE604BD6A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8072" y="836712"/>
            <a:ext cx="7812360" cy="5675948"/>
          </a:xfrm>
          <a:prstGeom prst="rect">
            <a:avLst/>
          </a:prstGeom>
        </p:spPr>
      </p:pic>
    </p:spTree>
    <p:extLst>
      <p:ext uri="{BB962C8B-B14F-4D97-AF65-F5344CB8AC3E}">
        <p14:creationId xmlns:p14="http://schemas.microsoft.com/office/powerpoint/2010/main" val="94918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0A96-B658-E44A-A985-93DD0106C5C0}"/>
              </a:ext>
            </a:extLst>
          </p:cNvPr>
          <p:cNvSpPr>
            <a:spLocks noGrp="1"/>
          </p:cNvSpPr>
          <p:nvPr>
            <p:ph type="title"/>
          </p:nvPr>
        </p:nvSpPr>
        <p:spPr/>
        <p:txBody>
          <a:bodyPr>
            <a:normAutofit fontScale="90000"/>
          </a:bodyPr>
          <a:lstStyle/>
          <a:p>
            <a:r>
              <a:rPr lang="en-US" dirty="0"/>
              <a:t>Concurrent Communication Diagrams</a:t>
            </a:r>
          </a:p>
        </p:txBody>
      </p:sp>
      <p:pic>
        <p:nvPicPr>
          <p:cNvPr id="6" name="Picture 5">
            <a:extLst>
              <a:ext uri="{FF2B5EF4-FFF2-40B4-BE49-F238E27FC236}">
                <a16:creationId xmlns:a16="http://schemas.microsoft.com/office/drawing/2014/main" id="{7A439352-DBFF-C74B-A005-C4F5DA7A3D7E}"/>
              </a:ext>
            </a:extLst>
          </p:cNvPr>
          <p:cNvPicPr>
            <a:picLocks noChangeAspect="1"/>
          </p:cNvPicPr>
          <p:nvPr/>
        </p:nvPicPr>
        <p:blipFill>
          <a:blip r:embed="rId3"/>
          <a:stretch>
            <a:fillRect/>
          </a:stretch>
        </p:blipFill>
        <p:spPr>
          <a:xfrm>
            <a:off x="755576" y="987098"/>
            <a:ext cx="2590800" cy="1079500"/>
          </a:xfrm>
          <a:prstGeom prst="rect">
            <a:avLst/>
          </a:prstGeom>
        </p:spPr>
      </p:pic>
      <p:pic>
        <p:nvPicPr>
          <p:cNvPr id="7" name="Picture 6">
            <a:extLst>
              <a:ext uri="{FF2B5EF4-FFF2-40B4-BE49-F238E27FC236}">
                <a16:creationId xmlns:a16="http://schemas.microsoft.com/office/drawing/2014/main" id="{AEA8B25B-820B-1049-B629-72F41A8A544C}"/>
              </a:ext>
            </a:extLst>
          </p:cNvPr>
          <p:cNvPicPr>
            <a:picLocks noChangeAspect="1"/>
          </p:cNvPicPr>
          <p:nvPr/>
        </p:nvPicPr>
        <p:blipFill>
          <a:blip r:embed="rId4"/>
          <a:stretch>
            <a:fillRect/>
          </a:stretch>
        </p:blipFill>
        <p:spPr>
          <a:xfrm>
            <a:off x="378772" y="2230975"/>
            <a:ext cx="3086100" cy="1155700"/>
          </a:xfrm>
          <a:prstGeom prst="rect">
            <a:avLst/>
          </a:prstGeom>
        </p:spPr>
      </p:pic>
      <p:pic>
        <p:nvPicPr>
          <p:cNvPr id="8" name="Picture 7">
            <a:extLst>
              <a:ext uri="{FF2B5EF4-FFF2-40B4-BE49-F238E27FC236}">
                <a16:creationId xmlns:a16="http://schemas.microsoft.com/office/drawing/2014/main" id="{4941BF10-710C-114C-A256-4A8ED1E1257A}"/>
              </a:ext>
            </a:extLst>
          </p:cNvPr>
          <p:cNvPicPr>
            <a:picLocks noChangeAspect="1"/>
          </p:cNvPicPr>
          <p:nvPr/>
        </p:nvPicPr>
        <p:blipFill>
          <a:blip r:embed="rId5"/>
          <a:stretch>
            <a:fillRect/>
          </a:stretch>
        </p:blipFill>
        <p:spPr>
          <a:xfrm>
            <a:off x="542921" y="3821625"/>
            <a:ext cx="2908300" cy="1054100"/>
          </a:xfrm>
          <a:prstGeom prst="rect">
            <a:avLst/>
          </a:prstGeom>
        </p:spPr>
      </p:pic>
      <p:pic>
        <p:nvPicPr>
          <p:cNvPr id="9" name="Picture 8">
            <a:extLst>
              <a:ext uri="{FF2B5EF4-FFF2-40B4-BE49-F238E27FC236}">
                <a16:creationId xmlns:a16="http://schemas.microsoft.com/office/drawing/2014/main" id="{63CD1F91-3449-8443-BE8C-D1B39F6A1A96}"/>
              </a:ext>
            </a:extLst>
          </p:cNvPr>
          <p:cNvPicPr>
            <a:picLocks noChangeAspect="1"/>
          </p:cNvPicPr>
          <p:nvPr/>
        </p:nvPicPr>
        <p:blipFill>
          <a:blip r:embed="rId6"/>
          <a:stretch>
            <a:fillRect/>
          </a:stretch>
        </p:blipFill>
        <p:spPr>
          <a:xfrm>
            <a:off x="476082" y="5229200"/>
            <a:ext cx="3060700" cy="1143000"/>
          </a:xfrm>
          <a:prstGeom prst="rect">
            <a:avLst/>
          </a:prstGeom>
        </p:spPr>
      </p:pic>
      <p:pic>
        <p:nvPicPr>
          <p:cNvPr id="10" name="Picture 9">
            <a:extLst>
              <a:ext uri="{FF2B5EF4-FFF2-40B4-BE49-F238E27FC236}">
                <a16:creationId xmlns:a16="http://schemas.microsoft.com/office/drawing/2014/main" id="{36302099-4BBF-BC4B-A1B8-88CE48977165}"/>
              </a:ext>
            </a:extLst>
          </p:cNvPr>
          <p:cNvPicPr>
            <a:picLocks noChangeAspect="1"/>
          </p:cNvPicPr>
          <p:nvPr/>
        </p:nvPicPr>
        <p:blipFill>
          <a:blip r:embed="rId7"/>
          <a:stretch>
            <a:fillRect/>
          </a:stretch>
        </p:blipFill>
        <p:spPr>
          <a:xfrm>
            <a:off x="4294311" y="963656"/>
            <a:ext cx="4392488" cy="5408544"/>
          </a:xfrm>
          <a:prstGeom prst="rect">
            <a:avLst/>
          </a:prstGeom>
        </p:spPr>
      </p:pic>
    </p:spTree>
    <p:extLst>
      <p:ext uri="{BB962C8B-B14F-4D97-AF65-F5344CB8AC3E}">
        <p14:creationId xmlns:p14="http://schemas.microsoft.com/office/powerpoint/2010/main" val="146325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8294-B8B1-F54C-B2E5-7204A1F83EB4}"/>
              </a:ext>
            </a:extLst>
          </p:cNvPr>
          <p:cNvSpPr>
            <a:spLocks noGrp="1"/>
          </p:cNvSpPr>
          <p:nvPr>
            <p:ph type="title"/>
          </p:nvPr>
        </p:nvSpPr>
        <p:spPr/>
        <p:txBody>
          <a:bodyPr/>
          <a:lstStyle/>
          <a:p>
            <a:r>
              <a:rPr lang="en-US" dirty="0"/>
              <a:t>Deployment Diagrams</a:t>
            </a:r>
          </a:p>
        </p:txBody>
      </p:sp>
      <p:pic>
        <p:nvPicPr>
          <p:cNvPr id="4" name="Picture 3">
            <a:extLst>
              <a:ext uri="{FF2B5EF4-FFF2-40B4-BE49-F238E27FC236}">
                <a16:creationId xmlns:a16="http://schemas.microsoft.com/office/drawing/2014/main" id="{B5AF92FC-D07D-7C48-B19F-39E3857BC99D}"/>
              </a:ext>
            </a:extLst>
          </p:cNvPr>
          <p:cNvPicPr>
            <a:picLocks noChangeAspect="1"/>
          </p:cNvPicPr>
          <p:nvPr/>
        </p:nvPicPr>
        <p:blipFill>
          <a:blip r:embed="rId3"/>
          <a:stretch>
            <a:fillRect/>
          </a:stretch>
        </p:blipFill>
        <p:spPr>
          <a:xfrm>
            <a:off x="1043608" y="980727"/>
            <a:ext cx="6768752" cy="5514199"/>
          </a:xfrm>
          <a:prstGeom prst="rect">
            <a:avLst/>
          </a:prstGeom>
        </p:spPr>
      </p:pic>
    </p:spTree>
    <p:extLst>
      <p:ext uri="{BB962C8B-B14F-4D97-AF65-F5344CB8AC3E}">
        <p14:creationId xmlns:p14="http://schemas.microsoft.com/office/powerpoint/2010/main" val="38350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21A4-D6BD-4BE9-B745-9349686E0ADB}"/>
              </a:ext>
            </a:extLst>
          </p:cNvPr>
          <p:cNvSpPr>
            <a:spLocks noGrp="1"/>
          </p:cNvSpPr>
          <p:nvPr>
            <p:ph type="title"/>
          </p:nvPr>
        </p:nvSpPr>
        <p:spPr/>
        <p:txBody>
          <a:bodyPr/>
          <a:lstStyle/>
          <a:p>
            <a:r>
              <a:rPr lang="en-US" dirty="0"/>
              <a:t>UML Extension Mechanisms 1/2</a:t>
            </a:r>
          </a:p>
        </p:txBody>
      </p:sp>
      <p:sp>
        <p:nvSpPr>
          <p:cNvPr id="3" name="Content Placeholder 2">
            <a:extLst>
              <a:ext uri="{FF2B5EF4-FFF2-40B4-BE49-F238E27FC236}">
                <a16:creationId xmlns:a16="http://schemas.microsoft.com/office/drawing/2014/main" id="{F454D529-7EAA-4E60-861E-147731989AA6}"/>
              </a:ext>
            </a:extLst>
          </p:cNvPr>
          <p:cNvSpPr>
            <a:spLocks noGrp="1"/>
          </p:cNvSpPr>
          <p:nvPr>
            <p:ph idx="1"/>
          </p:nvPr>
        </p:nvSpPr>
        <p:spPr/>
        <p:txBody>
          <a:bodyPr>
            <a:normAutofit/>
          </a:bodyPr>
          <a:lstStyle/>
          <a:p>
            <a:pPr marL="0" indent="0" algn="just">
              <a:buNone/>
            </a:pPr>
            <a:r>
              <a:rPr lang="en-US" sz="2200" dirty="0">
                <a:solidFill>
                  <a:schemeClr val="tx1"/>
                </a:solidFill>
              </a:rPr>
              <a:t>UML provides three mechanisms to allow the language to be extended (</a:t>
            </a:r>
            <a:r>
              <a:rPr lang="en-US" sz="2200" dirty="0" err="1">
                <a:solidFill>
                  <a:schemeClr val="tx1"/>
                </a:solidFill>
              </a:rPr>
              <a:t>Booch</a:t>
            </a:r>
            <a:r>
              <a:rPr lang="en-US" sz="2200" dirty="0">
                <a:solidFill>
                  <a:schemeClr val="tx1"/>
                </a:solidFill>
              </a:rPr>
              <a:t>, Rumbaugh, and Jacobson 2005; Rumbaugh, </a:t>
            </a:r>
            <a:r>
              <a:rPr lang="en-US" sz="2200" dirty="0" err="1">
                <a:solidFill>
                  <a:schemeClr val="tx1"/>
                </a:solidFill>
              </a:rPr>
              <a:t>Booch</a:t>
            </a:r>
            <a:r>
              <a:rPr lang="en-US" sz="2200" dirty="0">
                <a:solidFill>
                  <a:schemeClr val="tx1"/>
                </a:solidFill>
              </a:rPr>
              <a:t>, and Jacobson 2005)</a:t>
            </a:r>
          </a:p>
          <a:p>
            <a:pPr algn="just"/>
            <a:r>
              <a:rPr lang="en-US" sz="2000" dirty="0">
                <a:solidFill>
                  <a:schemeClr val="tx1"/>
                </a:solidFill>
              </a:rPr>
              <a:t>A </a:t>
            </a:r>
            <a:r>
              <a:rPr lang="en-US" sz="2000" b="1" dirty="0">
                <a:solidFill>
                  <a:schemeClr val="tx1"/>
                </a:solidFill>
              </a:rPr>
              <a:t>tagged value </a:t>
            </a:r>
            <a:r>
              <a:rPr lang="en-US" sz="2000" dirty="0">
                <a:solidFill>
                  <a:schemeClr val="tx1"/>
                </a:solidFill>
              </a:rPr>
              <a:t>extends the properties of a UML building block, thereby adding new information. A tagged value is enclosed in braces in the form {tag = value}. Commas separate additional tagged values</a:t>
            </a:r>
          </a:p>
          <a:p>
            <a:pPr algn="just"/>
            <a:r>
              <a:rPr lang="en-US" sz="2000" dirty="0">
                <a:solidFill>
                  <a:schemeClr val="tx1"/>
                </a:solidFill>
              </a:rPr>
              <a:t>A </a:t>
            </a:r>
            <a:r>
              <a:rPr lang="en-US" sz="2000" b="1" dirty="0">
                <a:solidFill>
                  <a:schemeClr val="tx1"/>
                </a:solidFill>
              </a:rPr>
              <a:t>constraint</a:t>
            </a:r>
            <a:r>
              <a:rPr lang="en-US" sz="2000" dirty="0">
                <a:solidFill>
                  <a:schemeClr val="tx1"/>
                </a:solidFill>
              </a:rPr>
              <a:t> specifies a condition that must be true. In UML, a constraint is an extension of the semantics of a UML element to allow the addition of new rules or modifications to existing rules</a:t>
            </a:r>
          </a:p>
        </p:txBody>
      </p:sp>
      <p:pic>
        <p:nvPicPr>
          <p:cNvPr id="5" name="Picture 4">
            <a:extLst>
              <a:ext uri="{FF2B5EF4-FFF2-40B4-BE49-F238E27FC236}">
                <a16:creationId xmlns:a16="http://schemas.microsoft.com/office/drawing/2014/main" id="{C19909CE-3310-4F81-BAA8-AE8727DAD343}"/>
              </a:ext>
            </a:extLst>
          </p:cNvPr>
          <p:cNvPicPr>
            <a:picLocks noChangeAspect="1"/>
          </p:cNvPicPr>
          <p:nvPr/>
        </p:nvPicPr>
        <p:blipFill>
          <a:blip r:embed="rId2"/>
          <a:stretch>
            <a:fillRect/>
          </a:stretch>
        </p:blipFill>
        <p:spPr>
          <a:xfrm>
            <a:off x="2123728" y="4149080"/>
            <a:ext cx="6347626" cy="2382894"/>
          </a:xfrm>
          <a:prstGeom prst="rect">
            <a:avLst/>
          </a:prstGeom>
        </p:spPr>
      </p:pic>
    </p:spTree>
    <p:extLst>
      <p:ext uri="{BB962C8B-B14F-4D97-AF65-F5344CB8AC3E}">
        <p14:creationId xmlns:p14="http://schemas.microsoft.com/office/powerpoint/2010/main" val="368296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21A4-D6BD-4BE9-B745-9349686E0ADB}"/>
              </a:ext>
            </a:extLst>
          </p:cNvPr>
          <p:cNvSpPr>
            <a:spLocks noGrp="1"/>
          </p:cNvSpPr>
          <p:nvPr>
            <p:ph type="title"/>
          </p:nvPr>
        </p:nvSpPr>
        <p:spPr/>
        <p:txBody>
          <a:bodyPr/>
          <a:lstStyle/>
          <a:p>
            <a:r>
              <a:rPr lang="en-US" dirty="0"/>
              <a:t>UML Extension Mechanisms 2/2</a:t>
            </a:r>
          </a:p>
        </p:txBody>
      </p:sp>
      <p:sp>
        <p:nvSpPr>
          <p:cNvPr id="3" name="Content Placeholder 2">
            <a:extLst>
              <a:ext uri="{FF2B5EF4-FFF2-40B4-BE49-F238E27FC236}">
                <a16:creationId xmlns:a16="http://schemas.microsoft.com/office/drawing/2014/main" id="{F454D529-7EAA-4E60-861E-147731989AA6}"/>
              </a:ext>
            </a:extLst>
          </p:cNvPr>
          <p:cNvSpPr>
            <a:spLocks noGrp="1"/>
          </p:cNvSpPr>
          <p:nvPr>
            <p:ph idx="1"/>
          </p:nvPr>
        </p:nvSpPr>
        <p:spPr>
          <a:xfrm>
            <a:off x="457200" y="976313"/>
            <a:ext cx="2962672" cy="5402070"/>
          </a:xfrm>
        </p:spPr>
        <p:txBody>
          <a:bodyPr>
            <a:normAutofit/>
          </a:bodyPr>
          <a:lstStyle/>
          <a:p>
            <a:r>
              <a:rPr lang="en-US" sz="2400" dirty="0">
                <a:solidFill>
                  <a:schemeClr val="tx1"/>
                </a:solidFill>
              </a:rPr>
              <a:t>A </a:t>
            </a:r>
            <a:r>
              <a:rPr lang="en-US" sz="2400" b="1" dirty="0">
                <a:solidFill>
                  <a:schemeClr val="tx1"/>
                </a:solidFill>
              </a:rPr>
              <a:t>stereotype</a:t>
            </a:r>
            <a:r>
              <a:rPr lang="en-US" sz="2400" dirty="0">
                <a:solidFill>
                  <a:schemeClr val="tx1"/>
                </a:solidFill>
              </a:rPr>
              <a:t> defines a new building block that is derived from an existing UML modeling element but tailored to the modeler’s problem. Stereotypes are indicated by guillemets (« »)</a:t>
            </a:r>
          </a:p>
        </p:txBody>
      </p:sp>
      <p:pic>
        <p:nvPicPr>
          <p:cNvPr id="5" name="Picture 4">
            <a:extLst>
              <a:ext uri="{FF2B5EF4-FFF2-40B4-BE49-F238E27FC236}">
                <a16:creationId xmlns:a16="http://schemas.microsoft.com/office/drawing/2014/main" id="{C0047053-1DC9-46D1-A528-714CBC4F7E14}"/>
              </a:ext>
            </a:extLst>
          </p:cNvPr>
          <p:cNvPicPr>
            <a:picLocks noChangeAspect="1"/>
          </p:cNvPicPr>
          <p:nvPr/>
        </p:nvPicPr>
        <p:blipFill>
          <a:blip r:embed="rId2"/>
          <a:stretch>
            <a:fillRect/>
          </a:stretch>
        </p:blipFill>
        <p:spPr>
          <a:xfrm>
            <a:off x="3347864" y="1052736"/>
            <a:ext cx="5444287" cy="4392488"/>
          </a:xfrm>
          <a:prstGeom prst="rect">
            <a:avLst/>
          </a:prstGeom>
        </p:spPr>
      </p:pic>
    </p:spTree>
    <p:extLst>
      <p:ext uri="{BB962C8B-B14F-4D97-AF65-F5344CB8AC3E}">
        <p14:creationId xmlns:p14="http://schemas.microsoft.com/office/powerpoint/2010/main" val="327578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ED56-F693-7D47-9668-FB97697EC2ED}"/>
              </a:ext>
            </a:extLst>
          </p:cNvPr>
          <p:cNvSpPr>
            <a:spLocks noGrp="1"/>
          </p:cNvSpPr>
          <p:nvPr>
            <p:ph type="title"/>
          </p:nvPr>
        </p:nvSpPr>
        <p:spPr/>
        <p:txBody>
          <a:bodyPr>
            <a:normAutofit/>
          </a:bodyPr>
          <a:lstStyle/>
          <a:p>
            <a:r>
              <a:rPr lang="en-US" dirty="0"/>
              <a:t>UML Diagrams</a:t>
            </a:r>
            <a:endParaRPr lang="en-US" i="1" dirty="0"/>
          </a:p>
        </p:txBody>
      </p:sp>
      <p:pic>
        <p:nvPicPr>
          <p:cNvPr id="6" name="Picture 5">
            <a:extLst>
              <a:ext uri="{FF2B5EF4-FFF2-40B4-BE49-F238E27FC236}">
                <a16:creationId xmlns:a16="http://schemas.microsoft.com/office/drawing/2014/main" id="{4A97E471-CC32-6649-A127-D0E10D646A45}"/>
              </a:ext>
            </a:extLst>
          </p:cNvPr>
          <p:cNvPicPr>
            <a:picLocks noChangeAspect="1"/>
          </p:cNvPicPr>
          <p:nvPr/>
        </p:nvPicPr>
        <p:blipFill>
          <a:blip r:embed="rId3"/>
          <a:stretch>
            <a:fillRect/>
          </a:stretch>
        </p:blipFill>
        <p:spPr>
          <a:xfrm>
            <a:off x="611560" y="1052736"/>
            <a:ext cx="8139412" cy="2880320"/>
          </a:xfrm>
          <a:prstGeom prst="rect">
            <a:avLst/>
          </a:prstGeom>
        </p:spPr>
      </p:pic>
      <p:pic>
        <p:nvPicPr>
          <p:cNvPr id="7" name="Picture 6">
            <a:extLst>
              <a:ext uri="{FF2B5EF4-FFF2-40B4-BE49-F238E27FC236}">
                <a16:creationId xmlns:a16="http://schemas.microsoft.com/office/drawing/2014/main" id="{4DD34C65-2C41-E248-ABC0-7C99A77B3AC1}"/>
              </a:ext>
            </a:extLst>
          </p:cNvPr>
          <p:cNvPicPr>
            <a:picLocks noChangeAspect="1"/>
          </p:cNvPicPr>
          <p:nvPr/>
        </p:nvPicPr>
        <p:blipFill>
          <a:blip r:embed="rId4"/>
          <a:stretch>
            <a:fillRect/>
          </a:stretch>
        </p:blipFill>
        <p:spPr>
          <a:xfrm>
            <a:off x="539552" y="3933056"/>
            <a:ext cx="8258764" cy="1512168"/>
          </a:xfrm>
          <a:prstGeom prst="rect">
            <a:avLst/>
          </a:prstGeom>
        </p:spPr>
      </p:pic>
    </p:spTree>
    <p:extLst>
      <p:ext uri="{BB962C8B-B14F-4D97-AF65-F5344CB8AC3E}">
        <p14:creationId xmlns:p14="http://schemas.microsoft.com/office/powerpoint/2010/main" val="30330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CC70-27BB-F64A-B0B2-284C6ABEC8D6}"/>
              </a:ext>
            </a:extLst>
          </p:cNvPr>
          <p:cNvSpPr>
            <a:spLocks noGrp="1"/>
          </p:cNvSpPr>
          <p:nvPr>
            <p:ph type="title"/>
          </p:nvPr>
        </p:nvSpPr>
        <p:spPr/>
        <p:txBody>
          <a:bodyPr/>
          <a:lstStyle/>
          <a:p>
            <a:r>
              <a:rPr lang="en-US" dirty="0"/>
              <a:t>Use Case Diagrams</a:t>
            </a:r>
          </a:p>
        </p:txBody>
      </p:sp>
      <p:pic>
        <p:nvPicPr>
          <p:cNvPr id="4" name="Picture 3">
            <a:extLst>
              <a:ext uri="{FF2B5EF4-FFF2-40B4-BE49-F238E27FC236}">
                <a16:creationId xmlns:a16="http://schemas.microsoft.com/office/drawing/2014/main" id="{12983950-8A72-AC42-8845-56E80CB1912C}"/>
              </a:ext>
            </a:extLst>
          </p:cNvPr>
          <p:cNvPicPr>
            <a:picLocks noChangeAspect="1"/>
          </p:cNvPicPr>
          <p:nvPr/>
        </p:nvPicPr>
        <p:blipFill>
          <a:blip r:embed="rId2"/>
          <a:stretch>
            <a:fillRect/>
          </a:stretch>
        </p:blipFill>
        <p:spPr>
          <a:xfrm>
            <a:off x="1691680" y="1246556"/>
            <a:ext cx="4838700" cy="1270000"/>
          </a:xfrm>
          <a:prstGeom prst="rect">
            <a:avLst/>
          </a:prstGeom>
        </p:spPr>
      </p:pic>
      <p:pic>
        <p:nvPicPr>
          <p:cNvPr id="5" name="Picture 4">
            <a:extLst>
              <a:ext uri="{FF2B5EF4-FFF2-40B4-BE49-F238E27FC236}">
                <a16:creationId xmlns:a16="http://schemas.microsoft.com/office/drawing/2014/main" id="{2214A726-5DE0-A24C-BA6C-12E4B93B691C}"/>
              </a:ext>
            </a:extLst>
          </p:cNvPr>
          <p:cNvPicPr>
            <a:picLocks noChangeAspect="1"/>
          </p:cNvPicPr>
          <p:nvPr/>
        </p:nvPicPr>
        <p:blipFill>
          <a:blip r:embed="rId3"/>
          <a:stretch>
            <a:fillRect/>
          </a:stretch>
        </p:blipFill>
        <p:spPr>
          <a:xfrm>
            <a:off x="239573" y="3013844"/>
            <a:ext cx="4203700" cy="1828800"/>
          </a:xfrm>
          <a:prstGeom prst="rect">
            <a:avLst/>
          </a:prstGeom>
        </p:spPr>
      </p:pic>
      <p:pic>
        <p:nvPicPr>
          <p:cNvPr id="6" name="Picture 5">
            <a:extLst>
              <a:ext uri="{FF2B5EF4-FFF2-40B4-BE49-F238E27FC236}">
                <a16:creationId xmlns:a16="http://schemas.microsoft.com/office/drawing/2014/main" id="{DB7D4A30-692D-5C4C-AC0C-26A4E7762E5F}"/>
              </a:ext>
            </a:extLst>
          </p:cNvPr>
          <p:cNvPicPr>
            <a:picLocks noChangeAspect="1"/>
          </p:cNvPicPr>
          <p:nvPr/>
        </p:nvPicPr>
        <p:blipFill>
          <a:blip r:embed="rId4"/>
          <a:stretch>
            <a:fillRect/>
          </a:stretch>
        </p:blipFill>
        <p:spPr>
          <a:xfrm>
            <a:off x="4622799" y="2924944"/>
            <a:ext cx="4064000" cy="1917700"/>
          </a:xfrm>
          <a:prstGeom prst="rect">
            <a:avLst/>
          </a:prstGeom>
        </p:spPr>
      </p:pic>
      <p:sp>
        <p:nvSpPr>
          <p:cNvPr id="7" name="TextBox 6">
            <a:extLst>
              <a:ext uri="{FF2B5EF4-FFF2-40B4-BE49-F238E27FC236}">
                <a16:creationId xmlns:a16="http://schemas.microsoft.com/office/drawing/2014/main" id="{85582BB1-AAA0-43DE-B89A-E5D741763D94}"/>
              </a:ext>
            </a:extLst>
          </p:cNvPr>
          <p:cNvSpPr txBox="1"/>
          <p:nvPr/>
        </p:nvSpPr>
        <p:spPr>
          <a:xfrm>
            <a:off x="647564" y="5157192"/>
            <a:ext cx="7848872" cy="1569660"/>
          </a:xfrm>
          <a:prstGeom prst="rect">
            <a:avLst/>
          </a:prstGeom>
          <a:noFill/>
        </p:spPr>
        <p:txBody>
          <a:bodyPr wrap="square">
            <a:spAutoFit/>
          </a:bodyPr>
          <a:lstStyle/>
          <a:p>
            <a:r>
              <a:rPr lang="en-US" sz="2400" b="0" i="0" dirty="0">
                <a:solidFill>
                  <a:srgbClr val="000000"/>
                </a:solidFill>
                <a:effectLst/>
                <a:latin typeface="TimesTen-Roman"/>
              </a:rPr>
              <a:t>An </a:t>
            </a:r>
            <a:r>
              <a:rPr lang="en-US" sz="2400" b="1" i="0" dirty="0">
                <a:solidFill>
                  <a:srgbClr val="000000"/>
                </a:solidFill>
                <a:effectLst/>
                <a:latin typeface="TimesTen-Bold"/>
              </a:rPr>
              <a:t>actor </a:t>
            </a:r>
            <a:r>
              <a:rPr lang="en-US" sz="2400" b="0" i="0" dirty="0">
                <a:solidFill>
                  <a:srgbClr val="000000"/>
                </a:solidFill>
                <a:effectLst/>
                <a:latin typeface="TimesTen-Roman"/>
              </a:rPr>
              <a:t>initiates a use case. </a:t>
            </a:r>
          </a:p>
          <a:p>
            <a:r>
              <a:rPr lang="en-US" sz="2400" b="0" i="0" dirty="0">
                <a:solidFill>
                  <a:srgbClr val="000000"/>
                </a:solidFill>
                <a:effectLst/>
                <a:latin typeface="TimesTen-Roman"/>
              </a:rPr>
              <a:t>A </a:t>
            </a:r>
            <a:r>
              <a:rPr lang="en-US" sz="2400" b="1" i="0" dirty="0">
                <a:solidFill>
                  <a:srgbClr val="000000"/>
                </a:solidFill>
                <a:effectLst/>
                <a:latin typeface="TimesTen-Bold"/>
              </a:rPr>
              <a:t>use case </a:t>
            </a:r>
            <a:r>
              <a:rPr lang="en-US" sz="2400" b="0" i="0" dirty="0">
                <a:solidFill>
                  <a:srgbClr val="000000"/>
                </a:solidFill>
                <a:effectLst/>
                <a:latin typeface="TimesTen-Roman"/>
              </a:rPr>
              <a:t>defines a sequence of interactions between the actor and the system. </a:t>
            </a:r>
            <a:br>
              <a:rPr lang="en-US" sz="2400" dirty="0"/>
            </a:br>
            <a:endParaRPr lang="en-US" sz="2400" dirty="0"/>
          </a:p>
        </p:txBody>
      </p:sp>
    </p:spTree>
    <p:extLst>
      <p:ext uri="{BB962C8B-B14F-4D97-AF65-F5344CB8AC3E}">
        <p14:creationId xmlns:p14="http://schemas.microsoft.com/office/powerpoint/2010/main" val="395951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7B69-954D-3D4D-9E9D-CCED46E98B09}"/>
              </a:ext>
            </a:extLst>
          </p:cNvPr>
          <p:cNvSpPr>
            <a:spLocks noGrp="1"/>
          </p:cNvSpPr>
          <p:nvPr>
            <p:ph type="title"/>
          </p:nvPr>
        </p:nvSpPr>
        <p:spPr/>
        <p:txBody>
          <a:bodyPr/>
          <a:lstStyle/>
          <a:p>
            <a:r>
              <a:rPr lang="en-US" dirty="0"/>
              <a:t>Classes &amp; Objects</a:t>
            </a:r>
          </a:p>
        </p:txBody>
      </p:sp>
      <p:pic>
        <p:nvPicPr>
          <p:cNvPr id="4" name="Picture 3">
            <a:extLst>
              <a:ext uri="{FF2B5EF4-FFF2-40B4-BE49-F238E27FC236}">
                <a16:creationId xmlns:a16="http://schemas.microsoft.com/office/drawing/2014/main" id="{2A29BD4F-2283-A14D-8DFB-01B32EBD628F}"/>
              </a:ext>
            </a:extLst>
          </p:cNvPr>
          <p:cNvPicPr>
            <a:picLocks noChangeAspect="1"/>
          </p:cNvPicPr>
          <p:nvPr/>
        </p:nvPicPr>
        <p:blipFill>
          <a:blip r:embed="rId2"/>
          <a:stretch>
            <a:fillRect/>
          </a:stretch>
        </p:blipFill>
        <p:spPr>
          <a:xfrm>
            <a:off x="755576" y="1124744"/>
            <a:ext cx="7891122" cy="3384376"/>
          </a:xfrm>
          <a:prstGeom prst="rect">
            <a:avLst/>
          </a:prstGeom>
        </p:spPr>
      </p:pic>
      <p:sp>
        <p:nvSpPr>
          <p:cNvPr id="5" name="TextBox 4">
            <a:extLst>
              <a:ext uri="{FF2B5EF4-FFF2-40B4-BE49-F238E27FC236}">
                <a16:creationId xmlns:a16="http://schemas.microsoft.com/office/drawing/2014/main" id="{6864C3D7-6F71-43E9-AFB2-E226C6224B86}"/>
              </a:ext>
            </a:extLst>
          </p:cNvPr>
          <p:cNvSpPr txBox="1"/>
          <p:nvPr/>
        </p:nvSpPr>
        <p:spPr>
          <a:xfrm>
            <a:off x="827584" y="4725144"/>
            <a:ext cx="7632848" cy="1631216"/>
          </a:xfrm>
          <a:prstGeom prst="rect">
            <a:avLst/>
          </a:prstGeom>
          <a:noFill/>
        </p:spPr>
        <p:txBody>
          <a:bodyPr wrap="square">
            <a:spAutoFit/>
          </a:bodyPr>
          <a:lstStyle/>
          <a:p>
            <a:r>
              <a:rPr lang="en-US" sz="2000" b="0" i="0" dirty="0">
                <a:solidFill>
                  <a:srgbClr val="000000"/>
                </a:solidFill>
                <a:effectLst/>
                <a:latin typeface="TimesTen-Roman"/>
              </a:rPr>
              <a:t>To distinguish between a class (the type) and an object (an instance of the type), an object name is shown underlined. </a:t>
            </a:r>
          </a:p>
          <a:p>
            <a:r>
              <a:rPr lang="en-US" sz="2000" b="0" i="0" dirty="0">
                <a:solidFill>
                  <a:srgbClr val="000000"/>
                </a:solidFill>
                <a:effectLst/>
                <a:latin typeface="TimesTen-Roman"/>
              </a:rPr>
              <a:t>An object can be depicted in full with the object name separated by a colon from the class name</a:t>
            </a:r>
            <a:r>
              <a:rPr lang="en-US" sz="2000" dirty="0"/>
              <a:t> </a:t>
            </a:r>
            <a:br>
              <a:rPr lang="en-US" sz="2000" dirty="0"/>
            </a:br>
            <a:endParaRPr lang="en-US" sz="2000" dirty="0"/>
          </a:p>
        </p:txBody>
      </p:sp>
    </p:spTree>
    <p:extLst>
      <p:ext uri="{BB962C8B-B14F-4D97-AF65-F5344CB8AC3E}">
        <p14:creationId xmlns:p14="http://schemas.microsoft.com/office/powerpoint/2010/main" val="299991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896C-C3EC-A747-AEA4-0FCF89D590F7}"/>
              </a:ext>
            </a:extLst>
          </p:cNvPr>
          <p:cNvSpPr>
            <a:spLocks noGrp="1"/>
          </p:cNvSpPr>
          <p:nvPr>
            <p:ph type="title"/>
          </p:nvPr>
        </p:nvSpPr>
        <p:spPr/>
        <p:txBody>
          <a:bodyPr>
            <a:normAutofit fontScale="90000"/>
          </a:bodyPr>
          <a:lstStyle/>
          <a:p>
            <a:r>
              <a:rPr lang="en-US" dirty="0"/>
              <a:t>Class Diagrams</a:t>
            </a:r>
            <a:br>
              <a:rPr lang="en-US" dirty="0"/>
            </a:br>
            <a:r>
              <a:rPr lang="en-US" sz="3100" i="1" dirty="0"/>
              <a:t>Relationship Hierarchies</a:t>
            </a:r>
            <a:endParaRPr lang="en-US" i="1" dirty="0"/>
          </a:p>
        </p:txBody>
      </p:sp>
      <p:pic>
        <p:nvPicPr>
          <p:cNvPr id="4" name="Picture 3">
            <a:extLst>
              <a:ext uri="{FF2B5EF4-FFF2-40B4-BE49-F238E27FC236}">
                <a16:creationId xmlns:a16="http://schemas.microsoft.com/office/drawing/2014/main" id="{F2919AFA-8A8C-DA4D-AF0B-C77951325C3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8650" y="792708"/>
            <a:ext cx="7886700" cy="4508500"/>
          </a:xfrm>
          <a:prstGeom prst="rect">
            <a:avLst/>
          </a:prstGeom>
        </p:spPr>
      </p:pic>
      <p:sp>
        <p:nvSpPr>
          <p:cNvPr id="5" name="TextBox 4">
            <a:extLst>
              <a:ext uri="{FF2B5EF4-FFF2-40B4-BE49-F238E27FC236}">
                <a16:creationId xmlns:a16="http://schemas.microsoft.com/office/drawing/2014/main" id="{5EB56B3A-D4DC-4837-B434-95D860FBB1DE}"/>
              </a:ext>
            </a:extLst>
          </p:cNvPr>
          <p:cNvSpPr txBox="1"/>
          <p:nvPr/>
        </p:nvSpPr>
        <p:spPr>
          <a:xfrm>
            <a:off x="1403648" y="5301208"/>
            <a:ext cx="7524328" cy="1477328"/>
          </a:xfrm>
          <a:prstGeom prst="rect">
            <a:avLst/>
          </a:prstGeom>
          <a:noFill/>
        </p:spPr>
        <p:txBody>
          <a:bodyPr wrap="square">
            <a:spAutoFit/>
          </a:bodyPr>
          <a:lstStyle/>
          <a:p>
            <a:r>
              <a:rPr lang="en-US" sz="1800" b="0" i="0" dirty="0">
                <a:solidFill>
                  <a:srgbClr val="000000"/>
                </a:solidFill>
                <a:effectLst/>
                <a:latin typeface="TimesTen-Roman"/>
              </a:rPr>
              <a:t>An </a:t>
            </a:r>
            <a:r>
              <a:rPr lang="en-US" sz="1800" b="1" i="0" dirty="0">
                <a:solidFill>
                  <a:srgbClr val="000000"/>
                </a:solidFill>
                <a:effectLst/>
                <a:latin typeface="TimesTen-Bold"/>
              </a:rPr>
              <a:t>association </a:t>
            </a:r>
            <a:r>
              <a:rPr lang="en-US" sz="1800" b="0" i="0" dirty="0">
                <a:solidFill>
                  <a:srgbClr val="000000"/>
                </a:solidFill>
                <a:effectLst/>
                <a:latin typeface="TimesTen-Roman"/>
              </a:rPr>
              <a:t>is a static, structural relationship between two or more classes.</a:t>
            </a:r>
            <a:br>
              <a:rPr lang="en-US" sz="1800" b="0" i="0" dirty="0">
                <a:solidFill>
                  <a:srgbClr val="000000"/>
                </a:solidFill>
                <a:effectLst/>
                <a:latin typeface="TimesTen-Roman"/>
              </a:rPr>
            </a:br>
            <a:r>
              <a:rPr lang="en-US" sz="1800" b="0" i="0" dirty="0">
                <a:solidFill>
                  <a:srgbClr val="000000"/>
                </a:solidFill>
                <a:effectLst/>
                <a:latin typeface="TimesTen-Roman"/>
              </a:rPr>
              <a:t>The </a:t>
            </a:r>
            <a:r>
              <a:rPr lang="en-US" sz="1800" b="1" i="0" dirty="0">
                <a:solidFill>
                  <a:srgbClr val="000000"/>
                </a:solidFill>
                <a:effectLst/>
                <a:latin typeface="TimesTen-Bold"/>
              </a:rPr>
              <a:t>multiplicity </a:t>
            </a:r>
            <a:r>
              <a:rPr lang="en-US" sz="1800" b="0" i="0" dirty="0">
                <a:solidFill>
                  <a:srgbClr val="000000"/>
                </a:solidFill>
                <a:effectLst/>
                <a:latin typeface="TimesTen-Roman"/>
              </a:rPr>
              <a:t>of an association specifies how many instances of one class     may relate to a single instance of another class</a:t>
            </a:r>
            <a:br>
              <a:rPr lang="en-US" sz="1800" b="0" i="0" dirty="0">
                <a:solidFill>
                  <a:srgbClr val="000000"/>
                </a:solidFill>
                <a:effectLst/>
                <a:latin typeface="TimesTen-Roman"/>
              </a:rPr>
            </a:br>
            <a:r>
              <a:rPr lang="en-US" sz="1800" b="0" i="0" dirty="0">
                <a:solidFill>
                  <a:srgbClr val="000000"/>
                </a:solidFill>
                <a:effectLst/>
                <a:latin typeface="TimesTen-Roman"/>
              </a:rPr>
              <a:t>A generalization/specialization hierarchy is an </a:t>
            </a:r>
            <a:r>
              <a:rPr lang="en-US" sz="1800" b="1" i="0" dirty="0">
                <a:solidFill>
                  <a:srgbClr val="000000"/>
                </a:solidFill>
                <a:effectLst/>
                <a:latin typeface="TimesTen-Bold"/>
              </a:rPr>
              <a:t>inheritance </a:t>
            </a:r>
            <a:r>
              <a:rPr lang="en-US" sz="1800" b="0" i="0" dirty="0">
                <a:solidFill>
                  <a:srgbClr val="000000"/>
                </a:solidFill>
                <a:effectLst/>
                <a:latin typeface="TimesTen-Roman"/>
              </a:rPr>
              <a:t>relationship</a:t>
            </a:r>
            <a:r>
              <a:rPr lang="en-US" dirty="0"/>
              <a:t> </a:t>
            </a:r>
            <a:br>
              <a:rPr lang="en-US" dirty="0"/>
            </a:br>
            <a:r>
              <a:rPr lang="en-US" sz="1800" b="0" i="0" dirty="0">
                <a:solidFill>
                  <a:srgbClr val="000000"/>
                </a:solidFill>
                <a:effectLst/>
                <a:latin typeface="TimesTen-Roman"/>
              </a:rPr>
              <a:t>Aggregation and composition hierarchies are </a:t>
            </a:r>
            <a:r>
              <a:rPr lang="en-US" sz="1800" b="1" i="0" dirty="0">
                <a:solidFill>
                  <a:srgbClr val="000000"/>
                </a:solidFill>
                <a:effectLst/>
                <a:latin typeface="TimesTen-Bold"/>
              </a:rPr>
              <a:t>whole/part </a:t>
            </a:r>
            <a:r>
              <a:rPr lang="en-US" sz="1800" b="0" i="0" dirty="0">
                <a:solidFill>
                  <a:srgbClr val="000000"/>
                </a:solidFill>
                <a:effectLst/>
                <a:latin typeface="TimesTen-Roman"/>
              </a:rPr>
              <a:t>relationships</a:t>
            </a:r>
            <a:r>
              <a:rPr lang="en-US" dirty="0"/>
              <a:t> </a:t>
            </a:r>
          </a:p>
        </p:txBody>
      </p:sp>
    </p:spTree>
    <p:extLst>
      <p:ext uri="{BB962C8B-B14F-4D97-AF65-F5344CB8AC3E}">
        <p14:creationId xmlns:p14="http://schemas.microsoft.com/office/powerpoint/2010/main" val="36984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896C-C3EC-A747-AEA4-0FCF89D590F7}"/>
              </a:ext>
            </a:extLst>
          </p:cNvPr>
          <p:cNvSpPr>
            <a:spLocks noGrp="1"/>
          </p:cNvSpPr>
          <p:nvPr>
            <p:ph type="title"/>
          </p:nvPr>
        </p:nvSpPr>
        <p:spPr/>
        <p:txBody>
          <a:bodyPr>
            <a:normAutofit fontScale="90000"/>
          </a:bodyPr>
          <a:lstStyle/>
          <a:p>
            <a:r>
              <a:rPr lang="en-US" dirty="0"/>
              <a:t>Class Diagrams</a:t>
            </a:r>
            <a:br>
              <a:rPr lang="en-US" dirty="0"/>
            </a:br>
            <a:r>
              <a:rPr lang="en-US" sz="3100" i="1" dirty="0"/>
              <a:t>Visibility</a:t>
            </a:r>
            <a:endParaRPr lang="en-US" i="1" dirty="0"/>
          </a:p>
        </p:txBody>
      </p:sp>
      <p:pic>
        <p:nvPicPr>
          <p:cNvPr id="3" name="Picture 2">
            <a:extLst>
              <a:ext uri="{FF2B5EF4-FFF2-40B4-BE49-F238E27FC236}">
                <a16:creationId xmlns:a16="http://schemas.microsoft.com/office/drawing/2014/main" id="{7A33CFF6-CE52-694F-89A1-2C5717FDF183}"/>
              </a:ext>
            </a:extLst>
          </p:cNvPr>
          <p:cNvPicPr>
            <a:picLocks noChangeAspect="1"/>
          </p:cNvPicPr>
          <p:nvPr/>
        </p:nvPicPr>
        <p:blipFill>
          <a:blip r:embed="rId2"/>
          <a:stretch>
            <a:fillRect/>
          </a:stretch>
        </p:blipFill>
        <p:spPr>
          <a:xfrm>
            <a:off x="899592" y="995495"/>
            <a:ext cx="7950770" cy="2736304"/>
          </a:xfrm>
          <a:prstGeom prst="rect">
            <a:avLst/>
          </a:prstGeom>
        </p:spPr>
      </p:pic>
      <p:sp>
        <p:nvSpPr>
          <p:cNvPr id="5" name="TextBox 4">
            <a:extLst>
              <a:ext uri="{FF2B5EF4-FFF2-40B4-BE49-F238E27FC236}">
                <a16:creationId xmlns:a16="http://schemas.microsoft.com/office/drawing/2014/main" id="{20A00B4E-035D-451A-BA33-047D645BEB91}"/>
              </a:ext>
            </a:extLst>
          </p:cNvPr>
          <p:cNvSpPr txBox="1"/>
          <p:nvPr/>
        </p:nvSpPr>
        <p:spPr>
          <a:xfrm>
            <a:off x="971600" y="3904572"/>
            <a:ext cx="7715199" cy="2554545"/>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000000"/>
                </a:solidFill>
                <a:effectLst/>
                <a:latin typeface="TimesTen-Bold"/>
              </a:rPr>
              <a:t>Public visibility</a:t>
            </a:r>
            <a:r>
              <a:rPr lang="en-US" sz="2000" b="0" i="0" dirty="0">
                <a:solidFill>
                  <a:srgbClr val="000000"/>
                </a:solidFill>
                <a:effectLst/>
                <a:latin typeface="TimesTen-Roman"/>
              </a:rPr>
              <a:t>, denoted with a </a:t>
            </a:r>
            <a:r>
              <a:rPr lang="en-US" sz="2000" b="0" i="0" dirty="0">
                <a:solidFill>
                  <a:srgbClr val="000000"/>
                </a:solidFill>
                <a:effectLst/>
                <a:latin typeface="MTSY"/>
              </a:rPr>
              <a:t>+ </a:t>
            </a:r>
            <a:r>
              <a:rPr lang="en-US" sz="2000" b="0" i="0" dirty="0">
                <a:solidFill>
                  <a:srgbClr val="000000"/>
                </a:solidFill>
                <a:effectLst/>
                <a:latin typeface="TimesTen-Roman"/>
              </a:rPr>
              <a:t>symbol, means that the element is visible from outside the class. </a:t>
            </a:r>
          </a:p>
          <a:p>
            <a:pPr marL="285750" indent="-285750">
              <a:buFont typeface="Arial" panose="020B0604020202020204" pitchFamily="34" charset="0"/>
              <a:buChar char="•"/>
            </a:pPr>
            <a:r>
              <a:rPr lang="en-US" sz="2000" b="1" i="0" dirty="0">
                <a:solidFill>
                  <a:srgbClr val="000000"/>
                </a:solidFill>
                <a:effectLst/>
                <a:latin typeface="TimesTen-Bold"/>
              </a:rPr>
              <a:t>Private visibility</a:t>
            </a:r>
            <a:r>
              <a:rPr lang="en-US" sz="2000" b="0" i="0" dirty="0">
                <a:solidFill>
                  <a:srgbClr val="000000"/>
                </a:solidFill>
                <a:effectLst/>
                <a:latin typeface="TimesTen-Roman"/>
              </a:rPr>
              <a:t>, denoted with a – symbol, means that the element is visible only from within the class that defines it and is thus hidden from other classes. </a:t>
            </a:r>
          </a:p>
          <a:p>
            <a:pPr marL="285750" indent="-285750">
              <a:buFont typeface="Arial" panose="020B0604020202020204" pitchFamily="34" charset="0"/>
              <a:buChar char="•"/>
            </a:pPr>
            <a:r>
              <a:rPr lang="en-US" sz="2000" b="1" i="0" dirty="0">
                <a:solidFill>
                  <a:srgbClr val="000000"/>
                </a:solidFill>
                <a:effectLst/>
                <a:latin typeface="TimesTen-Bold"/>
              </a:rPr>
              <a:t>Protected visibility</a:t>
            </a:r>
            <a:r>
              <a:rPr lang="en-US" sz="2000" b="0" i="0" dirty="0">
                <a:solidFill>
                  <a:srgbClr val="000000"/>
                </a:solidFill>
                <a:effectLst/>
                <a:latin typeface="TimesTen-Roman"/>
              </a:rPr>
              <a:t>, denoted with a # symbol, means that the element is visible from within the class that defines it and within all subclasses of the class.</a:t>
            </a:r>
            <a:r>
              <a:rPr lang="en-US" sz="2000" dirty="0"/>
              <a:t> </a:t>
            </a:r>
          </a:p>
        </p:txBody>
      </p:sp>
    </p:spTree>
    <p:extLst>
      <p:ext uri="{BB962C8B-B14F-4D97-AF65-F5344CB8AC3E}">
        <p14:creationId xmlns:p14="http://schemas.microsoft.com/office/powerpoint/2010/main" val="186356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4557-64DD-2242-84DE-286F3413BD0A}"/>
              </a:ext>
            </a:extLst>
          </p:cNvPr>
          <p:cNvSpPr>
            <a:spLocks noGrp="1"/>
          </p:cNvSpPr>
          <p:nvPr>
            <p:ph type="title"/>
          </p:nvPr>
        </p:nvSpPr>
        <p:spPr/>
        <p:txBody>
          <a:bodyPr>
            <a:normAutofit fontScale="90000"/>
          </a:bodyPr>
          <a:lstStyle/>
          <a:p>
            <a:r>
              <a:rPr lang="en-US" dirty="0"/>
              <a:t>Interaction Diagrams</a:t>
            </a:r>
            <a:br>
              <a:rPr lang="en-US" dirty="0"/>
            </a:br>
            <a:r>
              <a:rPr lang="en-US" sz="3100" i="1" dirty="0"/>
              <a:t>Communication Diagram</a:t>
            </a:r>
            <a:endParaRPr lang="en-US" i="1" dirty="0"/>
          </a:p>
        </p:txBody>
      </p:sp>
      <p:pic>
        <p:nvPicPr>
          <p:cNvPr id="4" name="Picture 3">
            <a:extLst>
              <a:ext uri="{FF2B5EF4-FFF2-40B4-BE49-F238E27FC236}">
                <a16:creationId xmlns:a16="http://schemas.microsoft.com/office/drawing/2014/main" id="{24DEFE5A-E923-674B-AE8A-61CE93358D31}"/>
              </a:ext>
            </a:extLst>
          </p:cNvPr>
          <p:cNvPicPr>
            <a:picLocks noChangeAspect="1"/>
          </p:cNvPicPr>
          <p:nvPr/>
        </p:nvPicPr>
        <p:blipFill>
          <a:blip r:embed="rId3"/>
          <a:stretch>
            <a:fillRect/>
          </a:stretch>
        </p:blipFill>
        <p:spPr>
          <a:xfrm>
            <a:off x="3851920" y="1359239"/>
            <a:ext cx="4666402" cy="4705451"/>
          </a:xfrm>
          <a:prstGeom prst="rect">
            <a:avLst/>
          </a:prstGeom>
        </p:spPr>
      </p:pic>
      <p:sp>
        <p:nvSpPr>
          <p:cNvPr id="5" name="TextBox 4">
            <a:extLst>
              <a:ext uri="{FF2B5EF4-FFF2-40B4-BE49-F238E27FC236}">
                <a16:creationId xmlns:a16="http://schemas.microsoft.com/office/drawing/2014/main" id="{F12E0D11-ED5E-4795-B474-70919CA62908}"/>
              </a:ext>
            </a:extLst>
          </p:cNvPr>
          <p:cNvSpPr txBox="1"/>
          <p:nvPr/>
        </p:nvSpPr>
        <p:spPr>
          <a:xfrm>
            <a:off x="395536" y="822722"/>
            <a:ext cx="8424936" cy="1200329"/>
          </a:xfrm>
          <a:prstGeom prst="rect">
            <a:avLst/>
          </a:prstGeom>
          <a:noFill/>
        </p:spPr>
        <p:txBody>
          <a:bodyPr wrap="square">
            <a:spAutoFit/>
          </a:bodyPr>
          <a:lstStyle/>
          <a:p>
            <a:r>
              <a:rPr lang="en-US" sz="1800" b="0" i="0" dirty="0">
                <a:solidFill>
                  <a:srgbClr val="000000"/>
                </a:solidFill>
                <a:effectLst/>
                <a:latin typeface="TimesTen-Roman"/>
              </a:rPr>
              <a:t>UML has two main kinds of interaction diagrams, which depict how objects interact: the communication diagram and the sequence diagram</a:t>
            </a:r>
            <a:r>
              <a:rPr lang="en-US" dirty="0"/>
              <a:t> </a:t>
            </a:r>
            <a:br>
              <a:rPr lang="en-US" dirty="0"/>
            </a:br>
            <a:endParaRPr lang="en-US" dirty="0"/>
          </a:p>
          <a:p>
            <a:r>
              <a:rPr lang="en-US" b="1" i="1" dirty="0"/>
              <a:t>Communication Diagram</a:t>
            </a:r>
          </a:p>
        </p:txBody>
      </p:sp>
    </p:spTree>
    <p:extLst>
      <p:ext uri="{BB962C8B-B14F-4D97-AF65-F5344CB8AC3E}">
        <p14:creationId xmlns:p14="http://schemas.microsoft.com/office/powerpoint/2010/main" val="373469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4557-64DD-2242-84DE-286F3413BD0A}"/>
              </a:ext>
            </a:extLst>
          </p:cNvPr>
          <p:cNvSpPr>
            <a:spLocks noGrp="1"/>
          </p:cNvSpPr>
          <p:nvPr>
            <p:ph type="title"/>
          </p:nvPr>
        </p:nvSpPr>
        <p:spPr/>
        <p:txBody>
          <a:bodyPr>
            <a:normAutofit fontScale="90000"/>
          </a:bodyPr>
          <a:lstStyle/>
          <a:p>
            <a:r>
              <a:rPr lang="en-US" dirty="0"/>
              <a:t>Interaction Diagrams</a:t>
            </a:r>
            <a:br>
              <a:rPr lang="en-US" dirty="0"/>
            </a:br>
            <a:r>
              <a:rPr lang="en-US" sz="3100" i="1" dirty="0"/>
              <a:t>Sequence Diagram</a:t>
            </a:r>
            <a:endParaRPr lang="en-US" i="1" dirty="0"/>
          </a:p>
        </p:txBody>
      </p:sp>
      <p:pic>
        <p:nvPicPr>
          <p:cNvPr id="3" name="Picture 2">
            <a:extLst>
              <a:ext uri="{FF2B5EF4-FFF2-40B4-BE49-F238E27FC236}">
                <a16:creationId xmlns:a16="http://schemas.microsoft.com/office/drawing/2014/main" id="{A9412767-86ED-2F44-BEDA-A4C213309135}"/>
              </a:ext>
            </a:extLst>
          </p:cNvPr>
          <p:cNvPicPr>
            <a:picLocks noChangeAspect="1"/>
          </p:cNvPicPr>
          <p:nvPr/>
        </p:nvPicPr>
        <p:blipFill>
          <a:blip r:embed="rId2"/>
          <a:stretch>
            <a:fillRect/>
          </a:stretch>
        </p:blipFill>
        <p:spPr>
          <a:xfrm>
            <a:off x="629289" y="1538844"/>
            <a:ext cx="7885422" cy="4248472"/>
          </a:xfrm>
          <a:prstGeom prst="rect">
            <a:avLst/>
          </a:prstGeom>
        </p:spPr>
      </p:pic>
      <p:sp>
        <p:nvSpPr>
          <p:cNvPr id="4" name="TextBox 3">
            <a:extLst>
              <a:ext uri="{FF2B5EF4-FFF2-40B4-BE49-F238E27FC236}">
                <a16:creationId xmlns:a16="http://schemas.microsoft.com/office/drawing/2014/main" id="{1CA5B26C-3AFE-47D9-A2D2-F036208B9D82}"/>
              </a:ext>
            </a:extLst>
          </p:cNvPr>
          <p:cNvSpPr txBox="1"/>
          <p:nvPr/>
        </p:nvSpPr>
        <p:spPr>
          <a:xfrm>
            <a:off x="467544" y="980728"/>
            <a:ext cx="2168351" cy="400110"/>
          </a:xfrm>
          <a:prstGeom prst="rect">
            <a:avLst/>
          </a:prstGeom>
          <a:noFill/>
        </p:spPr>
        <p:txBody>
          <a:bodyPr wrap="none" rtlCol="0">
            <a:spAutoFit/>
          </a:bodyPr>
          <a:lstStyle/>
          <a:p>
            <a:r>
              <a:rPr lang="en-US" sz="2000" b="1" i="1" dirty="0"/>
              <a:t>Sequence Diagram</a:t>
            </a:r>
            <a:endParaRPr lang="en-US" b="1" i="1" dirty="0"/>
          </a:p>
        </p:txBody>
      </p:sp>
    </p:spTree>
    <p:extLst>
      <p:ext uri="{BB962C8B-B14F-4D97-AF65-F5344CB8AC3E}">
        <p14:creationId xmlns:p14="http://schemas.microsoft.com/office/powerpoint/2010/main" val="3678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4557-64DD-2242-84DE-286F3413BD0A}"/>
              </a:ext>
            </a:extLst>
          </p:cNvPr>
          <p:cNvSpPr>
            <a:spLocks noGrp="1"/>
          </p:cNvSpPr>
          <p:nvPr>
            <p:ph type="title"/>
          </p:nvPr>
        </p:nvSpPr>
        <p:spPr/>
        <p:txBody>
          <a:bodyPr/>
          <a:lstStyle/>
          <a:p>
            <a:r>
              <a:rPr lang="en-US" dirty="0"/>
              <a:t>State Machine Diagrams</a:t>
            </a:r>
          </a:p>
        </p:txBody>
      </p:sp>
      <p:pic>
        <p:nvPicPr>
          <p:cNvPr id="4" name="Picture 3">
            <a:extLst>
              <a:ext uri="{FF2B5EF4-FFF2-40B4-BE49-F238E27FC236}">
                <a16:creationId xmlns:a16="http://schemas.microsoft.com/office/drawing/2014/main" id="{0C382EE8-F804-664E-98BF-4700E3882D3E}"/>
              </a:ext>
            </a:extLst>
          </p:cNvPr>
          <p:cNvPicPr>
            <a:picLocks noChangeAspect="1"/>
          </p:cNvPicPr>
          <p:nvPr/>
        </p:nvPicPr>
        <p:blipFill>
          <a:blip r:embed="rId3"/>
          <a:stretch>
            <a:fillRect/>
          </a:stretch>
        </p:blipFill>
        <p:spPr>
          <a:xfrm>
            <a:off x="611559" y="908720"/>
            <a:ext cx="8092373" cy="5256584"/>
          </a:xfrm>
          <a:prstGeom prst="rect">
            <a:avLst/>
          </a:prstGeom>
        </p:spPr>
      </p:pic>
    </p:spTree>
    <p:extLst>
      <p:ext uri="{BB962C8B-B14F-4D97-AF65-F5344CB8AC3E}">
        <p14:creationId xmlns:p14="http://schemas.microsoft.com/office/powerpoint/2010/main" val="2839842329"/>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4787</TotalTime>
  <Words>948</Words>
  <Application>Microsoft Office PowerPoint</Application>
  <PresentationFormat>On-screen Show (4:3)</PresentationFormat>
  <Paragraphs>48</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MTSY</vt:lpstr>
      <vt:lpstr>TimesTen-Bold</vt:lpstr>
      <vt:lpstr>TimesTen-Italic</vt:lpstr>
      <vt:lpstr>TimesTen-Roman</vt:lpstr>
      <vt:lpstr>Wingdings</vt:lpstr>
      <vt:lpstr>ZapfDingbats</vt:lpstr>
      <vt:lpstr>Session 02_Integration Management</vt:lpstr>
      <vt:lpstr>Software Design (swD392)</vt:lpstr>
      <vt:lpstr>UML Diagrams</vt:lpstr>
      <vt:lpstr>Use Case Diagrams</vt:lpstr>
      <vt:lpstr>Classes &amp; Objects</vt:lpstr>
      <vt:lpstr>Class Diagrams Relationship Hierarchies</vt:lpstr>
      <vt:lpstr>Class Diagrams Visibility</vt:lpstr>
      <vt:lpstr>Interaction Diagrams Communication Diagram</vt:lpstr>
      <vt:lpstr>Interaction Diagrams Sequence Diagram</vt:lpstr>
      <vt:lpstr>State Machine Diagrams</vt:lpstr>
      <vt:lpstr>Package Diagrams</vt:lpstr>
      <vt:lpstr>Concurrent Communication Diagrams</vt:lpstr>
      <vt:lpstr>Deployment Diagrams</vt:lpstr>
      <vt:lpstr>UML Extension Mechanisms 1/2</vt:lpstr>
      <vt:lpstr>UML Extension Mechanisms 2/2</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358</cp:revision>
  <cp:lastPrinted>2021-04-05T14:49:05Z</cp:lastPrinted>
  <dcterms:created xsi:type="dcterms:W3CDTF">2014-07-26T10:22:45Z</dcterms:created>
  <dcterms:modified xsi:type="dcterms:W3CDTF">2023-12-10T09:24:41Z</dcterms:modified>
</cp:coreProperties>
</file>