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90" r:id="rId3"/>
    <p:sldId id="291" r:id="rId4"/>
    <p:sldId id="292" r:id="rId5"/>
    <p:sldId id="295" r:id="rId6"/>
    <p:sldId id="293" r:id="rId7"/>
    <p:sldId id="282" r:id="rId8"/>
    <p:sldId id="294" r:id="rId9"/>
    <p:sldId id="283" r:id="rId10"/>
    <p:sldId id="296" r:id="rId11"/>
    <p:sldId id="297" r:id="rId12"/>
    <p:sldId id="299" r:id="rId13"/>
    <p:sldId id="300" r:id="rId14"/>
    <p:sldId id="274"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82"/>
    <p:restoredTop sz="88126" autoAdjust="0"/>
  </p:normalViewPr>
  <p:slideViewPr>
    <p:cSldViewPr>
      <p:cViewPr varScale="1">
        <p:scale>
          <a:sx n="66" d="100"/>
          <a:sy n="66" d="100"/>
        </p:scale>
        <p:origin x="681"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12/10/2023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10/12/2023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Alleviate: </a:t>
            </a:r>
            <a:r>
              <a:rPr lang="en-US" dirty="0" err="1"/>
              <a:t>xoa</a:t>
            </a:r>
            <a:r>
              <a:rPr lang="en-US" dirty="0"/>
              <a:t> </a:t>
            </a:r>
            <a:r>
              <a:rPr lang="en-US" dirty="0" err="1"/>
              <a:t>dịu</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11874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10/12/2023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14</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10/12/2023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10/12/2023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Ch03 – Software Life Cycle Models and Processes</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A0DF-FFBD-FA48-BA0A-A42E1975AE1D}"/>
              </a:ext>
            </a:extLst>
          </p:cNvPr>
          <p:cNvSpPr>
            <a:spLocks noGrp="1"/>
          </p:cNvSpPr>
          <p:nvPr>
            <p:ph type="title"/>
          </p:nvPr>
        </p:nvSpPr>
        <p:spPr/>
        <p:txBody>
          <a:bodyPr/>
          <a:lstStyle/>
          <a:p>
            <a:r>
              <a:rPr lang="en-US" dirty="0"/>
              <a:t>﻿Rational Unified Process (RUP)</a:t>
            </a:r>
          </a:p>
        </p:txBody>
      </p:sp>
      <p:sp>
        <p:nvSpPr>
          <p:cNvPr id="3" name="Content Placeholder 2">
            <a:extLst>
              <a:ext uri="{FF2B5EF4-FFF2-40B4-BE49-F238E27FC236}">
                <a16:creationId xmlns:a16="http://schemas.microsoft.com/office/drawing/2014/main" id="{4C513314-A4CB-534E-8494-7CC58E5D6718}"/>
              </a:ext>
            </a:extLst>
          </p:cNvPr>
          <p:cNvSpPr>
            <a:spLocks noGrp="1"/>
          </p:cNvSpPr>
          <p:nvPr>
            <p:ph idx="1"/>
          </p:nvPr>
        </p:nvSpPr>
        <p:spPr>
          <a:xfrm>
            <a:off x="457200" y="836712"/>
            <a:ext cx="8229600" cy="6120680"/>
          </a:xfrm>
        </p:spPr>
        <p:txBody>
          <a:bodyPr>
            <a:normAutofit/>
          </a:bodyPr>
          <a:lstStyle/>
          <a:p>
            <a:pPr marL="0" indent="0">
              <a:buNone/>
            </a:pPr>
            <a:r>
              <a:rPr lang="en-US" sz="2800" dirty="0">
                <a:solidFill>
                  <a:schemeClr val="tx1"/>
                </a:solidFill>
              </a:rPr>
              <a:t>AKA ﻿Unified Software Development Process (USDP)</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sz="2000" dirty="0">
              <a:solidFill>
                <a:schemeClr val="tx1"/>
              </a:solidFill>
            </a:endParaRPr>
          </a:p>
          <a:p>
            <a:pPr marL="0" indent="0">
              <a:buNone/>
            </a:pPr>
            <a:r>
              <a:rPr lang="en-US" sz="2600" i="1" dirty="0">
                <a:solidFill>
                  <a:schemeClr val="tx1"/>
                </a:solidFill>
              </a:rPr>
              <a:t>﻿Consists of five core workflows and </a:t>
            </a:r>
            <a:r>
              <a:rPr lang="en-US" sz="2600" b="1" i="1" dirty="0">
                <a:solidFill>
                  <a:schemeClr val="tx1"/>
                </a:solidFill>
              </a:rPr>
              <a:t>four iterative phases</a:t>
            </a:r>
          </a:p>
          <a:p>
            <a:pPr indent="-255588"/>
            <a:r>
              <a:rPr lang="en-US" sz="2000" i="1" dirty="0">
                <a:solidFill>
                  <a:schemeClr val="tx1"/>
                </a:solidFill>
              </a:rPr>
              <a:t>Inception: idea, concepts</a:t>
            </a:r>
          </a:p>
          <a:p>
            <a:pPr indent="-255588"/>
            <a:r>
              <a:rPr lang="en-US" sz="2000" i="1" dirty="0">
                <a:solidFill>
                  <a:schemeClr val="tx1"/>
                </a:solidFill>
              </a:rPr>
              <a:t>Elaboration: software architecture</a:t>
            </a:r>
          </a:p>
          <a:p>
            <a:pPr indent="-255588"/>
            <a:r>
              <a:rPr lang="en-US" sz="2000" i="1" dirty="0">
                <a:solidFill>
                  <a:schemeClr val="tx1"/>
                </a:solidFill>
              </a:rPr>
              <a:t>Construction: ready for release to the user community</a:t>
            </a:r>
          </a:p>
          <a:p>
            <a:pPr indent="-255588"/>
            <a:r>
              <a:rPr lang="en-US" sz="2000" i="1" dirty="0">
                <a:solidFill>
                  <a:schemeClr val="tx1"/>
                </a:solidFill>
              </a:rPr>
              <a:t>Transition: the software is turned over to the user community</a:t>
            </a:r>
          </a:p>
          <a:p>
            <a:endParaRPr lang="en-US" sz="2000" i="1" dirty="0">
              <a:solidFill>
                <a:schemeClr val="tx1"/>
              </a:solidFill>
            </a:endParaRPr>
          </a:p>
          <a:p>
            <a:endParaRPr lang="en-US" sz="2600" i="1" dirty="0">
              <a:solidFill>
                <a:schemeClr val="tx1"/>
              </a:solidFill>
            </a:endParaRPr>
          </a:p>
        </p:txBody>
      </p:sp>
      <p:pic>
        <p:nvPicPr>
          <p:cNvPr id="1026" name="Picture 2" descr="The Rational Unified Proces Methodology (RUP) explained - Toolshero">
            <a:extLst>
              <a:ext uri="{FF2B5EF4-FFF2-40B4-BE49-F238E27FC236}">
                <a16:creationId xmlns:a16="http://schemas.microsoft.com/office/drawing/2014/main" id="{CE409BA5-F19A-460F-B83E-EC9FD51D5C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58" t="23100" r="4218" b="11801"/>
          <a:stretch/>
        </p:blipFill>
        <p:spPr bwMode="auto">
          <a:xfrm>
            <a:off x="1331640" y="1340768"/>
            <a:ext cx="6264696" cy="329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6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4186-1BE7-C64F-A0CD-FDDC4404D40B}"/>
              </a:ext>
            </a:extLst>
          </p:cNvPr>
          <p:cNvSpPr>
            <a:spLocks noGrp="1"/>
          </p:cNvSpPr>
          <p:nvPr>
            <p:ph type="title"/>
          </p:nvPr>
        </p:nvSpPr>
        <p:spPr/>
        <p:txBody>
          <a:bodyPr/>
          <a:lstStyle/>
          <a:p>
            <a:r>
              <a:rPr lang="en-US" dirty="0"/>
              <a:t>Design Verification &amp; Validation</a:t>
            </a:r>
          </a:p>
        </p:txBody>
      </p:sp>
      <p:sp>
        <p:nvSpPr>
          <p:cNvPr id="3" name="Content Placeholder 2">
            <a:extLst>
              <a:ext uri="{FF2B5EF4-FFF2-40B4-BE49-F238E27FC236}">
                <a16:creationId xmlns:a16="http://schemas.microsoft.com/office/drawing/2014/main" id="{30CE8418-0C43-1549-B38C-8C0556D23084}"/>
              </a:ext>
            </a:extLst>
          </p:cNvPr>
          <p:cNvSpPr>
            <a:spLocks noGrp="1"/>
          </p:cNvSpPr>
          <p:nvPr>
            <p:ph idx="1"/>
          </p:nvPr>
        </p:nvSpPr>
        <p:spPr/>
        <p:txBody>
          <a:bodyPr>
            <a:normAutofit/>
          </a:bodyPr>
          <a:lstStyle/>
          <a:p>
            <a:pPr marL="0" indent="0">
              <a:buNone/>
            </a:pPr>
            <a:r>
              <a:rPr lang="en-US" dirty="0">
                <a:solidFill>
                  <a:schemeClr val="tx1"/>
                </a:solidFill>
              </a:rPr>
              <a:t>﻿The goal of software validation is to ensure that the software development team “builds the right system,” that is, to ensure that the system conforms to the user’s needs. </a:t>
            </a:r>
          </a:p>
          <a:p>
            <a:pPr marL="0" indent="0">
              <a:buNone/>
            </a:pPr>
            <a:r>
              <a:rPr lang="en-US" dirty="0">
                <a:solidFill>
                  <a:schemeClr val="tx1"/>
                </a:solidFill>
              </a:rPr>
              <a:t>The goal of software verification is to ensure that the software development team “builds the system right,” that is, to ensure that each phase of the software system is built according to the specification defined in the previous phase.</a:t>
            </a:r>
          </a:p>
        </p:txBody>
      </p:sp>
    </p:spTree>
    <p:extLst>
      <p:ext uri="{BB962C8B-B14F-4D97-AF65-F5344CB8AC3E}">
        <p14:creationId xmlns:p14="http://schemas.microsoft.com/office/powerpoint/2010/main" val="164034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4186-1BE7-C64F-A0CD-FDDC4404D40B}"/>
              </a:ext>
            </a:extLst>
          </p:cNvPr>
          <p:cNvSpPr>
            <a:spLocks noGrp="1"/>
          </p:cNvSpPr>
          <p:nvPr>
            <p:ph type="title"/>
          </p:nvPr>
        </p:nvSpPr>
        <p:spPr/>
        <p:txBody>
          <a:bodyPr>
            <a:normAutofit fontScale="90000"/>
          </a:bodyPr>
          <a:lstStyle/>
          <a:p>
            <a:r>
              <a:rPr lang="en-US" dirty="0"/>
              <a:t>Design Verification &amp; Validation</a:t>
            </a:r>
            <a:br>
              <a:rPr lang="en-US" dirty="0"/>
            </a:br>
            <a:r>
              <a:rPr lang="en-US" sz="3100" i="1" dirty="0"/>
              <a:t>Verification &amp; Validation Activities</a:t>
            </a:r>
            <a:endParaRPr lang="en-US" i="1" dirty="0"/>
          </a:p>
        </p:txBody>
      </p:sp>
      <p:sp>
        <p:nvSpPr>
          <p:cNvPr id="3" name="Content Placeholder 2">
            <a:extLst>
              <a:ext uri="{FF2B5EF4-FFF2-40B4-BE49-F238E27FC236}">
                <a16:creationId xmlns:a16="http://schemas.microsoft.com/office/drawing/2014/main" id="{30CE8418-0C43-1549-B38C-8C0556D23084}"/>
              </a:ext>
            </a:extLst>
          </p:cNvPr>
          <p:cNvSpPr>
            <a:spLocks noGrp="1"/>
          </p:cNvSpPr>
          <p:nvPr>
            <p:ph idx="1"/>
          </p:nvPr>
        </p:nvSpPr>
        <p:spPr>
          <a:xfrm>
            <a:off x="457200" y="976312"/>
            <a:ext cx="8229600" cy="5621039"/>
          </a:xfrm>
        </p:spPr>
        <p:txBody>
          <a:bodyPr>
            <a:normAutofit fontScale="92500" lnSpcReduction="10000"/>
          </a:bodyPr>
          <a:lstStyle/>
          <a:p>
            <a:pPr marL="0" indent="0">
              <a:buNone/>
            </a:pPr>
            <a:r>
              <a:rPr lang="en-US" dirty="0">
                <a:solidFill>
                  <a:schemeClr val="tx1"/>
                </a:solidFill>
              </a:rPr>
              <a:t>﻿</a:t>
            </a:r>
            <a:r>
              <a:rPr lang="en-US" sz="2800" dirty="0">
                <a:solidFill>
                  <a:schemeClr val="tx1"/>
                </a:solidFill>
              </a:rPr>
              <a:t>Software Quality Assurance – activities to ensure the quality of the software product</a:t>
            </a:r>
          </a:p>
          <a:p>
            <a:r>
              <a:rPr lang="en-US" sz="2600" dirty="0">
                <a:solidFill>
                  <a:schemeClr val="tx1"/>
                </a:solidFill>
              </a:rPr>
              <a:t>Throwaway prototyping: ﻿validation of the system (before it is developed) against the user requirements</a:t>
            </a:r>
          </a:p>
          <a:p>
            <a:r>
              <a:rPr lang="en-US" sz="2600" dirty="0">
                <a:solidFill>
                  <a:schemeClr val="tx1"/>
                </a:solidFill>
              </a:rPr>
              <a:t>﻿Software technical reviews can help considerably with software verification and validation. In software verification, it is important to ensure that the design conforms to the software requirements specification</a:t>
            </a:r>
          </a:p>
          <a:p>
            <a:endParaRPr lang="en-US" sz="1100" dirty="0">
              <a:solidFill>
                <a:schemeClr val="tx1"/>
              </a:solidFill>
            </a:endParaRPr>
          </a:p>
          <a:p>
            <a:pPr marL="0" indent="0">
              <a:buNone/>
            </a:pPr>
            <a:r>
              <a:rPr lang="en-US" sz="3000" dirty="0">
                <a:solidFill>
                  <a:schemeClr val="tx1"/>
                </a:solidFill>
              </a:rPr>
              <a:t>﻿Performance Analysis of Software Designs</a:t>
            </a:r>
          </a:p>
          <a:p>
            <a:pPr algn="just"/>
            <a:r>
              <a:rPr lang="en-US" sz="2600" dirty="0">
                <a:solidFill>
                  <a:schemeClr val="tx1"/>
                </a:solidFill>
              </a:rPr>
              <a:t>﻿Analyzing the performance of a software design before implementation is necessary to estimate whether the design will meet its performance goals. </a:t>
            </a:r>
          </a:p>
          <a:p>
            <a:pPr algn="just"/>
            <a:r>
              <a:rPr lang="en-US" sz="2600" dirty="0">
                <a:solidFill>
                  <a:schemeClr val="tx1"/>
                </a:solidFill>
              </a:rPr>
              <a:t>If potential performance problems can be detected early in the life cycle, steps can be taken to overcome them</a:t>
            </a:r>
          </a:p>
        </p:txBody>
      </p:sp>
    </p:spTree>
    <p:extLst>
      <p:ext uri="{BB962C8B-B14F-4D97-AF65-F5344CB8AC3E}">
        <p14:creationId xmlns:p14="http://schemas.microsoft.com/office/powerpoint/2010/main" val="198586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4186-1BE7-C64F-A0CD-FDDC4404D40B}"/>
              </a:ext>
            </a:extLst>
          </p:cNvPr>
          <p:cNvSpPr>
            <a:spLocks noGrp="1"/>
          </p:cNvSpPr>
          <p:nvPr>
            <p:ph type="title"/>
          </p:nvPr>
        </p:nvSpPr>
        <p:spPr/>
        <p:txBody>
          <a:bodyPr/>
          <a:lstStyle/>
          <a:p>
            <a:r>
              <a:rPr lang="en-US" dirty="0"/>
              <a:t>Software Lifecycle Activities</a:t>
            </a:r>
          </a:p>
        </p:txBody>
      </p:sp>
      <p:sp>
        <p:nvSpPr>
          <p:cNvPr id="3" name="Content Placeholder 2">
            <a:extLst>
              <a:ext uri="{FF2B5EF4-FFF2-40B4-BE49-F238E27FC236}">
                <a16:creationId xmlns:a16="http://schemas.microsoft.com/office/drawing/2014/main" id="{30CE8418-0C43-1549-B38C-8C0556D23084}"/>
              </a:ext>
            </a:extLst>
          </p:cNvPr>
          <p:cNvSpPr>
            <a:spLocks noGrp="1"/>
          </p:cNvSpPr>
          <p:nvPr>
            <p:ph idx="1"/>
          </p:nvPr>
        </p:nvSpPr>
        <p:spPr>
          <a:xfrm>
            <a:off x="457200" y="976312"/>
            <a:ext cx="8229600" cy="5621039"/>
          </a:xfrm>
        </p:spPr>
        <p:txBody>
          <a:bodyPr>
            <a:normAutofit/>
          </a:bodyPr>
          <a:lstStyle/>
          <a:p>
            <a:r>
              <a:rPr lang="en-US" sz="2600" dirty="0">
                <a:solidFill>
                  <a:schemeClr val="tx1"/>
                </a:solidFill>
              </a:rPr>
              <a:t>﻿Requirements Analysis &amp; Specification: BRD/URD =&gt; SRS</a:t>
            </a:r>
          </a:p>
          <a:p>
            <a:r>
              <a:rPr lang="en-US" sz="2600" dirty="0">
                <a:solidFill>
                  <a:schemeClr val="tx1"/>
                </a:solidFill>
              </a:rPr>
              <a:t>﻿Architectural Design: ﻿define overall system structures</a:t>
            </a:r>
          </a:p>
          <a:p>
            <a:r>
              <a:rPr lang="en-US" sz="2600" dirty="0">
                <a:solidFill>
                  <a:schemeClr val="tx1"/>
                </a:solidFill>
              </a:rPr>
              <a:t>﻿Detailed Design: define algorithms, internal structures,..</a:t>
            </a:r>
          </a:p>
          <a:p>
            <a:r>
              <a:rPr lang="en-US" sz="2600" dirty="0">
                <a:solidFill>
                  <a:schemeClr val="tx1"/>
                </a:solidFill>
              </a:rPr>
              <a:t>Coding: ﻿each component is coded in the programming language selected for the project</a:t>
            </a:r>
          </a:p>
          <a:p>
            <a:r>
              <a:rPr lang="en-US" sz="2600" dirty="0">
                <a:solidFill>
                  <a:schemeClr val="tx1"/>
                </a:solidFill>
              </a:rPr>
              <a:t>Software Testing</a:t>
            </a:r>
          </a:p>
        </p:txBody>
      </p:sp>
      <p:sp>
        <p:nvSpPr>
          <p:cNvPr id="4" name="Google Shape;2412;p11">
            <a:extLst>
              <a:ext uri="{FF2B5EF4-FFF2-40B4-BE49-F238E27FC236}">
                <a16:creationId xmlns:a16="http://schemas.microsoft.com/office/drawing/2014/main" id="{57E8EAFA-71CB-F442-BE6B-D40F4DACD6C1}"/>
              </a:ext>
            </a:extLst>
          </p:cNvPr>
          <p:cNvSpPr txBox="1"/>
          <p:nvPr/>
        </p:nvSpPr>
        <p:spPr>
          <a:xfrm flipH="1">
            <a:off x="4923386" y="5606372"/>
            <a:ext cx="1801500" cy="795974"/>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Hind"/>
                <a:ea typeface="Hind"/>
                <a:cs typeface="Hind"/>
                <a:sym typeface="Hind"/>
              </a:rPr>
              <a:t>Functional testing</a:t>
            </a:r>
            <a:endParaRPr dirty="0"/>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Hind"/>
                <a:ea typeface="Hind"/>
                <a:cs typeface="Hind"/>
                <a:sym typeface="Hind"/>
              </a:rPr>
              <a:t>Load testing</a:t>
            </a:r>
          </a:p>
          <a:p>
            <a:pPr marL="285750" marR="0" lvl="0" indent="-285750" algn="l" rtl="0">
              <a:lnSpc>
                <a:spcPct val="100000"/>
              </a:lnSpc>
              <a:spcBef>
                <a:spcPts val="0"/>
              </a:spcBef>
              <a:spcAft>
                <a:spcPts val="0"/>
              </a:spcAft>
              <a:buClr>
                <a:srgbClr val="000000"/>
              </a:buClr>
              <a:buSzPts val="1200"/>
              <a:buFont typeface="Arial"/>
              <a:buChar char="•"/>
            </a:pPr>
            <a:r>
              <a:rPr lang="en-US" sz="1200" dirty="0">
                <a:solidFill>
                  <a:schemeClr val="dk1"/>
                </a:solidFill>
                <a:latin typeface="Hind"/>
                <a:ea typeface="Hind"/>
                <a:cs typeface="Hind"/>
                <a:sym typeface="Hind"/>
              </a:rPr>
              <a:t>Stress testing</a:t>
            </a: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Hind"/>
                <a:ea typeface="Hind"/>
                <a:cs typeface="Hind"/>
                <a:sym typeface="Hind"/>
              </a:rPr>
              <a:t>Volume testing</a:t>
            </a:r>
            <a:endParaRPr sz="1200" b="0" i="0" u="none" strike="noStrike" cap="none" dirty="0">
              <a:solidFill>
                <a:schemeClr val="dk1"/>
              </a:solidFill>
              <a:latin typeface="Hind"/>
              <a:ea typeface="Hind"/>
              <a:cs typeface="Hind"/>
              <a:sym typeface="Hind"/>
            </a:endParaRPr>
          </a:p>
        </p:txBody>
      </p:sp>
      <p:sp>
        <p:nvSpPr>
          <p:cNvPr id="5" name="Google Shape;2414;p11">
            <a:extLst>
              <a:ext uri="{FF2B5EF4-FFF2-40B4-BE49-F238E27FC236}">
                <a16:creationId xmlns:a16="http://schemas.microsoft.com/office/drawing/2014/main" id="{7615FD84-8D0B-4945-BA3E-E6020021FF2C}"/>
              </a:ext>
            </a:extLst>
          </p:cNvPr>
          <p:cNvSpPr txBox="1"/>
          <p:nvPr/>
        </p:nvSpPr>
        <p:spPr>
          <a:xfrm flipH="1">
            <a:off x="990052" y="5198982"/>
            <a:ext cx="1801500" cy="36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a:solidFill>
                  <a:schemeClr val="dk1"/>
                </a:solidFill>
                <a:latin typeface="Chewy"/>
                <a:ea typeface="Chewy"/>
                <a:cs typeface="Chewy"/>
                <a:sym typeface="Chewy"/>
              </a:rPr>
              <a:t>Unit Test</a:t>
            </a:r>
            <a:endParaRPr sz="2700" b="0" i="0" u="none" strike="noStrike" cap="none">
              <a:solidFill>
                <a:schemeClr val="dk1"/>
              </a:solidFill>
              <a:latin typeface="Chewy"/>
              <a:ea typeface="Chewy"/>
              <a:cs typeface="Chewy"/>
              <a:sym typeface="Chewy"/>
            </a:endParaRPr>
          </a:p>
        </p:txBody>
      </p:sp>
      <p:sp>
        <p:nvSpPr>
          <p:cNvPr id="6" name="Google Shape;2415;p11">
            <a:extLst>
              <a:ext uri="{FF2B5EF4-FFF2-40B4-BE49-F238E27FC236}">
                <a16:creationId xmlns:a16="http://schemas.microsoft.com/office/drawing/2014/main" id="{E81F34DE-283B-8D44-A30E-92500969BC97}"/>
              </a:ext>
            </a:extLst>
          </p:cNvPr>
          <p:cNvSpPr txBox="1"/>
          <p:nvPr/>
        </p:nvSpPr>
        <p:spPr>
          <a:xfrm flipH="1">
            <a:off x="883293" y="5780112"/>
            <a:ext cx="1706116" cy="45720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Hind"/>
                <a:ea typeface="Hind"/>
                <a:cs typeface="Hind"/>
                <a:sym typeface="Hind"/>
              </a:rPr>
              <a:t>Tests on individual components</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Hind"/>
                <a:ea typeface="Hind"/>
                <a:cs typeface="Hind"/>
                <a:sym typeface="Hind"/>
              </a:rPr>
              <a:t>Uses test-coverage criteria</a:t>
            </a:r>
            <a:endParaRPr sz="1200" b="0" i="0" u="none" strike="noStrike" cap="none">
              <a:solidFill>
                <a:schemeClr val="dk1"/>
              </a:solidFill>
              <a:latin typeface="Hind"/>
              <a:ea typeface="Hind"/>
              <a:cs typeface="Hind"/>
              <a:sym typeface="Hind"/>
            </a:endParaRPr>
          </a:p>
        </p:txBody>
      </p:sp>
      <p:sp>
        <p:nvSpPr>
          <p:cNvPr id="7" name="Google Shape;2416;p11">
            <a:extLst>
              <a:ext uri="{FF2B5EF4-FFF2-40B4-BE49-F238E27FC236}">
                <a16:creationId xmlns:a16="http://schemas.microsoft.com/office/drawing/2014/main" id="{82099472-5FDF-6642-A3E7-8A0748BC47E2}"/>
              </a:ext>
            </a:extLst>
          </p:cNvPr>
          <p:cNvSpPr txBox="1"/>
          <p:nvPr/>
        </p:nvSpPr>
        <p:spPr>
          <a:xfrm flipH="1">
            <a:off x="2957694" y="5198982"/>
            <a:ext cx="1801500" cy="36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a:solidFill>
                  <a:schemeClr val="dk1"/>
                </a:solidFill>
                <a:latin typeface="Chewy"/>
                <a:ea typeface="Chewy"/>
                <a:cs typeface="Chewy"/>
                <a:sym typeface="Chewy"/>
              </a:rPr>
              <a:t>Integration</a:t>
            </a:r>
            <a:endParaRPr sz="2700" b="0" i="0" u="none" strike="noStrike" cap="none">
              <a:solidFill>
                <a:schemeClr val="dk1"/>
              </a:solidFill>
              <a:latin typeface="Chewy"/>
              <a:ea typeface="Chewy"/>
              <a:cs typeface="Chewy"/>
              <a:sym typeface="Chewy"/>
            </a:endParaRPr>
          </a:p>
        </p:txBody>
      </p:sp>
      <p:sp>
        <p:nvSpPr>
          <p:cNvPr id="8" name="Google Shape;2417;p11">
            <a:extLst>
              <a:ext uri="{FF2B5EF4-FFF2-40B4-BE49-F238E27FC236}">
                <a16:creationId xmlns:a16="http://schemas.microsoft.com/office/drawing/2014/main" id="{492A237A-8D26-D64D-BB0C-E646772FA4C0}"/>
              </a:ext>
            </a:extLst>
          </p:cNvPr>
          <p:cNvSpPr txBox="1"/>
          <p:nvPr/>
        </p:nvSpPr>
        <p:spPr>
          <a:xfrm flipH="1">
            <a:off x="2934464" y="5760505"/>
            <a:ext cx="1801500" cy="457200"/>
          </a:xfrm>
          <a:prstGeom prst="rect">
            <a:avLst/>
          </a:prstGeom>
          <a:noFill/>
          <a:ln>
            <a:noFill/>
          </a:ln>
        </p:spPr>
        <p:txBody>
          <a:bodyPr spcFirstLastPara="1" wrap="square" lIns="91425" tIns="91425" rIns="91425" bIns="91425" anchor="ctr" anchorCtr="0">
            <a:noAutofit/>
          </a:bodyPr>
          <a:lstStyle/>
          <a:p>
            <a:pPr marL="342900" marR="0" lvl="0" indent="-34290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Hind"/>
                <a:ea typeface="Hind"/>
                <a:cs typeface="Hind"/>
                <a:sym typeface="Hind"/>
              </a:rPr>
              <a:t>Involves combining tested components into progressively complex grouping</a:t>
            </a:r>
            <a:endParaRPr sz="1200" b="0" i="0" u="none" strike="noStrike" cap="none" dirty="0">
              <a:solidFill>
                <a:schemeClr val="dk1"/>
              </a:solidFill>
              <a:latin typeface="Hind"/>
              <a:ea typeface="Hind"/>
              <a:cs typeface="Hind"/>
              <a:sym typeface="Hind"/>
            </a:endParaRPr>
          </a:p>
        </p:txBody>
      </p:sp>
      <p:sp>
        <p:nvSpPr>
          <p:cNvPr id="9" name="Google Shape;2418;p11">
            <a:extLst>
              <a:ext uri="{FF2B5EF4-FFF2-40B4-BE49-F238E27FC236}">
                <a16:creationId xmlns:a16="http://schemas.microsoft.com/office/drawing/2014/main" id="{E4F89058-E449-8D49-AF92-DEFC0544FAC7}"/>
              </a:ext>
            </a:extLst>
          </p:cNvPr>
          <p:cNvSpPr txBox="1"/>
          <p:nvPr/>
        </p:nvSpPr>
        <p:spPr>
          <a:xfrm flipH="1">
            <a:off x="4923386" y="5198982"/>
            <a:ext cx="1801500" cy="36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dirty="0">
                <a:solidFill>
                  <a:schemeClr val="dk1"/>
                </a:solidFill>
                <a:latin typeface="Chewy"/>
                <a:ea typeface="Chewy"/>
                <a:cs typeface="Chewy"/>
                <a:sym typeface="Chewy"/>
              </a:rPr>
              <a:t>System Test</a:t>
            </a:r>
            <a:endParaRPr sz="2700" b="0" i="0" u="none" strike="noStrike" cap="none" dirty="0">
              <a:solidFill>
                <a:schemeClr val="dk1"/>
              </a:solidFill>
              <a:latin typeface="Chewy"/>
              <a:ea typeface="Chewy"/>
              <a:cs typeface="Chewy"/>
              <a:sym typeface="Chewy"/>
            </a:endParaRPr>
          </a:p>
        </p:txBody>
      </p:sp>
      <p:sp>
        <p:nvSpPr>
          <p:cNvPr id="10" name="Google Shape;2419;p11">
            <a:extLst>
              <a:ext uri="{FF2B5EF4-FFF2-40B4-BE49-F238E27FC236}">
                <a16:creationId xmlns:a16="http://schemas.microsoft.com/office/drawing/2014/main" id="{6D2F8317-8C2C-EB4A-BA73-05E6F4553E5D}"/>
              </a:ext>
            </a:extLst>
          </p:cNvPr>
          <p:cNvSpPr txBox="1"/>
          <p:nvPr/>
        </p:nvSpPr>
        <p:spPr>
          <a:xfrm flipH="1">
            <a:off x="6889078" y="5198982"/>
            <a:ext cx="1801500" cy="36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dirty="0">
                <a:solidFill>
                  <a:schemeClr val="dk1"/>
                </a:solidFill>
                <a:latin typeface="Chewy"/>
                <a:ea typeface="Chewy"/>
                <a:cs typeface="Chewy"/>
                <a:sym typeface="Chewy"/>
              </a:rPr>
              <a:t>AT</a:t>
            </a:r>
            <a:endParaRPr sz="2700" b="0" i="0" u="none" strike="noStrike" cap="none" dirty="0">
              <a:solidFill>
                <a:schemeClr val="dk1"/>
              </a:solidFill>
              <a:latin typeface="Chewy"/>
              <a:ea typeface="Chewy"/>
              <a:cs typeface="Chewy"/>
              <a:sym typeface="Chewy"/>
            </a:endParaRPr>
          </a:p>
        </p:txBody>
      </p:sp>
      <p:sp>
        <p:nvSpPr>
          <p:cNvPr id="11" name="Google Shape;2420;p11">
            <a:extLst>
              <a:ext uri="{FF2B5EF4-FFF2-40B4-BE49-F238E27FC236}">
                <a16:creationId xmlns:a16="http://schemas.microsoft.com/office/drawing/2014/main" id="{6342E4C1-F5E4-D14C-84FF-035E8DF1DDBE}"/>
              </a:ext>
            </a:extLst>
          </p:cNvPr>
          <p:cNvSpPr txBox="1"/>
          <p:nvPr/>
        </p:nvSpPr>
        <p:spPr>
          <a:xfrm flipH="1">
            <a:off x="6889078" y="5606372"/>
            <a:ext cx="1801500" cy="457200"/>
          </a:xfrm>
          <a:prstGeom prst="rect">
            <a:avLst/>
          </a:prstGeom>
          <a:noFill/>
          <a:ln>
            <a:noFill/>
          </a:ln>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Hind"/>
                <a:ea typeface="Hind"/>
                <a:cs typeface="Hind"/>
                <a:sym typeface="Hind"/>
              </a:rPr>
              <a:t>Carries out by the end users</a:t>
            </a:r>
            <a:endParaRPr/>
          </a:p>
        </p:txBody>
      </p:sp>
      <p:sp>
        <p:nvSpPr>
          <p:cNvPr id="12" name="Google Shape;2421;p11">
            <a:extLst>
              <a:ext uri="{FF2B5EF4-FFF2-40B4-BE49-F238E27FC236}">
                <a16:creationId xmlns:a16="http://schemas.microsoft.com/office/drawing/2014/main" id="{E95CAA42-7E97-7446-A87F-FDDF56CD67B3}"/>
              </a:ext>
            </a:extLst>
          </p:cNvPr>
          <p:cNvSpPr/>
          <p:nvPr/>
        </p:nvSpPr>
        <p:spPr>
          <a:xfrm>
            <a:off x="1538302" y="4360718"/>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chemeClr val="lt1"/>
              </a:solidFill>
              <a:latin typeface="Chewy"/>
              <a:ea typeface="Chewy"/>
              <a:cs typeface="Chewy"/>
              <a:sym typeface="Chewy"/>
            </a:endParaRPr>
          </a:p>
        </p:txBody>
      </p:sp>
      <p:sp>
        <p:nvSpPr>
          <p:cNvPr id="13" name="Google Shape;2422;p11">
            <a:extLst>
              <a:ext uri="{FF2B5EF4-FFF2-40B4-BE49-F238E27FC236}">
                <a16:creationId xmlns:a16="http://schemas.microsoft.com/office/drawing/2014/main" id="{24245C5D-1D36-BD49-B325-9A341A5CA531}"/>
              </a:ext>
            </a:extLst>
          </p:cNvPr>
          <p:cNvSpPr/>
          <p:nvPr/>
        </p:nvSpPr>
        <p:spPr>
          <a:xfrm>
            <a:off x="3505944" y="4360718"/>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chemeClr val="lt1"/>
              </a:solidFill>
              <a:latin typeface="Chewy"/>
              <a:ea typeface="Chewy"/>
              <a:cs typeface="Chewy"/>
              <a:sym typeface="Chewy"/>
            </a:endParaRPr>
          </a:p>
        </p:txBody>
      </p:sp>
      <p:sp>
        <p:nvSpPr>
          <p:cNvPr id="14" name="Google Shape;2423;p11">
            <a:extLst>
              <a:ext uri="{FF2B5EF4-FFF2-40B4-BE49-F238E27FC236}">
                <a16:creationId xmlns:a16="http://schemas.microsoft.com/office/drawing/2014/main" id="{B04D492C-360D-8747-82C1-6E7F90F87F04}"/>
              </a:ext>
            </a:extLst>
          </p:cNvPr>
          <p:cNvSpPr/>
          <p:nvPr/>
        </p:nvSpPr>
        <p:spPr>
          <a:xfrm>
            <a:off x="5471636" y="4360718"/>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chemeClr val="lt1"/>
              </a:solidFill>
              <a:latin typeface="Chewy"/>
              <a:ea typeface="Chewy"/>
              <a:cs typeface="Chewy"/>
              <a:sym typeface="Chewy"/>
            </a:endParaRPr>
          </a:p>
        </p:txBody>
      </p:sp>
      <p:sp>
        <p:nvSpPr>
          <p:cNvPr id="15" name="Google Shape;2424;p11">
            <a:extLst>
              <a:ext uri="{FF2B5EF4-FFF2-40B4-BE49-F238E27FC236}">
                <a16:creationId xmlns:a16="http://schemas.microsoft.com/office/drawing/2014/main" id="{B82ADF4B-1EC0-7946-BCC9-9431CB3B7211}"/>
              </a:ext>
            </a:extLst>
          </p:cNvPr>
          <p:cNvSpPr/>
          <p:nvPr/>
        </p:nvSpPr>
        <p:spPr>
          <a:xfrm>
            <a:off x="7437328" y="4360718"/>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chemeClr val="lt1"/>
              </a:solidFill>
              <a:latin typeface="Chewy"/>
              <a:ea typeface="Chewy"/>
              <a:cs typeface="Chewy"/>
              <a:sym typeface="Chewy"/>
            </a:endParaRPr>
          </a:p>
        </p:txBody>
      </p:sp>
      <p:cxnSp>
        <p:nvCxnSpPr>
          <p:cNvPr id="16" name="Google Shape;2425;p11">
            <a:extLst>
              <a:ext uri="{FF2B5EF4-FFF2-40B4-BE49-F238E27FC236}">
                <a16:creationId xmlns:a16="http://schemas.microsoft.com/office/drawing/2014/main" id="{83CBD034-ECDE-DF47-855B-713422EF6488}"/>
              </a:ext>
            </a:extLst>
          </p:cNvPr>
          <p:cNvCxnSpPr>
            <a:stCxn id="12" idx="0"/>
            <a:endCxn id="13" idx="0"/>
          </p:cNvCxnSpPr>
          <p:nvPr/>
        </p:nvCxnSpPr>
        <p:spPr>
          <a:xfrm rot="-5400000" flipH="1">
            <a:off x="2874352" y="3377168"/>
            <a:ext cx="600" cy="1967700"/>
          </a:xfrm>
          <a:prstGeom prst="curvedConnector3">
            <a:avLst>
              <a:gd name="adj1" fmla="val -92366242"/>
            </a:avLst>
          </a:prstGeom>
          <a:noFill/>
          <a:ln w="19050" cap="flat" cmpd="sng">
            <a:solidFill>
              <a:schemeClr val="dk1"/>
            </a:solidFill>
            <a:prstDash val="dash"/>
            <a:round/>
            <a:headEnd type="none" w="sm" len="sm"/>
            <a:tailEnd type="none" w="sm" len="sm"/>
          </a:ln>
        </p:spPr>
      </p:cxnSp>
      <p:cxnSp>
        <p:nvCxnSpPr>
          <p:cNvPr id="17" name="Google Shape;2426;p11">
            <a:extLst>
              <a:ext uri="{FF2B5EF4-FFF2-40B4-BE49-F238E27FC236}">
                <a16:creationId xmlns:a16="http://schemas.microsoft.com/office/drawing/2014/main" id="{F4FB8AD8-0FA2-8748-8CCA-CCD13E06B09C}"/>
              </a:ext>
            </a:extLst>
          </p:cNvPr>
          <p:cNvCxnSpPr>
            <a:stCxn id="13" idx="0"/>
            <a:endCxn id="14" idx="0"/>
          </p:cNvCxnSpPr>
          <p:nvPr/>
        </p:nvCxnSpPr>
        <p:spPr>
          <a:xfrm rot="-5400000" flipH="1">
            <a:off x="4840944" y="3378218"/>
            <a:ext cx="600" cy="1965600"/>
          </a:xfrm>
          <a:prstGeom prst="curvedConnector3">
            <a:avLst>
              <a:gd name="adj1" fmla="val -94641242"/>
            </a:avLst>
          </a:prstGeom>
          <a:noFill/>
          <a:ln w="19050" cap="flat" cmpd="sng">
            <a:solidFill>
              <a:schemeClr val="dk1"/>
            </a:solidFill>
            <a:prstDash val="dash"/>
            <a:round/>
            <a:headEnd type="none" w="sm" len="sm"/>
            <a:tailEnd type="none" w="sm" len="sm"/>
          </a:ln>
        </p:spPr>
      </p:cxnSp>
      <p:cxnSp>
        <p:nvCxnSpPr>
          <p:cNvPr id="18" name="Google Shape;2427;p11">
            <a:extLst>
              <a:ext uri="{FF2B5EF4-FFF2-40B4-BE49-F238E27FC236}">
                <a16:creationId xmlns:a16="http://schemas.microsoft.com/office/drawing/2014/main" id="{AF143273-E98F-D440-A928-E715B489E58B}"/>
              </a:ext>
            </a:extLst>
          </p:cNvPr>
          <p:cNvCxnSpPr>
            <a:stCxn id="14" idx="0"/>
            <a:endCxn id="15" idx="0"/>
          </p:cNvCxnSpPr>
          <p:nvPr/>
        </p:nvCxnSpPr>
        <p:spPr>
          <a:xfrm rot="-5400000" flipH="1">
            <a:off x="6806636" y="3378218"/>
            <a:ext cx="600" cy="1965600"/>
          </a:xfrm>
          <a:prstGeom prst="curvedConnector3">
            <a:avLst>
              <a:gd name="adj1" fmla="val -92366242"/>
            </a:avLst>
          </a:prstGeom>
          <a:noFill/>
          <a:ln w="19050" cap="flat" cmpd="sng">
            <a:solidFill>
              <a:schemeClr val="dk1"/>
            </a:solidFill>
            <a:prstDash val="dash"/>
            <a:round/>
            <a:headEnd type="none" w="sm" len="sm"/>
            <a:tailEnd type="none" w="sm" len="sm"/>
          </a:ln>
        </p:spPr>
      </p:cxnSp>
      <p:grpSp>
        <p:nvGrpSpPr>
          <p:cNvPr id="19" name="Google Shape;2428;p11">
            <a:extLst>
              <a:ext uri="{FF2B5EF4-FFF2-40B4-BE49-F238E27FC236}">
                <a16:creationId xmlns:a16="http://schemas.microsoft.com/office/drawing/2014/main" id="{63566510-8662-1048-ADAC-DFB11B0229D8}"/>
              </a:ext>
            </a:extLst>
          </p:cNvPr>
          <p:cNvGrpSpPr/>
          <p:nvPr/>
        </p:nvGrpSpPr>
        <p:grpSpPr>
          <a:xfrm>
            <a:off x="5549935" y="4441072"/>
            <a:ext cx="548397" cy="461118"/>
            <a:chOff x="3172404" y="2029707"/>
            <a:chExt cx="485694" cy="408286"/>
          </a:xfrm>
        </p:grpSpPr>
        <p:sp>
          <p:nvSpPr>
            <p:cNvPr id="20" name="Google Shape;2429;p11">
              <a:extLst>
                <a:ext uri="{FF2B5EF4-FFF2-40B4-BE49-F238E27FC236}">
                  <a16:creationId xmlns:a16="http://schemas.microsoft.com/office/drawing/2014/main" id="{172428E0-B831-D04A-871F-D635B035C4D3}"/>
                </a:ext>
              </a:extLst>
            </p:cNvPr>
            <p:cNvSpPr/>
            <p:nvPr/>
          </p:nvSpPr>
          <p:spPr>
            <a:xfrm>
              <a:off x="3497275" y="2029707"/>
              <a:ext cx="107438" cy="334241"/>
            </a:xfrm>
            <a:custGeom>
              <a:avLst/>
              <a:gdLst/>
              <a:ahLst/>
              <a:cxnLst/>
              <a:rect l="l" t="t" r="r" b="b"/>
              <a:pathLst>
                <a:path w="3144" h="9781" extrusionOk="0">
                  <a:moveTo>
                    <a:pt x="957" y="0"/>
                  </a:moveTo>
                  <a:lnTo>
                    <a:pt x="879" y="20"/>
                  </a:lnTo>
                  <a:lnTo>
                    <a:pt x="840" y="39"/>
                  </a:lnTo>
                  <a:lnTo>
                    <a:pt x="820" y="78"/>
                  </a:lnTo>
                  <a:lnTo>
                    <a:pt x="820" y="137"/>
                  </a:lnTo>
                  <a:lnTo>
                    <a:pt x="820" y="234"/>
                  </a:lnTo>
                  <a:lnTo>
                    <a:pt x="879" y="508"/>
                  </a:lnTo>
                  <a:lnTo>
                    <a:pt x="977" y="820"/>
                  </a:lnTo>
                  <a:lnTo>
                    <a:pt x="1094" y="1172"/>
                  </a:lnTo>
                  <a:lnTo>
                    <a:pt x="1387" y="1874"/>
                  </a:lnTo>
                  <a:lnTo>
                    <a:pt x="1621" y="2401"/>
                  </a:lnTo>
                  <a:lnTo>
                    <a:pt x="1621" y="2421"/>
                  </a:lnTo>
                  <a:lnTo>
                    <a:pt x="1601" y="2440"/>
                  </a:lnTo>
                  <a:lnTo>
                    <a:pt x="1582" y="2421"/>
                  </a:lnTo>
                  <a:lnTo>
                    <a:pt x="1250" y="2089"/>
                  </a:lnTo>
                  <a:lnTo>
                    <a:pt x="1055" y="1894"/>
                  </a:lnTo>
                  <a:lnTo>
                    <a:pt x="820" y="1699"/>
                  </a:lnTo>
                  <a:lnTo>
                    <a:pt x="625" y="1562"/>
                  </a:lnTo>
                  <a:lnTo>
                    <a:pt x="528" y="1503"/>
                  </a:lnTo>
                  <a:lnTo>
                    <a:pt x="450" y="1464"/>
                  </a:lnTo>
                  <a:lnTo>
                    <a:pt x="293" y="1464"/>
                  </a:lnTo>
                  <a:lnTo>
                    <a:pt x="254" y="1503"/>
                  </a:lnTo>
                  <a:lnTo>
                    <a:pt x="235" y="1581"/>
                  </a:lnTo>
                  <a:lnTo>
                    <a:pt x="215" y="1679"/>
                  </a:lnTo>
                  <a:lnTo>
                    <a:pt x="215" y="1796"/>
                  </a:lnTo>
                  <a:lnTo>
                    <a:pt x="215" y="1933"/>
                  </a:lnTo>
                  <a:lnTo>
                    <a:pt x="254" y="2070"/>
                  </a:lnTo>
                  <a:lnTo>
                    <a:pt x="332" y="2343"/>
                  </a:lnTo>
                  <a:lnTo>
                    <a:pt x="450" y="2636"/>
                  </a:lnTo>
                  <a:lnTo>
                    <a:pt x="586" y="2909"/>
                  </a:lnTo>
                  <a:lnTo>
                    <a:pt x="723" y="3163"/>
                  </a:lnTo>
                  <a:lnTo>
                    <a:pt x="977" y="3573"/>
                  </a:lnTo>
                  <a:lnTo>
                    <a:pt x="957" y="3592"/>
                  </a:lnTo>
                  <a:lnTo>
                    <a:pt x="938" y="3592"/>
                  </a:lnTo>
                  <a:lnTo>
                    <a:pt x="723" y="3397"/>
                  </a:lnTo>
                  <a:lnTo>
                    <a:pt x="606" y="3299"/>
                  </a:lnTo>
                  <a:lnTo>
                    <a:pt x="469" y="3221"/>
                  </a:lnTo>
                  <a:lnTo>
                    <a:pt x="352" y="3163"/>
                  </a:lnTo>
                  <a:lnTo>
                    <a:pt x="215" y="3163"/>
                  </a:lnTo>
                  <a:lnTo>
                    <a:pt x="157" y="3182"/>
                  </a:lnTo>
                  <a:lnTo>
                    <a:pt x="118" y="3221"/>
                  </a:lnTo>
                  <a:lnTo>
                    <a:pt x="59" y="3260"/>
                  </a:lnTo>
                  <a:lnTo>
                    <a:pt x="20" y="3338"/>
                  </a:lnTo>
                  <a:lnTo>
                    <a:pt x="1" y="3378"/>
                  </a:lnTo>
                  <a:lnTo>
                    <a:pt x="1" y="3436"/>
                  </a:lnTo>
                  <a:lnTo>
                    <a:pt x="20" y="3573"/>
                  </a:lnTo>
                  <a:lnTo>
                    <a:pt x="59" y="3787"/>
                  </a:lnTo>
                  <a:lnTo>
                    <a:pt x="137" y="4022"/>
                  </a:lnTo>
                  <a:lnTo>
                    <a:pt x="352" y="4588"/>
                  </a:lnTo>
                  <a:lnTo>
                    <a:pt x="625" y="5252"/>
                  </a:lnTo>
                  <a:lnTo>
                    <a:pt x="899" y="5974"/>
                  </a:lnTo>
                  <a:lnTo>
                    <a:pt x="1191" y="6696"/>
                  </a:lnTo>
                  <a:lnTo>
                    <a:pt x="1426" y="7380"/>
                  </a:lnTo>
                  <a:lnTo>
                    <a:pt x="1504" y="7711"/>
                  </a:lnTo>
                  <a:lnTo>
                    <a:pt x="1562" y="8004"/>
                  </a:lnTo>
                  <a:lnTo>
                    <a:pt x="1758" y="8883"/>
                  </a:lnTo>
                  <a:lnTo>
                    <a:pt x="1894" y="9429"/>
                  </a:lnTo>
                  <a:lnTo>
                    <a:pt x="1972" y="9703"/>
                  </a:lnTo>
                  <a:lnTo>
                    <a:pt x="2011" y="9781"/>
                  </a:lnTo>
                  <a:lnTo>
                    <a:pt x="2207" y="9058"/>
                  </a:lnTo>
                  <a:lnTo>
                    <a:pt x="2421" y="8258"/>
                  </a:lnTo>
                  <a:lnTo>
                    <a:pt x="2656" y="7282"/>
                  </a:lnTo>
                  <a:lnTo>
                    <a:pt x="2773" y="6755"/>
                  </a:lnTo>
                  <a:lnTo>
                    <a:pt x="2870" y="6208"/>
                  </a:lnTo>
                  <a:lnTo>
                    <a:pt x="2968" y="5642"/>
                  </a:lnTo>
                  <a:lnTo>
                    <a:pt x="3046" y="5095"/>
                  </a:lnTo>
                  <a:lnTo>
                    <a:pt x="3105" y="4549"/>
                  </a:lnTo>
                  <a:lnTo>
                    <a:pt x="3144" y="4022"/>
                  </a:lnTo>
                  <a:lnTo>
                    <a:pt x="3144" y="3534"/>
                  </a:lnTo>
                  <a:lnTo>
                    <a:pt x="3105" y="3085"/>
                  </a:lnTo>
                  <a:lnTo>
                    <a:pt x="3026" y="2655"/>
                  </a:lnTo>
                  <a:lnTo>
                    <a:pt x="2929" y="2284"/>
                  </a:lnTo>
                  <a:lnTo>
                    <a:pt x="2812" y="1913"/>
                  </a:lnTo>
                  <a:lnTo>
                    <a:pt x="2656" y="1581"/>
                  </a:lnTo>
                  <a:lnTo>
                    <a:pt x="2480" y="1289"/>
                  </a:lnTo>
                  <a:lnTo>
                    <a:pt x="2304" y="1015"/>
                  </a:lnTo>
                  <a:lnTo>
                    <a:pt x="2109" y="781"/>
                  </a:lnTo>
                  <a:lnTo>
                    <a:pt x="1914" y="586"/>
                  </a:lnTo>
                  <a:lnTo>
                    <a:pt x="1718" y="410"/>
                  </a:lnTo>
                  <a:lnTo>
                    <a:pt x="1543" y="254"/>
                  </a:lnTo>
                  <a:lnTo>
                    <a:pt x="1367" y="156"/>
                  </a:lnTo>
                  <a:lnTo>
                    <a:pt x="1211" y="59"/>
                  </a:lnTo>
                  <a:lnTo>
                    <a:pt x="1074" y="20"/>
                  </a:lnTo>
                  <a:lnTo>
                    <a:pt x="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430;p11">
              <a:extLst>
                <a:ext uri="{FF2B5EF4-FFF2-40B4-BE49-F238E27FC236}">
                  <a16:creationId xmlns:a16="http://schemas.microsoft.com/office/drawing/2014/main" id="{63859BAF-6F3E-D647-9733-BE6E6EA4D9E5}"/>
                </a:ext>
              </a:extLst>
            </p:cNvPr>
            <p:cNvSpPr/>
            <p:nvPr/>
          </p:nvSpPr>
          <p:spPr>
            <a:xfrm>
              <a:off x="3525296" y="2029707"/>
              <a:ext cx="79417" cy="334241"/>
            </a:xfrm>
            <a:custGeom>
              <a:avLst/>
              <a:gdLst/>
              <a:ahLst/>
              <a:cxnLst/>
              <a:rect l="l" t="t" r="r" b="b"/>
              <a:pathLst>
                <a:path w="2324" h="9781" extrusionOk="0">
                  <a:moveTo>
                    <a:pt x="137" y="0"/>
                  </a:moveTo>
                  <a:lnTo>
                    <a:pt x="59" y="20"/>
                  </a:lnTo>
                  <a:lnTo>
                    <a:pt x="20" y="39"/>
                  </a:lnTo>
                  <a:lnTo>
                    <a:pt x="0" y="78"/>
                  </a:lnTo>
                  <a:lnTo>
                    <a:pt x="0" y="137"/>
                  </a:lnTo>
                  <a:lnTo>
                    <a:pt x="0" y="195"/>
                  </a:lnTo>
                  <a:lnTo>
                    <a:pt x="20" y="391"/>
                  </a:lnTo>
                  <a:lnTo>
                    <a:pt x="235" y="586"/>
                  </a:lnTo>
                  <a:lnTo>
                    <a:pt x="469" y="820"/>
                  </a:lnTo>
                  <a:lnTo>
                    <a:pt x="684" y="1093"/>
                  </a:lnTo>
                  <a:lnTo>
                    <a:pt x="879" y="1406"/>
                  </a:lnTo>
                  <a:lnTo>
                    <a:pt x="1055" y="1777"/>
                  </a:lnTo>
                  <a:lnTo>
                    <a:pt x="1211" y="2167"/>
                  </a:lnTo>
                  <a:lnTo>
                    <a:pt x="1289" y="2382"/>
                  </a:lnTo>
                  <a:lnTo>
                    <a:pt x="1347" y="2597"/>
                  </a:lnTo>
                  <a:lnTo>
                    <a:pt x="1387" y="2831"/>
                  </a:lnTo>
                  <a:lnTo>
                    <a:pt x="1426" y="3085"/>
                  </a:lnTo>
                  <a:lnTo>
                    <a:pt x="1445" y="3358"/>
                  </a:lnTo>
                  <a:lnTo>
                    <a:pt x="1465" y="3631"/>
                  </a:lnTo>
                  <a:lnTo>
                    <a:pt x="1445" y="4256"/>
                  </a:lnTo>
                  <a:lnTo>
                    <a:pt x="1387" y="4900"/>
                  </a:lnTo>
                  <a:lnTo>
                    <a:pt x="1308" y="5584"/>
                  </a:lnTo>
                  <a:lnTo>
                    <a:pt x="1191" y="6247"/>
                  </a:lnTo>
                  <a:lnTo>
                    <a:pt x="1055" y="6911"/>
                  </a:lnTo>
                  <a:lnTo>
                    <a:pt x="918" y="7555"/>
                  </a:lnTo>
                  <a:lnTo>
                    <a:pt x="781" y="8141"/>
                  </a:lnTo>
                  <a:lnTo>
                    <a:pt x="938" y="8961"/>
                  </a:lnTo>
                  <a:lnTo>
                    <a:pt x="1074" y="9468"/>
                  </a:lnTo>
                  <a:lnTo>
                    <a:pt x="1152" y="9703"/>
                  </a:lnTo>
                  <a:lnTo>
                    <a:pt x="1191" y="9781"/>
                  </a:lnTo>
                  <a:lnTo>
                    <a:pt x="1387" y="9058"/>
                  </a:lnTo>
                  <a:lnTo>
                    <a:pt x="1601" y="8258"/>
                  </a:lnTo>
                  <a:lnTo>
                    <a:pt x="1836" y="7282"/>
                  </a:lnTo>
                  <a:lnTo>
                    <a:pt x="1953" y="6755"/>
                  </a:lnTo>
                  <a:lnTo>
                    <a:pt x="2050" y="6208"/>
                  </a:lnTo>
                  <a:lnTo>
                    <a:pt x="2148" y="5642"/>
                  </a:lnTo>
                  <a:lnTo>
                    <a:pt x="2226" y="5095"/>
                  </a:lnTo>
                  <a:lnTo>
                    <a:pt x="2285" y="4549"/>
                  </a:lnTo>
                  <a:lnTo>
                    <a:pt x="2324" y="4022"/>
                  </a:lnTo>
                  <a:lnTo>
                    <a:pt x="2324" y="3534"/>
                  </a:lnTo>
                  <a:lnTo>
                    <a:pt x="2285" y="3085"/>
                  </a:lnTo>
                  <a:lnTo>
                    <a:pt x="2206" y="2655"/>
                  </a:lnTo>
                  <a:lnTo>
                    <a:pt x="2109" y="2284"/>
                  </a:lnTo>
                  <a:lnTo>
                    <a:pt x="1992" y="1913"/>
                  </a:lnTo>
                  <a:lnTo>
                    <a:pt x="1836" y="1581"/>
                  </a:lnTo>
                  <a:lnTo>
                    <a:pt x="1660" y="1289"/>
                  </a:lnTo>
                  <a:lnTo>
                    <a:pt x="1484" y="1015"/>
                  </a:lnTo>
                  <a:lnTo>
                    <a:pt x="1289" y="781"/>
                  </a:lnTo>
                  <a:lnTo>
                    <a:pt x="1094" y="586"/>
                  </a:lnTo>
                  <a:lnTo>
                    <a:pt x="898" y="410"/>
                  </a:lnTo>
                  <a:lnTo>
                    <a:pt x="723" y="254"/>
                  </a:lnTo>
                  <a:lnTo>
                    <a:pt x="547" y="156"/>
                  </a:lnTo>
                  <a:lnTo>
                    <a:pt x="391" y="59"/>
                  </a:lnTo>
                  <a:lnTo>
                    <a:pt x="254" y="20"/>
                  </a:lnTo>
                  <a:lnTo>
                    <a:pt x="137" y="0"/>
                  </a:lnTo>
                  <a:close/>
                </a:path>
              </a:pathLst>
            </a:custGeom>
            <a:solidFill>
              <a:srgbClr val="C2A7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431;p11">
              <a:extLst>
                <a:ext uri="{FF2B5EF4-FFF2-40B4-BE49-F238E27FC236}">
                  <a16:creationId xmlns:a16="http://schemas.microsoft.com/office/drawing/2014/main" id="{F75CC68B-B276-8349-B4CD-9A29902ECE58}"/>
                </a:ext>
              </a:extLst>
            </p:cNvPr>
            <p:cNvSpPr/>
            <p:nvPr/>
          </p:nvSpPr>
          <p:spPr>
            <a:xfrm>
              <a:off x="3253802" y="2363907"/>
              <a:ext cx="322247" cy="40734"/>
            </a:xfrm>
            <a:custGeom>
              <a:avLst/>
              <a:gdLst/>
              <a:ahLst/>
              <a:cxnLst/>
              <a:rect l="l" t="t" r="r" b="b"/>
              <a:pathLst>
                <a:path w="9430" h="1192" extrusionOk="0">
                  <a:moveTo>
                    <a:pt x="234" y="1"/>
                  </a:moveTo>
                  <a:lnTo>
                    <a:pt x="137" y="20"/>
                  </a:lnTo>
                  <a:lnTo>
                    <a:pt x="59" y="59"/>
                  </a:lnTo>
                  <a:lnTo>
                    <a:pt x="20" y="137"/>
                  </a:lnTo>
                  <a:lnTo>
                    <a:pt x="0" y="216"/>
                  </a:lnTo>
                  <a:lnTo>
                    <a:pt x="0" y="957"/>
                  </a:lnTo>
                  <a:lnTo>
                    <a:pt x="20" y="1055"/>
                  </a:lnTo>
                  <a:lnTo>
                    <a:pt x="59" y="1133"/>
                  </a:lnTo>
                  <a:lnTo>
                    <a:pt x="137" y="1172"/>
                  </a:lnTo>
                  <a:lnTo>
                    <a:pt x="234" y="1192"/>
                  </a:lnTo>
                  <a:lnTo>
                    <a:pt x="9214" y="1192"/>
                  </a:lnTo>
                  <a:lnTo>
                    <a:pt x="9292" y="1172"/>
                  </a:lnTo>
                  <a:lnTo>
                    <a:pt x="9371" y="1133"/>
                  </a:lnTo>
                  <a:lnTo>
                    <a:pt x="9429" y="1055"/>
                  </a:lnTo>
                  <a:lnTo>
                    <a:pt x="9429" y="957"/>
                  </a:lnTo>
                  <a:lnTo>
                    <a:pt x="9429" y="216"/>
                  </a:lnTo>
                  <a:lnTo>
                    <a:pt x="9429" y="137"/>
                  </a:lnTo>
                  <a:lnTo>
                    <a:pt x="9371" y="59"/>
                  </a:lnTo>
                  <a:lnTo>
                    <a:pt x="9292" y="20"/>
                  </a:lnTo>
                  <a:lnTo>
                    <a:pt x="921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432;p11">
              <a:extLst>
                <a:ext uri="{FF2B5EF4-FFF2-40B4-BE49-F238E27FC236}">
                  <a16:creationId xmlns:a16="http://schemas.microsoft.com/office/drawing/2014/main" id="{1945C80D-4E0E-0C4E-A636-45C6F980E868}"/>
                </a:ext>
              </a:extLst>
            </p:cNvPr>
            <p:cNvSpPr/>
            <p:nvPr/>
          </p:nvSpPr>
          <p:spPr>
            <a:xfrm>
              <a:off x="3539307" y="2363907"/>
              <a:ext cx="36735" cy="40734"/>
            </a:xfrm>
            <a:custGeom>
              <a:avLst/>
              <a:gdLst/>
              <a:ahLst/>
              <a:cxnLst/>
              <a:rect l="l" t="t" r="r" b="b"/>
              <a:pathLst>
                <a:path w="1075" h="1192" extrusionOk="0">
                  <a:moveTo>
                    <a:pt x="0" y="1"/>
                  </a:moveTo>
                  <a:lnTo>
                    <a:pt x="79" y="20"/>
                  </a:lnTo>
                  <a:lnTo>
                    <a:pt x="157" y="59"/>
                  </a:lnTo>
                  <a:lnTo>
                    <a:pt x="215" y="137"/>
                  </a:lnTo>
                  <a:lnTo>
                    <a:pt x="235" y="216"/>
                  </a:lnTo>
                  <a:lnTo>
                    <a:pt x="235" y="957"/>
                  </a:lnTo>
                  <a:lnTo>
                    <a:pt x="215" y="1055"/>
                  </a:lnTo>
                  <a:lnTo>
                    <a:pt x="157" y="1133"/>
                  </a:lnTo>
                  <a:lnTo>
                    <a:pt x="79" y="1172"/>
                  </a:lnTo>
                  <a:lnTo>
                    <a:pt x="0" y="1192"/>
                  </a:lnTo>
                  <a:lnTo>
                    <a:pt x="859" y="1192"/>
                  </a:lnTo>
                  <a:lnTo>
                    <a:pt x="937" y="1172"/>
                  </a:lnTo>
                  <a:lnTo>
                    <a:pt x="1016" y="1133"/>
                  </a:lnTo>
                  <a:lnTo>
                    <a:pt x="1074" y="1055"/>
                  </a:lnTo>
                  <a:lnTo>
                    <a:pt x="1074" y="957"/>
                  </a:lnTo>
                  <a:lnTo>
                    <a:pt x="1074" y="216"/>
                  </a:lnTo>
                  <a:lnTo>
                    <a:pt x="1074" y="137"/>
                  </a:lnTo>
                  <a:lnTo>
                    <a:pt x="1016" y="59"/>
                  </a:lnTo>
                  <a:lnTo>
                    <a:pt x="937" y="20"/>
                  </a:lnTo>
                  <a:lnTo>
                    <a:pt x="859" y="1"/>
                  </a:lnTo>
                  <a:close/>
                </a:path>
              </a:pathLst>
            </a:custGeom>
            <a:solidFill>
              <a:srgbClr val="E8AB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33;p11">
              <a:extLst>
                <a:ext uri="{FF2B5EF4-FFF2-40B4-BE49-F238E27FC236}">
                  <a16:creationId xmlns:a16="http://schemas.microsoft.com/office/drawing/2014/main" id="{148C683C-9747-F543-8D60-66AFAEE0F043}"/>
                </a:ext>
              </a:extLst>
            </p:cNvPr>
            <p:cNvSpPr/>
            <p:nvPr/>
          </p:nvSpPr>
          <p:spPr>
            <a:xfrm>
              <a:off x="3263780" y="2217140"/>
              <a:ext cx="302905" cy="146805"/>
            </a:xfrm>
            <a:custGeom>
              <a:avLst/>
              <a:gdLst/>
              <a:ahLst/>
              <a:cxnLst/>
              <a:rect l="l" t="t" r="r" b="b"/>
              <a:pathLst>
                <a:path w="8864" h="4296" extrusionOk="0">
                  <a:moveTo>
                    <a:pt x="3124" y="1"/>
                  </a:moveTo>
                  <a:lnTo>
                    <a:pt x="2812" y="20"/>
                  </a:lnTo>
                  <a:lnTo>
                    <a:pt x="2500" y="59"/>
                  </a:lnTo>
                  <a:lnTo>
                    <a:pt x="2187" y="138"/>
                  </a:lnTo>
                  <a:lnTo>
                    <a:pt x="1914" y="255"/>
                  </a:lnTo>
                  <a:lnTo>
                    <a:pt x="1641" y="391"/>
                  </a:lnTo>
                  <a:lnTo>
                    <a:pt x="1367" y="548"/>
                  </a:lnTo>
                  <a:lnTo>
                    <a:pt x="1133" y="723"/>
                  </a:lnTo>
                  <a:lnTo>
                    <a:pt x="918" y="918"/>
                  </a:lnTo>
                  <a:lnTo>
                    <a:pt x="704" y="1153"/>
                  </a:lnTo>
                  <a:lnTo>
                    <a:pt x="528" y="1387"/>
                  </a:lnTo>
                  <a:lnTo>
                    <a:pt x="372" y="1641"/>
                  </a:lnTo>
                  <a:lnTo>
                    <a:pt x="235" y="1914"/>
                  </a:lnTo>
                  <a:lnTo>
                    <a:pt x="137" y="2207"/>
                  </a:lnTo>
                  <a:lnTo>
                    <a:pt x="59" y="2500"/>
                  </a:lnTo>
                  <a:lnTo>
                    <a:pt x="1" y="2812"/>
                  </a:lnTo>
                  <a:lnTo>
                    <a:pt x="1" y="3144"/>
                  </a:lnTo>
                  <a:lnTo>
                    <a:pt x="1" y="4296"/>
                  </a:lnTo>
                  <a:lnTo>
                    <a:pt x="8864" y="4296"/>
                  </a:lnTo>
                  <a:lnTo>
                    <a:pt x="8864" y="3144"/>
                  </a:lnTo>
                  <a:lnTo>
                    <a:pt x="8844" y="2812"/>
                  </a:lnTo>
                  <a:lnTo>
                    <a:pt x="8805" y="2500"/>
                  </a:lnTo>
                  <a:lnTo>
                    <a:pt x="8727" y="2207"/>
                  </a:lnTo>
                  <a:lnTo>
                    <a:pt x="8610" y="1914"/>
                  </a:lnTo>
                  <a:lnTo>
                    <a:pt x="8473" y="1641"/>
                  </a:lnTo>
                  <a:lnTo>
                    <a:pt x="8317" y="1387"/>
                  </a:lnTo>
                  <a:lnTo>
                    <a:pt x="8142" y="1153"/>
                  </a:lnTo>
                  <a:lnTo>
                    <a:pt x="7946" y="918"/>
                  </a:lnTo>
                  <a:lnTo>
                    <a:pt x="7712" y="723"/>
                  </a:lnTo>
                  <a:lnTo>
                    <a:pt x="7478" y="548"/>
                  </a:lnTo>
                  <a:lnTo>
                    <a:pt x="7224" y="391"/>
                  </a:lnTo>
                  <a:lnTo>
                    <a:pt x="6951" y="255"/>
                  </a:lnTo>
                  <a:lnTo>
                    <a:pt x="6658" y="138"/>
                  </a:lnTo>
                  <a:lnTo>
                    <a:pt x="6365" y="59"/>
                  </a:lnTo>
                  <a:lnTo>
                    <a:pt x="6053" y="20"/>
                  </a:lnTo>
                  <a:lnTo>
                    <a:pt x="5721"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434;p11">
              <a:extLst>
                <a:ext uri="{FF2B5EF4-FFF2-40B4-BE49-F238E27FC236}">
                  <a16:creationId xmlns:a16="http://schemas.microsoft.com/office/drawing/2014/main" id="{2D847139-FC23-464D-B3A7-953506F57C19}"/>
                </a:ext>
              </a:extLst>
            </p:cNvPr>
            <p:cNvSpPr/>
            <p:nvPr/>
          </p:nvSpPr>
          <p:spPr>
            <a:xfrm>
              <a:off x="3429889" y="2217140"/>
              <a:ext cx="136793" cy="146805"/>
            </a:xfrm>
            <a:custGeom>
              <a:avLst/>
              <a:gdLst/>
              <a:ahLst/>
              <a:cxnLst/>
              <a:rect l="l" t="t" r="r" b="b"/>
              <a:pathLst>
                <a:path w="4003" h="4296" extrusionOk="0">
                  <a:moveTo>
                    <a:pt x="1" y="1"/>
                  </a:moveTo>
                  <a:lnTo>
                    <a:pt x="333" y="20"/>
                  </a:lnTo>
                  <a:lnTo>
                    <a:pt x="645" y="59"/>
                  </a:lnTo>
                  <a:lnTo>
                    <a:pt x="938" y="138"/>
                  </a:lnTo>
                  <a:lnTo>
                    <a:pt x="1231" y="255"/>
                  </a:lnTo>
                  <a:lnTo>
                    <a:pt x="1504" y="391"/>
                  </a:lnTo>
                  <a:lnTo>
                    <a:pt x="1758" y="548"/>
                  </a:lnTo>
                  <a:lnTo>
                    <a:pt x="1992" y="723"/>
                  </a:lnTo>
                  <a:lnTo>
                    <a:pt x="2226" y="918"/>
                  </a:lnTo>
                  <a:lnTo>
                    <a:pt x="2422" y="1153"/>
                  </a:lnTo>
                  <a:lnTo>
                    <a:pt x="2597" y="1387"/>
                  </a:lnTo>
                  <a:lnTo>
                    <a:pt x="2753" y="1641"/>
                  </a:lnTo>
                  <a:lnTo>
                    <a:pt x="2890" y="1914"/>
                  </a:lnTo>
                  <a:lnTo>
                    <a:pt x="3007" y="2207"/>
                  </a:lnTo>
                  <a:lnTo>
                    <a:pt x="3085" y="2500"/>
                  </a:lnTo>
                  <a:lnTo>
                    <a:pt x="3124" y="2812"/>
                  </a:lnTo>
                  <a:lnTo>
                    <a:pt x="3144" y="3144"/>
                  </a:lnTo>
                  <a:lnTo>
                    <a:pt x="3144" y="4296"/>
                  </a:lnTo>
                  <a:lnTo>
                    <a:pt x="4003" y="4296"/>
                  </a:lnTo>
                  <a:lnTo>
                    <a:pt x="4003" y="3144"/>
                  </a:lnTo>
                  <a:lnTo>
                    <a:pt x="3983" y="2812"/>
                  </a:lnTo>
                  <a:lnTo>
                    <a:pt x="3944" y="2500"/>
                  </a:lnTo>
                  <a:lnTo>
                    <a:pt x="3866" y="2207"/>
                  </a:lnTo>
                  <a:lnTo>
                    <a:pt x="3749" y="1914"/>
                  </a:lnTo>
                  <a:lnTo>
                    <a:pt x="3612" y="1641"/>
                  </a:lnTo>
                  <a:lnTo>
                    <a:pt x="3456" y="1387"/>
                  </a:lnTo>
                  <a:lnTo>
                    <a:pt x="3281" y="1153"/>
                  </a:lnTo>
                  <a:lnTo>
                    <a:pt x="3085" y="918"/>
                  </a:lnTo>
                  <a:lnTo>
                    <a:pt x="2851" y="723"/>
                  </a:lnTo>
                  <a:lnTo>
                    <a:pt x="2617" y="548"/>
                  </a:lnTo>
                  <a:lnTo>
                    <a:pt x="2363" y="391"/>
                  </a:lnTo>
                  <a:lnTo>
                    <a:pt x="2090" y="255"/>
                  </a:lnTo>
                  <a:lnTo>
                    <a:pt x="1797" y="138"/>
                  </a:lnTo>
                  <a:lnTo>
                    <a:pt x="1484" y="59"/>
                  </a:lnTo>
                  <a:lnTo>
                    <a:pt x="1192" y="20"/>
                  </a:lnTo>
                  <a:lnTo>
                    <a:pt x="860" y="1"/>
                  </a:lnTo>
                  <a:close/>
                </a:path>
              </a:pathLst>
            </a:custGeom>
            <a:solidFill>
              <a:srgbClr val="1F23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435;p11">
              <a:extLst>
                <a:ext uri="{FF2B5EF4-FFF2-40B4-BE49-F238E27FC236}">
                  <a16:creationId xmlns:a16="http://schemas.microsoft.com/office/drawing/2014/main" id="{A6DBEE9A-4DB3-4546-9F8B-95329CC1DD6A}"/>
                </a:ext>
              </a:extLst>
            </p:cNvPr>
            <p:cNvSpPr/>
            <p:nvPr/>
          </p:nvSpPr>
          <p:spPr>
            <a:xfrm>
              <a:off x="3172404" y="2393261"/>
              <a:ext cx="485694" cy="44732"/>
            </a:xfrm>
            <a:custGeom>
              <a:avLst/>
              <a:gdLst/>
              <a:ahLst/>
              <a:cxnLst/>
              <a:rect l="l" t="t" r="r" b="b"/>
              <a:pathLst>
                <a:path w="14213" h="1309" extrusionOk="0">
                  <a:moveTo>
                    <a:pt x="7106" y="1"/>
                  </a:moveTo>
                  <a:lnTo>
                    <a:pt x="5955" y="20"/>
                  </a:lnTo>
                  <a:lnTo>
                    <a:pt x="4881" y="59"/>
                  </a:lnTo>
                  <a:lnTo>
                    <a:pt x="3905" y="137"/>
                  </a:lnTo>
                  <a:lnTo>
                    <a:pt x="3007" y="255"/>
                  </a:lnTo>
                  <a:lnTo>
                    <a:pt x="2206" y="372"/>
                  </a:lnTo>
                  <a:lnTo>
                    <a:pt x="1464" y="489"/>
                  </a:lnTo>
                  <a:lnTo>
                    <a:pt x="820" y="625"/>
                  </a:lnTo>
                  <a:lnTo>
                    <a:pt x="254" y="762"/>
                  </a:lnTo>
                  <a:lnTo>
                    <a:pt x="117" y="821"/>
                  </a:lnTo>
                  <a:lnTo>
                    <a:pt x="39" y="899"/>
                  </a:lnTo>
                  <a:lnTo>
                    <a:pt x="0" y="996"/>
                  </a:lnTo>
                  <a:lnTo>
                    <a:pt x="0" y="1074"/>
                  </a:lnTo>
                  <a:lnTo>
                    <a:pt x="39" y="1172"/>
                  </a:lnTo>
                  <a:lnTo>
                    <a:pt x="137" y="1231"/>
                  </a:lnTo>
                  <a:lnTo>
                    <a:pt x="254" y="1289"/>
                  </a:lnTo>
                  <a:lnTo>
                    <a:pt x="430" y="1309"/>
                  </a:lnTo>
                  <a:lnTo>
                    <a:pt x="13783" y="1309"/>
                  </a:lnTo>
                  <a:lnTo>
                    <a:pt x="13939" y="1289"/>
                  </a:lnTo>
                  <a:lnTo>
                    <a:pt x="14056" y="1231"/>
                  </a:lnTo>
                  <a:lnTo>
                    <a:pt x="14154" y="1172"/>
                  </a:lnTo>
                  <a:lnTo>
                    <a:pt x="14193" y="1074"/>
                  </a:lnTo>
                  <a:lnTo>
                    <a:pt x="14212" y="996"/>
                  </a:lnTo>
                  <a:lnTo>
                    <a:pt x="14173" y="899"/>
                  </a:lnTo>
                  <a:lnTo>
                    <a:pt x="14076" y="821"/>
                  </a:lnTo>
                  <a:lnTo>
                    <a:pt x="13939" y="762"/>
                  </a:lnTo>
                  <a:lnTo>
                    <a:pt x="13373" y="625"/>
                  </a:lnTo>
                  <a:lnTo>
                    <a:pt x="12729" y="489"/>
                  </a:lnTo>
                  <a:lnTo>
                    <a:pt x="12006" y="372"/>
                  </a:lnTo>
                  <a:lnTo>
                    <a:pt x="11186" y="255"/>
                  </a:lnTo>
                  <a:lnTo>
                    <a:pt x="10288" y="137"/>
                  </a:lnTo>
                  <a:lnTo>
                    <a:pt x="9312" y="59"/>
                  </a:lnTo>
                  <a:lnTo>
                    <a:pt x="8239" y="20"/>
                  </a:lnTo>
                  <a:lnTo>
                    <a:pt x="7106"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436;p11">
              <a:extLst>
                <a:ext uri="{FF2B5EF4-FFF2-40B4-BE49-F238E27FC236}">
                  <a16:creationId xmlns:a16="http://schemas.microsoft.com/office/drawing/2014/main" id="{13D81BD4-07A9-F94C-B85F-57B6B645A59D}"/>
                </a:ext>
              </a:extLst>
            </p:cNvPr>
            <p:cNvSpPr/>
            <p:nvPr/>
          </p:nvSpPr>
          <p:spPr>
            <a:xfrm>
              <a:off x="3400535" y="2393261"/>
              <a:ext cx="257558" cy="44732"/>
            </a:xfrm>
            <a:custGeom>
              <a:avLst/>
              <a:gdLst/>
              <a:ahLst/>
              <a:cxnLst/>
              <a:rect l="l" t="t" r="r" b="b"/>
              <a:pathLst>
                <a:path w="7537" h="1309" extrusionOk="0">
                  <a:moveTo>
                    <a:pt x="1" y="1"/>
                  </a:moveTo>
                  <a:lnTo>
                    <a:pt x="1055" y="20"/>
                  </a:lnTo>
                  <a:lnTo>
                    <a:pt x="2051" y="79"/>
                  </a:lnTo>
                  <a:lnTo>
                    <a:pt x="2968" y="157"/>
                  </a:lnTo>
                  <a:lnTo>
                    <a:pt x="3808" y="274"/>
                  </a:lnTo>
                  <a:lnTo>
                    <a:pt x="4569" y="391"/>
                  </a:lnTo>
                  <a:lnTo>
                    <a:pt x="5252" y="508"/>
                  </a:lnTo>
                  <a:lnTo>
                    <a:pt x="5877" y="645"/>
                  </a:lnTo>
                  <a:lnTo>
                    <a:pt x="6404" y="762"/>
                  </a:lnTo>
                  <a:lnTo>
                    <a:pt x="6541" y="821"/>
                  </a:lnTo>
                  <a:lnTo>
                    <a:pt x="6638" y="899"/>
                  </a:lnTo>
                  <a:lnTo>
                    <a:pt x="6677" y="996"/>
                  </a:lnTo>
                  <a:lnTo>
                    <a:pt x="6658" y="1074"/>
                  </a:lnTo>
                  <a:lnTo>
                    <a:pt x="6619" y="1172"/>
                  </a:lnTo>
                  <a:lnTo>
                    <a:pt x="6521" y="1231"/>
                  </a:lnTo>
                  <a:lnTo>
                    <a:pt x="6404" y="1289"/>
                  </a:lnTo>
                  <a:lnTo>
                    <a:pt x="6248" y="1309"/>
                  </a:lnTo>
                  <a:lnTo>
                    <a:pt x="7107" y="1309"/>
                  </a:lnTo>
                  <a:lnTo>
                    <a:pt x="7263" y="1289"/>
                  </a:lnTo>
                  <a:lnTo>
                    <a:pt x="7380" y="1231"/>
                  </a:lnTo>
                  <a:lnTo>
                    <a:pt x="7478" y="1172"/>
                  </a:lnTo>
                  <a:lnTo>
                    <a:pt x="7517" y="1074"/>
                  </a:lnTo>
                  <a:lnTo>
                    <a:pt x="7536" y="996"/>
                  </a:lnTo>
                  <a:lnTo>
                    <a:pt x="7497" y="899"/>
                  </a:lnTo>
                  <a:lnTo>
                    <a:pt x="7400" y="821"/>
                  </a:lnTo>
                  <a:lnTo>
                    <a:pt x="7263" y="762"/>
                  </a:lnTo>
                  <a:lnTo>
                    <a:pt x="6697" y="625"/>
                  </a:lnTo>
                  <a:lnTo>
                    <a:pt x="6053" y="489"/>
                  </a:lnTo>
                  <a:lnTo>
                    <a:pt x="5330" y="372"/>
                  </a:lnTo>
                  <a:lnTo>
                    <a:pt x="4510" y="255"/>
                  </a:lnTo>
                  <a:lnTo>
                    <a:pt x="3612" y="137"/>
                  </a:lnTo>
                  <a:lnTo>
                    <a:pt x="2636" y="59"/>
                  </a:lnTo>
                  <a:lnTo>
                    <a:pt x="1563" y="20"/>
                  </a:lnTo>
                  <a:lnTo>
                    <a:pt x="430" y="1"/>
                  </a:lnTo>
                  <a:close/>
                </a:path>
              </a:pathLst>
            </a:custGeom>
            <a:solidFill>
              <a:srgbClr val="1F23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437;p11">
            <a:extLst>
              <a:ext uri="{FF2B5EF4-FFF2-40B4-BE49-F238E27FC236}">
                <a16:creationId xmlns:a16="http://schemas.microsoft.com/office/drawing/2014/main" id="{2A4F2656-B2C2-6445-9D28-7B95D6048F8B}"/>
              </a:ext>
            </a:extLst>
          </p:cNvPr>
          <p:cNvGrpSpPr/>
          <p:nvPr/>
        </p:nvGrpSpPr>
        <p:grpSpPr>
          <a:xfrm>
            <a:off x="1677973" y="4439109"/>
            <a:ext cx="425622" cy="548543"/>
            <a:chOff x="2455275" y="1990991"/>
            <a:chExt cx="376957" cy="485694"/>
          </a:xfrm>
        </p:grpSpPr>
        <p:sp>
          <p:nvSpPr>
            <p:cNvPr id="29" name="Google Shape;2438;p11">
              <a:extLst>
                <a:ext uri="{FF2B5EF4-FFF2-40B4-BE49-F238E27FC236}">
                  <a16:creationId xmlns:a16="http://schemas.microsoft.com/office/drawing/2014/main" id="{EC258D52-EA81-3241-B7A5-389FFBACAC28}"/>
                </a:ext>
              </a:extLst>
            </p:cNvPr>
            <p:cNvSpPr/>
            <p:nvPr/>
          </p:nvSpPr>
          <p:spPr>
            <a:xfrm>
              <a:off x="2542653" y="2110421"/>
              <a:ext cx="98759" cy="119433"/>
            </a:xfrm>
            <a:custGeom>
              <a:avLst/>
              <a:gdLst/>
              <a:ahLst/>
              <a:cxnLst/>
              <a:rect l="l" t="t" r="r" b="b"/>
              <a:pathLst>
                <a:path w="2890" h="3495" extrusionOk="0">
                  <a:moveTo>
                    <a:pt x="2187" y="0"/>
                  </a:moveTo>
                  <a:lnTo>
                    <a:pt x="1972" y="39"/>
                  </a:lnTo>
                  <a:lnTo>
                    <a:pt x="1816" y="78"/>
                  </a:lnTo>
                  <a:lnTo>
                    <a:pt x="1640" y="137"/>
                  </a:lnTo>
                  <a:lnTo>
                    <a:pt x="1465" y="215"/>
                  </a:lnTo>
                  <a:lnTo>
                    <a:pt x="1269" y="313"/>
                  </a:lnTo>
                  <a:lnTo>
                    <a:pt x="1074" y="430"/>
                  </a:lnTo>
                  <a:lnTo>
                    <a:pt x="879" y="586"/>
                  </a:lnTo>
                  <a:lnTo>
                    <a:pt x="684" y="781"/>
                  </a:lnTo>
                  <a:lnTo>
                    <a:pt x="508" y="1016"/>
                  </a:lnTo>
                  <a:lnTo>
                    <a:pt x="352" y="1289"/>
                  </a:lnTo>
                  <a:lnTo>
                    <a:pt x="196" y="1601"/>
                  </a:lnTo>
                  <a:lnTo>
                    <a:pt x="79" y="1953"/>
                  </a:lnTo>
                  <a:lnTo>
                    <a:pt x="1" y="2363"/>
                  </a:lnTo>
                  <a:lnTo>
                    <a:pt x="215" y="2382"/>
                  </a:lnTo>
                  <a:lnTo>
                    <a:pt x="450" y="2421"/>
                  </a:lnTo>
                  <a:lnTo>
                    <a:pt x="723" y="2519"/>
                  </a:lnTo>
                  <a:lnTo>
                    <a:pt x="879" y="2577"/>
                  </a:lnTo>
                  <a:lnTo>
                    <a:pt x="1016" y="2636"/>
                  </a:lnTo>
                  <a:lnTo>
                    <a:pt x="1152" y="2733"/>
                  </a:lnTo>
                  <a:lnTo>
                    <a:pt x="1289" y="2851"/>
                  </a:lnTo>
                  <a:lnTo>
                    <a:pt x="1426" y="2968"/>
                  </a:lnTo>
                  <a:lnTo>
                    <a:pt x="1543" y="3124"/>
                  </a:lnTo>
                  <a:lnTo>
                    <a:pt x="1640" y="3300"/>
                  </a:lnTo>
                  <a:lnTo>
                    <a:pt x="1718" y="3495"/>
                  </a:lnTo>
                  <a:lnTo>
                    <a:pt x="1816" y="3378"/>
                  </a:lnTo>
                  <a:lnTo>
                    <a:pt x="2070" y="3065"/>
                  </a:lnTo>
                  <a:lnTo>
                    <a:pt x="2246" y="2890"/>
                  </a:lnTo>
                  <a:lnTo>
                    <a:pt x="2441" y="2694"/>
                  </a:lnTo>
                  <a:lnTo>
                    <a:pt x="2675" y="2519"/>
                  </a:lnTo>
                  <a:lnTo>
                    <a:pt x="2890" y="2363"/>
                  </a:lnTo>
                  <a:lnTo>
                    <a:pt x="2851" y="2343"/>
                  </a:lnTo>
                  <a:lnTo>
                    <a:pt x="2753" y="2245"/>
                  </a:lnTo>
                  <a:lnTo>
                    <a:pt x="2597" y="2089"/>
                  </a:lnTo>
                  <a:lnTo>
                    <a:pt x="2519" y="1992"/>
                  </a:lnTo>
                  <a:lnTo>
                    <a:pt x="2441" y="1855"/>
                  </a:lnTo>
                  <a:lnTo>
                    <a:pt x="2363" y="1699"/>
                  </a:lnTo>
                  <a:lnTo>
                    <a:pt x="2304" y="1543"/>
                  </a:lnTo>
                  <a:lnTo>
                    <a:pt x="2246" y="1347"/>
                  </a:lnTo>
                  <a:lnTo>
                    <a:pt x="2207" y="1133"/>
                  </a:lnTo>
                  <a:lnTo>
                    <a:pt x="2187" y="879"/>
                  </a:lnTo>
                  <a:lnTo>
                    <a:pt x="2187" y="625"/>
                  </a:lnTo>
                  <a:lnTo>
                    <a:pt x="2226" y="332"/>
                  </a:lnTo>
                  <a:lnTo>
                    <a:pt x="2265" y="0"/>
                  </a:lnTo>
                  <a:close/>
                </a:path>
              </a:pathLst>
            </a:custGeom>
            <a:solidFill>
              <a:srgbClr val="FFC51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2439;p11">
              <a:extLst>
                <a:ext uri="{FF2B5EF4-FFF2-40B4-BE49-F238E27FC236}">
                  <a16:creationId xmlns:a16="http://schemas.microsoft.com/office/drawing/2014/main" id="{1EE876B6-89E6-A043-A13B-42BBB4EDE42E}"/>
                </a:ext>
              </a:extLst>
            </p:cNvPr>
            <p:cNvSpPr/>
            <p:nvPr/>
          </p:nvSpPr>
          <p:spPr>
            <a:xfrm>
              <a:off x="2588033" y="2110421"/>
              <a:ext cx="53377" cy="119433"/>
            </a:xfrm>
            <a:custGeom>
              <a:avLst/>
              <a:gdLst/>
              <a:ahLst/>
              <a:cxnLst/>
              <a:rect l="l" t="t" r="r" b="b"/>
              <a:pathLst>
                <a:path w="1562" h="3495" extrusionOk="0">
                  <a:moveTo>
                    <a:pt x="879" y="0"/>
                  </a:moveTo>
                  <a:lnTo>
                    <a:pt x="664" y="39"/>
                  </a:lnTo>
                  <a:lnTo>
                    <a:pt x="390" y="118"/>
                  </a:lnTo>
                  <a:lnTo>
                    <a:pt x="215" y="176"/>
                  </a:lnTo>
                  <a:lnTo>
                    <a:pt x="39" y="254"/>
                  </a:lnTo>
                  <a:lnTo>
                    <a:pt x="20" y="508"/>
                  </a:lnTo>
                  <a:lnTo>
                    <a:pt x="0" y="742"/>
                  </a:lnTo>
                  <a:lnTo>
                    <a:pt x="20" y="957"/>
                  </a:lnTo>
                  <a:lnTo>
                    <a:pt x="39" y="1172"/>
                  </a:lnTo>
                  <a:lnTo>
                    <a:pt x="78" y="1347"/>
                  </a:lnTo>
                  <a:lnTo>
                    <a:pt x="117" y="1523"/>
                  </a:lnTo>
                  <a:lnTo>
                    <a:pt x="176" y="1660"/>
                  </a:lnTo>
                  <a:lnTo>
                    <a:pt x="234" y="1796"/>
                  </a:lnTo>
                  <a:lnTo>
                    <a:pt x="293" y="1933"/>
                  </a:lnTo>
                  <a:lnTo>
                    <a:pt x="312" y="2089"/>
                  </a:lnTo>
                  <a:lnTo>
                    <a:pt x="332" y="2226"/>
                  </a:lnTo>
                  <a:lnTo>
                    <a:pt x="312" y="2363"/>
                  </a:lnTo>
                  <a:lnTo>
                    <a:pt x="293" y="2519"/>
                  </a:lnTo>
                  <a:lnTo>
                    <a:pt x="234" y="2655"/>
                  </a:lnTo>
                  <a:lnTo>
                    <a:pt x="156" y="2773"/>
                  </a:lnTo>
                  <a:lnTo>
                    <a:pt x="59" y="2890"/>
                  </a:lnTo>
                  <a:lnTo>
                    <a:pt x="39" y="2909"/>
                  </a:lnTo>
                  <a:lnTo>
                    <a:pt x="137" y="3026"/>
                  </a:lnTo>
                  <a:lnTo>
                    <a:pt x="234" y="3163"/>
                  </a:lnTo>
                  <a:lnTo>
                    <a:pt x="312" y="3319"/>
                  </a:lnTo>
                  <a:lnTo>
                    <a:pt x="390" y="3495"/>
                  </a:lnTo>
                  <a:lnTo>
                    <a:pt x="488" y="3378"/>
                  </a:lnTo>
                  <a:lnTo>
                    <a:pt x="742" y="3065"/>
                  </a:lnTo>
                  <a:lnTo>
                    <a:pt x="918" y="2890"/>
                  </a:lnTo>
                  <a:lnTo>
                    <a:pt x="1113" y="2694"/>
                  </a:lnTo>
                  <a:lnTo>
                    <a:pt x="1347" y="2519"/>
                  </a:lnTo>
                  <a:lnTo>
                    <a:pt x="1562" y="2363"/>
                  </a:lnTo>
                  <a:lnTo>
                    <a:pt x="1523" y="2343"/>
                  </a:lnTo>
                  <a:lnTo>
                    <a:pt x="1425" y="2245"/>
                  </a:lnTo>
                  <a:lnTo>
                    <a:pt x="1269" y="2089"/>
                  </a:lnTo>
                  <a:lnTo>
                    <a:pt x="1191" y="1992"/>
                  </a:lnTo>
                  <a:lnTo>
                    <a:pt x="1113" y="1855"/>
                  </a:lnTo>
                  <a:lnTo>
                    <a:pt x="1035" y="1699"/>
                  </a:lnTo>
                  <a:lnTo>
                    <a:pt x="976" y="1543"/>
                  </a:lnTo>
                  <a:lnTo>
                    <a:pt x="918" y="1347"/>
                  </a:lnTo>
                  <a:lnTo>
                    <a:pt x="879" y="1133"/>
                  </a:lnTo>
                  <a:lnTo>
                    <a:pt x="859" y="879"/>
                  </a:lnTo>
                  <a:lnTo>
                    <a:pt x="859" y="625"/>
                  </a:lnTo>
                  <a:lnTo>
                    <a:pt x="898" y="332"/>
                  </a:lnTo>
                  <a:lnTo>
                    <a:pt x="937" y="0"/>
                  </a:lnTo>
                  <a:close/>
                </a:path>
              </a:pathLst>
            </a:custGeom>
            <a:solidFill>
              <a:srgbClr val="E8AB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2440;p11">
              <a:extLst>
                <a:ext uri="{FF2B5EF4-FFF2-40B4-BE49-F238E27FC236}">
                  <a16:creationId xmlns:a16="http://schemas.microsoft.com/office/drawing/2014/main" id="{84B1C021-F5AE-3448-B1CB-B5FDB97E9480}"/>
                </a:ext>
              </a:extLst>
            </p:cNvPr>
            <p:cNvSpPr/>
            <p:nvPr/>
          </p:nvSpPr>
          <p:spPr>
            <a:xfrm>
              <a:off x="2579353" y="2157100"/>
              <a:ext cx="238866" cy="304238"/>
            </a:xfrm>
            <a:custGeom>
              <a:avLst/>
              <a:gdLst/>
              <a:ahLst/>
              <a:cxnLst/>
              <a:rect l="l" t="t" r="r" b="b"/>
              <a:pathLst>
                <a:path w="6990" h="8903" extrusionOk="0">
                  <a:moveTo>
                    <a:pt x="3221" y="1"/>
                  </a:moveTo>
                  <a:lnTo>
                    <a:pt x="2850" y="40"/>
                  </a:lnTo>
                  <a:lnTo>
                    <a:pt x="2519" y="79"/>
                  </a:lnTo>
                  <a:lnTo>
                    <a:pt x="2206" y="138"/>
                  </a:lnTo>
                  <a:lnTo>
                    <a:pt x="1913" y="216"/>
                  </a:lnTo>
                  <a:lnTo>
                    <a:pt x="1660" y="313"/>
                  </a:lnTo>
                  <a:lnTo>
                    <a:pt x="1445" y="411"/>
                  </a:lnTo>
                  <a:lnTo>
                    <a:pt x="1230" y="508"/>
                  </a:lnTo>
                  <a:lnTo>
                    <a:pt x="1074" y="626"/>
                  </a:lnTo>
                  <a:lnTo>
                    <a:pt x="801" y="801"/>
                  </a:lnTo>
                  <a:lnTo>
                    <a:pt x="664" y="958"/>
                  </a:lnTo>
                  <a:lnTo>
                    <a:pt x="605" y="997"/>
                  </a:lnTo>
                  <a:lnTo>
                    <a:pt x="508" y="1094"/>
                  </a:lnTo>
                  <a:lnTo>
                    <a:pt x="410" y="1231"/>
                  </a:lnTo>
                  <a:lnTo>
                    <a:pt x="313" y="1426"/>
                  </a:lnTo>
                  <a:lnTo>
                    <a:pt x="195" y="1660"/>
                  </a:lnTo>
                  <a:lnTo>
                    <a:pt x="98" y="1992"/>
                  </a:lnTo>
                  <a:lnTo>
                    <a:pt x="59" y="2168"/>
                  </a:lnTo>
                  <a:lnTo>
                    <a:pt x="39" y="2363"/>
                  </a:lnTo>
                  <a:lnTo>
                    <a:pt x="20" y="2597"/>
                  </a:lnTo>
                  <a:lnTo>
                    <a:pt x="0" y="2832"/>
                  </a:lnTo>
                  <a:lnTo>
                    <a:pt x="0" y="3046"/>
                  </a:lnTo>
                  <a:lnTo>
                    <a:pt x="20" y="3281"/>
                  </a:lnTo>
                  <a:lnTo>
                    <a:pt x="98" y="3730"/>
                  </a:lnTo>
                  <a:lnTo>
                    <a:pt x="215" y="4179"/>
                  </a:lnTo>
                  <a:lnTo>
                    <a:pt x="352" y="4589"/>
                  </a:lnTo>
                  <a:lnTo>
                    <a:pt x="508" y="4960"/>
                  </a:lnTo>
                  <a:lnTo>
                    <a:pt x="644" y="5272"/>
                  </a:lnTo>
                  <a:lnTo>
                    <a:pt x="840" y="5662"/>
                  </a:lnTo>
                  <a:lnTo>
                    <a:pt x="879" y="5721"/>
                  </a:lnTo>
                  <a:lnTo>
                    <a:pt x="937" y="5740"/>
                  </a:lnTo>
                  <a:lnTo>
                    <a:pt x="1562" y="5779"/>
                  </a:lnTo>
                  <a:lnTo>
                    <a:pt x="2577" y="5897"/>
                  </a:lnTo>
                  <a:lnTo>
                    <a:pt x="3143" y="5975"/>
                  </a:lnTo>
                  <a:lnTo>
                    <a:pt x="3670" y="6072"/>
                  </a:lnTo>
                  <a:lnTo>
                    <a:pt x="4119" y="6189"/>
                  </a:lnTo>
                  <a:lnTo>
                    <a:pt x="4315" y="6248"/>
                  </a:lnTo>
                  <a:lnTo>
                    <a:pt x="4471" y="6326"/>
                  </a:lnTo>
                  <a:lnTo>
                    <a:pt x="4588" y="6404"/>
                  </a:lnTo>
                  <a:lnTo>
                    <a:pt x="4705" y="6502"/>
                  </a:lnTo>
                  <a:lnTo>
                    <a:pt x="4822" y="6619"/>
                  </a:lnTo>
                  <a:lnTo>
                    <a:pt x="4920" y="6756"/>
                  </a:lnTo>
                  <a:lnTo>
                    <a:pt x="4998" y="6892"/>
                  </a:lnTo>
                  <a:lnTo>
                    <a:pt x="5076" y="7048"/>
                  </a:lnTo>
                  <a:lnTo>
                    <a:pt x="5213" y="7341"/>
                  </a:lnTo>
                  <a:lnTo>
                    <a:pt x="5310" y="7654"/>
                  </a:lnTo>
                  <a:lnTo>
                    <a:pt x="5388" y="7927"/>
                  </a:lnTo>
                  <a:lnTo>
                    <a:pt x="5447" y="8317"/>
                  </a:lnTo>
                  <a:lnTo>
                    <a:pt x="5466" y="8376"/>
                  </a:lnTo>
                  <a:lnTo>
                    <a:pt x="5525" y="8415"/>
                  </a:lnTo>
                  <a:lnTo>
                    <a:pt x="6540" y="8883"/>
                  </a:lnTo>
                  <a:lnTo>
                    <a:pt x="6599" y="8903"/>
                  </a:lnTo>
                  <a:lnTo>
                    <a:pt x="6638" y="8883"/>
                  </a:lnTo>
                  <a:lnTo>
                    <a:pt x="6677" y="8844"/>
                  </a:lnTo>
                  <a:lnTo>
                    <a:pt x="6696" y="8786"/>
                  </a:lnTo>
                  <a:lnTo>
                    <a:pt x="6774" y="7458"/>
                  </a:lnTo>
                  <a:lnTo>
                    <a:pt x="6892" y="5409"/>
                  </a:lnTo>
                  <a:lnTo>
                    <a:pt x="6950" y="4354"/>
                  </a:lnTo>
                  <a:lnTo>
                    <a:pt x="6970" y="3378"/>
                  </a:lnTo>
                  <a:lnTo>
                    <a:pt x="6989" y="2617"/>
                  </a:lnTo>
                  <a:lnTo>
                    <a:pt x="6989" y="2324"/>
                  </a:lnTo>
                  <a:lnTo>
                    <a:pt x="6970" y="2129"/>
                  </a:lnTo>
                  <a:lnTo>
                    <a:pt x="6931" y="1953"/>
                  </a:lnTo>
                  <a:lnTo>
                    <a:pt x="6872" y="1777"/>
                  </a:lnTo>
                  <a:lnTo>
                    <a:pt x="6794" y="1602"/>
                  </a:lnTo>
                  <a:lnTo>
                    <a:pt x="6677" y="1426"/>
                  </a:lnTo>
                  <a:lnTo>
                    <a:pt x="6560" y="1270"/>
                  </a:lnTo>
                  <a:lnTo>
                    <a:pt x="6403" y="1114"/>
                  </a:lnTo>
                  <a:lnTo>
                    <a:pt x="6247" y="958"/>
                  </a:lnTo>
                  <a:lnTo>
                    <a:pt x="6052" y="821"/>
                  </a:lnTo>
                  <a:lnTo>
                    <a:pt x="5857" y="684"/>
                  </a:lnTo>
                  <a:lnTo>
                    <a:pt x="5642" y="548"/>
                  </a:lnTo>
                  <a:lnTo>
                    <a:pt x="5408" y="430"/>
                  </a:lnTo>
                  <a:lnTo>
                    <a:pt x="5154" y="333"/>
                  </a:lnTo>
                  <a:lnTo>
                    <a:pt x="4900" y="255"/>
                  </a:lnTo>
                  <a:lnTo>
                    <a:pt x="4627" y="177"/>
                  </a:lnTo>
                  <a:lnTo>
                    <a:pt x="4354" y="99"/>
                  </a:lnTo>
                  <a:lnTo>
                    <a:pt x="4061" y="59"/>
                  </a:lnTo>
                  <a:lnTo>
                    <a:pt x="3631" y="20"/>
                  </a:lnTo>
                  <a:lnTo>
                    <a:pt x="3221"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2441;p11">
              <a:extLst>
                <a:ext uri="{FF2B5EF4-FFF2-40B4-BE49-F238E27FC236}">
                  <a16:creationId xmlns:a16="http://schemas.microsoft.com/office/drawing/2014/main" id="{C59022F7-E5C2-3F46-9DC6-37C481F1BE7E}"/>
                </a:ext>
              </a:extLst>
            </p:cNvPr>
            <p:cNvSpPr/>
            <p:nvPr/>
          </p:nvSpPr>
          <p:spPr>
            <a:xfrm>
              <a:off x="2678075" y="2157783"/>
              <a:ext cx="140141" cy="303554"/>
            </a:xfrm>
            <a:custGeom>
              <a:avLst/>
              <a:gdLst/>
              <a:ahLst/>
              <a:cxnLst/>
              <a:rect l="l" t="t" r="r" b="b"/>
              <a:pathLst>
                <a:path w="4101" h="8883" extrusionOk="0">
                  <a:moveTo>
                    <a:pt x="1" y="0"/>
                  </a:moveTo>
                  <a:lnTo>
                    <a:pt x="313" y="39"/>
                  </a:lnTo>
                  <a:lnTo>
                    <a:pt x="606" y="79"/>
                  </a:lnTo>
                  <a:lnTo>
                    <a:pt x="879" y="157"/>
                  </a:lnTo>
                  <a:lnTo>
                    <a:pt x="1152" y="235"/>
                  </a:lnTo>
                  <a:lnTo>
                    <a:pt x="1406" y="313"/>
                  </a:lnTo>
                  <a:lnTo>
                    <a:pt x="1660" y="410"/>
                  </a:lnTo>
                  <a:lnTo>
                    <a:pt x="1894" y="528"/>
                  </a:lnTo>
                  <a:lnTo>
                    <a:pt x="2109" y="664"/>
                  </a:lnTo>
                  <a:lnTo>
                    <a:pt x="2304" y="801"/>
                  </a:lnTo>
                  <a:lnTo>
                    <a:pt x="2499" y="938"/>
                  </a:lnTo>
                  <a:lnTo>
                    <a:pt x="2656" y="1094"/>
                  </a:lnTo>
                  <a:lnTo>
                    <a:pt x="2812" y="1250"/>
                  </a:lnTo>
                  <a:lnTo>
                    <a:pt x="2948" y="1406"/>
                  </a:lnTo>
                  <a:lnTo>
                    <a:pt x="3046" y="1582"/>
                  </a:lnTo>
                  <a:lnTo>
                    <a:pt x="3124" y="1757"/>
                  </a:lnTo>
                  <a:lnTo>
                    <a:pt x="3183" y="1933"/>
                  </a:lnTo>
                  <a:lnTo>
                    <a:pt x="3222" y="2109"/>
                  </a:lnTo>
                  <a:lnTo>
                    <a:pt x="3241" y="2558"/>
                  </a:lnTo>
                  <a:lnTo>
                    <a:pt x="3241" y="3261"/>
                  </a:lnTo>
                  <a:lnTo>
                    <a:pt x="3202" y="4139"/>
                  </a:lnTo>
                  <a:lnTo>
                    <a:pt x="3163" y="5115"/>
                  </a:lnTo>
                  <a:lnTo>
                    <a:pt x="3065" y="7087"/>
                  </a:lnTo>
                  <a:lnTo>
                    <a:pt x="2968" y="8551"/>
                  </a:lnTo>
                  <a:lnTo>
                    <a:pt x="3651" y="8863"/>
                  </a:lnTo>
                  <a:lnTo>
                    <a:pt x="3710" y="8883"/>
                  </a:lnTo>
                  <a:lnTo>
                    <a:pt x="3749" y="8863"/>
                  </a:lnTo>
                  <a:lnTo>
                    <a:pt x="3788" y="8824"/>
                  </a:lnTo>
                  <a:lnTo>
                    <a:pt x="3807" y="8766"/>
                  </a:lnTo>
                  <a:lnTo>
                    <a:pt x="3885" y="7438"/>
                  </a:lnTo>
                  <a:lnTo>
                    <a:pt x="4003" y="5389"/>
                  </a:lnTo>
                  <a:lnTo>
                    <a:pt x="4061" y="4334"/>
                  </a:lnTo>
                  <a:lnTo>
                    <a:pt x="4081" y="3358"/>
                  </a:lnTo>
                  <a:lnTo>
                    <a:pt x="4100" y="2597"/>
                  </a:lnTo>
                  <a:lnTo>
                    <a:pt x="4100" y="2304"/>
                  </a:lnTo>
                  <a:lnTo>
                    <a:pt x="4081" y="2109"/>
                  </a:lnTo>
                  <a:lnTo>
                    <a:pt x="4042" y="1933"/>
                  </a:lnTo>
                  <a:lnTo>
                    <a:pt x="3983" y="1757"/>
                  </a:lnTo>
                  <a:lnTo>
                    <a:pt x="3905" y="1582"/>
                  </a:lnTo>
                  <a:lnTo>
                    <a:pt x="3788" y="1406"/>
                  </a:lnTo>
                  <a:lnTo>
                    <a:pt x="3671" y="1250"/>
                  </a:lnTo>
                  <a:lnTo>
                    <a:pt x="3514" y="1094"/>
                  </a:lnTo>
                  <a:lnTo>
                    <a:pt x="3358" y="938"/>
                  </a:lnTo>
                  <a:lnTo>
                    <a:pt x="3163" y="801"/>
                  </a:lnTo>
                  <a:lnTo>
                    <a:pt x="2968" y="664"/>
                  </a:lnTo>
                  <a:lnTo>
                    <a:pt x="2753" y="528"/>
                  </a:lnTo>
                  <a:lnTo>
                    <a:pt x="2519" y="410"/>
                  </a:lnTo>
                  <a:lnTo>
                    <a:pt x="2265" y="313"/>
                  </a:lnTo>
                  <a:lnTo>
                    <a:pt x="2011" y="235"/>
                  </a:lnTo>
                  <a:lnTo>
                    <a:pt x="1738" y="157"/>
                  </a:lnTo>
                  <a:lnTo>
                    <a:pt x="1465" y="79"/>
                  </a:lnTo>
                  <a:lnTo>
                    <a:pt x="1172" y="39"/>
                  </a:lnTo>
                  <a:lnTo>
                    <a:pt x="859" y="0"/>
                  </a:lnTo>
                  <a:close/>
                </a:path>
              </a:pathLst>
            </a:custGeom>
            <a:solidFill>
              <a:srgbClr val="1F23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2442;p11">
              <a:extLst>
                <a:ext uri="{FF2B5EF4-FFF2-40B4-BE49-F238E27FC236}">
                  <a16:creationId xmlns:a16="http://schemas.microsoft.com/office/drawing/2014/main" id="{E85D01AB-94ED-D44F-B1A8-DE0EED75254D}"/>
                </a:ext>
              </a:extLst>
            </p:cNvPr>
            <p:cNvSpPr/>
            <p:nvPr/>
          </p:nvSpPr>
          <p:spPr>
            <a:xfrm>
              <a:off x="2752126" y="2243828"/>
              <a:ext cx="66090" cy="74769"/>
            </a:xfrm>
            <a:custGeom>
              <a:avLst/>
              <a:gdLst/>
              <a:ahLst/>
              <a:cxnLst/>
              <a:rect l="l" t="t" r="r" b="b"/>
              <a:pathLst>
                <a:path w="1934" h="2188" extrusionOk="0">
                  <a:moveTo>
                    <a:pt x="157" y="1"/>
                  </a:moveTo>
                  <a:lnTo>
                    <a:pt x="0" y="1192"/>
                  </a:lnTo>
                  <a:lnTo>
                    <a:pt x="1875" y="2187"/>
                  </a:lnTo>
                  <a:lnTo>
                    <a:pt x="1933" y="528"/>
                  </a:lnTo>
                  <a:lnTo>
                    <a:pt x="157"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2443;p11">
              <a:extLst>
                <a:ext uri="{FF2B5EF4-FFF2-40B4-BE49-F238E27FC236}">
                  <a16:creationId xmlns:a16="http://schemas.microsoft.com/office/drawing/2014/main" id="{2843D064-0749-974B-99F4-E6607331E857}"/>
                </a:ext>
              </a:extLst>
            </p:cNvPr>
            <p:cNvSpPr/>
            <p:nvPr/>
          </p:nvSpPr>
          <p:spPr>
            <a:xfrm>
              <a:off x="2455275" y="1990991"/>
              <a:ext cx="376957" cy="485694"/>
            </a:xfrm>
            <a:custGeom>
              <a:avLst/>
              <a:gdLst/>
              <a:ahLst/>
              <a:cxnLst/>
              <a:rect l="l" t="t" r="r" b="b"/>
              <a:pathLst>
                <a:path w="11031" h="14213" extrusionOk="0">
                  <a:moveTo>
                    <a:pt x="5505" y="1"/>
                  </a:moveTo>
                  <a:lnTo>
                    <a:pt x="5213" y="20"/>
                  </a:lnTo>
                  <a:lnTo>
                    <a:pt x="4920" y="59"/>
                  </a:lnTo>
                  <a:lnTo>
                    <a:pt x="4646" y="118"/>
                  </a:lnTo>
                  <a:lnTo>
                    <a:pt x="4354" y="177"/>
                  </a:lnTo>
                  <a:lnTo>
                    <a:pt x="4061" y="274"/>
                  </a:lnTo>
                  <a:lnTo>
                    <a:pt x="3787" y="372"/>
                  </a:lnTo>
                  <a:lnTo>
                    <a:pt x="3495" y="469"/>
                  </a:lnTo>
                  <a:lnTo>
                    <a:pt x="3221" y="606"/>
                  </a:lnTo>
                  <a:lnTo>
                    <a:pt x="2948" y="743"/>
                  </a:lnTo>
                  <a:lnTo>
                    <a:pt x="2694" y="899"/>
                  </a:lnTo>
                  <a:lnTo>
                    <a:pt x="2440" y="1075"/>
                  </a:lnTo>
                  <a:lnTo>
                    <a:pt x="2187" y="1270"/>
                  </a:lnTo>
                  <a:lnTo>
                    <a:pt x="1933" y="1465"/>
                  </a:lnTo>
                  <a:lnTo>
                    <a:pt x="1718" y="1699"/>
                  </a:lnTo>
                  <a:lnTo>
                    <a:pt x="1484" y="1934"/>
                  </a:lnTo>
                  <a:lnTo>
                    <a:pt x="1269" y="2187"/>
                  </a:lnTo>
                  <a:lnTo>
                    <a:pt x="1074" y="2461"/>
                  </a:lnTo>
                  <a:lnTo>
                    <a:pt x="898" y="2754"/>
                  </a:lnTo>
                  <a:lnTo>
                    <a:pt x="722" y="3046"/>
                  </a:lnTo>
                  <a:lnTo>
                    <a:pt x="566" y="3359"/>
                  </a:lnTo>
                  <a:lnTo>
                    <a:pt x="430" y="3710"/>
                  </a:lnTo>
                  <a:lnTo>
                    <a:pt x="313" y="4062"/>
                  </a:lnTo>
                  <a:lnTo>
                    <a:pt x="215" y="4432"/>
                  </a:lnTo>
                  <a:lnTo>
                    <a:pt x="137" y="4823"/>
                  </a:lnTo>
                  <a:lnTo>
                    <a:pt x="78" y="5213"/>
                  </a:lnTo>
                  <a:lnTo>
                    <a:pt x="20" y="5643"/>
                  </a:lnTo>
                  <a:lnTo>
                    <a:pt x="0" y="6072"/>
                  </a:lnTo>
                  <a:lnTo>
                    <a:pt x="20" y="6541"/>
                  </a:lnTo>
                  <a:lnTo>
                    <a:pt x="39" y="7009"/>
                  </a:lnTo>
                  <a:lnTo>
                    <a:pt x="98" y="7497"/>
                  </a:lnTo>
                  <a:lnTo>
                    <a:pt x="156" y="8005"/>
                  </a:lnTo>
                  <a:lnTo>
                    <a:pt x="625" y="10699"/>
                  </a:lnTo>
                  <a:lnTo>
                    <a:pt x="898" y="12495"/>
                  </a:lnTo>
                  <a:lnTo>
                    <a:pt x="1035" y="13569"/>
                  </a:lnTo>
                  <a:lnTo>
                    <a:pt x="1093" y="14115"/>
                  </a:lnTo>
                  <a:lnTo>
                    <a:pt x="1113" y="14174"/>
                  </a:lnTo>
                  <a:lnTo>
                    <a:pt x="1152" y="14193"/>
                  </a:lnTo>
                  <a:lnTo>
                    <a:pt x="1211" y="14213"/>
                  </a:lnTo>
                  <a:lnTo>
                    <a:pt x="1269" y="14213"/>
                  </a:lnTo>
                  <a:lnTo>
                    <a:pt x="3143" y="13295"/>
                  </a:lnTo>
                  <a:lnTo>
                    <a:pt x="3182" y="13256"/>
                  </a:lnTo>
                  <a:lnTo>
                    <a:pt x="3202" y="13198"/>
                  </a:lnTo>
                  <a:lnTo>
                    <a:pt x="3182" y="12378"/>
                  </a:lnTo>
                  <a:lnTo>
                    <a:pt x="3143" y="10914"/>
                  </a:lnTo>
                  <a:lnTo>
                    <a:pt x="3065" y="9157"/>
                  </a:lnTo>
                  <a:lnTo>
                    <a:pt x="3007" y="8278"/>
                  </a:lnTo>
                  <a:lnTo>
                    <a:pt x="2928" y="7458"/>
                  </a:lnTo>
                  <a:lnTo>
                    <a:pt x="2909" y="7029"/>
                  </a:lnTo>
                  <a:lnTo>
                    <a:pt x="2948" y="6638"/>
                  </a:lnTo>
                  <a:lnTo>
                    <a:pt x="3007" y="6268"/>
                  </a:lnTo>
                  <a:lnTo>
                    <a:pt x="3104" y="5936"/>
                  </a:lnTo>
                  <a:lnTo>
                    <a:pt x="3221" y="5623"/>
                  </a:lnTo>
                  <a:lnTo>
                    <a:pt x="3377" y="5330"/>
                  </a:lnTo>
                  <a:lnTo>
                    <a:pt x="3573" y="5077"/>
                  </a:lnTo>
                  <a:lnTo>
                    <a:pt x="3768" y="4823"/>
                  </a:lnTo>
                  <a:lnTo>
                    <a:pt x="3983" y="4628"/>
                  </a:lnTo>
                  <a:lnTo>
                    <a:pt x="4217" y="4432"/>
                  </a:lnTo>
                  <a:lnTo>
                    <a:pt x="4471" y="4296"/>
                  </a:lnTo>
                  <a:lnTo>
                    <a:pt x="4705" y="4159"/>
                  </a:lnTo>
                  <a:lnTo>
                    <a:pt x="4959" y="4062"/>
                  </a:lnTo>
                  <a:lnTo>
                    <a:pt x="5213" y="3983"/>
                  </a:lnTo>
                  <a:lnTo>
                    <a:pt x="5447" y="3944"/>
                  </a:lnTo>
                  <a:lnTo>
                    <a:pt x="5681" y="3925"/>
                  </a:lnTo>
                  <a:lnTo>
                    <a:pt x="6189" y="3944"/>
                  </a:lnTo>
                  <a:lnTo>
                    <a:pt x="6716" y="4003"/>
                  </a:lnTo>
                  <a:lnTo>
                    <a:pt x="7243" y="4062"/>
                  </a:lnTo>
                  <a:lnTo>
                    <a:pt x="7770" y="4140"/>
                  </a:lnTo>
                  <a:lnTo>
                    <a:pt x="8648" y="4315"/>
                  </a:lnTo>
                  <a:lnTo>
                    <a:pt x="9195" y="4432"/>
                  </a:lnTo>
                  <a:lnTo>
                    <a:pt x="9254" y="4432"/>
                  </a:lnTo>
                  <a:lnTo>
                    <a:pt x="9293" y="4413"/>
                  </a:lnTo>
                  <a:lnTo>
                    <a:pt x="9312" y="4374"/>
                  </a:lnTo>
                  <a:lnTo>
                    <a:pt x="11011" y="1114"/>
                  </a:lnTo>
                  <a:lnTo>
                    <a:pt x="11030" y="1055"/>
                  </a:lnTo>
                  <a:lnTo>
                    <a:pt x="11030" y="1016"/>
                  </a:lnTo>
                  <a:lnTo>
                    <a:pt x="10991" y="977"/>
                  </a:lnTo>
                  <a:lnTo>
                    <a:pt x="10952" y="958"/>
                  </a:lnTo>
                  <a:lnTo>
                    <a:pt x="10698" y="860"/>
                  </a:lnTo>
                  <a:lnTo>
                    <a:pt x="10308" y="723"/>
                  </a:lnTo>
                  <a:lnTo>
                    <a:pt x="9781" y="567"/>
                  </a:lnTo>
                  <a:lnTo>
                    <a:pt x="9156" y="391"/>
                  </a:lnTo>
                  <a:lnTo>
                    <a:pt x="8434" y="255"/>
                  </a:lnTo>
                  <a:lnTo>
                    <a:pt x="7614" y="118"/>
                  </a:lnTo>
                  <a:lnTo>
                    <a:pt x="7184" y="79"/>
                  </a:lnTo>
                  <a:lnTo>
                    <a:pt x="6735" y="40"/>
                  </a:lnTo>
                  <a:lnTo>
                    <a:pt x="6267"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2444;p11">
              <a:extLst>
                <a:ext uri="{FF2B5EF4-FFF2-40B4-BE49-F238E27FC236}">
                  <a16:creationId xmlns:a16="http://schemas.microsoft.com/office/drawing/2014/main" id="{D8D5F0D6-BA0A-3544-BAE2-A31AEC467DA8}"/>
                </a:ext>
              </a:extLst>
            </p:cNvPr>
            <p:cNvSpPr/>
            <p:nvPr/>
          </p:nvSpPr>
          <p:spPr>
            <a:xfrm>
              <a:off x="2491942" y="2125081"/>
              <a:ext cx="147489" cy="351601"/>
            </a:xfrm>
            <a:custGeom>
              <a:avLst/>
              <a:gdLst/>
              <a:ahLst/>
              <a:cxnLst/>
              <a:rect l="l" t="t" r="r" b="b"/>
              <a:pathLst>
                <a:path w="4316" h="10289" extrusionOk="0">
                  <a:moveTo>
                    <a:pt x="3749" y="1"/>
                  </a:moveTo>
                  <a:lnTo>
                    <a:pt x="3515" y="20"/>
                  </a:lnTo>
                  <a:lnTo>
                    <a:pt x="3281" y="59"/>
                  </a:lnTo>
                  <a:lnTo>
                    <a:pt x="3027" y="138"/>
                  </a:lnTo>
                  <a:lnTo>
                    <a:pt x="2773" y="235"/>
                  </a:lnTo>
                  <a:lnTo>
                    <a:pt x="2539" y="372"/>
                  </a:lnTo>
                  <a:lnTo>
                    <a:pt x="2285" y="508"/>
                  </a:lnTo>
                  <a:lnTo>
                    <a:pt x="2051" y="704"/>
                  </a:lnTo>
                  <a:lnTo>
                    <a:pt x="1836" y="899"/>
                  </a:lnTo>
                  <a:lnTo>
                    <a:pt x="1641" y="1153"/>
                  </a:lnTo>
                  <a:lnTo>
                    <a:pt x="1465" y="1406"/>
                  </a:lnTo>
                  <a:lnTo>
                    <a:pt x="1289" y="1699"/>
                  </a:lnTo>
                  <a:lnTo>
                    <a:pt x="1172" y="2012"/>
                  </a:lnTo>
                  <a:lnTo>
                    <a:pt x="1075" y="2344"/>
                  </a:lnTo>
                  <a:lnTo>
                    <a:pt x="1016" y="2714"/>
                  </a:lnTo>
                  <a:lnTo>
                    <a:pt x="977" y="3105"/>
                  </a:lnTo>
                  <a:lnTo>
                    <a:pt x="1016" y="3534"/>
                  </a:lnTo>
                  <a:lnTo>
                    <a:pt x="1075" y="4354"/>
                  </a:lnTo>
                  <a:lnTo>
                    <a:pt x="1133" y="5233"/>
                  </a:lnTo>
                  <a:lnTo>
                    <a:pt x="1211" y="6990"/>
                  </a:lnTo>
                  <a:lnTo>
                    <a:pt x="1270" y="8454"/>
                  </a:lnTo>
                  <a:lnTo>
                    <a:pt x="1270" y="9274"/>
                  </a:lnTo>
                  <a:lnTo>
                    <a:pt x="1250" y="9332"/>
                  </a:lnTo>
                  <a:lnTo>
                    <a:pt x="1211" y="9371"/>
                  </a:lnTo>
                  <a:lnTo>
                    <a:pt x="1" y="9957"/>
                  </a:lnTo>
                  <a:lnTo>
                    <a:pt x="20" y="10191"/>
                  </a:lnTo>
                  <a:lnTo>
                    <a:pt x="40" y="10250"/>
                  </a:lnTo>
                  <a:lnTo>
                    <a:pt x="79" y="10269"/>
                  </a:lnTo>
                  <a:lnTo>
                    <a:pt x="138" y="10289"/>
                  </a:lnTo>
                  <a:lnTo>
                    <a:pt x="196" y="10289"/>
                  </a:lnTo>
                  <a:lnTo>
                    <a:pt x="2070" y="9371"/>
                  </a:lnTo>
                  <a:lnTo>
                    <a:pt x="2109" y="9332"/>
                  </a:lnTo>
                  <a:lnTo>
                    <a:pt x="2129" y="9274"/>
                  </a:lnTo>
                  <a:lnTo>
                    <a:pt x="2109" y="8454"/>
                  </a:lnTo>
                  <a:lnTo>
                    <a:pt x="2070" y="6990"/>
                  </a:lnTo>
                  <a:lnTo>
                    <a:pt x="1992" y="5233"/>
                  </a:lnTo>
                  <a:lnTo>
                    <a:pt x="1934" y="4354"/>
                  </a:lnTo>
                  <a:lnTo>
                    <a:pt x="1855" y="3534"/>
                  </a:lnTo>
                  <a:lnTo>
                    <a:pt x="1836" y="3144"/>
                  </a:lnTo>
                  <a:lnTo>
                    <a:pt x="1855" y="2773"/>
                  </a:lnTo>
                  <a:lnTo>
                    <a:pt x="1914" y="2441"/>
                  </a:lnTo>
                  <a:lnTo>
                    <a:pt x="1992" y="2109"/>
                  </a:lnTo>
                  <a:lnTo>
                    <a:pt x="2109" y="1816"/>
                  </a:lnTo>
                  <a:lnTo>
                    <a:pt x="2226" y="1543"/>
                  </a:lnTo>
                  <a:lnTo>
                    <a:pt x="2402" y="1289"/>
                  </a:lnTo>
                  <a:lnTo>
                    <a:pt x="2578" y="1055"/>
                  </a:lnTo>
                  <a:lnTo>
                    <a:pt x="2753" y="840"/>
                  </a:lnTo>
                  <a:lnTo>
                    <a:pt x="2968" y="665"/>
                  </a:lnTo>
                  <a:lnTo>
                    <a:pt x="3183" y="489"/>
                  </a:lnTo>
                  <a:lnTo>
                    <a:pt x="3398" y="352"/>
                  </a:lnTo>
                  <a:lnTo>
                    <a:pt x="3632" y="235"/>
                  </a:lnTo>
                  <a:lnTo>
                    <a:pt x="3866" y="138"/>
                  </a:lnTo>
                  <a:lnTo>
                    <a:pt x="4101" y="79"/>
                  </a:lnTo>
                  <a:lnTo>
                    <a:pt x="4315" y="40"/>
                  </a:lnTo>
                  <a:lnTo>
                    <a:pt x="3749"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2445;p11">
              <a:extLst>
                <a:ext uri="{FF2B5EF4-FFF2-40B4-BE49-F238E27FC236}">
                  <a16:creationId xmlns:a16="http://schemas.microsoft.com/office/drawing/2014/main" id="{606DA307-5D4F-A945-97D6-B9FB0DFAF731}"/>
                </a:ext>
              </a:extLst>
            </p:cNvPr>
            <p:cNvSpPr/>
            <p:nvPr/>
          </p:nvSpPr>
          <p:spPr>
            <a:xfrm>
              <a:off x="2641375" y="1990991"/>
              <a:ext cx="190853" cy="151487"/>
            </a:xfrm>
            <a:custGeom>
              <a:avLst/>
              <a:gdLst/>
              <a:ahLst/>
              <a:cxnLst/>
              <a:rect l="l" t="t" r="r" b="b"/>
              <a:pathLst>
                <a:path w="5585" h="4433" extrusionOk="0">
                  <a:moveTo>
                    <a:pt x="1" y="1"/>
                  </a:moveTo>
                  <a:lnTo>
                    <a:pt x="430" y="40"/>
                  </a:lnTo>
                  <a:lnTo>
                    <a:pt x="860" y="59"/>
                  </a:lnTo>
                  <a:lnTo>
                    <a:pt x="1660" y="177"/>
                  </a:lnTo>
                  <a:lnTo>
                    <a:pt x="2382" y="294"/>
                  </a:lnTo>
                  <a:lnTo>
                    <a:pt x="3027" y="450"/>
                  </a:lnTo>
                  <a:lnTo>
                    <a:pt x="3593" y="587"/>
                  </a:lnTo>
                  <a:lnTo>
                    <a:pt x="4061" y="743"/>
                  </a:lnTo>
                  <a:lnTo>
                    <a:pt x="4413" y="860"/>
                  </a:lnTo>
                  <a:lnTo>
                    <a:pt x="4647" y="958"/>
                  </a:lnTo>
                  <a:lnTo>
                    <a:pt x="4706" y="977"/>
                  </a:lnTo>
                  <a:lnTo>
                    <a:pt x="4725" y="1016"/>
                  </a:lnTo>
                  <a:lnTo>
                    <a:pt x="4725" y="1055"/>
                  </a:lnTo>
                  <a:lnTo>
                    <a:pt x="4725" y="1114"/>
                  </a:lnTo>
                  <a:lnTo>
                    <a:pt x="3066" y="4276"/>
                  </a:lnTo>
                  <a:lnTo>
                    <a:pt x="3749" y="4432"/>
                  </a:lnTo>
                  <a:lnTo>
                    <a:pt x="3808" y="4432"/>
                  </a:lnTo>
                  <a:lnTo>
                    <a:pt x="3847" y="4413"/>
                  </a:lnTo>
                  <a:lnTo>
                    <a:pt x="3866" y="4374"/>
                  </a:lnTo>
                  <a:lnTo>
                    <a:pt x="5565" y="1114"/>
                  </a:lnTo>
                  <a:lnTo>
                    <a:pt x="5584" y="1055"/>
                  </a:lnTo>
                  <a:lnTo>
                    <a:pt x="5584" y="1016"/>
                  </a:lnTo>
                  <a:lnTo>
                    <a:pt x="5545" y="977"/>
                  </a:lnTo>
                  <a:lnTo>
                    <a:pt x="5506" y="958"/>
                  </a:lnTo>
                  <a:lnTo>
                    <a:pt x="5252" y="860"/>
                  </a:lnTo>
                  <a:lnTo>
                    <a:pt x="4862" y="723"/>
                  </a:lnTo>
                  <a:lnTo>
                    <a:pt x="4335" y="567"/>
                  </a:lnTo>
                  <a:lnTo>
                    <a:pt x="3710" y="391"/>
                  </a:lnTo>
                  <a:lnTo>
                    <a:pt x="2988" y="255"/>
                  </a:lnTo>
                  <a:lnTo>
                    <a:pt x="2168" y="118"/>
                  </a:lnTo>
                  <a:lnTo>
                    <a:pt x="1738" y="79"/>
                  </a:lnTo>
                  <a:lnTo>
                    <a:pt x="1289" y="40"/>
                  </a:lnTo>
                  <a:lnTo>
                    <a:pt x="821"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2446;p11">
              <a:extLst>
                <a:ext uri="{FF2B5EF4-FFF2-40B4-BE49-F238E27FC236}">
                  <a16:creationId xmlns:a16="http://schemas.microsoft.com/office/drawing/2014/main" id="{E1BD2532-B631-B241-8320-E9F7788B5F19}"/>
                </a:ext>
              </a:extLst>
            </p:cNvPr>
            <p:cNvSpPr/>
            <p:nvPr/>
          </p:nvSpPr>
          <p:spPr>
            <a:xfrm>
              <a:off x="2752126" y="2244511"/>
              <a:ext cx="66090" cy="74086"/>
            </a:xfrm>
            <a:custGeom>
              <a:avLst/>
              <a:gdLst/>
              <a:ahLst/>
              <a:cxnLst/>
              <a:rect l="l" t="t" r="r" b="b"/>
              <a:pathLst>
                <a:path w="1934" h="2168" extrusionOk="0">
                  <a:moveTo>
                    <a:pt x="215" y="0"/>
                  </a:moveTo>
                  <a:lnTo>
                    <a:pt x="176" y="20"/>
                  </a:lnTo>
                  <a:lnTo>
                    <a:pt x="157" y="39"/>
                  </a:lnTo>
                  <a:lnTo>
                    <a:pt x="137" y="78"/>
                  </a:lnTo>
                  <a:lnTo>
                    <a:pt x="0" y="1113"/>
                  </a:lnTo>
                  <a:lnTo>
                    <a:pt x="20" y="1172"/>
                  </a:lnTo>
                  <a:lnTo>
                    <a:pt x="59" y="1191"/>
                  </a:lnTo>
                  <a:lnTo>
                    <a:pt x="1875" y="2167"/>
                  </a:lnTo>
                  <a:lnTo>
                    <a:pt x="1933" y="508"/>
                  </a:lnTo>
                  <a:lnTo>
                    <a:pt x="254" y="20"/>
                  </a:lnTo>
                  <a:lnTo>
                    <a:pt x="215" y="0"/>
                  </a:lnTo>
                  <a:close/>
                </a:path>
              </a:pathLst>
            </a:custGeom>
            <a:solidFill>
              <a:srgbClr val="495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2447;p11">
              <a:extLst>
                <a:ext uri="{FF2B5EF4-FFF2-40B4-BE49-F238E27FC236}">
                  <a16:creationId xmlns:a16="http://schemas.microsoft.com/office/drawing/2014/main" id="{0FFA51FD-7B47-DA45-8954-6687EB3138EC}"/>
                </a:ext>
              </a:extLst>
            </p:cNvPr>
            <p:cNvSpPr/>
            <p:nvPr/>
          </p:nvSpPr>
          <p:spPr>
            <a:xfrm>
              <a:off x="2787493" y="2253191"/>
              <a:ext cx="30721" cy="65406"/>
            </a:xfrm>
            <a:custGeom>
              <a:avLst/>
              <a:gdLst/>
              <a:ahLst/>
              <a:cxnLst/>
              <a:rect l="l" t="t" r="r" b="b"/>
              <a:pathLst>
                <a:path w="899" h="1914" extrusionOk="0">
                  <a:moveTo>
                    <a:pt x="39" y="0"/>
                  </a:moveTo>
                  <a:lnTo>
                    <a:pt x="0" y="1464"/>
                  </a:lnTo>
                  <a:lnTo>
                    <a:pt x="840" y="1913"/>
                  </a:lnTo>
                  <a:lnTo>
                    <a:pt x="898" y="254"/>
                  </a:lnTo>
                  <a:lnTo>
                    <a:pt x="39" y="0"/>
                  </a:lnTo>
                  <a:close/>
                </a:path>
              </a:pathLst>
            </a:custGeom>
            <a:solidFill>
              <a:srgbClr val="3E48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2448;p11">
              <a:extLst>
                <a:ext uri="{FF2B5EF4-FFF2-40B4-BE49-F238E27FC236}">
                  <a16:creationId xmlns:a16="http://schemas.microsoft.com/office/drawing/2014/main" id="{6AC31C8F-DCDE-9649-824D-2CDDA3B2134D}"/>
                </a:ext>
              </a:extLst>
            </p:cNvPr>
            <p:cNvSpPr/>
            <p:nvPr/>
          </p:nvSpPr>
          <p:spPr>
            <a:xfrm>
              <a:off x="2740781" y="2005685"/>
              <a:ext cx="46748" cy="89429"/>
            </a:xfrm>
            <a:custGeom>
              <a:avLst/>
              <a:gdLst/>
              <a:ahLst/>
              <a:cxnLst/>
              <a:rect l="l" t="t" r="r" b="b"/>
              <a:pathLst>
                <a:path w="1368" h="2617" extrusionOk="0">
                  <a:moveTo>
                    <a:pt x="957" y="0"/>
                  </a:moveTo>
                  <a:lnTo>
                    <a:pt x="20" y="2324"/>
                  </a:lnTo>
                  <a:lnTo>
                    <a:pt x="1" y="2402"/>
                  </a:lnTo>
                  <a:lnTo>
                    <a:pt x="20" y="2480"/>
                  </a:lnTo>
                  <a:lnTo>
                    <a:pt x="59" y="2558"/>
                  </a:lnTo>
                  <a:lnTo>
                    <a:pt x="137" y="2597"/>
                  </a:lnTo>
                  <a:lnTo>
                    <a:pt x="215" y="2616"/>
                  </a:lnTo>
                  <a:lnTo>
                    <a:pt x="274" y="2597"/>
                  </a:lnTo>
                  <a:lnTo>
                    <a:pt x="332" y="2577"/>
                  </a:lnTo>
                  <a:lnTo>
                    <a:pt x="372" y="2538"/>
                  </a:lnTo>
                  <a:lnTo>
                    <a:pt x="411" y="2480"/>
                  </a:lnTo>
                  <a:lnTo>
                    <a:pt x="1348" y="137"/>
                  </a:lnTo>
                  <a:lnTo>
                    <a:pt x="1367" y="118"/>
                  </a:lnTo>
                  <a:lnTo>
                    <a:pt x="957"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2449;p11">
              <a:extLst>
                <a:ext uri="{FF2B5EF4-FFF2-40B4-BE49-F238E27FC236}">
                  <a16:creationId xmlns:a16="http://schemas.microsoft.com/office/drawing/2014/main" id="{9DD6F65E-AC1D-044E-9598-1D8E283CA2A6}"/>
                </a:ext>
              </a:extLst>
            </p:cNvPr>
            <p:cNvSpPr/>
            <p:nvPr/>
          </p:nvSpPr>
          <p:spPr>
            <a:xfrm>
              <a:off x="2695435" y="1995023"/>
              <a:ext cx="32054" cy="91411"/>
            </a:xfrm>
            <a:custGeom>
              <a:avLst/>
              <a:gdLst/>
              <a:ahLst/>
              <a:cxnLst/>
              <a:rect l="l" t="t" r="r" b="b"/>
              <a:pathLst>
                <a:path w="938" h="2675" extrusionOk="0">
                  <a:moveTo>
                    <a:pt x="527" y="0"/>
                  </a:moveTo>
                  <a:lnTo>
                    <a:pt x="0" y="2421"/>
                  </a:lnTo>
                  <a:lnTo>
                    <a:pt x="0" y="2499"/>
                  </a:lnTo>
                  <a:lnTo>
                    <a:pt x="39" y="2577"/>
                  </a:lnTo>
                  <a:lnTo>
                    <a:pt x="98" y="2636"/>
                  </a:lnTo>
                  <a:lnTo>
                    <a:pt x="156" y="2675"/>
                  </a:lnTo>
                  <a:lnTo>
                    <a:pt x="273" y="2675"/>
                  </a:lnTo>
                  <a:lnTo>
                    <a:pt x="332" y="2636"/>
                  </a:lnTo>
                  <a:lnTo>
                    <a:pt x="391" y="2577"/>
                  </a:lnTo>
                  <a:lnTo>
                    <a:pt x="410" y="2518"/>
                  </a:lnTo>
                  <a:lnTo>
                    <a:pt x="937" y="59"/>
                  </a:lnTo>
                  <a:lnTo>
                    <a:pt x="527"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2450;p11">
              <a:extLst>
                <a:ext uri="{FF2B5EF4-FFF2-40B4-BE49-F238E27FC236}">
                  <a16:creationId xmlns:a16="http://schemas.microsoft.com/office/drawing/2014/main" id="{2E6977DC-7D72-5E45-9B34-AEAC098DACC7}"/>
                </a:ext>
              </a:extLst>
            </p:cNvPr>
            <p:cNvSpPr/>
            <p:nvPr/>
          </p:nvSpPr>
          <p:spPr>
            <a:xfrm>
              <a:off x="2649405" y="1990991"/>
              <a:ext cx="22041" cy="90113"/>
            </a:xfrm>
            <a:custGeom>
              <a:avLst/>
              <a:gdLst/>
              <a:ahLst/>
              <a:cxnLst/>
              <a:rect l="l" t="t" r="r" b="b"/>
              <a:pathLst>
                <a:path w="645" h="2637" extrusionOk="0">
                  <a:moveTo>
                    <a:pt x="234" y="1"/>
                  </a:moveTo>
                  <a:lnTo>
                    <a:pt x="0" y="2402"/>
                  </a:lnTo>
                  <a:lnTo>
                    <a:pt x="0" y="2480"/>
                  </a:lnTo>
                  <a:lnTo>
                    <a:pt x="39" y="2558"/>
                  </a:lnTo>
                  <a:lnTo>
                    <a:pt x="98" y="2597"/>
                  </a:lnTo>
                  <a:lnTo>
                    <a:pt x="176" y="2636"/>
                  </a:lnTo>
                  <a:lnTo>
                    <a:pt x="215" y="2636"/>
                  </a:lnTo>
                  <a:lnTo>
                    <a:pt x="273" y="2617"/>
                  </a:lnTo>
                  <a:lnTo>
                    <a:pt x="351" y="2578"/>
                  </a:lnTo>
                  <a:lnTo>
                    <a:pt x="391" y="2519"/>
                  </a:lnTo>
                  <a:lnTo>
                    <a:pt x="410" y="2441"/>
                  </a:lnTo>
                  <a:lnTo>
                    <a:pt x="644" y="20"/>
                  </a:lnTo>
                  <a:lnTo>
                    <a:pt x="234"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2451;p11">
              <a:extLst>
                <a:ext uri="{FF2B5EF4-FFF2-40B4-BE49-F238E27FC236}">
                  <a16:creationId xmlns:a16="http://schemas.microsoft.com/office/drawing/2014/main" id="{18BE1B8A-ED23-7244-9725-0480CB2E62AA}"/>
                </a:ext>
              </a:extLst>
            </p:cNvPr>
            <p:cNvSpPr/>
            <p:nvPr/>
          </p:nvSpPr>
          <p:spPr>
            <a:xfrm>
              <a:off x="2486611" y="2403957"/>
              <a:ext cx="52079" cy="32703"/>
            </a:xfrm>
            <a:custGeom>
              <a:avLst/>
              <a:gdLst/>
              <a:ahLst/>
              <a:cxnLst/>
              <a:rect l="l" t="t" r="r" b="b"/>
              <a:pathLst>
                <a:path w="1524" h="957" extrusionOk="0">
                  <a:moveTo>
                    <a:pt x="1328" y="0"/>
                  </a:moveTo>
                  <a:lnTo>
                    <a:pt x="1250" y="20"/>
                  </a:lnTo>
                  <a:lnTo>
                    <a:pt x="1" y="547"/>
                  </a:lnTo>
                  <a:lnTo>
                    <a:pt x="59" y="957"/>
                  </a:lnTo>
                  <a:lnTo>
                    <a:pt x="98" y="937"/>
                  </a:lnTo>
                  <a:lnTo>
                    <a:pt x="1406" y="410"/>
                  </a:lnTo>
                  <a:lnTo>
                    <a:pt x="1465" y="351"/>
                  </a:lnTo>
                  <a:lnTo>
                    <a:pt x="1523" y="293"/>
                  </a:lnTo>
                  <a:lnTo>
                    <a:pt x="1523" y="215"/>
                  </a:lnTo>
                  <a:lnTo>
                    <a:pt x="1523" y="137"/>
                  </a:lnTo>
                  <a:lnTo>
                    <a:pt x="1465" y="59"/>
                  </a:lnTo>
                  <a:lnTo>
                    <a:pt x="1406" y="20"/>
                  </a:lnTo>
                  <a:lnTo>
                    <a:pt x="1328"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2452;p11">
              <a:extLst>
                <a:ext uri="{FF2B5EF4-FFF2-40B4-BE49-F238E27FC236}">
                  <a16:creationId xmlns:a16="http://schemas.microsoft.com/office/drawing/2014/main" id="{C52EB42D-01B3-9547-A940-39CEC3F8E105}"/>
                </a:ext>
              </a:extLst>
            </p:cNvPr>
            <p:cNvSpPr/>
            <p:nvPr/>
          </p:nvSpPr>
          <p:spPr>
            <a:xfrm>
              <a:off x="2475266" y="2335887"/>
              <a:ext cx="63424" cy="29388"/>
            </a:xfrm>
            <a:custGeom>
              <a:avLst/>
              <a:gdLst/>
              <a:ahLst/>
              <a:cxnLst/>
              <a:rect l="l" t="t" r="r" b="b"/>
              <a:pathLst>
                <a:path w="1856" h="860" extrusionOk="0">
                  <a:moveTo>
                    <a:pt x="1602" y="1"/>
                  </a:moveTo>
                  <a:lnTo>
                    <a:pt x="1" y="450"/>
                  </a:lnTo>
                  <a:lnTo>
                    <a:pt x="79" y="860"/>
                  </a:lnTo>
                  <a:lnTo>
                    <a:pt x="98" y="840"/>
                  </a:lnTo>
                  <a:lnTo>
                    <a:pt x="1719" y="391"/>
                  </a:lnTo>
                  <a:lnTo>
                    <a:pt x="1777" y="372"/>
                  </a:lnTo>
                  <a:lnTo>
                    <a:pt x="1836" y="294"/>
                  </a:lnTo>
                  <a:lnTo>
                    <a:pt x="1855" y="235"/>
                  </a:lnTo>
                  <a:lnTo>
                    <a:pt x="1855" y="137"/>
                  </a:lnTo>
                  <a:lnTo>
                    <a:pt x="1816" y="79"/>
                  </a:lnTo>
                  <a:lnTo>
                    <a:pt x="1758" y="20"/>
                  </a:lnTo>
                  <a:lnTo>
                    <a:pt x="1680"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2453;p11">
              <a:extLst>
                <a:ext uri="{FF2B5EF4-FFF2-40B4-BE49-F238E27FC236}">
                  <a16:creationId xmlns:a16="http://schemas.microsoft.com/office/drawing/2014/main" id="{614FA903-840D-3348-BDFD-CFA0313D7107}"/>
                </a:ext>
              </a:extLst>
            </p:cNvPr>
            <p:cNvSpPr/>
            <p:nvPr/>
          </p:nvSpPr>
          <p:spPr>
            <a:xfrm>
              <a:off x="2585333" y="1998338"/>
              <a:ext cx="34753" cy="92095"/>
            </a:xfrm>
            <a:custGeom>
              <a:avLst/>
              <a:gdLst/>
              <a:ahLst/>
              <a:cxnLst/>
              <a:rect l="l" t="t" r="r" b="b"/>
              <a:pathLst>
                <a:path w="1017" h="2695" extrusionOk="0">
                  <a:moveTo>
                    <a:pt x="411" y="1"/>
                  </a:moveTo>
                  <a:lnTo>
                    <a:pt x="1" y="137"/>
                  </a:lnTo>
                  <a:lnTo>
                    <a:pt x="606" y="2539"/>
                  </a:lnTo>
                  <a:lnTo>
                    <a:pt x="645" y="2617"/>
                  </a:lnTo>
                  <a:lnTo>
                    <a:pt x="684" y="2656"/>
                  </a:lnTo>
                  <a:lnTo>
                    <a:pt x="743" y="2695"/>
                  </a:lnTo>
                  <a:lnTo>
                    <a:pt x="860" y="2695"/>
                  </a:lnTo>
                  <a:lnTo>
                    <a:pt x="938" y="2656"/>
                  </a:lnTo>
                  <a:lnTo>
                    <a:pt x="997" y="2597"/>
                  </a:lnTo>
                  <a:lnTo>
                    <a:pt x="1016" y="2519"/>
                  </a:lnTo>
                  <a:lnTo>
                    <a:pt x="1016" y="2441"/>
                  </a:lnTo>
                  <a:lnTo>
                    <a:pt x="411" y="20"/>
                  </a:lnTo>
                  <a:lnTo>
                    <a:pt x="411"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2454;p11">
              <a:extLst>
                <a:ext uri="{FF2B5EF4-FFF2-40B4-BE49-F238E27FC236}">
                  <a16:creationId xmlns:a16="http://schemas.microsoft.com/office/drawing/2014/main" id="{12F530A2-30A2-6548-A00E-9B98BCFF6088}"/>
                </a:ext>
              </a:extLst>
            </p:cNvPr>
            <p:cNvSpPr/>
            <p:nvPr/>
          </p:nvSpPr>
          <p:spPr>
            <a:xfrm>
              <a:off x="2525977" y="2028375"/>
              <a:ext cx="56077" cy="81399"/>
            </a:xfrm>
            <a:custGeom>
              <a:avLst/>
              <a:gdLst/>
              <a:ahLst/>
              <a:cxnLst/>
              <a:rect l="l" t="t" r="r" b="b"/>
              <a:pathLst>
                <a:path w="1641" h="2382" extrusionOk="0">
                  <a:moveTo>
                    <a:pt x="332" y="0"/>
                  </a:moveTo>
                  <a:lnTo>
                    <a:pt x="1" y="254"/>
                  </a:lnTo>
                  <a:lnTo>
                    <a:pt x="1250" y="2284"/>
                  </a:lnTo>
                  <a:lnTo>
                    <a:pt x="1289" y="2323"/>
                  </a:lnTo>
                  <a:lnTo>
                    <a:pt x="1328" y="2362"/>
                  </a:lnTo>
                  <a:lnTo>
                    <a:pt x="1387" y="2382"/>
                  </a:lnTo>
                  <a:lnTo>
                    <a:pt x="1484" y="2382"/>
                  </a:lnTo>
                  <a:lnTo>
                    <a:pt x="1543" y="2362"/>
                  </a:lnTo>
                  <a:lnTo>
                    <a:pt x="1601" y="2304"/>
                  </a:lnTo>
                  <a:lnTo>
                    <a:pt x="1640" y="2226"/>
                  </a:lnTo>
                  <a:lnTo>
                    <a:pt x="1640" y="2148"/>
                  </a:lnTo>
                  <a:lnTo>
                    <a:pt x="1601" y="2070"/>
                  </a:lnTo>
                  <a:lnTo>
                    <a:pt x="352" y="20"/>
                  </a:lnTo>
                  <a:lnTo>
                    <a:pt x="332"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2455;p11">
              <a:extLst>
                <a:ext uri="{FF2B5EF4-FFF2-40B4-BE49-F238E27FC236}">
                  <a16:creationId xmlns:a16="http://schemas.microsoft.com/office/drawing/2014/main" id="{66B254CD-1A4D-C24C-9650-DF6650158E8F}"/>
                </a:ext>
              </a:extLst>
            </p:cNvPr>
            <p:cNvSpPr/>
            <p:nvPr/>
          </p:nvSpPr>
          <p:spPr>
            <a:xfrm>
              <a:off x="2480631" y="2081717"/>
              <a:ext cx="66739" cy="55428"/>
            </a:xfrm>
            <a:custGeom>
              <a:avLst/>
              <a:gdLst/>
              <a:ahLst/>
              <a:cxnLst/>
              <a:rect l="l" t="t" r="r" b="b"/>
              <a:pathLst>
                <a:path w="1953" h="1622" extrusionOk="0">
                  <a:moveTo>
                    <a:pt x="215" y="1"/>
                  </a:moveTo>
                  <a:lnTo>
                    <a:pt x="0" y="372"/>
                  </a:lnTo>
                  <a:lnTo>
                    <a:pt x="1620" y="1563"/>
                  </a:lnTo>
                  <a:lnTo>
                    <a:pt x="1679" y="1602"/>
                  </a:lnTo>
                  <a:lnTo>
                    <a:pt x="1737" y="1621"/>
                  </a:lnTo>
                  <a:lnTo>
                    <a:pt x="1835" y="1602"/>
                  </a:lnTo>
                  <a:lnTo>
                    <a:pt x="1874" y="1563"/>
                  </a:lnTo>
                  <a:lnTo>
                    <a:pt x="1913" y="1524"/>
                  </a:lnTo>
                  <a:lnTo>
                    <a:pt x="1952" y="1446"/>
                  </a:lnTo>
                  <a:lnTo>
                    <a:pt x="1952" y="1367"/>
                  </a:lnTo>
                  <a:lnTo>
                    <a:pt x="1933" y="1309"/>
                  </a:lnTo>
                  <a:lnTo>
                    <a:pt x="1874" y="1231"/>
                  </a:lnTo>
                  <a:lnTo>
                    <a:pt x="234" y="20"/>
                  </a:lnTo>
                  <a:lnTo>
                    <a:pt x="215"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2456;p11">
              <a:extLst>
                <a:ext uri="{FF2B5EF4-FFF2-40B4-BE49-F238E27FC236}">
                  <a16:creationId xmlns:a16="http://schemas.microsoft.com/office/drawing/2014/main" id="{88742535-5D52-2042-AB66-CB2633503839}"/>
                </a:ext>
              </a:extLst>
            </p:cNvPr>
            <p:cNvSpPr/>
            <p:nvPr/>
          </p:nvSpPr>
          <p:spPr>
            <a:xfrm>
              <a:off x="2459274" y="2144456"/>
              <a:ext cx="68072" cy="27372"/>
            </a:xfrm>
            <a:custGeom>
              <a:avLst/>
              <a:gdLst/>
              <a:ahLst/>
              <a:cxnLst/>
              <a:rect l="l" t="t" r="r" b="b"/>
              <a:pathLst>
                <a:path w="1992" h="801" extrusionOk="0">
                  <a:moveTo>
                    <a:pt x="78" y="0"/>
                  </a:moveTo>
                  <a:lnTo>
                    <a:pt x="0" y="410"/>
                  </a:lnTo>
                  <a:lnTo>
                    <a:pt x="20" y="410"/>
                  </a:lnTo>
                  <a:lnTo>
                    <a:pt x="1738" y="800"/>
                  </a:lnTo>
                  <a:lnTo>
                    <a:pt x="1855" y="800"/>
                  </a:lnTo>
                  <a:lnTo>
                    <a:pt x="1913" y="761"/>
                  </a:lnTo>
                  <a:lnTo>
                    <a:pt x="1972" y="703"/>
                  </a:lnTo>
                  <a:lnTo>
                    <a:pt x="1992" y="644"/>
                  </a:lnTo>
                  <a:lnTo>
                    <a:pt x="1992" y="566"/>
                  </a:lnTo>
                  <a:lnTo>
                    <a:pt x="1972" y="488"/>
                  </a:lnTo>
                  <a:lnTo>
                    <a:pt x="1913" y="429"/>
                  </a:lnTo>
                  <a:lnTo>
                    <a:pt x="1835" y="390"/>
                  </a:lnTo>
                  <a:lnTo>
                    <a:pt x="117" y="20"/>
                  </a:lnTo>
                  <a:lnTo>
                    <a:pt x="78"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2457;p11">
              <a:extLst>
                <a:ext uri="{FF2B5EF4-FFF2-40B4-BE49-F238E27FC236}">
                  <a16:creationId xmlns:a16="http://schemas.microsoft.com/office/drawing/2014/main" id="{D62B132D-CB18-194D-BD57-33430493328D}"/>
                </a:ext>
              </a:extLst>
            </p:cNvPr>
            <p:cNvSpPr/>
            <p:nvPr/>
          </p:nvSpPr>
          <p:spPr>
            <a:xfrm>
              <a:off x="2455275" y="2205829"/>
              <a:ext cx="68721" cy="18043"/>
            </a:xfrm>
            <a:custGeom>
              <a:avLst/>
              <a:gdLst/>
              <a:ahLst/>
              <a:cxnLst/>
              <a:rect l="l" t="t" r="r" b="b"/>
              <a:pathLst>
                <a:path w="2011" h="528" extrusionOk="0">
                  <a:moveTo>
                    <a:pt x="1777" y="0"/>
                  </a:moveTo>
                  <a:lnTo>
                    <a:pt x="0" y="98"/>
                  </a:lnTo>
                  <a:lnTo>
                    <a:pt x="20" y="527"/>
                  </a:lnTo>
                  <a:lnTo>
                    <a:pt x="1816" y="410"/>
                  </a:lnTo>
                  <a:lnTo>
                    <a:pt x="1894" y="390"/>
                  </a:lnTo>
                  <a:lnTo>
                    <a:pt x="1952" y="351"/>
                  </a:lnTo>
                  <a:lnTo>
                    <a:pt x="1991" y="273"/>
                  </a:lnTo>
                  <a:lnTo>
                    <a:pt x="2011" y="195"/>
                  </a:lnTo>
                  <a:lnTo>
                    <a:pt x="1972" y="117"/>
                  </a:lnTo>
                  <a:lnTo>
                    <a:pt x="1933" y="59"/>
                  </a:lnTo>
                  <a:lnTo>
                    <a:pt x="1855"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2458;p11">
              <a:extLst>
                <a:ext uri="{FF2B5EF4-FFF2-40B4-BE49-F238E27FC236}">
                  <a16:creationId xmlns:a16="http://schemas.microsoft.com/office/drawing/2014/main" id="{7C75464B-C7A1-A248-B9EF-EFD11A1CBF54}"/>
                </a:ext>
              </a:extLst>
            </p:cNvPr>
            <p:cNvSpPr/>
            <p:nvPr/>
          </p:nvSpPr>
          <p:spPr>
            <a:xfrm>
              <a:off x="2462588" y="2266518"/>
              <a:ext cx="69439" cy="22041"/>
            </a:xfrm>
            <a:custGeom>
              <a:avLst/>
              <a:gdLst/>
              <a:ahLst/>
              <a:cxnLst/>
              <a:rect l="l" t="t" r="r" b="b"/>
              <a:pathLst>
                <a:path w="2032" h="645" extrusionOk="0">
                  <a:moveTo>
                    <a:pt x="1797" y="1"/>
                  </a:moveTo>
                  <a:lnTo>
                    <a:pt x="1" y="235"/>
                  </a:lnTo>
                  <a:lnTo>
                    <a:pt x="79" y="645"/>
                  </a:lnTo>
                  <a:lnTo>
                    <a:pt x="1856" y="411"/>
                  </a:lnTo>
                  <a:lnTo>
                    <a:pt x="1934" y="391"/>
                  </a:lnTo>
                  <a:lnTo>
                    <a:pt x="1992" y="332"/>
                  </a:lnTo>
                  <a:lnTo>
                    <a:pt x="2012" y="254"/>
                  </a:lnTo>
                  <a:lnTo>
                    <a:pt x="2031" y="176"/>
                  </a:lnTo>
                  <a:lnTo>
                    <a:pt x="1992" y="98"/>
                  </a:lnTo>
                  <a:lnTo>
                    <a:pt x="1953" y="40"/>
                  </a:lnTo>
                  <a:lnTo>
                    <a:pt x="1875"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2459;p11">
            <a:extLst>
              <a:ext uri="{FF2B5EF4-FFF2-40B4-BE49-F238E27FC236}">
                <a16:creationId xmlns:a16="http://schemas.microsoft.com/office/drawing/2014/main" id="{6A305FCE-4182-144A-BDFD-76B1E7997B25}"/>
              </a:ext>
            </a:extLst>
          </p:cNvPr>
          <p:cNvGrpSpPr/>
          <p:nvPr/>
        </p:nvGrpSpPr>
        <p:grpSpPr>
          <a:xfrm>
            <a:off x="3653679" y="4439105"/>
            <a:ext cx="407559" cy="548537"/>
            <a:chOff x="4776769" y="3405942"/>
            <a:chExt cx="360959" cy="485689"/>
          </a:xfrm>
        </p:grpSpPr>
        <p:sp>
          <p:nvSpPr>
            <p:cNvPr id="51" name="Google Shape;2460;p11">
              <a:extLst>
                <a:ext uri="{FF2B5EF4-FFF2-40B4-BE49-F238E27FC236}">
                  <a16:creationId xmlns:a16="http://schemas.microsoft.com/office/drawing/2014/main" id="{F3C90E62-0709-294D-A481-65220923FF1D}"/>
                </a:ext>
              </a:extLst>
            </p:cNvPr>
            <p:cNvSpPr/>
            <p:nvPr/>
          </p:nvSpPr>
          <p:spPr>
            <a:xfrm>
              <a:off x="4818801" y="3626760"/>
              <a:ext cx="276900" cy="264871"/>
            </a:xfrm>
            <a:custGeom>
              <a:avLst/>
              <a:gdLst/>
              <a:ahLst/>
              <a:cxnLst/>
              <a:rect l="l" t="t" r="r" b="b"/>
              <a:pathLst>
                <a:path w="8103" h="7751" extrusionOk="0">
                  <a:moveTo>
                    <a:pt x="2011" y="0"/>
                  </a:moveTo>
                  <a:lnTo>
                    <a:pt x="1816" y="469"/>
                  </a:lnTo>
                  <a:lnTo>
                    <a:pt x="1719" y="605"/>
                  </a:lnTo>
                  <a:lnTo>
                    <a:pt x="1504" y="996"/>
                  </a:lnTo>
                  <a:lnTo>
                    <a:pt x="1367" y="1269"/>
                  </a:lnTo>
                  <a:lnTo>
                    <a:pt x="1231" y="1581"/>
                  </a:lnTo>
                  <a:lnTo>
                    <a:pt x="1094" y="1913"/>
                  </a:lnTo>
                  <a:lnTo>
                    <a:pt x="996" y="2265"/>
                  </a:lnTo>
                  <a:lnTo>
                    <a:pt x="879" y="2714"/>
                  </a:lnTo>
                  <a:lnTo>
                    <a:pt x="762" y="3358"/>
                  </a:lnTo>
                  <a:lnTo>
                    <a:pt x="450" y="4998"/>
                  </a:lnTo>
                  <a:lnTo>
                    <a:pt x="1" y="7633"/>
                  </a:lnTo>
                  <a:lnTo>
                    <a:pt x="1" y="7672"/>
                  </a:lnTo>
                  <a:lnTo>
                    <a:pt x="20" y="7711"/>
                  </a:lnTo>
                  <a:lnTo>
                    <a:pt x="59" y="7750"/>
                  </a:lnTo>
                  <a:lnTo>
                    <a:pt x="8044" y="7750"/>
                  </a:lnTo>
                  <a:lnTo>
                    <a:pt x="8083" y="7711"/>
                  </a:lnTo>
                  <a:lnTo>
                    <a:pt x="8102" y="7672"/>
                  </a:lnTo>
                  <a:lnTo>
                    <a:pt x="8102" y="7633"/>
                  </a:lnTo>
                  <a:lnTo>
                    <a:pt x="7653" y="4998"/>
                  </a:lnTo>
                  <a:lnTo>
                    <a:pt x="7360" y="3358"/>
                  </a:lnTo>
                  <a:lnTo>
                    <a:pt x="7224" y="2714"/>
                  </a:lnTo>
                  <a:lnTo>
                    <a:pt x="7126" y="2265"/>
                  </a:lnTo>
                  <a:lnTo>
                    <a:pt x="7009" y="1913"/>
                  </a:lnTo>
                  <a:lnTo>
                    <a:pt x="6892" y="1581"/>
                  </a:lnTo>
                  <a:lnTo>
                    <a:pt x="6755" y="1269"/>
                  </a:lnTo>
                  <a:lnTo>
                    <a:pt x="6619" y="996"/>
                  </a:lnTo>
                  <a:lnTo>
                    <a:pt x="6384" y="605"/>
                  </a:lnTo>
                  <a:lnTo>
                    <a:pt x="6287" y="469"/>
                  </a:lnTo>
                  <a:lnTo>
                    <a:pt x="6131"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2461;p11">
              <a:extLst>
                <a:ext uri="{FF2B5EF4-FFF2-40B4-BE49-F238E27FC236}">
                  <a16:creationId xmlns:a16="http://schemas.microsoft.com/office/drawing/2014/main" id="{27141DBD-07E7-AE47-B91F-02F6FFB70D1C}"/>
                </a:ext>
              </a:extLst>
            </p:cNvPr>
            <p:cNvSpPr/>
            <p:nvPr/>
          </p:nvSpPr>
          <p:spPr>
            <a:xfrm>
              <a:off x="4872826" y="3405942"/>
              <a:ext cx="171512" cy="128113"/>
            </a:xfrm>
            <a:custGeom>
              <a:avLst/>
              <a:gdLst/>
              <a:ahLst/>
              <a:cxnLst/>
              <a:rect l="l" t="t" r="r" b="b"/>
              <a:pathLst>
                <a:path w="5019" h="3749" extrusionOk="0">
                  <a:moveTo>
                    <a:pt x="20" y="0"/>
                  </a:moveTo>
                  <a:lnTo>
                    <a:pt x="1" y="156"/>
                  </a:lnTo>
                  <a:lnTo>
                    <a:pt x="1" y="586"/>
                  </a:lnTo>
                  <a:lnTo>
                    <a:pt x="1" y="859"/>
                  </a:lnTo>
                  <a:lnTo>
                    <a:pt x="40" y="1191"/>
                  </a:lnTo>
                  <a:lnTo>
                    <a:pt x="79" y="1523"/>
                  </a:lnTo>
                  <a:lnTo>
                    <a:pt x="177" y="1874"/>
                  </a:lnTo>
                  <a:lnTo>
                    <a:pt x="274" y="2226"/>
                  </a:lnTo>
                  <a:lnTo>
                    <a:pt x="430" y="2558"/>
                  </a:lnTo>
                  <a:lnTo>
                    <a:pt x="528" y="2714"/>
                  </a:lnTo>
                  <a:lnTo>
                    <a:pt x="626" y="2870"/>
                  </a:lnTo>
                  <a:lnTo>
                    <a:pt x="743" y="3026"/>
                  </a:lnTo>
                  <a:lnTo>
                    <a:pt x="879" y="3163"/>
                  </a:lnTo>
                  <a:lnTo>
                    <a:pt x="1016" y="3280"/>
                  </a:lnTo>
                  <a:lnTo>
                    <a:pt x="1172" y="3397"/>
                  </a:lnTo>
                  <a:lnTo>
                    <a:pt x="1348" y="3495"/>
                  </a:lnTo>
                  <a:lnTo>
                    <a:pt x="1543" y="3573"/>
                  </a:lnTo>
                  <a:lnTo>
                    <a:pt x="1758" y="3651"/>
                  </a:lnTo>
                  <a:lnTo>
                    <a:pt x="1973" y="3709"/>
                  </a:lnTo>
                  <a:lnTo>
                    <a:pt x="2207" y="3729"/>
                  </a:lnTo>
                  <a:lnTo>
                    <a:pt x="2480" y="3748"/>
                  </a:lnTo>
                  <a:lnTo>
                    <a:pt x="2734" y="3729"/>
                  </a:lnTo>
                  <a:lnTo>
                    <a:pt x="2968" y="3709"/>
                  </a:lnTo>
                  <a:lnTo>
                    <a:pt x="3203" y="3651"/>
                  </a:lnTo>
                  <a:lnTo>
                    <a:pt x="3398" y="3573"/>
                  </a:lnTo>
                  <a:lnTo>
                    <a:pt x="3593" y="3495"/>
                  </a:lnTo>
                  <a:lnTo>
                    <a:pt x="3769" y="3397"/>
                  </a:lnTo>
                  <a:lnTo>
                    <a:pt x="3925" y="3280"/>
                  </a:lnTo>
                  <a:lnTo>
                    <a:pt x="4081" y="3163"/>
                  </a:lnTo>
                  <a:lnTo>
                    <a:pt x="4218" y="3026"/>
                  </a:lnTo>
                  <a:lnTo>
                    <a:pt x="4335" y="2870"/>
                  </a:lnTo>
                  <a:lnTo>
                    <a:pt x="4432" y="2714"/>
                  </a:lnTo>
                  <a:lnTo>
                    <a:pt x="4530" y="2558"/>
                  </a:lnTo>
                  <a:lnTo>
                    <a:pt x="4686" y="2226"/>
                  </a:lnTo>
                  <a:lnTo>
                    <a:pt x="4823" y="1874"/>
                  </a:lnTo>
                  <a:lnTo>
                    <a:pt x="4901" y="1523"/>
                  </a:lnTo>
                  <a:lnTo>
                    <a:pt x="4960" y="1191"/>
                  </a:lnTo>
                  <a:lnTo>
                    <a:pt x="4999" y="859"/>
                  </a:lnTo>
                  <a:lnTo>
                    <a:pt x="5018" y="586"/>
                  </a:lnTo>
                  <a:lnTo>
                    <a:pt x="5018" y="156"/>
                  </a:lnTo>
                  <a:lnTo>
                    <a:pt x="4999"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2462;p11">
              <a:extLst>
                <a:ext uri="{FF2B5EF4-FFF2-40B4-BE49-F238E27FC236}">
                  <a16:creationId xmlns:a16="http://schemas.microsoft.com/office/drawing/2014/main" id="{DB47E218-87ED-2B40-B9EA-6D32174AE501}"/>
                </a:ext>
              </a:extLst>
            </p:cNvPr>
            <p:cNvSpPr/>
            <p:nvPr/>
          </p:nvSpPr>
          <p:spPr>
            <a:xfrm>
              <a:off x="4937547" y="3405942"/>
              <a:ext cx="106789" cy="128113"/>
            </a:xfrm>
            <a:custGeom>
              <a:avLst/>
              <a:gdLst/>
              <a:ahLst/>
              <a:cxnLst/>
              <a:rect l="l" t="t" r="r" b="b"/>
              <a:pathLst>
                <a:path w="3125" h="3749" extrusionOk="0">
                  <a:moveTo>
                    <a:pt x="1972" y="0"/>
                  </a:moveTo>
                  <a:lnTo>
                    <a:pt x="1972" y="137"/>
                  </a:lnTo>
                  <a:lnTo>
                    <a:pt x="1972" y="508"/>
                  </a:lnTo>
                  <a:lnTo>
                    <a:pt x="1953" y="762"/>
                  </a:lnTo>
                  <a:lnTo>
                    <a:pt x="1933" y="1035"/>
                  </a:lnTo>
                  <a:lnTo>
                    <a:pt x="1894" y="1347"/>
                  </a:lnTo>
                  <a:lnTo>
                    <a:pt x="1816" y="1660"/>
                  </a:lnTo>
                  <a:lnTo>
                    <a:pt x="1738" y="1992"/>
                  </a:lnTo>
                  <a:lnTo>
                    <a:pt x="1601" y="2304"/>
                  </a:lnTo>
                  <a:lnTo>
                    <a:pt x="1445" y="2616"/>
                  </a:lnTo>
                  <a:lnTo>
                    <a:pt x="1367" y="2772"/>
                  </a:lnTo>
                  <a:lnTo>
                    <a:pt x="1250" y="2909"/>
                  </a:lnTo>
                  <a:lnTo>
                    <a:pt x="1133" y="3046"/>
                  </a:lnTo>
                  <a:lnTo>
                    <a:pt x="1016" y="3163"/>
                  </a:lnTo>
                  <a:lnTo>
                    <a:pt x="879" y="3280"/>
                  </a:lnTo>
                  <a:lnTo>
                    <a:pt x="723" y="3397"/>
                  </a:lnTo>
                  <a:lnTo>
                    <a:pt x="567" y="3495"/>
                  </a:lnTo>
                  <a:lnTo>
                    <a:pt x="391" y="3573"/>
                  </a:lnTo>
                  <a:lnTo>
                    <a:pt x="215" y="3631"/>
                  </a:lnTo>
                  <a:lnTo>
                    <a:pt x="1" y="3690"/>
                  </a:lnTo>
                  <a:lnTo>
                    <a:pt x="274" y="3729"/>
                  </a:lnTo>
                  <a:lnTo>
                    <a:pt x="586" y="3748"/>
                  </a:lnTo>
                  <a:lnTo>
                    <a:pt x="840" y="3729"/>
                  </a:lnTo>
                  <a:lnTo>
                    <a:pt x="1074" y="3709"/>
                  </a:lnTo>
                  <a:lnTo>
                    <a:pt x="1309" y="3651"/>
                  </a:lnTo>
                  <a:lnTo>
                    <a:pt x="1504" y="3573"/>
                  </a:lnTo>
                  <a:lnTo>
                    <a:pt x="1699" y="3495"/>
                  </a:lnTo>
                  <a:lnTo>
                    <a:pt x="1875" y="3397"/>
                  </a:lnTo>
                  <a:lnTo>
                    <a:pt x="2031" y="3280"/>
                  </a:lnTo>
                  <a:lnTo>
                    <a:pt x="2187" y="3163"/>
                  </a:lnTo>
                  <a:lnTo>
                    <a:pt x="2324" y="3026"/>
                  </a:lnTo>
                  <a:lnTo>
                    <a:pt x="2441" y="2870"/>
                  </a:lnTo>
                  <a:lnTo>
                    <a:pt x="2538" y="2714"/>
                  </a:lnTo>
                  <a:lnTo>
                    <a:pt x="2636" y="2558"/>
                  </a:lnTo>
                  <a:lnTo>
                    <a:pt x="2792" y="2226"/>
                  </a:lnTo>
                  <a:lnTo>
                    <a:pt x="2929" y="1874"/>
                  </a:lnTo>
                  <a:lnTo>
                    <a:pt x="3007" y="1523"/>
                  </a:lnTo>
                  <a:lnTo>
                    <a:pt x="3066" y="1191"/>
                  </a:lnTo>
                  <a:lnTo>
                    <a:pt x="3105" y="859"/>
                  </a:lnTo>
                  <a:lnTo>
                    <a:pt x="3124" y="586"/>
                  </a:lnTo>
                  <a:lnTo>
                    <a:pt x="3124" y="156"/>
                  </a:lnTo>
                  <a:lnTo>
                    <a:pt x="3105" y="0"/>
                  </a:lnTo>
                  <a:close/>
                </a:path>
              </a:pathLst>
            </a:custGeom>
            <a:solidFill>
              <a:srgbClr val="D342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2463;p11">
              <a:extLst>
                <a:ext uri="{FF2B5EF4-FFF2-40B4-BE49-F238E27FC236}">
                  <a16:creationId xmlns:a16="http://schemas.microsoft.com/office/drawing/2014/main" id="{0366ED5E-7421-9A4B-ADA0-8BEA573B2322}"/>
                </a:ext>
              </a:extLst>
            </p:cNvPr>
            <p:cNvSpPr/>
            <p:nvPr/>
          </p:nvSpPr>
          <p:spPr>
            <a:xfrm>
              <a:off x="4776769" y="3405942"/>
              <a:ext cx="92778" cy="133444"/>
            </a:xfrm>
            <a:custGeom>
              <a:avLst/>
              <a:gdLst/>
              <a:ahLst/>
              <a:cxnLst/>
              <a:rect l="l" t="t" r="r" b="b"/>
              <a:pathLst>
                <a:path w="2715" h="3905" extrusionOk="0">
                  <a:moveTo>
                    <a:pt x="1074" y="0"/>
                  </a:moveTo>
                  <a:lnTo>
                    <a:pt x="957" y="20"/>
                  </a:lnTo>
                  <a:lnTo>
                    <a:pt x="723" y="98"/>
                  </a:lnTo>
                  <a:lnTo>
                    <a:pt x="528" y="195"/>
                  </a:lnTo>
                  <a:lnTo>
                    <a:pt x="352" y="352"/>
                  </a:lnTo>
                  <a:lnTo>
                    <a:pt x="216" y="527"/>
                  </a:lnTo>
                  <a:lnTo>
                    <a:pt x="98" y="723"/>
                  </a:lnTo>
                  <a:lnTo>
                    <a:pt x="40" y="937"/>
                  </a:lnTo>
                  <a:lnTo>
                    <a:pt x="20" y="1054"/>
                  </a:lnTo>
                  <a:lnTo>
                    <a:pt x="1" y="1172"/>
                  </a:lnTo>
                  <a:lnTo>
                    <a:pt x="1" y="2284"/>
                  </a:lnTo>
                  <a:lnTo>
                    <a:pt x="20" y="2460"/>
                  </a:lnTo>
                  <a:lnTo>
                    <a:pt x="40" y="2616"/>
                  </a:lnTo>
                  <a:lnTo>
                    <a:pt x="79" y="2772"/>
                  </a:lnTo>
                  <a:lnTo>
                    <a:pt x="137" y="2909"/>
                  </a:lnTo>
                  <a:lnTo>
                    <a:pt x="196" y="3046"/>
                  </a:lnTo>
                  <a:lnTo>
                    <a:pt x="274" y="3182"/>
                  </a:lnTo>
                  <a:lnTo>
                    <a:pt x="372" y="3319"/>
                  </a:lnTo>
                  <a:lnTo>
                    <a:pt x="469" y="3417"/>
                  </a:lnTo>
                  <a:lnTo>
                    <a:pt x="586" y="3534"/>
                  </a:lnTo>
                  <a:lnTo>
                    <a:pt x="723" y="3612"/>
                  </a:lnTo>
                  <a:lnTo>
                    <a:pt x="840" y="3709"/>
                  </a:lnTo>
                  <a:lnTo>
                    <a:pt x="996" y="3768"/>
                  </a:lnTo>
                  <a:lnTo>
                    <a:pt x="1133" y="3827"/>
                  </a:lnTo>
                  <a:lnTo>
                    <a:pt x="1289" y="3866"/>
                  </a:lnTo>
                  <a:lnTo>
                    <a:pt x="1445" y="3885"/>
                  </a:lnTo>
                  <a:lnTo>
                    <a:pt x="1621" y="3905"/>
                  </a:lnTo>
                  <a:lnTo>
                    <a:pt x="2246" y="3905"/>
                  </a:lnTo>
                  <a:lnTo>
                    <a:pt x="2343" y="3885"/>
                  </a:lnTo>
                  <a:lnTo>
                    <a:pt x="2421" y="3866"/>
                  </a:lnTo>
                  <a:lnTo>
                    <a:pt x="2500" y="3827"/>
                  </a:lnTo>
                  <a:lnTo>
                    <a:pt x="2578" y="3768"/>
                  </a:lnTo>
                  <a:lnTo>
                    <a:pt x="2636" y="3690"/>
                  </a:lnTo>
                  <a:lnTo>
                    <a:pt x="2675" y="3612"/>
                  </a:lnTo>
                  <a:lnTo>
                    <a:pt x="2695" y="3534"/>
                  </a:lnTo>
                  <a:lnTo>
                    <a:pt x="2714" y="3436"/>
                  </a:lnTo>
                  <a:lnTo>
                    <a:pt x="2714" y="449"/>
                  </a:lnTo>
                  <a:lnTo>
                    <a:pt x="2695" y="371"/>
                  </a:lnTo>
                  <a:lnTo>
                    <a:pt x="2675" y="274"/>
                  </a:lnTo>
                  <a:lnTo>
                    <a:pt x="2636" y="195"/>
                  </a:lnTo>
                  <a:lnTo>
                    <a:pt x="2578" y="137"/>
                  </a:lnTo>
                  <a:lnTo>
                    <a:pt x="2500" y="78"/>
                  </a:lnTo>
                  <a:lnTo>
                    <a:pt x="2421" y="39"/>
                  </a:lnTo>
                  <a:lnTo>
                    <a:pt x="2343"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2464;p11">
              <a:extLst>
                <a:ext uri="{FF2B5EF4-FFF2-40B4-BE49-F238E27FC236}">
                  <a16:creationId xmlns:a16="http://schemas.microsoft.com/office/drawing/2014/main" id="{E5C8FF93-3E1A-C248-A114-8767D4E16778}"/>
                </a:ext>
              </a:extLst>
            </p:cNvPr>
            <p:cNvSpPr/>
            <p:nvPr/>
          </p:nvSpPr>
          <p:spPr>
            <a:xfrm>
              <a:off x="5045633" y="3405942"/>
              <a:ext cx="92095" cy="133444"/>
            </a:xfrm>
            <a:custGeom>
              <a:avLst/>
              <a:gdLst/>
              <a:ahLst/>
              <a:cxnLst/>
              <a:rect l="l" t="t" r="r" b="b"/>
              <a:pathLst>
                <a:path w="2695" h="3905" extrusionOk="0">
                  <a:moveTo>
                    <a:pt x="352" y="0"/>
                  </a:moveTo>
                  <a:lnTo>
                    <a:pt x="273" y="39"/>
                  </a:lnTo>
                  <a:lnTo>
                    <a:pt x="195" y="78"/>
                  </a:lnTo>
                  <a:lnTo>
                    <a:pt x="117" y="137"/>
                  </a:lnTo>
                  <a:lnTo>
                    <a:pt x="78" y="195"/>
                  </a:lnTo>
                  <a:lnTo>
                    <a:pt x="20" y="274"/>
                  </a:lnTo>
                  <a:lnTo>
                    <a:pt x="0" y="371"/>
                  </a:lnTo>
                  <a:lnTo>
                    <a:pt x="0" y="449"/>
                  </a:lnTo>
                  <a:lnTo>
                    <a:pt x="0" y="3436"/>
                  </a:lnTo>
                  <a:lnTo>
                    <a:pt x="0" y="3534"/>
                  </a:lnTo>
                  <a:lnTo>
                    <a:pt x="20" y="3612"/>
                  </a:lnTo>
                  <a:lnTo>
                    <a:pt x="78" y="3690"/>
                  </a:lnTo>
                  <a:lnTo>
                    <a:pt x="117" y="3768"/>
                  </a:lnTo>
                  <a:lnTo>
                    <a:pt x="195" y="3827"/>
                  </a:lnTo>
                  <a:lnTo>
                    <a:pt x="273" y="3866"/>
                  </a:lnTo>
                  <a:lnTo>
                    <a:pt x="352" y="3885"/>
                  </a:lnTo>
                  <a:lnTo>
                    <a:pt x="449" y="3905"/>
                  </a:lnTo>
                  <a:lnTo>
                    <a:pt x="1074" y="3905"/>
                  </a:lnTo>
                  <a:lnTo>
                    <a:pt x="1250" y="3885"/>
                  </a:lnTo>
                  <a:lnTo>
                    <a:pt x="1406" y="3866"/>
                  </a:lnTo>
                  <a:lnTo>
                    <a:pt x="1562" y="3827"/>
                  </a:lnTo>
                  <a:lnTo>
                    <a:pt x="1718" y="3768"/>
                  </a:lnTo>
                  <a:lnTo>
                    <a:pt x="1855" y="3709"/>
                  </a:lnTo>
                  <a:lnTo>
                    <a:pt x="1991" y="3612"/>
                  </a:lnTo>
                  <a:lnTo>
                    <a:pt x="2109" y="3534"/>
                  </a:lnTo>
                  <a:lnTo>
                    <a:pt x="2226" y="3417"/>
                  </a:lnTo>
                  <a:lnTo>
                    <a:pt x="2323" y="3319"/>
                  </a:lnTo>
                  <a:lnTo>
                    <a:pt x="2421" y="3182"/>
                  </a:lnTo>
                  <a:lnTo>
                    <a:pt x="2499" y="3046"/>
                  </a:lnTo>
                  <a:lnTo>
                    <a:pt x="2558" y="2909"/>
                  </a:lnTo>
                  <a:lnTo>
                    <a:pt x="2616" y="2772"/>
                  </a:lnTo>
                  <a:lnTo>
                    <a:pt x="2655" y="2616"/>
                  </a:lnTo>
                  <a:lnTo>
                    <a:pt x="2675" y="2460"/>
                  </a:lnTo>
                  <a:lnTo>
                    <a:pt x="2694" y="2284"/>
                  </a:lnTo>
                  <a:lnTo>
                    <a:pt x="2694" y="1172"/>
                  </a:lnTo>
                  <a:lnTo>
                    <a:pt x="2694" y="1054"/>
                  </a:lnTo>
                  <a:lnTo>
                    <a:pt x="2675" y="937"/>
                  </a:lnTo>
                  <a:lnTo>
                    <a:pt x="2597" y="723"/>
                  </a:lnTo>
                  <a:lnTo>
                    <a:pt x="2499" y="527"/>
                  </a:lnTo>
                  <a:lnTo>
                    <a:pt x="2343" y="352"/>
                  </a:lnTo>
                  <a:lnTo>
                    <a:pt x="2167" y="195"/>
                  </a:lnTo>
                  <a:lnTo>
                    <a:pt x="1972" y="98"/>
                  </a:lnTo>
                  <a:lnTo>
                    <a:pt x="1757" y="20"/>
                  </a:lnTo>
                  <a:lnTo>
                    <a:pt x="1640"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2465;p11">
              <a:extLst>
                <a:ext uri="{FF2B5EF4-FFF2-40B4-BE49-F238E27FC236}">
                  <a16:creationId xmlns:a16="http://schemas.microsoft.com/office/drawing/2014/main" id="{4C656850-1B31-3D46-B439-0E2B182551B6}"/>
                </a:ext>
              </a:extLst>
            </p:cNvPr>
            <p:cNvSpPr/>
            <p:nvPr/>
          </p:nvSpPr>
          <p:spPr>
            <a:xfrm>
              <a:off x="5058310" y="3405942"/>
              <a:ext cx="79417" cy="133444"/>
            </a:xfrm>
            <a:custGeom>
              <a:avLst/>
              <a:gdLst/>
              <a:ahLst/>
              <a:cxnLst/>
              <a:rect l="l" t="t" r="r" b="b"/>
              <a:pathLst>
                <a:path w="2324" h="3905" extrusionOk="0">
                  <a:moveTo>
                    <a:pt x="410" y="0"/>
                  </a:moveTo>
                  <a:lnTo>
                    <a:pt x="527" y="20"/>
                  </a:lnTo>
                  <a:lnTo>
                    <a:pt x="742" y="98"/>
                  </a:lnTo>
                  <a:lnTo>
                    <a:pt x="937" y="195"/>
                  </a:lnTo>
                  <a:lnTo>
                    <a:pt x="1113" y="352"/>
                  </a:lnTo>
                  <a:lnTo>
                    <a:pt x="1269" y="527"/>
                  </a:lnTo>
                  <a:lnTo>
                    <a:pt x="1367" y="723"/>
                  </a:lnTo>
                  <a:lnTo>
                    <a:pt x="1445" y="937"/>
                  </a:lnTo>
                  <a:lnTo>
                    <a:pt x="1464" y="1054"/>
                  </a:lnTo>
                  <a:lnTo>
                    <a:pt x="1464" y="1191"/>
                  </a:lnTo>
                  <a:lnTo>
                    <a:pt x="1464" y="2284"/>
                  </a:lnTo>
                  <a:lnTo>
                    <a:pt x="1464" y="2441"/>
                  </a:lnTo>
                  <a:lnTo>
                    <a:pt x="1425" y="2597"/>
                  </a:lnTo>
                  <a:lnTo>
                    <a:pt x="1406" y="2733"/>
                  </a:lnTo>
                  <a:lnTo>
                    <a:pt x="1347" y="2890"/>
                  </a:lnTo>
                  <a:lnTo>
                    <a:pt x="1289" y="3007"/>
                  </a:lnTo>
                  <a:lnTo>
                    <a:pt x="1210" y="3143"/>
                  </a:lnTo>
                  <a:lnTo>
                    <a:pt x="1132" y="3260"/>
                  </a:lnTo>
                  <a:lnTo>
                    <a:pt x="1035" y="3378"/>
                  </a:lnTo>
                  <a:lnTo>
                    <a:pt x="937" y="3475"/>
                  </a:lnTo>
                  <a:lnTo>
                    <a:pt x="820" y="3573"/>
                  </a:lnTo>
                  <a:lnTo>
                    <a:pt x="703" y="3651"/>
                  </a:lnTo>
                  <a:lnTo>
                    <a:pt x="566" y="3729"/>
                  </a:lnTo>
                  <a:lnTo>
                    <a:pt x="449" y="3788"/>
                  </a:lnTo>
                  <a:lnTo>
                    <a:pt x="293" y="3827"/>
                  </a:lnTo>
                  <a:lnTo>
                    <a:pt x="156" y="3866"/>
                  </a:lnTo>
                  <a:lnTo>
                    <a:pt x="0" y="3885"/>
                  </a:lnTo>
                  <a:lnTo>
                    <a:pt x="78" y="3905"/>
                  </a:lnTo>
                  <a:lnTo>
                    <a:pt x="703" y="3905"/>
                  </a:lnTo>
                  <a:lnTo>
                    <a:pt x="879" y="3885"/>
                  </a:lnTo>
                  <a:lnTo>
                    <a:pt x="1035" y="3866"/>
                  </a:lnTo>
                  <a:lnTo>
                    <a:pt x="1191" y="3827"/>
                  </a:lnTo>
                  <a:lnTo>
                    <a:pt x="1347" y="3768"/>
                  </a:lnTo>
                  <a:lnTo>
                    <a:pt x="1484" y="3709"/>
                  </a:lnTo>
                  <a:lnTo>
                    <a:pt x="1620" y="3612"/>
                  </a:lnTo>
                  <a:lnTo>
                    <a:pt x="1738" y="3534"/>
                  </a:lnTo>
                  <a:lnTo>
                    <a:pt x="1855" y="3417"/>
                  </a:lnTo>
                  <a:lnTo>
                    <a:pt x="1952" y="3319"/>
                  </a:lnTo>
                  <a:lnTo>
                    <a:pt x="2050" y="3182"/>
                  </a:lnTo>
                  <a:lnTo>
                    <a:pt x="2128" y="3046"/>
                  </a:lnTo>
                  <a:lnTo>
                    <a:pt x="2187" y="2909"/>
                  </a:lnTo>
                  <a:lnTo>
                    <a:pt x="2245" y="2772"/>
                  </a:lnTo>
                  <a:lnTo>
                    <a:pt x="2284" y="2616"/>
                  </a:lnTo>
                  <a:lnTo>
                    <a:pt x="2304" y="2460"/>
                  </a:lnTo>
                  <a:lnTo>
                    <a:pt x="2323" y="2284"/>
                  </a:lnTo>
                  <a:lnTo>
                    <a:pt x="2323" y="1191"/>
                  </a:lnTo>
                  <a:lnTo>
                    <a:pt x="2323" y="1054"/>
                  </a:lnTo>
                  <a:lnTo>
                    <a:pt x="2304" y="937"/>
                  </a:lnTo>
                  <a:lnTo>
                    <a:pt x="2226" y="723"/>
                  </a:lnTo>
                  <a:lnTo>
                    <a:pt x="2128" y="527"/>
                  </a:lnTo>
                  <a:lnTo>
                    <a:pt x="1972" y="352"/>
                  </a:lnTo>
                  <a:lnTo>
                    <a:pt x="1796" y="195"/>
                  </a:lnTo>
                  <a:lnTo>
                    <a:pt x="1601" y="98"/>
                  </a:lnTo>
                  <a:lnTo>
                    <a:pt x="1386" y="20"/>
                  </a:lnTo>
                  <a:lnTo>
                    <a:pt x="1269" y="0"/>
                  </a:lnTo>
                  <a:close/>
                </a:path>
              </a:pathLst>
            </a:custGeom>
            <a:solidFill>
              <a:srgbClr val="83CF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2466;p11">
              <a:extLst>
                <a:ext uri="{FF2B5EF4-FFF2-40B4-BE49-F238E27FC236}">
                  <a16:creationId xmlns:a16="http://schemas.microsoft.com/office/drawing/2014/main" id="{2381E5EE-E83F-2C4B-A604-E2296F9E10DC}"/>
                </a:ext>
              </a:extLst>
            </p:cNvPr>
            <p:cNvSpPr/>
            <p:nvPr/>
          </p:nvSpPr>
          <p:spPr>
            <a:xfrm>
              <a:off x="5048298" y="3528003"/>
              <a:ext cx="78733" cy="29388"/>
            </a:xfrm>
            <a:custGeom>
              <a:avLst/>
              <a:gdLst/>
              <a:ahLst/>
              <a:cxnLst/>
              <a:rect l="l" t="t" r="r" b="b"/>
              <a:pathLst>
                <a:path w="2304" h="860" extrusionOk="0">
                  <a:moveTo>
                    <a:pt x="0" y="1"/>
                  </a:moveTo>
                  <a:lnTo>
                    <a:pt x="0" y="860"/>
                  </a:lnTo>
                  <a:lnTo>
                    <a:pt x="1972" y="860"/>
                  </a:lnTo>
                  <a:lnTo>
                    <a:pt x="2050" y="840"/>
                  </a:lnTo>
                  <a:lnTo>
                    <a:pt x="2128" y="801"/>
                  </a:lnTo>
                  <a:lnTo>
                    <a:pt x="2187" y="743"/>
                  </a:lnTo>
                  <a:lnTo>
                    <a:pt x="2245" y="684"/>
                  </a:lnTo>
                  <a:lnTo>
                    <a:pt x="2284" y="606"/>
                  </a:lnTo>
                  <a:lnTo>
                    <a:pt x="2304" y="528"/>
                  </a:lnTo>
                  <a:lnTo>
                    <a:pt x="2304" y="430"/>
                  </a:lnTo>
                  <a:lnTo>
                    <a:pt x="2304" y="352"/>
                  </a:lnTo>
                  <a:lnTo>
                    <a:pt x="2284" y="274"/>
                  </a:lnTo>
                  <a:lnTo>
                    <a:pt x="2245" y="196"/>
                  </a:lnTo>
                  <a:lnTo>
                    <a:pt x="2187" y="137"/>
                  </a:lnTo>
                  <a:lnTo>
                    <a:pt x="2128" y="79"/>
                  </a:lnTo>
                  <a:lnTo>
                    <a:pt x="2050" y="40"/>
                  </a:lnTo>
                  <a:lnTo>
                    <a:pt x="1972" y="20"/>
                  </a:lnTo>
                  <a:lnTo>
                    <a:pt x="1894" y="1"/>
                  </a:lnTo>
                  <a:close/>
                </a:path>
              </a:pathLst>
            </a:custGeom>
            <a:solidFill>
              <a:srgbClr val="FFF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2467;p11">
              <a:extLst>
                <a:ext uri="{FF2B5EF4-FFF2-40B4-BE49-F238E27FC236}">
                  <a16:creationId xmlns:a16="http://schemas.microsoft.com/office/drawing/2014/main" id="{DC90C412-9C66-F346-A725-8B98BCAC9861}"/>
                </a:ext>
              </a:extLst>
            </p:cNvPr>
            <p:cNvSpPr/>
            <p:nvPr/>
          </p:nvSpPr>
          <p:spPr>
            <a:xfrm>
              <a:off x="4787465" y="3528003"/>
              <a:ext cx="78733" cy="29388"/>
            </a:xfrm>
            <a:custGeom>
              <a:avLst/>
              <a:gdLst/>
              <a:ahLst/>
              <a:cxnLst/>
              <a:rect l="l" t="t" r="r" b="b"/>
              <a:pathLst>
                <a:path w="2304" h="860" extrusionOk="0">
                  <a:moveTo>
                    <a:pt x="430" y="1"/>
                  </a:moveTo>
                  <a:lnTo>
                    <a:pt x="332" y="20"/>
                  </a:lnTo>
                  <a:lnTo>
                    <a:pt x="254" y="40"/>
                  </a:lnTo>
                  <a:lnTo>
                    <a:pt x="176" y="79"/>
                  </a:lnTo>
                  <a:lnTo>
                    <a:pt x="117" y="137"/>
                  </a:lnTo>
                  <a:lnTo>
                    <a:pt x="59" y="196"/>
                  </a:lnTo>
                  <a:lnTo>
                    <a:pt x="20" y="274"/>
                  </a:lnTo>
                  <a:lnTo>
                    <a:pt x="0" y="352"/>
                  </a:lnTo>
                  <a:lnTo>
                    <a:pt x="0" y="430"/>
                  </a:lnTo>
                  <a:lnTo>
                    <a:pt x="0" y="528"/>
                  </a:lnTo>
                  <a:lnTo>
                    <a:pt x="20" y="606"/>
                  </a:lnTo>
                  <a:lnTo>
                    <a:pt x="59" y="684"/>
                  </a:lnTo>
                  <a:lnTo>
                    <a:pt x="117" y="743"/>
                  </a:lnTo>
                  <a:lnTo>
                    <a:pt x="176" y="801"/>
                  </a:lnTo>
                  <a:lnTo>
                    <a:pt x="254" y="840"/>
                  </a:lnTo>
                  <a:lnTo>
                    <a:pt x="332" y="860"/>
                  </a:lnTo>
                  <a:lnTo>
                    <a:pt x="2304" y="860"/>
                  </a:lnTo>
                  <a:lnTo>
                    <a:pt x="2304" y="1"/>
                  </a:lnTo>
                  <a:close/>
                </a:path>
              </a:pathLst>
            </a:custGeom>
            <a:solidFill>
              <a:srgbClr val="FFF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2468;p11">
              <a:extLst>
                <a:ext uri="{FF2B5EF4-FFF2-40B4-BE49-F238E27FC236}">
                  <a16:creationId xmlns:a16="http://schemas.microsoft.com/office/drawing/2014/main" id="{7A8C9FB8-9EE4-7449-B229-BC57C03E0A05}"/>
                </a:ext>
              </a:extLst>
            </p:cNvPr>
            <p:cNvSpPr/>
            <p:nvPr/>
          </p:nvSpPr>
          <p:spPr>
            <a:xfrm>
              <a:off x="4846172" y="3405942"/>
              <a:ext cx="111437" cy="236850"/>
            </a:xfrm>
            <a:custGeom>
              <a:avLst/>
              <a:gdLst/>
              <a:ahLst/>
              <a:cxnLst/>
              <a:rect l="l" t="t" r="r" b="b"/>
              <a:pathLst>
                <a:path w="3261" h="6931" extrusionOk="0">
                  <a:moveTo>
                    <a:pt x="234" y="0"/>
                  </a:moveTo>
                  <a:lnTo>
                    <a:pt x="195" y="254"/>
                  </a:lnTo>
                  <a:lnTo>
                    <a:pt x="117" y="918"/>
                  </a:lnTo>
                  <a:lnTo>
                    <a:pt x="78" y="1406"/>
                  </a:lnTo>
                  <a:lnTo>
                    <a:pt x="39" y="1952"/>
                  </a:lnTo>
                  <a:lnTo>
                    <a:pt x="0" y="2577"/>
                  </a:lnTo>
                  <a:lnTo>
                    <a:pt x="0" y="3241"/>
                  </a:lnTo>
                  <a:lnTo>
                    <a:pt x="0" y="3495"/>
                  </a:lnTo>
                  <a:lnTo>
                    <a:pt x="39" y="3709"/>
                  </a:lnTo>
                  <a:lnTo>
                    <a:pt x="78" y="3905"/>
                  </a:lnTo>
                  <a:lnTo>
                    <a:pt x="117" y="4061"/>
                  </a:lnTo>
                  <a:lnTo>
                    <a:pt x="176" y="4217"/>
                  </a:lnTo>
                  <a:lnTo>
                    <a:pt x="254" y="4334"/>
                  </a:lnTo>
                  <a:lnTo>
                    <a:pt x="390" y="4568"/>
                  </a:lnTo>
                  <a:lnTo>
                    <a:pt x="547" y="4783"/>
                  </a:lnTo>
                  <a:lnTo>
                    <a:pt x="703" y="4998"/>
                  </a:lnTo>
                  <a:lnTo>
                    <a:pt x="761" y="5135"/>
                  </a:lnTo>
                  <a:lnTo>
                    <a:pt x="820" y="5271"/>
                  </a:lnTo>
                  <a:lnTo>
                    <a:pt x="879" y="5447"/>
                  </a:lnTo>
                  <a:lnTo>
                    <a:pt x="898" y="5642"/>
                  </a:lnTo>
                  <a:lnTo>
                    <a:pt x="996" y="6286"/>
                  </a:lnTo>
                  <a:lnTo>
                    <a:pt x="1015" y="6677"/>
                  </a:lnTo>
                  <a:lnTo>
                    <a:pt x="1015" y="6872"/>
                  </a:lnTo>
                  <a:lnTo>
                    <a:pt x="1015" y="6931"/>
                  </a:lnTo>
                  <a:lnTo>
                    <a:pt x="3260" y="6931"/>
                  </a:lnTo>
                  <a:lnTo>
                    <a:pt x="3260" y="2772"/>
                  </a:lnTo>
                  <a:lnTo>
                    <a:pt x="3163" y="2772"/>
                  </a:lnTo>
                  <a:lnTo>
                    <a:pt x="2928" y="2753"/>
                  </a:lnTo>
                  <a:lnTo>
                    <a:pt x="2772" y="2733"/>
                  </a:lnTo>
                  <a:lnTo>
                    <a:pt x="2577" y="2675"/>
                  </a:lnTo>
                  <a:lnTo>
                    <a:pt x="2401" y="2597"/>
                  </a:lnTo>
                  <a:lnTo>
                    <a:pt x="2187" y="2499"/>
                  </a:lnTo>
                  <a:lnTo>
                    <a:pt x="1991" y="2362"/>
                  </a:lnTo>
                  <a:lnTo>
                    <a:pt x="1796" y="2187"/>
                  </a:lnTo>
                  <a:lnTo>
                    <a:pt x="1601" y="1952"/>
                  </a:lnTo>
                  <a:lnTo>
                    <a:pt x="1425" y="1679"/>
                  </a:lnTo>
                  <a:lnTo>
                    <a:pt x="1347" y="1523"/>
                  </a:lnTo>
                  <a:lnTo>
                    <a:pt x="1289" y="1367"/>
                  </a:lnTo>
                  <a:lnTo>
                    <a:pt x="1210" y="1172"/>
                  </a:lnTo>
                  <a:lnTo>
                    <a:pt x="1152" y="976"/>
                  </a:lnTo>
                  <a:lnTo>
                    <a:pt x="1113" y="762"/>
                  </a:lnTo>
                  <a:lnTo>
                    <a:pt x="1074" y="527"/>
                  </a:lnTo>
                  <a:lnTo>
                    <a:pt x="1035" y="274"/>
                  </a:lnTo>
                  <a:lnTo>
                    <a:pt x="1015"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2469;p11">
              <a:extLst>
                <a:ext uri="{FF2B5EF4-FFF2-40B4-BE49-F238E27FC236}">
                  <a16:creationId xmlns:a16="http://schemas.microsoft.com/office/drawing/2014/main" id="{FB208A6E-57A8-2143-919D-64498D88AB81}"/>
                </a:ext>
              </a:extLst>
            </p:cNvPr>
            <p:cNvSpPr/>
            <p:nvPr/>
          </p:nvSpPr>
          <p:spPr>
            <a:xfrm>
              <a:off x="5004251" y="3642752"/>
              <a:ext cx="91446" cy="248878"/>
            </a:xfrm>
            <a:custGeom>
              <a:avLst/>
              <a:gdLst/>
              <a:ahLst/>
              <a:cxnLst/>
              <a:rect l="l" t="t" r="r" b="b"/>
              <a:pathLst>
                <a:path w="2676" h="7283" extrusionOk="0">
                  <a:moveTo>
                    <a:pt x="1" y="1"/>
                  </a:moveTo>
                  <a:lnTo>
                    <a:pt x="98" y="137"/>
                  </a:lnTo>
                  <a:lnTo>
                    <a:pt x="333" y="528"/>
                  </a:lnTo>
                  <a:lnTo>
                    <a:pt x="469" y="801"/>
                  </a:lnTo>
                  <a:lnTo>
                    <a:pt x="606" y="1113"/>
                  </a:lnTo>
                  <a:lnTo>
                    <a:pt x="723" y="1445"/>
                  </a:lnTo>
                  <a:lnTo>
                    <a:pt x="840" y="1797"/>
                  </a:lnTo>
                  <a:lnTo>
                    <a:pt x="957" y="2304"/>
                  </a:lnTo>
                  <a:lnTo>
                    <a:pt x="1094" y="3066"/>
                  </a:lnTo>
                  <a:lnTo>
                    <a:pt x="1445" y="4901"/>
                  </a:lnTo>
                  <a:lnTo>
                    <a:pt x="1855" y="7282"/>
                  </a:lnTo>
                  <a:lnTo>
                    <a:pt x="2617" y="7282"/>
                  </a:lnTo>
                  <a:lnTo>
                    <a:pt x="2656" y="7243"/>
                  </a:lnTo>
                  <a:lnTo>
                    <a:pt x="2675" y="7204"/>
                  </a:lnTo>
                  <a:lnTo>
                    <a:pt x="2675" y="7165"/>
                  </a:lnTo>
                  <a:lnTo>
                    <a:pt x="2226" y="4530"/>
                  </a:lnTo>
                  <a:lnTo>
                    <a:pt x="1933" y="2890"/>
                  </a:lnTo>
                  <a:lnTo>
                    <a:pt x="1797" y="2246"/>
                  </a:lnTo>
                  <a:lnTo>
                    <a:pt x="1699" y="1797"/>
                  </a:lnTo>
                  <a:lnTo>
                    <a:pt x="1582" y="1445"/>
                  </a:lnTo>
                  <a:lnTo>
                    <a:pt x="1465" y="1113"/>
                  </a:lnTo>
                  <a:lnTo>
                    <a:pt x="1328" y="801"/>
                  </a:lnTo>
                  <a:lnTo>
                    <a:pt x="1192" y="528"/>
                  </a:lnTo>
                  <a:lnTo>
                    <a:pt x="957" y="137"/>
                  </a:lnTo>
                  <a:lnTo>
                    <a:pt x="860" y="1"/>
                  </a:lnTo>
                  <a:close/>
                </a:path>
              </a:pathLst>
            </a:custGeom>
            <a:solidFill>
              <a:srgbClr val="83CF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2470;p11">
              <a:extLst>
                <a:ext uri="{FF2B5EF4-FFF2-40B4-BE49-F238E27FC236}">
                  <a16:creationId xmlns:a16="http://schemas.microsoft.com/office/drawing/2014/main" id="{F253A20C-0E9B-A740-AD53-6F87ECAD0FE5}"/>
                </a:ext>
              </a:extLst>
            </p:cNvPr>
            <p:cNvSpPr/>
            <p:nvPr/>
          </p:nvSpPr>
          <p:spPr>
            <a:xfrm>
              <a:off x="4957572" y="3405942"/>
              <a:ext cx="110753" cy="236850"/>
            </a:xfrm>
            <a:custGeom>
              <a:avLst/>
              <a:gdLst/>
              <a:ahLst/>
              <a:cxnLst/>
              <a:rect l="l" t="t" r="r" b="b"/>
              <a:pathLst>
                <a:path w="3241" h="6931" extrusionOk="0">
                  <a:moveTo>
                    <a:pt x="2226" y="0"/>
                  </a:moveTo>
                  <a:lnTo>
                    <a:pt x="2226" y="274"/>
                  </a:lnTo>
                  <a:lnTo>
                    <a:pt x="2206" y="527"/>
                  </a:lnTo>
                  <a:lnTo>
                    <a:pt x="2187" y="762"/>
                  </a:lnTo>
                  <a:lnTo>
                    <a:pt x="2128" y="976"/>
                  </a:lnTo>
                  <a:lnTo>
                    <a:pt x="2089" y="1172"/>
                  </a:lnTo>
                  <a:lnTo>
                    <a:pt x="2031" y="1367"/>
                  </a:lnTo>
                  <a:lnTo>
                    <a:pt x="1952" y="1523"/>
                  </a:lnTo>
                  <a:lnTo>
                    <a:pt x="1874" y="1679"/>
                  </a:lnTo>
                  <a:lnTo>
                    <a:pt x="1796" y="1835"/>
                  </a:lnTo>
                  <a:lnTo>
                    <a:pt x="1718" y="1952"/>
                  </a:lnTo>
                  <a:lnTo>
                    <a:pt x="1523" y="2187"/>
                  </a:lnTo>
                  <a:lnTo>
                    <a:pt x="1328" y="2362"/>
                  </a:lnTo>
                  <a:lnTo>
                    <a:pt x="1113" y="2499"/>
                  </a:lnTo>
                  <a:lnTo>
                    <a:pt x="898" y="2597"/>
                  </a:lnTo>
                  <a:lnTo>
                    <a:pt x="703" y="2675"/>
                  </a:lnTo>
                  <a:lnTo>
                    <a:pt x="508" y="2733"/>
                  </a:lnTo>
                  <a:lnTo>
                    <a:pt x="352" y="2753"/>
                  </a:lnTo>
                  <a:lnTo>
                    <a:pt x="98" y="2772"/>
                  </a:lnTo>
                  <a:lnTo>
                    <a:pt x="0" y="2772"/>
                  </a:lnTo>
                  <a:lnTo>
                    <a:pt x="0" y="6931"/>
                  </a:lnTo>
                  <a:lnTo>
                    <a:pt x="2226" y="6931"/>
                  </a:lnTo>
                  <a:lnTo>
                    <a:pt x="2226" y="6872"/>
                  </a:lnTo>
                  <a:lnTo>
                    <a:pt x="2226" y="6677"/>
                  </a:lnTo>
                  <a:lnTo>
                    <a:pt x="2265" y="6286"/>
                  </a:lnTo>
                  <a:lnTo>
                    <a:pt x="2343" y="5642"/>
                  </a:lnTo>
                  <a:lnTo>
                    <a:pt x="2382" y="5447"/>
                  </a:lnTo>
                  <a:lnTo>
                    <a:pt x="2421" y="5271"/>
                  </a:lnTo>
                  <a:lnTo>
                    <a:pt x="2480" y="5135"/>
                  </a:lnTo>
                  <a:lnTo>
                    <a:pt x="2538" y="4998"/>
                  </a:lnTo>
                  <a:lnTo>
                    <a:pt x="2694" y="4783"/>
                  </a:lnTo>
                  <a:lnTo>
                    <a:pt x="2850" y="4568"/>
                  </a:lnTo>
                  <a:lnTo>
                    <a:pt x="3007" y="4334"/>
                  </a:lnTo>
                  <a:lnTo>
                    <a:pt x="3065" y="4217"/>
                  </a:lnTo>
                  <a:lnTo>
                    <a:pt x="3124" y="4061"/>
                  </a:lnTo>
                  <a:lnTo>
                    <a:pt x="3182" y="3905"/>
                  </a:lnTo>
                  <a:lnTo>
                    <a:pt x="3221" y="3709"/>
                  </a:lnTo>
                  <a:lnTo>
                    <a:pt x="3241" y="3495"/>
                  </a:lnTo>
                  <a:lnTo>
                    <a:pt x="3241" y="3241"/>
                  </a:lnTo>
                  <a:lnTo>
                    <a:pt x="3241" y="2577"/>
                  </a:lnTo>
                  <a:lnTo>
                    <a:pt x="3202" y="1952"/>
                  </a:lnTo>
                  <a:lnTo>
                    <a:pt x="3163" y="1406"/>
                  </a:lnTo>
                  <a:lnTo>
                    <a:pt x="3124" y="918"/>
                  </a:lnTo>
                  <a:lnTo>
                    <a:pt x="3046" y="254"/>
                  </a:lnTo>
                  <a:lnTo>
                    <a:pt x="3007"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2471;p11">
              <a:extLst>
                <a:ext uri="{FF2B5EF4-FFF2-40B4-BE49-F238E27FC236}">
                  <a16:creationId xmlns:a16="http://schemas.microsoft.com/office/drawing/2014/main" id="{712B5879-3C58-1641-8A19-324F46FCA394}"/>
                </a:ext>
              </a:extLst>
            </p:cNvPr>
            <p:cNvSpPr/>
            <p:nvPr/>
          </p:nvSpPr>
          <p:spPr>
            <a:xfrm>
              <a:off x="5004251" y="3405942"/>
              <a:ext cx="64073" cy="236850"/>
            </a:xfrm>
            <a:custGeom>
              <a:avLst/>
              <a:gdLst/>
              <a:ahLst/>
              <a:cxnLst/>
              <a:rect l="l" t="t" r="r" b="b"/>
              <a:pathLst>
                <a:path w="1875" h="6931" extrusionOk="0">
                  <a:moveTo>
                    <a:pt x="860" y="0"/>
                  </a:moveTo>
                  <a:lnTo>
                    <a:pt x="899" y="254"/>
                  </a:lnTo>
                  <a:lnTo>
                    <a:pt x="938" y="918"/>
                  </a:lnTo>
                  <a:lnTo>
                    <a:pt x="996" y="1952"/>
                  </a:lnTo>
                  <a:lnTo>
                    <a:pt x="1016" y="2577"/>
                  </a:lnTo>
                  <a:lnTo>
                    <a:pt x="1016" y="3241"/>
                  </a:lnTo>
                  <a:lnTo>
                    <a:pt x="1016" y="3495"/>
                  </a:lnTo>
                  <a:lnTo>
                    <a:pt x="996" y="3709"/>
                  </a:lnTo>
                  <a:lnTo>
                    <a:pt x="957" y="3905"/>
                  </a:lnTo>
                  <a:lnTo>
                    <a:pt x="899" y="4061"/>
                  </a:lnTo>
                  <a:lnTo>
                    <a:pt x="840" y="4217"/>
                  </a:lnTo>
                  <a:lnTo>
                    <a:pt x="782" y="4334"/>
                  </a:lnTo>
                  <a:lnTo>
                    <a:pt x="625" y="4568"/>
                  </a:lnTo>
                  <a:lnTo>
                    <a:pt x="469" y="4783"/>
                  </a:lnTo>
                  <a:lnTo>
                    <a:pt x="313" y="4998"/>
                  </a:lnTo>
                  <a:lnTo>
                    <a:pt x="255" y="5135"/>
                  </a:lnTo>
                  <a:lnTo>
                    <a:pt x="196" y="5271"/>
                  </a:lnTo>
                  <a:lnTo>
                    <a:pt x="157" y="5447"/>
                  </a:lnTo>
                  <a:lnTo>
                    <a:pt x="118" y="5642"/>
                  </a:lnTo>
                  <a:lnTo>
                    <a:pt x="40" y="6286"/>
                  </a:lnTo>
                  <a:lnTo>
                    <a:pt x="1" y="6677"/>
                  </a:lnTo>
                  <a:lnTo>
                    <a:pt x="1" y="6872"/>
                  </a:lnTo>
                  <a:lnTo>
                    <a:pt x="1" y="6931"/>
                  </a:lnTo>
                  <a:lnTo>
                    <a:pt x="860" y="6931"/>
                  </a:lnTo>
                  <a:lnTo>
                    <a:pt x="860" y="6872"/>
                  </a:lnTo>
                  <a:lnTo>
                    <a:pt x="860" y="6677"/>
                  </a:lnTo>
                  <a:lnTo>
                    <a:pt x="899" y="6286"/>
                  </a:lnTo>
                  <a:lnTo>
                    <a:pt x="977" y="5642"/>
                  </a:lnTo>
                  <a:lnTo>
                    <a:pt x="1016" y="5447"/>
                  </a:lnTo>
                  <a:lnTo>
                    <a:pt x="1055" y="5271"/>
                  </a:lnTo>
                  <a:lnTo>
                    <a:pt x="1114" y="5135"/>
                  </a:lnTo>
                  <a:lnTo>
                    <a:pt x="1172" y="4998"/>
                  </a:lnTo>
                  <a:lnTo>
                    <a:pt x="1328" y="4783"/>
                  </a:lnTo>
                  <a:lnTo>
                    <a:pt x="1484" y="4568"/>
                  </a:lnTo>
                  <a:lnTo>
                    <a:pt x="1641" y="4334"/>
                  </a:lnTo>
                  <a:lnTo>
                    <a:pt x="1699" y="4217"/>
                  </a:lnTo>
                  <a:lnTo>
                    <a:pt x="1758" y="4061"/>
                  </a:lnTo>
                  <a:lnTo>
                    <a:pt x="1816" y="3905"/>
                  </a:lnTo>
                  <a:lnTo>
                    <a:pt x="1855" y="3709"/>
                  </a:lnTo>
                  <a:lnTo>
                    <a:pt x="1875" y="3495"/>
                  </a:lnTo>
                  <a:lnTo>
                    <a:pt x="1875" y="3241"/>
                  </a:lnTo>
                  <a:lnTo>
                    <a:pt x="1875" y="2577"/>
                  </a:lnTo>
                  <a:lnTo>
                    <a:pt x="1836" y="1952"/>
                  </a:lnTo>
                  <a:lnTo>
                    <a:pt x="1797" y="1406"/>
                  </a:lnTo>
                  <a:lnTo>
                    <a:pt x="1758" y="918"/>
                  </a:lnTo>
                  <a:lnTo>
                    <a:pt x="1680" y="254"/>
                  </a:lnTo>
                  <a:lnTo>
                    <a:pt x="1641"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2472;p11">
              <a:extLst>
                <a:ext uri="{FF2B5EF4-FFF2-40B4-BE49-F238E27FC236}">
                  <a16:creationId xmlns:a16="http://schemas.microsoft.com/office/drawing/2014/main" id="{68D4215D-39C9-7944-8E0A-A4CBFA8DEC5F}"/>
                </a:ext>
              </a:extLst>
            </p:cNvPr>
            <p:cNvSpPr/>
            <p:nvPr/>
          </p:nvSpPr>
          <p:spPr>
            <a:xfrm>
              <a:off x="4924220" y="3520007"/>
              <a:ext cx="66055" cy="46748"/>
            </a:xfrm>
            <a:custGeom>
              <a:avLst/>
              <a:gdLst/>
              <a:ahLst/>
              <a:cxnLst/>
              <a:rect l="l" t="t" r="r" b="b"/>
              <a:pathLst>
                <a:path w="1933" h="1368" extrusionOk="0">
                  <a:moveTo>
                    <a:pt x="156" y="1"/>
                  </a:moveTo>
                  <a:lnTo>
                    <a:pt x="78" y="20"/>
                  </a:lnTo>
                  <a:lnTo>
                    <a:pt x="20" y="98"/>
                  </a:lnTo>
                  <a:lnTo>
                    <a:pt x="0" y="157"/>
                  </a:lnTo>
                  <a:lnTo>
                    <a:pt x="0" y="254"/>
                  </a:lnTo>
                  <a:lnTo>
                    <a:pt x="39" y="313"/>
                  </a:lnTo>
                  <a:lnTo>
                    <a:pt x="98" y="371"/>
                  </a:lnTo>
                  <a:lnTo>
                    <a:pt x="586" y="684"/>
                  </a:lnTo>
                  <a:lnTo>
                    <a:pt x="98" y="996"/>
                  </a:lnTo>
                  <a:lnTo>
                    <a:pt x="39" y="1055"/>
                  </a:lnTo>
                  <a:lnTo>
                    <a:pt x="0" y="1113"/>
                  </a:lnTo>
                  <a:lnTo>
                    <a:pt x="0" y="1191"/>
                  </a:lnTo>
                  <a:lnTo>
                    <a:pt x="20" y="1269"/>
                  </a:lnTo>
                  <a:lnTo>
                    <a:pt x="59" y="1309"/>
                  </a:lnTo>
                  <a:lnTo>
                    <a:pt x="98" y="1348"/>
                  </a:lnTo>
                  <a:lnTo>
                    <a:pt x="156" y="1367"/>
                  </a:lnTo>
                  <a:lnTo>
                    <a:pt x="254" y="1367"/>
                  </a:lnTo>
                  <a:lnTo>
                    <a:pt x="312" y="1348"/>
                  </a:lnTo>
                  <a:lnTo>
                    <a:pt x="976" y="938"/>
                  </a:lnTo>
                  <a:lnTo>
                    <a:pt x="1620" y="1348"/>
                  </a:lnTo>
                  <a:lnTo>
                    <a:pt x="1679" y="1367"/>
                  </a:lnTo>
                  <a:lnTo>
                    <a:pt x="1796" y="1367"/>
                  </a:lnTo>
                  <a:lnTo>
                    <a:pt x="1835" y="1348"/>
                  </a:lnTo>
                  <a:lnTo>
                    <a:pt x="1874" y="1309"/>
                  </a:lnTo>
                  <a:lnTo>
                    <a:pt x="1913" y="1269"/>
                  </a:lnTo>
                  <a:lnTo>
                    <a:pt x="1933" y="1191"/>
                  </a:lnTo>
                  <a:lnTo>
                    <a:pt x="1933" y="1113"/>
                  </a:lnTo>
                  <a:lnTo>
                    <a:pt x="1913" y="1055"/>
                  </a:lnTo>
                  <a:lnTo>
                    <a:pt x="1855" y="996"/>
                  </a:lnTo>
                  <a:lnTo>
                    <a:pt x="1367" y="684"/>
                  </a:lnTo>
                  <a:lnTo>
                    <a:pt x="1855" y="371"/>
                  </a:lnTo>
                  <a:lnTo>
                    <a:pt x="1913" y="313"/>
                  </a:lnTo>
                  <a:lnTo>
                    <a:pt x="1933" y="254"/>
                  </a:lnTo>
                  <a:lnTo>
                    <a:pt x="1933" y="157"/>
                  </a:lnTo>
                  <a:lnTo>
                    <a:pt x="1913" y="98"/>
                  </a:lnTo>
                  <a:lnTo>
                    <a:pt x="1855" y="20"/>
                  </a:lnTo>
                  <a:lnTo>
                    <a:pt x="1777" y="1"/>
                  </a:lnTo>
                  <a:lnTo>
                    <a:pt x="1699" y="1"/>
                  </a:lnTo>
                  <a:lnTo>
                    <a:pt x="1620" y="20"/>
                  </a:lnTo>
                  <a:lnTo>
                    <a:pt x="976" y="430"/>
                  </a:lnTo>
                  <a:lnTo>
                    <a:pt x="312" y="20"/>
                  </a:lnTo>
                  <a:lnTo>
                    <a:pt x="234" y="1"/>
                  </a:lnTo>
                  <a:close/>
                </a:path>
              </a:pathLst>
            </a:custGeom>
            <a:solidFill>
              <a:srgbClr val="FFF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2473;p11">
              <a:extLst>
                <a:ext uri="{FF2B5EF4-FFF2-40B4-BE49-F238E27FC236}">
                  <a16:creationId xmlns:a16="http://schemas.microsoft.com/office/drawing/2014/main" id="{F2F2C1EE-845E-9045-9284-F8339A34690C}"/>
                </a:ext>
              </a:extLst>
            </p:cNvPr>
            <p:cNvSpPr/>
            <p:nvPr/>
          </p:nvSpPr>
          <p:spPr>
            <a:xfrm>
              <a:off x="4924220" y="3576049"/>
              <a:ext cx="66055" cy="47397"/>
            </a:xfrm>
            <a:custGeom>
              <a:avLst/>
              <a:gdLst/>
              <a:ahLst/>
              <a:cxnLst/>
              <a:rect l="l" t="t" r="r" b="b"/>
              <a:pathLst>
                <a:path w="1933" h="1387" extrusionOk="0">
                  <a:moveTo>
                    <a:pt x="234" y="0"/>
                  </a:moveTo>
                  <a:lnTo>
                    <a:pt x="156" y="20"/>
                  </a:lnTo>
                  <a:lnTo>
                    <a:pt x="78" y="39"/>
                  </a:lnTo>
                  <a:lnTo>
                    <a:pt x="20" y="98"/>
                  </a:lnTo>
                  <a:lnTo>
                    <a:pt x="0" y="176"/>
                  </a:lnTo>
                  <a:lnTo>
                    <a:pt x="0" y="254"/>
                  </a:lnTo>
                  <a:lnTo>
                    <a:pt x="39" y="332"/>
                  </a:lnTo>
                  <a:lnTo>
                    <a:pt x="98" y="391"/>
                  </a:lnTo>
                  <a:lnTo>
                    <a:pt x="586" y="703"/>
                  </a:lnTo>
                  <a:lnTo>
                    <a:pt x="98" y="996"/>
                  </a:lnTo>
                  <a:lnTo>
                    <a:pt x="39" y="1055"/>
                  </a:lnTo>
                  <a:lnTo>
                    <a:pt x="0" y="1133"/>
                  </a:lnTo>
                  <a:lnTo>
                    <a:pt x="0" y="1211"/>
                  </a:lnTo>
                  <a:lnTo>
                    <a:pt x="20" y="1289"/>
                  </a:lnTo>
                  <a:lnTo>
                    <a:pt x="59" y="1328"/>
                  </a:lnTo>
                  <a:lnTo>
                    <a:pt x="98" y="1367"/>
                  </a:lnTo>
                  <a:lnTo>
                    <a:pt x="156" y="1386"/>
                  </a:lnTo>
                  <a:lnTo>
                    <a:pt x="254" y="1386"/>
                  </a:lnTo>
                  <a:lnTo>
                    <a:pt x="312" y="1347"/>
                  </a:lnTo>
                  <a:lnTo>
                    <a:pt x="976" y="937"/>
                  </a:lnTo>
                  <a:lnTo>
                    <a:pt x="1620" y="1347"/>
                  </a:lnTo>
                  <a:lnTo>
                    <a:pt x="1679" y="1386"/>
                  </a:lnTo>
                  <a:lnTo>
                    <a:pt x="1796" y="1386"/>
                  </a:lnTo>
                  <a:lnTo>
                    <a:pt x="1835" y="1367"/>
                  </a:lnTo>
                  <a:lnTo>
                    <a:pt x="1874" y="1328"/>
                  </a:lnTo>
                  <a:lnTo>
                    <a:pt x="1913" y="1289"/>
                  </a:lnTo>
                  <a:lnTo>
                    <a:pt x="1933" y="1211"/>
                  </a:lnTo>
                  <a:lnTo>
                    <a:pt x="1933" y="1133"/>
                  </a:lnTo>
                  <a:lnTo>
                    <a:pt x="1913" y="1055"/>
                  </a:lnTo>
                  <a:lnTo>
                    <a:pt x="1855" y="996"/>
                  </a:lnTo>
                  <a:lnTo>
                    <a:pt x="1367" y="703"/>
                  </a:lnTo>
                  <a:lnTo>
                    <a:pt x="1855" y="391"/>
                  </a:lnTo>
                  <a:lnTo>
                    <a:pt x="1913" y="332"/>
                  </a:lnTo>
                  <a:lnTo>
                    <a:pt x="1933" y="254"/>
                  </a:lnTo>
                  <a:lnTo>
                    <a:pt x="1933" y="176"/>
                  </a:lnTo>
                  <a:lnTo>
                    <a:pt x="1913" y="98"/>
                  </a:lnTo>
                  <a:lnTo>
                    <a:pt x="1855" y="39"/>
                  </a:lnTo>
                  <a:lnTo>
                    <a:pt x="1777" y="20"/>
                  </a:lnTo>
                  <a:lnTo>
                    <a:pt x="1699" y="0"/>
                  </a:lnTo>
                  <a:lnTo>
                    <a:pt x="1620" y="39"/>
                  </a:lnTo>
                  <a:lnTo>
                    <a:pt x="976" y="449"/>
                  </a:lnTo>
                  <a:lnTo>
                    <a:pt x="312" y="39"/>
                  </a:lnTo>
                  <a:lnTo>
                    <a:pt x="234" y="0"/>
                  </a:lnTo>
                  <a:close/>
                </a:path>
              </a:pathLst>
            </a:custGeom>
            <a:solidFill>
              <a:srgbClr val="FFF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2474;p11">
              <a:extLst>
                <a:ext uri="{FF2B5EF4-FFF2-40B4-BE49-F238E27FC236}">
                  <a16:creationId xmlns:a16="http://schemas.microsoft.com/office/drawing/2014/main" id="{DEB7360E-8C43-BE40-8589-208EFA8212ED}"/>
                </a:ext>
              </a:extLst>
            </p:cNvPr>
            <p:cNvSpPr/>
            <p:nvPr/>
          </p:nvSpPr>
          <p:spPr>
            <a:xfrm>
              <a:off x="4957572" y="3642752"/>
              <a:ext cx="150120" cy="191503"/>
            </a:xfrm>
            <a:custGeom>
              <a:avLst/>
              <a:gdLst/>
              <a:ahLst/>
              <a:cxnLst/>
              <a:rect l="l" t="t" r="r" b="b"/>
              <a:pathLst>
                <a:path w="4393" h="5604" extrusionOk="0">
                  <a:moveTo>
                    <a:pt x="0" y="1"/>
                  </a:moveTo>
                  <a:lnTo>
                    <a:pt x="39" y="235"/>
                  </a:lnTo>
                  <a:lnTo>
                    <a:pt x="156" y="860"/>
                  </a:lnTo>
                  <a:lnTo>
                    <a:pt x="274" y="1270"/>
                  </a:lnTo>
                  <a:lnTo>
                    <a:pt x="410" y="1738"/>
                  </a:lnTo>
                  <a:lnTo>
                    <a:pt x="586" y="2226"/>
                  </a:lnTo>
                  <a:lnTo>
                    <a:pt x="801" y="2753"/>
                  </a:lnTo>
                  <a:lnTo>
                    <a:pt x="1074" y="3261"/>
                  </a:lnTo>
                  <a:lnTo>
                    <a:pt x="1211" y="3515"/>
                  </a:lnTo>
                  <a:lnTo>
                    <a:pt x="1367" y="3768"/>
                  </a:lnTo>
                  <a:lnTo>
                    <a:pt x="1542" y="4003"/>
                  </a:lnTo>
                  <a:lnTo>
                    <a:pt x="1718" y="4237"/>
                  </a:lnTo>
                  <a:lnTo>
                    <a:pt x="1913" y="4452"/>
                  </a:lnTo>
                  <a:lnTo>
                    <a:pt x="2109" y="4666"/>
                  </a:lnTo>
                  <a:lnTo>
                    <a:pt x="2343" y="4862"/>
                  </a:lnTo>
                  <a:lnTo>
                    <a:pt x="2558" y="5018"/>
                  </a:lnTo>
                  <a:lnTo>
                    <a:pt x="2811" y="5174"/>
                  </a:lnTo>
                  <a:lnTo>
                    <a:pt x="3085" y="5311"/>
                  </a:lnTo>
                  <a:lnTo>
                    <a:pt x="3358" y="5428"/>
                  </a:lnTo>
                  <a:lnTo>
                    <a:pt x="3651" y="5506"/>
                  </a:lnTo>
                  <a:lnTo>
                    <a:pt x="3944" y="5564"/>
                  </a:lnTo>
                  <a:lnTo>
                    <a:pt x="4276" y="5603"/>
                  </a:lnTo>
                  <a:lnTo>
                    <a:pt x="4334" y="5584"/>
                  </a:lnTo>
                  <a:lnTo>
                    <a:pt x="4354" y="5564"/>
                  </a:lnTo>
                  <a:lnTo>
                    <a:pt x="4393" y="5506"/>
                  </a:lnTo>
                  <a:lnTo>
                    <a:pt x="4393" y="5467"/>
                  </a:lnTo>
                  <a:lnTo>
                    <a:pt x="4295" y="5057"/>
                  </a:lnTo>
                  <a:lnTo>
                    <a:pt x="4158" y="4452"/>
                  </a:lnTo>
                  <a:lnTo>
                    <a:pt x="3963" y="3690"/>
                  </a:lnTo>
                  <a:lnTo>
                    <a:pt x="3709" y="2851"/>
                  </a:lnTo>
                  <a:lnTo>
                    <a:pt x="3553" y="2421"/>
                  </a:lnTo>
                  <a:lnTo>
                    <a:pt x="3397" y="2011"/>
                  </a:lnTo>
                  <a:lnTo>
                    <a:pt x="3241" y="1601"/>
                  </a:lnTo>
                  <a:lnTo>
                    <a:pt x="3046" y="1211"/>
                  </a:lnTo>
                  <a:lnTo>
                    <a:pt x="2870" y="840"/>
                  </a:lnTo>
                  <a:lnTo>
                    <a:pt x="2655" y="508"/>
                  </a:lnTo>
                  <a:lnTo>
                    <a:pt x="2460" y="235"/>
                  </a:lnTo>
                  <a:lnTo>
                    <a:pt x="222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2475;p11">
              <a:extLst>
                <a:ext uri="{FF2B5EF4-FFF2-40B4-BE49-F238E27FC236}">
                  <a16:creationId xmlns:a16="http://schemas.microsoft.com/office/drawing/2014/main" id="{47B18688-808F-A749-BE9A-5FCB9DAE80D6}"/>
                </a:ext>
              </a:extLst>
            </p:cNvPr>
            <p:cNvSpPr/>
            <p:nvPr/>
          </p:nvSpPr>
          <p:spPr>
            <a:xfrm>
              <a:off x="5004251" y="3642752"/>
              <a:ext cx="103440" cy="191503"/>
            </a:xfrm>
            <a:custGeom>
              <a:avLst/>
              <a:gdLst/>
              <a:ahLst/>
              <a:cxnLst/>
              <a:rect l="l" t="t" r="r" b="b"/>
              <a:pathLst>
                <a:path w="3027" h="5604" extrusionOk="0">
                  <a:moveTo>
                    <a:pt x="1" y="1"/>
                  </a:moveTo>
                  <a:lnTo>
                    <a:pt x="118" y="118"/>
                  </a:lnTo>
                  <a:lnTo>
                    <a:pt x="235" y="235"/>
                  </a:lnTo>
                  <a:lnTo>
                    <a:pt x="450" y="528"/>
                  </a:lnTo>
                  <a:lnTo>
                    <a:pt x="645" y="860"/>
                  </a:lnTo>
                  <a:lnTo>
                    <a:pt x="840" y="1211"/>
                  </a:lnTo>
                  <a:lnTo>
                    <a:pt x="1016" y="1621"/>
                  </a:lnTo>
                  <a:lnTo>
                    <a:pt x="1192" y="2031"/>
                  </a:lnTo>
                  <a:lnTo>
                    <a:pt x="1348" y="2460"/>
                  </a:lnTo>
                  <a:lnTo>
                    <a:pt x="1484" y="2890"/>
                  </a:lnTo>
                  <a:lnTo>
                    <a:pt x="1738" y="3729"/>
                  </a:lnTo>
                  <a:lnTo>
                    <a:pt x="1933" y="4471"/>
                  </a:lnTo>
                  <a:lnTo>
                    <a:pt x="2090" y="5096"/>
                  </a:lnTo>
                  <a:lnTo>
                    <a:pt x="2168" y="5486"/>
                  </a:lnTo>
                  <a:lnTo>
                    <a:pt x="2519" y="5564"/>
                  </a:lnTo>
                  <a:lnTo>
                    <a:pt x="2910" y="5603"/>
                  </a:lnTo>
                  <a:lnTo>
                    <a:pt x="2949" y="5584"/>
                  </a:lnTo>
                  <a:lnTo>
                    <a:pt x="2988" y="5564"/>
                  </a:lnTo>
                  <a:lnTo>
                    <a:pt x="3027" y="5506"/>
                  </a:lnTo>
                  <a:lnTo>
                    <a:pt x="3027" y="5467"/>
                  </a:lnTo>
                  <a:lnTo>
                    <a:pt x="2929" y="5057"/>
                  </a:lnTo>
                  <a:lnTo>
                    <a:pt x="2792" y="4452"/>
                  </a:lnTo>
                  <a:lnTo>
                    <a:pt x="2597" y="3690"/>
                  </a:lnTo>
                  <a:lnTo>
                    <a:pt x="2343" y="2851"/>
                  </a:lnTo>
                  <a:lnTo>
                    <a:pt x="2187" y="2421"/>
                  </a:lnTo>
                  <a:lnTo>
                    <a:pt x="2031" y="2011"/>
                  </a:lnTo>
                  <a:lnTo>
                    <a:pt x="1875" y="1601"/>
                  </a:lnTo>
                  <a:lnTo>
                    <a:pt x="1680" y="1211"/>
                  </a:lnTo>
                  <a:lnTo>
                    <a:pt x="1504" y="840"/>
                  </a:lnTo>
                  <a:lnTo>
                    <a:pt x="1289" y="508"/>
                  </a:lnTo>
                  <a:lnTo>
                    <a:pt x="1094" y="235"/>
                  </a:lnTo>
                  <a:lnTo>
                    <a:pt x="860" y="1"/>
                  </a:lnTo>
                  <a:close/>
                </a:path>
              </a:pathLst>
            </a:custGeom>
            <a:solidFill>
              <a:srgbClr val="E8AB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2476;p11">
              <a:extLst>
                <a:ext uri="{FF2B5EF4-FFF2-40B4-BE49-F238E27FC236}">
                  <a16:creationId xmlns:a16="http://schemas.microsoft.com/office/drawing/2014/main" id="{3A05CF42-8787-6C43-819E-8B1D9CE4F39F}"/>
                </a:ext>
              </a:extLst>
            </p:cNvPr>
            <p:cNvSpPr/>
            <p:nvPr/>
          </p:nvSpPr>
          <p:spPr>
            <a:xfrm>
              <a:off x="4806455" y="3642752"/>
              <a:ext cx="150154" cy="191503"/>
            </a:xfrm>
            <a:custGeom>
              <a:avLst/>
              <a:gdLst/>
              <a:ahLst/>
              <a:cxnLst/>
              <a:rect l="l" t="t" r="r" b="b"/>
              <a:pathLst>
                <a:path w="4394" h="5604" extrusionOk="0">
                  <a:moveTo>
                    <a:pt x="2148" y="1"/>
                  </a:moveTo>
                  <a:lnTo>
                    <a:pt x="1933" y="235"/>
                  </a:lnTo>
                  <a:lnTo>
                    <a:pt x="1719" y="508"/>
                  </a:lnTo>
                  <a:lnTo>
                    <a:pt x="1523" y="840"/>
                  </a:lnTo>
                  <a:lnTo>
                    <a:pt x="1328" y="1211"/>
                  </a:lnTo>
                  <a:lnTo>
                    <a:pt x="1153" y="1601"/>
                  </a:lnTo>
                  <a:lnTo>
                    <a:pt x="977" y="2011"/>
                  </a:lnTo>
                  <a:lnTo>
                    <a:pt x="821" y="2421"/>
                  </a:lnTo>
                  <a:lnTo>
                    <a:pt x="684" y="2851"/>
                  </a:lnTo>
                  <a:lnTo>
                    <a:pt x="430" y="3690"/>
                  </a:lnTo>
                  <a:lnTo>
                    <a:pt x="216" y="4452"/>
                  </a:lnTo>
                  <a:lnTo>
                    <a:pt x="79" y="5057"/>
                  </a:lnTo>
                  <a:lnTo>
                    <a:pt x="1" y="5467"/>
                  </a:lnTo>
                  <a:lnTo>
                    <a:pt x="1" y="5506"/>
                  </a:lnTo>
                  <a:lnTo>
                    <a:pt x="20" y="5564"/>
                  </a:lnTo>
                  <a:lnTo>
                    <a:pt x="59" y="5584"/>
                  </a:lnTo>
                  <a:lnTo>
                    <a:pt x="98" y="5603"/>
                  </a:lnTo>
                  <a:lnTo>
                    <a:pt x="430" y="5564"/>
                  </a:lnTo>
                  <a:lnTo>
                    <a:pt x="743" y="5506"/>
                  </a:lnTo>
                  <a:lnTo>
                    <a:pt x="1035" y="5428"/>
                  </a:lnTo>
                  <a:lnTo>
                    <a:pt x="1309" y="5311"/>
                  </a:lnTo>
                  <a:lnTo>
                    <a:pt x="1563" y="5174"/>
                  </a:lnTo>
                  <a:lnTo>
                    <a:pt x="1816" y="5018"/>
                  </a:lnTo>
                  <a:lnTo>
                    <a:pt x="2051" y="4862"/>
                  </a:lnTo>
                  <a:lnTo>
                    <a:pt x="2265" y="4666"/>
                  </a:lnTo>
                  <a:lnTo>
                    <a:pt x="2461" y="4452"/>
                  </a:lnTo>
                  <a:lnTo>
                    <a:pt x="2656" y="4237"/>
                  </a:lnTo>
                  <a:lnTo>
                    <a:pt x="2851" y="4003"/>
                  </a:lnTo>
                  <a:lnTo>
                    <a:pt x="3007" y="3768"/>
                  </a:lnTo>
                  <a:lnTo>
                    <a:pt x="3163" y="3515"/>
                  </a:lnTo>
                  <a:lnTo>
                    <a:pt x="3320" y="3261"/>
                  </a:lnTo>
                  <a:lnTo>
                    <a:pt x="3573" y="2753"/>
                  </a:lnTo>
                  <a:lnTo>
                    <a:pt x="3788" y="2226"/>
                  </a:lnTo>
                  <a:lnTo>
                    <a:pt x="3964" y="1738"/>
                  </a:lnTo>
                  <a:lnTo>
                    <a:pt x="4100" y="1270"/>
                  </a:lnTo>
                  <a:lnTo>
                    <a:pt x="4218" y="860"/>
                  </a:lnTo>
                  <a:lnTo>
                    <a:pt x="4354" y="235"/>
                  </a:lnTo>
                  <a:lnTo>
                    <a:pt x="43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2477;p11">
            <a:extLst>
              <a:ext uri="{FF2B5EF4-FFF2-40B4-BE49-F238E27FC236}">
                <a16:creationId xmlns:a16="http://schemas.microsoft.com/office/drawing/2014/main" id="{5FD353AA-D691-4D42-98E9-9176FD48A879}"/>
              </a:ext>
            </a:extLst>
          </p:cNvPr>
          <p:cNvGrpSpPr/>
          <p:nvPr/>
        </p:nvGrpSpPr>
        <p:grpSpPr>
          <a:xfrm>
            <a:off x="7533811" y="4457359"/>
            <a:ext cx="512058" cy="512057"/>
            <a:chOff x="6256407" y="1990991"/>
            <a:chExt cx="486377" cy="485684"/>
          </a:xfrm>
        </p:grpSpPr>
        <p:sp>
          <p:nvSpPr>
            <p:cNvPr id="69" name="Google Shape;2478;p11">
              <a:extLst>
                <a:ext uri="{FF2B5EF4-FFF2-40B4-BE49-F238E27FC236}">
                  <a16:creationId xmlns:a16="http://schemas.microsoft.com/office/drawing/2014/main" id="{E6BA4903-0C68-854F-A237-D5CC916302FF}"/>
                </a:ext>
              </a:extLst>
            </p:cNvPr>
            <p:cNvSpPr/>
            <p:nvPr/>
          </p:nvSpPr>
          <p:spPr>
            <a:xfrm>
              <a:off x="6503230" y="1990991"/>
              <a:ext cx="192186" cy="70771"/>
            </a:xfrm>
            <a:custGeom>
              <a:avLst/>
              <a:gdLst/>
              <a:ahLst/>
              <a:cxnLst/>
              <a:rect l="l" t="t" r="r" b="b"/>
              <a:pathLst>
                <a:path w="5624" h="2071" extrusionOk="0">
                  <a:moveTo>
                    <a:pt x="1" y="1"/>
                  </a:moveTo>
                  <a:lnTo>
                    <a:pt x="2597" y="2070"/>
                  </a:lnTo>
                  <a:lnTo>
                    <a:pt x="5623" y="2070"/>
                  </a:lnTo>
                  <a:lnTo>
                    <a:pt x="157" y="20"/>
                  </a:lnTo>
                  <a:lnTo>
                    <a:pt x="79"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2479;p11">
              <a:extLst>
                <a:ext uri="{FF2B5EF4-FFF2-40B4-BE49-F238E27FC236}">
                  <a16:creationId xmlns:a16="http://schemas.microsoft.com/office/drawing/2014/main" id="{F926E158-DDEB-9449-871D-71D9531C4685}"/>
                </a:ext>
              </a:extLst>
            </p:cNvPr>
            <p:cNvSpPr/>
            <p:nvPr/>
          </p:nvSpPr>
          <p:spPr>
            <a:xfrm>
              <a:off x="6492568" y="2113087"/>
              <a:ext cx="14045" cy="351601"/>
            </a:xfrm>
            <a:custGeom>
              <a:avLst/>
              <a:gdLst/>
              <a:ahLst/>
              <a:cxnLst/>
              <a:rect l="l" t="t" r="r" b="b"/>
              <a:pathLst>
                <a:path w="411" h="10289" extrusionOk="0">
                  <a:moveTo>
                    <a:pt x="215" y="0"/>
                  </a:moveTo>
                  <a:lnTo>
                    <a:pt x="118" y="20"/>
                  </a:lnTo>
                  <a:lnTo>
                    <a:pt x="59" y="79"/>
                  </a:lnTo>
                  <a:lnTo>
                    <a:pt x="20" y="137"/>
                  </a:lnTo>
                  <a:lnTo>
                    <a:pt x="0" y="215"/>
                  </a:lnTo>
                  <a:lnTo>
                    <a:pt x="0" y="10074"/>
                  </a:lnTo>
                  <a:lnTo>
                    <a:pt x="20" y="10152"/>
                  </a:lnTo>
                  <a:lnTo>
                    <a:pt x="59" y="10230"/>
                  </a:lnTo>
                  <a:lnTo>
                    <a:pt x="118" y="10269"/>
                  </a:lnTo>
                  <a:lnTo>
                    <a:pt x="215" y="10289"/>
                  </a:lnTo>
                  <a:lnTo>
                    <a:pt x="293" y="10269"/>
                  </a:lnTo>
                  <a:lnTo>
                    <a:pt x="352" y="10230"/>
                  </a:lnTo>
                  <a:lnTo>
                    <a:pt x="391" y="10152"/>
                  </a:lnTo>
                  <a:lnTo>
                    <a:pt x="410" y="10074"/>
                  </a:lnTo>
                  <a:lnTo>
                    <a:pt x="410" y="215"/>
                  </a:lnTo>
                  <a:lnTo>
                    <a:pt x="391" y="137"/>
                  </a:lnTo>
                  <a:lnTo>
                    <a:pt x="352" y="79"/>
                  </a:lnTo>
                  <a:lnTo>
                    <a:pt x="293" y="20"/>
                  </a:lnTo>
                  <a:lnTo>
                    <a:pt x="215" y="0"/>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2480;p11">
              <a:extLst>
                <a:ext uri="{FF2B5EF4-FFF2-40B4-BE49-F238E27FC236}">
                  <a16:creationId xmlns:a16="http://schemas.microsoft.com/office/drawing/2014/main" id="{BABE6597-1F30-AC4B-A594-1B3B7093CE81}"/>
                </a:ext>
              </a:extLst>
            </p:cNvPr>
            <p:cNvSpPr/>
            <p:nvPr/>
          </p:nvSpPr>
          <p:spPr>
            <a:xfrm>
              <a:off x="6517924" y="2281861"/>
              <a:ext cx="34036" cy="182174"/>
            </a:xfrm>
            <a:custGeom>
              <a:avLst/>
              <a:gdLst/>
              <a:ahLst/>
              <a:cxnLst/>
              <a:rect l="l" t="t" r="r" b="b"/>
              <a:pathLst>
                <a:path w="996" h="5331" extrusionOk="0">
                  <a:moveTo>
                    <a:pt x="566" y="1"/>
                  </a:moveTo>
                  <a:lnTo>
                    <a:pt x="508" y="40"/>
                  </a:lnTo>
                  <a:lnTo>
                    <a:pt x="449" y="98"/>
                  </a:lnTo>
                  <a:lnTo>
                    <a:pt x="410" y="176"/>
                  </a:lnTo>
                  <a:lnTo>
                    <a:pt x="254" y="1133"/>
                  </a:lnTo>
                  <a:lnTo>
                    <a:pt x="20" y="2831"/>
                  </a:lnTo>
                  <a:lnTo>
                    <a:pt x="0" y="3007"/>
                  </a:lnTo>
                  <a:lnTo>
                    <a:pt x="0" y="3202"/>
                  </a:lnTo>
                  <a:lnTo>
                    <a:pt x="20" y="3397"/>
                  </a:lnTo>
                  <a:lnTo>
                    <a:pt x="39" y="3593"/>
                  </a:lnTo>
                  <a:lnTo>
                    <a:pt x="137" y="4003"/>
                  </a:lnTo>
                  <a:lnTo>
                    <a:pt x="234" y="4374"/>
                  </a:lnTo>
                  <a:lnTo>
                    <a:pt x="371" y="4705"/>
                  </a:lnTo>
                  <a:lnTo>
                    <a:pt x="469" y="4959"/>
                  </a:lnTo>
                  <a:lnTo>
                    <a:pt x="586" y="5232"/>
                  </a:lnTo>
                  <a:lnTo>
                    <a:pt x="625" y="5272"/>
                  </a:lnTo>
                  <a:lnTo>
                    <a:pt x="664" y="5311"/>
                  </a:lnTo>
                  <a:lnTo>
                    <a:pt x="723" y="5330"/>
                  </a:lnTo>
                  <a:lnTo>
                    <a:pt x="820" y="5330"/>
                  </a:lnTo>
                  <a:lnTo>
                    <a:pt x="879" y="5311"/>
                  </a:lnTo>
                  <a:lnTo>
                    <a:pt x="937" y="5272"/>
                  </a:lnTo>
                  <a:lnTo>
                    <a:pt x="976" y="5193"/>
                  </a:lnTo>
                  <a:lnTo>
                    <a:pt x="996" y="5115"/>
                  </a:lnTo>
                  <a:lnTo>
                    <a:pt x="976" y="5037"/>
                  </a:lnTo>
                  <a:lnTo>
                    <a:pt x="859" y="4823"/>
                  </a:lnTo>
                  <a:lnTo>
                    <a:pt x="762" y="4569"/>
                  </a:lnTo>
                  <a:lnTo>
                    <a:pt x="644" y="4276"/>
                  </a:lnTo>
                  <a:lnTo>
                    <a:pt x="547" y="3924"/>
                  </a:lnTo>
                  <a:lnTo>
                    <a:pt x="469" y="3573"/>
                  </a:lnTo>
                  <a:lnTo>
                    <a:pt x="430" y="3397"/>
                  </a:lnTo>
                  <a:lnTo>
                    <a:pt x="410" y="3222"/>
                  </a:lnTo>
                  <a:lnTo>
                    <a:pt x="410" y="3046"/>
                  </a:lnTo>
                  <a:lnTo>
                    <a:pt x="430" y="2870"/>
                  </a:lnTo>
                  <a:lnTo>
                    <a:pt x="683" y="1191"/>
                  </a:lnTo>
                  <a:lnTo>
                    <a:pt x="820" y="235"/>
                  </a:lnTo>
                  <a:lnTo>
                    <a:pt x="820" y="157"/>
                  </a:lnTo>
                  <a:lnTo>
                    <a:pt x="801" y="79"/>
                  </a:lnTo>
                  <a:lnTo>
                    <a:pt x="742" y="40"/>
                  </a:lnTo>
                  <a:lnTo>
                    <a:pt x="664"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2481;p11">
              <a:extLst>
                <a:ext uri="{FF2B5EF4-FFF2-40B4-BE49-F238E27FC236}">
                  <a16:creationId xmlns:a16="http://schemas.microsoft.com/office/drawing/2014/main" id="{00EC7942-CA75-904C-B745-01A93D87BED6}"/>
                </a:ext>
              </a:extLst>
            </p:cNvPr>
            <p:cNvSpPr/>
            <p:nvPr/>
          </p:nvSpPr>
          <p:spPr>
            <a:xfrm>
              <a:off x="6447188" y="2281861"/>
              <a:ext cx="34070" cy="182174"/>
            </a:xfrm>
            <a:custGeom>
              <a:avLst/>
              <a:gdLst/>
              <a:ahLst/>
              <a:cxnLst/>
              <a:rect l="l" t="t" r="r" b="b"/>
              <a:pathLst>
                <a:path w="997" h="5331" extrusionOk="0">
                  <a:moveTo>
                    <a:pt x="352" y="1"/>
                  </a:moveTo>
                  <a:lnTo>
                    <a:pt x="274" y="40"/>
                  </a:lnTo>
                  <a:lnTo>
                    <a:pt x="216" y="79"/>
                  </a:lnTo>
                  <a:lnTo>
                    <a:pt x="177" y="157"/>
                  </a:lnTo>
                  <a:lnTo>
                    <a:pt x="177" y="235"/>
                  </a:lnTo>
                  <a:lnTo>
                    <a:pt x="333" y="1191"/>
                  </a:lnTo>
                  <a:lnTo>
                    <a:pt x="567" y="2870"/>
                  </a:lnTo>
                  <a:lnTo>
                    <a:pt x="587" y="3046"/>
                  </a:lnTo>
                  <a:lnTo>
                    <a:pt x="587" y="3222"/>
                  </a:lnTo>
                  <a:lnTo>
                    <a:pt x="567" y="3397"/>
                  </a:lnTo>
                  <a:lnTo>
                    <a:pt x="547" y="3573"/>
                  </a:lnTo>
                  <a:lnTo>
                    <a:pt x="450" y="3924"/>
                  </a:lnTo>
                  <a:lnTo>
                    <a:pt x="352" y="4276"/>
                  </a:lnTo>
                  <a:lnTo>
                    <a:pt x="235" y="4569"/>
                  </a:lnTo>
                  <a:lnTo>
                    <a:pt x="138" y="4823"/>
                  </a:lnTo>
                  <a:lnTo>
                    <a:pt x="40" y="5037"/>
                  </a:lnTo>
                  <a:lnTo>
                    <a:pt x="1" y="5115"/>
                  </a:lnTo>
                  <a:lnTo>
                    <a:pt x="20" y="5193"/>
                  </a:lnTo>
                  <a:lnTo>
                    <a:pt x="59" y="5272"/>
                  </a:lnTo>
                  <a:lnTo>
                    <a:pt x="118" y="5311"/>
                  </a:lnTo>
                  <a:lnTo>
                    <a:pt x="177" y="5330"/>
                  </a:lnTo>
                  <a:lnTo>
                    <a:pt x="274" y="5330"/>
                  </a:lnTo>
                  <a:lnTo>
                    <a:pt x="333" y="5311"/>
                  </a:lnTo>
                  <a:lnTo>
                    <a:pt x="372" y="5272"/>
                  </a:lnTo>
                  <a:lnTo>
                    <a:pt x="411" y="5232"/>
                  </a:lnTo>
                  <a:lnTo>
                    <a:pt x="528" y="4959"/>
                  </a:lnTo>
                  <a:lnTo>
                    <a:pt x="645" y="4705"/>
                  </a:lnTo>
                  <a:lnTo>
                    <a:pt x="762" y="4374"/>
                  </a:lnTo>
                  <a:lnTo>
                    <a:pt x="860" y="4003"/>
                  </a:lnTo>
                  <a:lnTo>
                    <a:pt x="957" y="3593"/>
                  </a:lnTo>
                  <a:lnTo>
                    <a:pt x="977" y="3397"/>
                  </a:lnTo>
                  <a:lnTo>
                    <a:pt x="996" y="3202"/>
                  </a:lnTo>
                  <a:lnTo>
                    <a:pt x="996" y="3007"/>
                  </a:lnTo>
                  <a:lnTo>
                    <a:pt x="996" y="2831"/>
                  </a:lnTo>
                  <a:lnTo>
                    <a:pt x="743" y="1133"/>
                  </a:lnTo>
                  <a:lnTo>
                    <a:pt x="587" y="176"/>
                  </a:lnTo>
                  <a:lnTo>
                    <a:pt x="547" y="98"/>
                  </a:lnTo>
                  <a:lnTo>
                    <a:pt x="489" y="40"/>
                  </a:lnTo>
                  <a:lnTo>
                    <a:pt x="430"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2482;p11">
              <a:extLst>
                <a:ext uri="{FF2B5EF4-FFF2-40B4-BE49-F238E27FC236}">
                  <a16:creationId xmlns:a16="http://schemas.microsoft.com/office/drawing/2014/main" id="{3025D8BE-6F07-3F49-A10A-36743C9561B4}"/>
                </a:ext>
              </a:extLst>
            </p:cNvPr>
            <p:cNvSpPr/>
            <p:nvPr/>
          </p:nvSpPr>
          <p:spPr>
            <a:xfrm>
              <a:off x="6323110" y="2355911"/>
              <a:ext cx="34070" cy="108771"/>
            </a:xfrm>
            <a:custGeom>
              <a:avLst/>
              <a:gdLst/>
              <a:ahLst/>
              <a:cxnLst/>
              <a:rect l="l" t="t" r="r" b="b"/>
              <a:pathLst>
                <a:path w="997" h="3183" extrusionOk="0">
                  <a:moveTo>
                    <a:pt x="645" y="1"/>
                  </a:moveTo>
                  <a:lnTo>
                    <a:pt x="567" y="20"/>
                  </a:lnTo>
                  <a:lnTo>
                    <a:pt x="489" y="59"/>
                  </a:lnTo>
                  <a:lnTo>
                    <a:pt x="450" y="118"/>
                  </a:lnTo>
                  <a:lnTo>
                    <a:pt x="391" y="235"/>
                  </a:lnTo>
                  <a:lnTo>
                    <a:pt x="274" y="528"/>
                  </a:lnTo>
                  <a:lnTo>
                    <a:pt x="216" y="762"/>
                  </a:lnTo>
                  <a:lnTo>
                    <a:pt x="137" y="1035"/>
                  </a:lnTo>
                  <a:lnTo>
                    <a:pt x="79" y="1348"/>
                  </a:lnTo>
                  <a:lnTo>
                    <a:pt x="20" y="1738"/>
                  </a:lnTo>
                  <a:lnTo>
                    <a:pt x="1" y="1894"/>
                  </a:lnTo>
                  <a:lnTo>
                    <a:pt x="1" y="2031"/>
                  </a:lnTo>
                  <a:lnTo>
                    <a:pt x="20" y="2187"/>
                  </a:lnTo>
                  <a:lnTo>
                    <a:pt x="40" y="2304"/>
                  </a:lnTo>
                  <a:lnTo>
                    <a:pt x="118" y="2538"/>
                  </a:lnTo>
                  <a:lnTo>
                    <a:pt x="216" y="2734"/>
                  </a:lnTo>
                  <a:lnTo>
                    <a:pt x="333" y="2890"/>
                  </a:lnTo>
                  <a:lnTo>
                    <a:pt x="469" y="3026"/>
                  </a:lnTo>
                  <a:lnTo>
                    <a:pt x="586" y="3105"/>
                  </a:lnTo>
                  <a:lnTo>
                    <a:pt x="704" y="3163"/>
                  </a:lnTo>
                  <a:lnTo>
                    <a:pt x="782" y="3183"/>
                  </a:lnTo>
                  <a:lnTo>
                    <a:pt x="840" y="3163"/>
                  </a:lnTo>
                  <a:lnTo>
                    <a:pt x="899" y="3144"/>
                  </a:lnTo>
                  <a:lnTo>
                    <a:pt x="957" y="3105"/>
                  </a:lnTo>
                  <a:lnTo>
                    <a:pt x="977" y="3046"/>
                  </a:lnTo>
                  <a:lnTo>
                    <a:pt x="996" y="2968"/>
                  </a:lnTo>
                  <a:lnTo>
                    <a:pt x="977" y="2890"/>
                  </a:lnTo>
                  <a:lnTo>
                    <a:pt x="938" y="2812"/>
                  </a:lnTo>
                  <a:lnTo>
                    <a:pt x="860" y="2773"/>
                  </a:lnTo>
                  <a:lnTo>
                    <a:pt x="782" y="2734"/>
                  </a:lnTo>
                  <a:lnTo>
                    <a:pt x="684" y="2656"/>
                  </a:lnTo>
                  <a:lnTo>
                    <a:pt x="606" y="2577"/>
                  </a:lnTo>
                  <a:lnTo>
                    <a:pt x="508" y="2402"/>
                  </a:lnTo>
                  <a:lnTo>
                    <a:pt x="450" y="2226"/>
                  </a:lnTo>
                  <a:lnTo>
                    <a:pt x="411" y="2011"/>
                  </a:lnTo>
                  <a:lnTo>
                    <a:pt x="430" y="1777"/>
                  </a:lnTo>
                  <a:lnTo>
                    <a:pt x="489" y="1445"/>
                  </a:lnTo>
                  <a:lnTo>
                    <a:pt x="547" y="1133"/>
                  </a:lnTo>
                  <a:lnTo>
                    <a:pt x="606" y="899"/>
                  </a:lnTo>
                  <a:lnTo>
                    <a:pt x="665" y="684"/>
                  </a:lnTo>
                  <a:lnTo>
                    <a:pt x="762" y="410"/>
                  </a:lnTo>
                  <a:lnTo>
                    <a:pt x="801" y="313"/>
                  </a:lnTo>
                  <a:lnTo>
                    <a:pt x="840" y="235"/>
                  </a:lnTo>
                  <a:lnTo>
                    <a:pt x="821" y="157"/>
                  </a:lnTo>
                  <a:lnTo>
                    <a:pt x="782" y="79"/>
                  </a:lnTo>
                  <a:lnTo>
                    <a:pt x="723" y="20"/>
                  </a:lnTo>
                  <a:lnTo>
                    <a:pt x="645"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2483;p11">
              <a:extLst>
                <a:ext uri="{FF2B5EF4-FFF2-40B4-BE49-F238E27FC236}">
                  <a16:creationId xmlns:a16="http://schemas.microsoft.com/office/drawing/2014/main" id="{DA44F572-4842-4748-9F16-4F272AC3939D}"/>
                </a:ext>
              </a:extLst>
            </p:cNvPr>
            <p:cNvSpPr/>
            <p:nvPr/>
          </p:nvSpPr>
          <p:spPr>
            <a:xfrm>
              <a:off x="6272434" y="2355911"/>
              <a:ext cx="34036" cy="108771"/>
            </a:xfrm>
            <a:custGeom>
              <a:avLst/>
              <a:gdLst/>
              <a:ahLst/>
              <a:cxnLst/>
              <a:rect l="l" t="t" r="r" b="b"/>
              <a:pathLst>
                <a:path w="996" h="3183" extrusionOk="0">
                  <a:moveTo>
                    <a:pt x="352" y="1"/>
                  </a:moveTo>
                  <a:lnTo>
                    <a:pt x="273" y="20"/>
                  </a:lnTo>
                  <a:lnTo>
                    <a:pt x="215" y="79"/>
                  </a:lnTo>
                  <a:lnTo>
                    <a:pt x="176" y="157"/>
                  </a:lnTo>
                  <a:lnTo>
                    <a:pt x="156" y="235"/>
                  </a:lnTo>
                  <a:lnTo>
                    <a:pt x="195" y="313"/>
                  </a:lnTo>
                  <a:lnTo>
                    <a:pt x="234" y="410"/>
                  </a:lnTo>
                  <a:lnTo>
                    <a:pt x="332" y="684"/>
                  </a:lnTo>
                  <a:lnTo>
                    <a:pt x="391" y="899"/>
                  </a:lnTo>
                  <a:lnTo>
                    <a:pt x="449" y="1133"/>
                  </a:lnTo>
                  <a:lnTo>
                    <a:pt x="508" y="1445"/>
                  </a:lnTo>
                  <a:lnTo>
                    <a:pt x="566" y="1777"/>
                  </a:lnTo>
                  <a:lnTo>
                    <a:pt x="586" y="2011"/>
                  </a:lnTo>
                  <a:lnTo>
                    <a:pt x="566" y="2226"/>
                  </a:lnTo>
                  <a:lnTo>
                    <a:pt x="488" y="2402"/>
                  </a:lnTo>
                  <a:lnTo>
                    <a:pt x="391" y="2577"/>
                  </a:lnTo>
                  <a:lnTo>
                    <a:pt x="312" y="2656"/>
                  </a:lnTo>
                  <a:lnTo>
                    <a:pt x="234" y="2734"/>
                  </a:lnTo>
                  <a:lnTo>
                    <a:pt x="137" y="2773"/>
                  </a:lnTo>
                  <a:lnTo>
                    <a:pt x="78" y="2812"/>
                  </a:lnTo>
                  <a:lnTo>
                    <a:pt x="20" y="2890"/>
                  </a:lnTo>
                  <a:lnTo>
                    <a:pt x="0" y="2968"/>
                  </a:lnTo>
                  <a:lnTo>
                    <a:pt x="20" y="3046"/>
                  </a:lnTo>
                  <a:lnTo>
                    <a:pt x="59" y="3105"/>
                  </a:lnTo>
                  <a:lnTo>
                    <a:pt x="98" y="3144"/>
                  </a:lnTo>
                  <a:lnTo>
                    <a:pt x="156" y="3163"/>
                  </a:lnTo>
                  <a:lnTo>
                    <a:pt x="215" y="3183"/>
                  </a:lnTo>
                  <a:lnTo>
                    <a:pt x="293" y="3163"/>
                  </a:lnTo>
                  <a:lnTo>
                    <a:pt x="430" y="3085"/>
                  </a:lnTo>
                  <a:lnTo>
                    <a:pt x="566" y="2987"/>
                  </a:lnTo>
                  <a:lnTo>
                    <a:pt x="703" y="2851"/>
                  </a:lnTo>
                  <a:lnTo>
                    <a:pt x="820" y="2675"/>
                  </a:lnTo>
                  <a:lnTo>
                    <a:pt x="879" y="2558"/>
                  </a:lnTo>
                  <a:lnTo>
                    <a:pt x="937" y="2421"/>
                  </a:lnTo>
                  <a:lnTo>
                    <a:pt x="976" y="2285"/>
                  </a:lnTo>
                  <a:lnTo>
                    <a:pt x="996" y="2109"/>
                  </a:lnTo>
                  <a:lnTo>
                    <a:pt x="996" y="1933"/>
                  </a:lnTo>
                  <a:lnTo>
                    <a:pt x="976" y="1738"/>
                  </a:lnTo>
                  <a:lnTo>
                    <a:pt x="918" y="1348"/>
                  </a:lnTo>
                  <a:lnTo>
                    <a:pt x="859" y="1035"/>
                  </a:lnTo>
                  <a:lnTo>
                    <a:pt x="781" y="762"/>
                  </a:lnTo>
                  <a:lnTo>
                    <a:pt x="722" y="528"/>
                  </a:lnTo>
                  <a:lnTo>
                    <a:pt x="605" y="235"/>
                  </a:lnTo>
                  <a:lnTo>
                    <a:pt x="566" y="118"/>
                  </a:lnTo>
                  <a:lnTo>
                    <a:pt x="508" y="59"/>
                  </a:lnTo>
                  <a:lnTo>
                    <a:pt x="430" y="20"/>
                  </a:lnTo>
                  <a:lnTo>
                    <a:pt x="352"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2484;p11">
              <a:extLst>
                <a:ext uri="{FF2B5EF4-FFF2-40B4-BE49-F238E27FC236}">
                  <a16:creationId xmlns:a16="http://schemas.microsoft.com/office/drawing/2014/main" id="{E1CC4534-C4AD-684E-8DAD-43C935BFD942}"/>
                </a:ext>
              </a:extLst>
            </p:cNvPr>
            <p:cNvSpPr/>
            <p:nvPr/>
          </p:nvSpPr>
          <p:spPr>
            <a:xfrm>
              <a:off x="6642001" y="2355911"/>
              <a:ext cx="34036" cy="108771"/>
            </a:xfrm>
            <a:custGeom>
              <a:avLst/>
              <a:gdLst/>
              <a:ahLst/>
              <a:cxnLst/>
              <a:rect l="l" t="t" r="r" b="b"/>
              <a:pathLst>
                <a:path w="996" h="3183" extrusionOk="0">
                  <a:moveTo>
                    <a:pt x="352" y="1"/>
                  </a:moveTo>
                  <a:lnTo>
                    <a:pt x="274" y="20"/>
                  </a:lnTo>
                  <a:lnTo>
                    <a:pt x="215" y="79"/>
                  </a:lnTo>
                  <a:lnTo>
                    <a:pt x="176" y="157"/>
                  </a:lnTo>
                  <a:lnTo>
                    <a:pt x="156" y="235"/>
                  </a:lnTo>
                  <a:lnTo>
                    <a:pt x="196" y="313"/>
                  </a:lnTo>
                  <a:lnTo>
                    <a:pt x="235" y="410"/>
                  </a:lnTo>
                  <a:lnTo>
                    <a:pt x="332" y="684"/>
                  </a:lnTo>
                  <a:lnTo>
                    <a:pt x="391" y="899"/>
                  </a:lnTo>
                  <a:lnTo>
                    <a:pt x="449" y="1133"/>
                  </a:lnTo>
                  <a:lnTo>
                    <a:pt x="508" y="1445"/>
                  </a:lnTo>
                  <a:lnTo>
                    <a:pt x="566" y="1777"/>
                  </a:lnTo>
                  <a:lnTo>
                    <a:pt x="586" y="2011"/>
                  </a:lnTo>
                  <a:lnTo>
                    <a:pt x="566" y="2226"/>
                  </a:lnTo>
                  <a:lnTo>
                    <a:pt x="488" y="2402"/>
                  </a:lnTo>
                  <a:lnTo>
                    <a:pt x="391" y="2577"/>
                  </a:lnTo>
                  <a:lnTo>
                    <a:pt x="313" y="2656"/>
                  </a:lnTo>
                  <a:lnTo>
                    <a:pt x="235" y="2734"/>
                  </a:lnTo>
                  <a:lnTo>
                    <a:pt x="137" y="2773"/>
                  </a:lnTo>
                  <a:lnTo>
                    <a:pt x="78" y="2812"/>
                  </a:lnTo>
                  <a:lnTo>
                    <a:pt x="20" y="2890"/>
                  </a:lnTo>
                  <a:lnTo>
                    <a:pt x="0" y="2968"/>
                  </a:lnTo>
                  <a:lnTo>
                    <a:pt x="20" y="3046"/>
                  </a:lnTo>
                  <a:lnTo>
                    <a:pt x="59" y="3105"/>
                  </a:lnTo>
                  <a:lnTo>
                    <a:pt x="98" y="3144"/>
                  </a:lnTo>
                  <a:lnTo>
                    <a:pt x="156" y="3163"/>
                  </a:lnTo>
                  <a:lnTo>
                    <a:pt x="215" y="3183"/>
                  </a:lnTo>
                  <a:lnTo>
                    <a:pt x="293" y="3163"/>
                  </a:lnTo>
                  <a:lnTo>
                    <a:pt x="430" y="3085"/>
                  </a:lnTo>
                  <a:lnTo>
                    <a:pt x="566" y="2987"/>
                  </a:lnTo>
                  <a:lnTo>
                    <a:pt x="703" y="2851"/>
                  </a:lnTo>
                  <a:lnTo>
                    <a:pt x="820" y="2675"/>
                  </a:lnTo>
                  <a:lnTo>
                    <a:pt x="879" y="2558"/>
                  </a:lnTo>
                  <a:lnTo>
                    <a:pt x="937" y="2421"/>
                  </a:lnTo>
                  <a:lnTo>
                    <a:pt x="976" y="2285"/>
                  </a:lnTo>
                  <a:lnTo>
                    <a:pt x="996" y="2109"/>
                  </a:lnTo>
                  <a:lnTo>
                    <a:pt x="996" y="1933"/>
                  </a:lnTo>
                  <a:lnTo>
                    <a:pt x="976" y="1738"/>
                  </a:lnTo>
                  <a:lnTo>
                    <a:pt x="918" y="1348"/>
                  </a:lnTo>
                  <a:lnTo>
                    <a:pt x="859" y="1035"/>
                  </a:lnTo>
                  <a:lnTo>
                    <a:pt x="781" y="762"/>
                  </a:lnTo>
                  <a:lnTo>
                    <a:pt x="723" y="528"/>
                  </a:lnTo>
                  <a:lnTo>
                    <a:pt x="605" y="235"/>
                  </a:lnTo>
                  <a:lnTo>
                    <a:pt x="547" y="118"/>
                  </a:lnTo>
                  <a:lnTo>
                    <a:pt x="508" y="59"/>
                  </a:lnTo>
                  <a:lnTo>
                    <a:pt x="430" y="20"/>
                  </a:lnTo>
                  <a:lnTo>
                    <a:pt x="352"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2485;p11">
              <a:extLst>
                <a:ext uri="{FF2B5EF4-FFF2-40B4-BE49-F238E27FC236}">
                  <a16:creationId xmlns:a16="http://schemas.microsoft.com/office/drawing/2014/main" id="{FF644BF1-CB7E-1A41-948C-111D02169B53}"/>
                </a:ext>
              </a:extLst>
            </p:cNvPr>
            <p:cNvSpPr/>
            <p:nvPr/>
          </p:nvSpPr>
          <p:spPr>
            <a:xfrm>
              <a:off x="6692678" y="2355911"/>
              <a:ext cx="34070" cy="108771"/>
            </a:xfrm>
            <a:custGeom>
              <a:avLst/>
              <a:gdLst/>
              <a:ahLst/>
              <a:cxnLst/>
              <a:rect l="l" t="t" r="r" b="b"/>
              <a:pathLst>
                <a:path w="997" h="3183" extrusionOk="0">
                  <a:moveTo>
                    <a:pt x="645" y="1"/>
                  </a:moveTo>
                  <a:lnTo>
                    <a:pt x="567" y="20"/>
                  </a:lnTo>
                  <a:lnTo>
                    <a:pt x="489" y="59"/>
                  </a:lnTo>
                  <a:lnTo>
                    <a:pt x="450" y="118"/>
                  </a:lnTo>
                  <a:lnTo>
                    <a:pt x="391" y="235"/>
                  </a:lnTo>
                  <a:lnTo>
                    <a:pt x="274" y="528"/>
                  </a:lnTo>
                  <a:lnTo>
                    <a:pt x="216" y="762"/>
                  </a:lnTo>
                  <a:lnTo>
                    <a:pt x="138" y="1035"/>
                  </a:lnTo>
                  <a:lnTo>
                    <a:pt x="79" y="1348"/>
                  </a:lnTo>
                  <a:lnTo>
                    <a:pt x="20" y="1738"/>
                  </a:lnTo>
                  <a:lnTo>
                    <a:pt x="1" y="1894"/>
                  </a:lnTo>
                  <a:lnTo>
                    <a:pt x="1" y="2031"/>
                  </a:lnTo>
                  <a:lnTo>
                    <a:pt x="20" y="2187"/>
                  </a:lnTo>
                  <a:lnTo>
                    <a:pt x="40" y="2304"/>
                  </a:lnTo>
                  <a:lnTo>
                    <a:pt x="99" y="2538"/>
                  </a:lnTo>
                  <a:lnTo>
                    <a:pt x="216" y="2734"/>
                  </a:lnTo>
                  <a:lnTo>
                    <a:pt x="333" y="2890"/>
                  </a:lnTo>
                  <a:lnTo>
                    <a:pt x="470" y="3026"/>
                  </a:lnTo>
                  <a:lnTo>
                    <a:pt x="587" y="3105"/>
                  </a:lnTo>
                  <a:lnTo>
                    <a:pt x="704" y="3163"/>
                  </a:lnTo>
                  <a:lnTo>
                    <a:pt x="782" y="3183"/>
                  </a:lnTo>
                  <a:lnTo>
                    <a:pt x="840" y="3163"/>
                  </a:lnTo>
                  <a:lnTo>
                    <a:pt x="899" y="3144"/>
                  </a:lnTo>
                  <a:lnTo>
                    <a:pt x="958" y="3105"/>
                  </a:lnTo>
                  <a:lnTo>
                    <a:pt x="977" y="3046"/>
                  </a:lnTo>
                  <a:lnTo>
                    <a:pt x="997" y="2968"/>
                  </a:lnTo>
                  <a:lnTo>
                    <a:pt x="977" y="2890"/>
                  </a:lnTo>
                  <a:lnTo>
                    <a:pt x="938" y="2812"/>
                  </a:lnTo>
                  <a:lnTo>
                    <a:pt x="860" y="2773"/>
                  </a:lnTo>
                  <a:lnTo>
                    <a:pt x="782" y="2734"/>
                  </a:lnTo>
                  <a:lnTo>
                    <a:pt x="684" y="2656"/>
                  </a:lnTo>
                  <a:lnTo>
                    <a:pt x="606" y="2577"/>
                  </a:lnTo>
                  <a:lnTo>
                    <a:pt x="509" y="2402"/>
                  </a:lnTo>
                  <a:lnTo>
                    <a:pt x="430" y="2226"/>
                  </a:lnTo>
                  <a:lnTo>
                    <a:pt x="411" y="2011"/>
                  </a:lnTo>
                  <a:lnTo>
                    <a:pt x="430" y="1777"/>
                  </a:lnTo>
                  <a:lnTo>
                    <a:pt x="489" y="1445"/>
                  </a:lnTo>
                  <a:lnTo>
                    <a:pt x="548" y="1133"/>
                  </a:lnTo>
                  <a:lnTo>
                    <a:pt x="606" y="899"/>
                  </a:lnTo>
                  <a:lnTo>
                    <a:pt x="665" y="684"/>
                  </a:lnTo>
                  <a:lnTo>
                    <a:pt x="762" y="410"/>
                  </a:lnTo>
                  <a:lnTo>
                    <a:pt x="801" y="313"/>
                  </a:lnTo>
                  <a:lnTo>
                    <a:pt x="840" y="235"/>
                  </a:lnTo>
                  <a:lnTo>
                    <a:pt x="821" y="157"/>
                  </a:lnTo>
                  <a:lnTo>
                    <a:pt x="782" y="79"/>
                  </a:lnTo>
                  <a:lnTo>
                    <a:pt x="723" y="20"/>
                  </a:lnTo>
                  <a:lnTo>
                    <a:pt x="645"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2486;p11">
              <a:extLst>
                <a:ext uri="{FF2B5EF4-FFF2-40B4-BE49-F238E27FC236}">
                  <a16:creationId xmlns:a16="http://schemas.microsoft.com/office/drawing/2014/main" id="{9D599A4E-4FEF-554D-A90F-EE1C2D7DA7C2}"/>
                </a:ext>
              </a:extLst>
            </p:cNvPr>
            <p:cNvSpPr/>
            <p:nvPr/>
          </p:nvSpPr>
          <p:spPr>
            <a:xfrm>
              <a:off x="6379152" y="2263852"/>
              <a:ext cx="240882" cy="29388"/>
            </a:xfrm>
            <a:custGeom>
              <a:avLst/>
              <a:gdLst/>
              <a:ahLst/>
              <a:cxnLst/>
              <a:rect l="l" t="t" r="r" b="b"/>
              <a:pathLst>
                <a:path w="7049" h="860" extrusionOk="0">
                  <a:moveTo>
                    <a:pt x="352" y="0"/>
                  </a:moveTo>
                  <a:lnTo>
                    <a:pt x="274" y="40"/>
                  </a:lnTo>
                  <a:lnTo>
                    <a:pt x="196" y="79"/>
                  </a:lnTo>
                  <a:lnTo>
                    <a:pt x="137" y="118"/>
                  </a:lnTo>
                  <a:lnTo>
                    <a:pt x="79" y="176"/>
                  </a:lnTo>
                  <a:lnTo>
                    <a:pt x="40" y="254"/>
                  </a:lnTo>
                  <a:lnTo>
                    <a:pt x="20" y="332"/>
                  </a:lnTo>
                  <a:lnTo>
                    <a:pt x="1" y="430"/>
                  </a:lnTo>
                  <a:lnTo>
                    <a:pt x="20" y="508"/>
                  </a:lnTo>
                  <a:lnTo>
                    <a:pt x="40" y="586"/>
                  </a:lnTo>
                  <a:lnTo>
                    <a:pt x="79" y="664"/>
                  </a:lnTo>
                  <a:lnTo>
                    <a:pt x="137" y="723"/>
                  </a:lnTo>
                  <a:lnTo>
                    <a:pt x="196" y="781"/>
                  </a:lnTo>
                  <a:lnTo>
                    <a:pt x="274" y="820"/>
                  </a:lnTo>
                  <a:lnTo>
                    <a:pt x="352" y="840"/>
                  </a:lnTo>
                  <a:lnTo>
                    <a:pt x="430" y="859"/>
                  </a:lnTo>
                  <a:lnTo>
                    <a:pt x="6619" y="859"/>
                  </a:lnTo>
                  <a:lnTo>
                    <a:pt x="6697" y="840"/>
                  </a:lnTo>
                  <a:lnTo>
                    <a:pt x="6775" y="820"/>
                  </a:lnTo>
                  <a:lnTo>
                    <a:pt x="6853" y="781"/>
                  </a:lnTo>
                  <a:lnTo>
                    <a:pt x="6911" y="723"/>
                  </a:lnTo>
                  <a:lnTo>
                    <a:pt x="6970" y="664"/>
                  </a:lnTo>
                  <a:lnTo>
                    <a:pt x="7009" y="586"/>
                  </a:lnTo>
                  <a:lnTo>
                    <a:pt x="7029" y="508"/>
                  </a:lnTo>
                  <a:lnTo>
                    <a:pt x="7048" y="430"/>
                  </a:lnTo>
                  <a:lnTo>
                    <a:pt x="7029" y="332"/>
                  </a:lnTo>
                  <a:lnTo>
                    <a:pt x="7009" y="254"/>
                  </a:lnTo>
                  <a:lnTo>
                    <a:pt x="6970" y="176"/>
                  </a:lnTo>
                  <a:lnTo>
                    <a:pt x="6911" y="118"/>
                  </a:lnTo>
                  <a:lnTo>
                    <a:pt x="6853" y="79"/>
                  </a:lnTo>
                  <a:lnTo>
                    <a:pt x="6775" y="40"/>
                  </a:lnTo>
                  <a:lnTo>
                    <a:pt x="66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2487;p11">
              <a:extLst>
                <a:ext uri="{FF2B5EF4-FFF2-40B4-BE49-F238E27FC236}">
                  <a16:creationId xmlns:a16="http://schemas.microsoft.com/office/drawing/2014/main" id="{29430896-27D8-BD48-B848-0309EE45CCFB}"/>
                </a:ext>
              </a:extLst>
            </p:cNvPr>
            <p:cNvSpPr/>
            <p:nvPr/>
          </p:nvSpPr>
          <p:spPr>
            <a:xfrm>
              <a:off x="6575947" y="2263852"/>
              <a:ext cx="44083" cy="29388"/>
            </a:xfrm>
            <a:custGeom>
              <a:avLst/>
              <a:gdLst/>
              <a:ahLst/>
              <a:cxnLst/>
              <a:rect l="l" t="t" r="r" b="b"/>
              <a:pathLst>
                <a:path w="1290" h="860" extrusionOk="0">
                  <a:moveTo>
                    <a:pt x="79" y="0"/>
                  </a:moveTo>
                  <a:lnTo>
                    <a:pt x="157" y="40"/>
                  </a:lnTo>
                  <a:lnTo>
                    <a:pt x="235" y="79"/>
                  </a:lnTo>
                  <a:lnTo>
                    <a:pt x="293" y="118"/>
                  </a:lnTo>
                  <a:lnTo>
                    <a:pt x="352" y="176"/>
                  </a:lnTo>
                  <a:lnTo>
                    <a:pt x="391" y="254"/>
                  </a:lnTo>
                  <a:lnTo>
                    <a:pt x="411" y="332"/>
                  </a:lnTo>
                  <a:lnTo>
                    <a:pt x="430" y="430"/>
                  </a:lnTo>
                  <a:lnTo>
                    <a:pt x="411" y="508"/>
                  </a:lnTo>
                  <a:lnTo>
                    <a:pt x="391" y="586"/>
                  </a:lnTo>
                  <a:lnTo>
                    <a:pt x="352" y="664"/>
                  </a:lnTo>
                  <a:lnTo>
                    <a:pt x="293" y="723"/>
                  </a:lnTo>
                  <a:lnTo>
                    <a:pt x="235" y="781"/>
                  </a:lnTo>
                  <a:lnTo>
                    <a:pt x="157" y="820"/>
                  </a:lnTo>
                  <a:lnTo>
                    <a:pt x="79" y="840"/>
                  </a:lnTo>
                  <a:lnTo>
                    <a:pt x="1" y="859"/>
                  </a:lnTo>
                  <a:lnTo>
                    <a:pt x="860" y="859"/>
                  </a:lnTo>
                  <a:lnTo>
                    <a:pt x="938" y="840"/>
                  </a:lnTo>
                  <a:lnTo>
                    <a:pt x="1016" y="820"/>
                  </a:lnTo>
                  <a:lnTo>
                    <a:pt x="1094" y="781"/>
                  </a:lnTo>
                  <a:lnTo>
                    <a:pt x="1152" y="723"/>
                  </a:lnTo>
                  <a:lnTo>
                    <a:pt x="1211" y="664"/>
                  </a:lnTo>
                  <a:lnTo>
                    <a:pt x="1250" y="586"/>
                  </a:lnTo>
                  <a:lnTo>
                    <a:pt x="1270" y="508"/>
                  </a:lnTo>
                  <a:lnTo>
                    <a:pt x="1289" y="430"/>
                  </a:lnTo>
                  <a:lnTo>
                    <a:pt x="1270" y="332"/>
                  </a:lnTo>
                  <a:lnTo>
                    <a:pt x="1250" y="254"/>
                  </a:lnTo>
                  <a:lnTo>
                    <a:pt x="1211" y="176"/>
                  </a:lnTo>
                  <a:lnTo>
                    <a:pt x="1152" y="118"/>
                  </a:lnTo>
                  <a:lnTo>
                    <a:pt x="1094" y="79"/>
                  </a:lnTo>
                  <a:lnTo>
                    <a:pt x="1016" y="40"/>
                  </a:lnTo>
                  <a:lnTo>
                    <a:pt x="938" y="0"/>
                  </a:lnTo>
                  <a:close/>
                </a:path>
              </a:pathLst>
            </a:custGeom>
            <a:solidFill>
              <a:srgbClr val="C2A7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2488;p11">
              <a:extLst>
                <a:ext uri="{FF2B5EF4-FFF2-40B4-BE49-F238E27FC236}">
                  <a16:creationId xmlns:a16="http://schemas.microsoft.com/office/drawing/2014/main" id="{2DB1D875-947E-754B-84DF-047A861A8AEA}"/>
                </a:ext>
              </a:extLst>
            </p:cNvPr>
            <p:cNvSpPr/>
            <p:nvPr/>
          </p:nvSpPr>
          <p:spPr>
            <a:xfrm>
              <a:off x="6256407" y="2447321"/>
              <a:ext cx="486377" cy="29354"/>
            </a:xfrm>
            <a:custGeom>
              <a:avLst/>
              <a:gdLst/>
              <a:ahLst/>
              <a:cxnLst/>
              <a:rect l="l" t="t" r="r" b="b"/>
              <a:pathLst>
                <a:path w="14233" h="859" extrusionOk="0">
                  <a:moveTo>
                    <a:pt x="430" y="0"/>
                  </a:moveTo>
                  <a:lnTo>
                    <a:pt x="352" y="20"/>
                  </a:lnTo>
                  <a:lnTo>
                    <a:pt x="274" y="39"/>
                  </a:lnTo>
                  <a:lnTo>
                    <a:pt x="196" y="78"/>
                  </a:lnTo>
                  <a:lnTo>
                    <a:pt x="137" y="137"/>
                  </a:lnTo>
                  <a:lnTo>
                    <a:pt x="79" y="195"/>
                  </a:lnTo>
                  <a:lnTo>
                    <a:pt x="40" y="273"/>
                  </a:lnTo>
                  <a:lnTo>
                    <a:pt x="20" y="351"/>
                  </a:lnTo>
                  <a:lnTo>
                    <a:pt x="1" y="430"/>
                  </a:lnTo>
                  <a:lnTo>
                    <a:pt x="20" y="527"/>
                  </a:lnTo>
                  <a:lnTo>
                    <a:pt x="40" y="605"/>
                  </a:lnTo>
                  <a:lnTo>
                    <a:pt x="79" y="683"/>
                  </a:lnTo>
                  <a:lnTo>
                    <a:pt x="137" y="742"/>
                  </a:lnTo>
                  <a:lnTo>
                    <a:pt x="196" y="781"/>
                  </a:lnTo>
                  <a:lnTo>
                    <a:pt x="274" y="839"/>
                  </a:lnTo>
                  <a:lnTo>
                    <a:pt x="352" y="859"/>
                  </a:lnTo>
                  <a:lnTo>
                    <a:pt x="13881" y="859"/>
                  </a:lnTo>
                  <a:lnTo>
                    <a:pt x="13959" y="839"/>
                  </a:lnTo>
                  <a:lnTo>
                    <a:pt x="14037" y="781"/>
                  </a:lnTo>
                  <a:lnTo>
                    <a:pt x="14095" y="742"/>
                  </a:lnTo>
                  <a:lnTo>
                    <a:pt x="14154" y="683"/>
                  </a:lnTo>
                  <a:lnTo>
                    <a:pt x="14193" y="605"/>
                  </a:lnTo>
                  <a:lnTo>
                    <a:pt x="14213" y="527"/>
                  </a:lnTo>
                  <a:lnTo>
                    <a:pt x="14232" y="430"/>
                  </a:lnTo>
                  <a:lnTo>
                    <a:pt x="14213" y="351"/>
                  </a:lnTo>
                  <a:lnTo>
                    <a:pt x="14193" y="273"/>
                  </a:lnTo>
                  <a:lnTo>
                    <a:pt x="14154" y="195"/>
                  </a:lnTo>
                  <a:lnTo>
                    <a:pt x="14095" y="137"/>
                  </a:lnTo>
                  <a:lnTo>
                    <a:pt x="14037" y="78"/>
                  </a:lnTo>
                  <a:lnTo>
                    <a:pt x="13959" y="39"/>
                  </a:lnTo>
                  <a:lnTo>
                    <a:pt x="13881" y="20"/>
                  </a:lnTo>
                  <a:lnTo>
                    <a:pt x="1380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2489;p11">
              <a:extLst>
                <a:ext uri="{FF2B5EF4-FFF2-40B4-BE49-F238E27FC236}">
                  <a16:creationId xmlns:a16="http://schemas.microsoft.com/office/drawing/2014/main" id="{8AD6E4D9-EA61-754F-9665-60FAC9EA9606}"/>
                </a:ext>
              </a:extLst>
            </p:cNvPr>
            <p:cNvSpPr/>
            <p:nvPr/>
          </p:nvSpPr>
          <p:spPr>
            <a:xfrm>
              <a:off x="6698692" y="2447321"/>
              <a:ext cx="44083" cy="29354"/>
            </a:xfrm>
            <a:custGeom>
              <a:avLst/>
              <a:gdLst/>
              <a:ahLst/>
              <a:cxnLst/>
              <a:rect l="l" t="t" r="r" b="b"/>
              <a:pathLst>
                <a:path w="1290" h="859" extrusionOk="0">
                  <a:moveTo>
                    <a:pt x="1" y="0"/>
                  </a:moveTo>
                  <a:lnTo>
                    <a:pt x="79" y="20"/>
                  </a:lnTo>
                  <a:lnTo>
                    <a:pt x="157" y="39"/>
                  </a:lnTo>
                  <a:lnTo>
                    <a:pt x="235" y="78"/>
                  </a:lnTo>
                  <a:lnTo>
                    <a:pt x="294" y="137"/>
                  </a:lnTo>
                  <a:lnTo>
                    <a:pt x="352" y="195"/>
                  </a:lnTo>
                  <a:lnTo>
                    <a:pt x="391" y="273"/>
                  </a:lnTo>
                  <a:lnTo>
                    <a:pt x="411" y="351"/>
                  </a:lnTo>
                  <a:lnTo>
                    <a:pt x="430" y="430"/>
                  </a:lnTo>
                  <a:lnTo>
                    <a:pt x="411" y="527"/>
                  </a:lnTo>
                  <a:lnTo>
                    <a:pt x="391" y="605"/>
                  </a:lnTo>
                  <a:lnTo>
                    <a:pt x="352" y="683"/>
                  </a:lnTo>
                  <a:lnTo>
                    <a:pt x="294" y="742"/>
                  </a:lnTo>
                  <a:lnTo>
                    <a:pt x="235" y="781"/>
                  </a:lnTo>
                  <a:lnTo>
                    <a:pt x="157" y="839"/>
                  </a:lnTo>
                  <a:lnTo>
                    <a:pt x="79" y="859"/>
                  </a:lnTo>
                  <a:lnTo>
                    <a:pt x="938" y="859"/>
                  </a:lnTo>
                  <a:lnTo>
                    <a:pt x="1016" y="839"/>
                  </a:lnTo>
                  <a:lnTo>
                    <a:pt x="1094" y="781"/>
                  </a:lnTo>
                  <a:lnTo>
                    <a:pt x="1152" y="742"/>
                  </a:lnTo>
                  <a:lnTo>
                    <a:pt x="1211" y="683"/>
                  </a:lnTo>
                  <a:lnTo>
                    <a:pt x="1250" y="605"/>
                  </a:lnTo>
                  <a:lnTo>
                    <a:pt x="1270" y="527"/>
                  </a:lnTo>
                  <a:lnTo>
                    <a:pt x="1289" y="430"/>
                  </a:lnTo>
                  <a:lnTo>
                    <a:pt x="1270" y="351"/>
                  </a:lnTo>
                  <a:lnTo>
                    <a:pt x="1250" y="273"/>
                  </a:lnTo>
                  <a:lnTo>
                    <a:pt x="1211" y="195"/>
                  </a:lnTo>
                  <a:lnTo>
                    <a:pt x="1152" y="137"/>
                  </a:lnTo>
                  <a:lnTo>
                    <a:pt x="1094" y="78"/>
                  </a:lnTo>
                  <a:lnTo>
                    <a:pt x="1016" y="39"/>
                  </a:lnTo>
                  <a:lnTo>
                    <a:pt x="938" y="20"/>
                  </a:lnTo>
                  <a:lnTo>
                    <a:pt x="860" y="0"/>
                  </a:lnTo>
                  <a:close/>
                </a:path>
              </a:pathLst>
            </a:custGeom>
            <a:solidFill>
              <a:srgbClr val="84AF5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2490;p11">
              <a:extLst>
                <a:ext uri="{FF2B5EF4-FFF2-40B4-BE49-F238E27FC236}">
                  <a16:creationId xmlns:a16="http://schemas.microsoft.com/office/drawing/2014/main" id="{676B49E4-7E43-B147-B79F-80B8ADE3AA51}"/>
                </a:ext>
              </a:extLst>
            </p:cNvPr>
            <p:cNvSpPr/>
            <p:nvPr/>
          </p:nvSpPr>
          <p:spPr>
            <a:xfrm>
              <a:off x="6303769" y="2061726"/>
              <a:ext cx="78768" cy="58743"/>
            </a:xfrm>
            <a:custGeom>
              <a:avLst/>
              <a:gdLst/>
              <a:ahLst/>
              <a:cxnLst/>
              <a:rect l="l" t="t" r="r" b="b"/>
              <a:pathLst>
                <a:path w="2305" h="1719" extrusionOk="0">
                  <a:moveTo>
                    <a:pt x="1" y="0"/>
                  </a:moveTo>
                  <a:lnTo>
                    <a:pt x="1" y="566"/>
                  </a:lnTo>
                  <a:lnTo>
                    <a:pt x="20" y="684"/>
                  </a:lnTo>
                  <a:lnTo>
                    <a:pt x="40" y="801"/>
                  </a:lnTo>
                  <a:lnTo>
                    <a:pt x="98" y="1015"/>
                  </a:lnTo>
                  <a:lnTo>
                    <a:pt x="196" y="1211"/>
                  </a:lnTo>
                  <a:lnTo>
                    <a:pt x="352" y="1386"/>
                  </a:lnTo>
                  <a:lnTo>
                    <a:pt x="508" y="1523"/>
                  </a:lnTo>
                  <a:lnTo>
                    <a:pt x="703" y="1621"/>
                  </a:lnTo>
                  <a:lnTo>
                    <a:pt x="918" y="1699"/>
                  </a:lnTo>
                  <a:lnTo>
                    <a:pt x="1035" y="1718"/>
                  </a:lnTo>
                  <a:lnTo>
                    <a:pt x="1270" y="1718"/>
                  </a:lnTo>
                  <a:lnTo>
                    <a:pt x="1387" y="1699"/>
                  </a:lnTo>
                  <a:lnTo>
                    <a:pt x="1601" y="1621"/>
                  </a:lnTo>
                  <a:lnTo>
                    <a:pt x="1797" y="1523"/>
                  </a:lnTo>
                  <a:lnTo>
                    <a:pt x="1972" y="1386"/>
                  </a:lnTo>
                  <a:lnTo>
                    <a:pt x="2109" y="1211"/>
                  </a:lnTo>
                  <a:lnTo>
                    <a:pt x="2207" y="1015"/>
                  </a:lnTo>
                  <a:lnTo>
                    <a:pt x="2285" y="801"/>
                  </a:lnTo>
                  <a:lnTo>
                    <a:pt x="2285" y="684"/>
                  </a:lnTo>
                  <a:lnTo>
                    <a:pt x="2304" y="566"/>
                  </a:lnTo>
                  <a:lnTo>
                    <a:pt x="2304"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2491;p11">
              <a:extLst>
                <a:ext uri="{FF2B5EF4-FFF2-40B4-BE49-F238E27FC236}">
                  <a16:creationId xmlns:a16="http://schemas.microsoft.com/office/drawing/2014/main" id="{CEEB0785-9865-604E-B2F4-9411BCDB97B6}"/>
                </a:ext>
              </a:extLst>
            </p:cNvPr>
            <p:cNvSpPr/>
            <p:nvPr/>
          </p:nvSpPr>
          <p:spPr>
            <a:xfrm>
              <a:off x="6382501" y="2061726"/>
              <a:ext cx="78084" cy="58743"/>
            </a:xfrm>
            <a:custGeom>
              <a:avLst/>
              <a:gdLst/>
              <a:ahLst/>
              <a:cxnLst/>
              <a:rect l="l" t="t" r="r" b="b"/>
              <a:pathLst>
                <a:path w="2285" h="1719" extrusionOk="0">
                  <a:moveTo>
                    <a:pt x="0" y="0"/>
                  </a:moveTo>
                  <a:lnTo>
                    <a:pt x="0" y="566"/>
                  </a:lnTo>
                  <a:lnTo>
                    <a:pt x="0" y="684"/>
                  </a:lnTo>
                  <a:lnTo>
                    <a:pt x="20" y="801"/>
                  </a:lnTo>
                  <a:lnTo>
                    <a:pt x="78" y="1015"/>
                  </a:lnTo>
                  <a:lnTo>
                    <a:pt x="195" y="1211"/>
                  </a:lnTo>
                  <a:lnTo>
                    <a:pt x="332" y="1386"/>
                  </a:lnTo>
                  <a:lnTo>
                    <a:pt x="508" y="1523"/>
                  </a:lnTo>
                  <a:lnTo>
                    <a:pt x="684" y="1621"/>
                  </a:lnTo>
                  <a:lnTo>
                    <a:pt x="898" y="1699"/>
                  </a:lnTo>
                  <a:lnTo>
                    <a:pt x="1015" y="1718"/>
                  </a:lnTo>
                  <a:lnTo>
                    <a:pt x="1250" y="1718"/>
                  </a:lnTo>
                  <a:lnTo>
                    <a:pt x="1367" y="1699"/>
                  </a:lnTo>
                  <a:lnTo>
                    <a:pt x="1582" y="1621"/>
                  </a:lnTo>
                  <a:lnTo>
                    <a:pt x="1777" y="1523"/>
                  </a:lnTo>
                  <a:lnTo>
                    <a:pt x="1952" y="1386"/>
                  </a:lnTo>
                  <a:lnTo>
                    <a:pt x="2089" y="1211"/>
                  </a:lnTo>
                  <a:lnTo>
                    <a:pt x="2187" y="1015"/>
                  </a:lnTo>
                  <a:lnTo>
                    <a:pt x="2265" y="801"/>
                  </a:lnTo>
                  <a:lnTo>
                    <a:pt x="2284" y="684"/>
                  </a:lnTo>
                  <a:lnTo>
                    <a:pt x="2284" y="566"/>
                  </a:lnTo>
                  <a:lnTo>
                    <a:pt x="2284"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2492;p11">
              <a:extLst>
                <a:ext uri="{FF2B5EF4-FFF2-40B4-BE49-F238E27FC236}">
                  <a16:creationId xmlns:a16="http://schemas.microsoft.com/office/drawing/2014/main" id="{50468208-819C-C744-AC7C-ADA48AD44E48}"/>
                </a:ext>
              </a:extLst>
            </p:cNvPr>
            <p:cNvSpPr/>
            <p:nvPr/>
          </p:nvSpPr>
          <p:spPr>
            <a:xfrm>
              <a:off x="6460549" y="2061726"/>
              <a:ext cx="78084" cy="58743"/>
            </a:xfrm>
            <a:custGeom>
              <a:avLst/>
              <a:gdLst/>
              <a:ahLst/>
              <a:cxnLst/>
              <a:rect l="l" t="t" r="r" b="b"/>
              <a:pathLst>
                <a:path w="2285" h="1719" extrusionOk="0">
                  <a:moveTo>
                    <a:pt x="0" y="0"/>
                  </a:moveTo>
                  <a:lnTo>
                    <a:pt x="0" y="566"/>
                  </a:lnTo>
                  <a:lnTo>
                    <a:pt x="0" y="684"/>
                  </a:lnTo>
                  <a:lnTo>
                    <a:pt x="20" y="801"/>
                  </a:lnTo>
                  <a:lnTo>
                    <a:pt x="98" y="1015"/>
                  </a:lnTo>
                  <a:lnTo>
                    <a:pt x="196" y="1211"/>
                  </a:lnTo>
                  <a:lnTo>
                    <a:pt x="332" y="1386"/>
                  </a:lnTo>
                  <a:lnTo>
                    <a:pt x="508" y="1523"/>
                  </a:lnTo>
                  <a:lnTo>
                    <a:pt x="703" y="1621"/>
                  </a:lnTo>
                  <a:lnTo>
                    <a:pt x="918" y="1699"/>
                  </a:lnTo>
                  <a:lnTo>
                    <a:pt x="1035" y="1718"/>
                  </a:lnTo>
                  <a:lnTo>
                    <a:pt x="1269" y="1718"/>
                  </a:lnTo>
                  <a:lnTo>
                    <a:pt x="1367" y="1699"/>
                  </a:lnTo>
                  <a:lnTo>
                    <a:pt x="1582" y="1621"/>
                  </a:lnTo>
                  <a:lnTo>
                    <a:pt x="1777" y="1523"/>
                  </a:lnTo>
                  <a:lnTo>
                    <a:pt x="1953" y="1386"/>
                  </a:lnTo>
                  <a:lnTo>
                    <a:pt x="2089" y="1211"/>
                  </a:lnTo>
                  <a:lnTo>
                    <a:pt x="2206" y="1015"/>
                  </a:lnTo>
                  <a:lnTo>
                    <a:pt x="2265" y="801"/>
                  </a:lnTo>
                  <a:lnTo>
                    <a:pt x="2284" y="684"/>
                  </a:lnTo>
                  <a:lnTo>
                    <a:pt x="2284" y="566"/>
                  </a:lnTo>
                  <a:lnTo>
                    <a:pt x="2284"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2493;p11">
              <a:extLst>
                <a:ext uri="{FF2B5EF4-FFF2-40B4-BE49-F238E27FC236}">
                  <a16:creationId xmlns:a16="http://schemas.microsoft.com/office/drawing/2014/main" id="{839435BA-3B3C-B346-BFA2-0A855273C2C4}"/>
                </a:ext>
              </a:extLst>
            </p:cNvPr>
            <p:cNvSpPr/>
            <p:nvPr/>
          </p:nvSpPr>
          <p:spPr>
            <a:xfrm>
              <a:off x="6538598" y="2061726"/>
              <a:ext cx="78084" cy="58743"/>
            </a:xfrm>
            <a:custGeom>
              <a:avLst/>
              <a:gdLst/>
              <a:ahLst/>
              <a:cxnLst/>
              <a:rect l="l" t="t" r="r" b="b"/>
              <a:pathLst>
                <a:path w="2285" h="1719" extrusionOk="0">
                  <a:moveTo>
                    <a:pt x="0" y="0"/>
                  </a:moveTo>
                  <a:lnTo>
                    <a:pt x="0" y="566"/>
                  </a:lnTo>
                  <a:lnTo>
                    <a:pt x="0" y="684"/>
                  </a:lnTo>
                  <a:lnTo>
                    <a:pt x="20" y="801"/>
                  </a:lnTo>
                  <a:lnTo>
                    <a:pt x="98" y="1015"/>
                  </a:lnTo>
                  <a:lnTo>
                    <a:pt x="196" y="1211"/>
                  </a:lnTo>
                  <a:lnTo>
                    <a:pt x="332" y="1386"/>
                  </a:lnTo>
                  <a:lnTo>
                    <a:pt x="508" y="1523"/>
                  </a:lnTo>
                  <a:lnTo>
                    <a:pt x="703" y="1621"/>
                  </a:lnTo>
                  <a:lnTo>
                    <a:pt x="918" y="1699"/>
                  </a:lnTo>
                  <a:lnTo>
                    <a:pt x="1035" y="1718"/>
                  </a:lnTo>
                  <a:lnTo>
                    <a:pt x="1269" y="1718"/>
                  </a:lnTo>
                  <a:lnTo>
                    <a:pt x="1386" y="1699"/>
                  </a:lnTo>
                  <a:lnTo>
                    <a:pt x="1601" y="1621"/>
                  </a:lnTo>
                  <a:lnTo>
                    <a:pt x="1796" y="1523"/>
                  </a:lnTo>
                  <a:lnTo>
                    <a:pt x="1953" y="1386"/>
                  </a:lnTo>
                  <a:lnTo>
                    <a:pt x="2089" y="1211"/>
                  </a:lnTo>
                  <a:lnTo>
                    <a:pt x="2206" y="1015"/>
                  </a:lnTo>
                  <a:lnTo>
                    <a:pt x="2265" y="801"/>
                  </a:lnTo>
                  <a:lnTo>
                    <a:pt x="2284" y="684"/>
                  </a:lnTo>
                  <a:lnTo>
                    <a:pt x="2284" y="566"/>
                  </a:lnTo>
                  <a:lnTo>
                    <a:pt x="2284"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2494;p11">
              <a:extLst>
                <a:ext uri="{FF2B5EF4-FFF2-40B4-BE49-F238E27FC236}">
                  <a16:creationId xmlns:a16="http://schemas.microsoft.com/office/drawing/2014/main" id="{ED8E2A31-BBC4-AC44-833C-93988D1F758D}"/>
                </a:ext>
              </a:extLst>
            </p:cNvPr>
            <p:cNvSpPr/>
            <p:nvPr/>
          </p:nvSpPr>
          <p:spPr>
            <a:xfrm>
              <a:off x="6616646" y="2061726"/>
              <a:ext cx="78768" cy="58743"/>
            </a:xfrm>
            <a:custGeom>
              <a:avLst/>
              <a:gdLst/>
              <a:ahLst/>
              <a:cxnLst/>
              <a:rect l="l" t="t" r="r" b="b"/>
              <a:pathLst>
                <a:path w="2305" h="1719" extrusionOk="0">
                  <a:moveTo>
                    <a:pt x="0" y="0"/>
                  </a:moveTo>
                  <a:lnTo>
                    <a:pt x="0" y="566"/>
                  </a:lnTo>
                  <a:lnTo>
                    <a:pt x="20" y="684"/>
                  </a:lnTo>
                  <a:lnTo>
                    <a:pt x="40" y="801"/>
                  </a:lnTo>
                  <a:lnTo>
                    <a:pt x="98" y="1015"/>
                  </a:lnTo>
                  <a:lnTo>
                    <a:pt x="196" y="1211"/>
                  </a:lnTo>
                  <a:lnTo>
                    <a:pt x="352" y="1386"/>
                  </a:lnTo>
                  <a:lnTo>
                    <a:pt x="508" y="1523"/>
                  </a:lnTo>
                  <a:lnTo>
                    <a:pt x="703" y="1621"/>
                  </a:lnTo>
                  <a:lnTo>
                    <a:pt x="918" y="1699"/>
                  </a:lnTo>
                  <a:lnTo>
                    <a:pt x="1035" y="1718"/>
                  </a:lnTo>
                  <a:lnTo>
                    <a:pt x="1269" y="1718"/>
                  </a:lnTo>
                  <a:lnTo>
                    <a:pt x="1387" y="1699"/>
                  </a:lnTo>
                  <a:lnTo>
                    <a:pt x="1601" y="1621"/>
                  </a:lnTo>
                  <a:lnTo>
                    <a:pt x="1796" y="1523"/>
                  </a:lnTo>
                  <a:lnTo>
                    <a:pt x="1953" y="1386"/>
                  </a:lnTo>
                  <a:lnTo>
                    <a:pt x="2109" y="1211"/>
                  </a:lnTo>
                  <a:lnTo>
                    <a:pt x="2206" y="1015"/>
                  </a:lnTo>
                  <a:lnTo>
                    <a:pt x="2265" y="801"/>
                  </a:lnTo>
                  <a:lnTo>
                    <a:pt x="2285" y="684"/>
                  </a:lnTo>
                  <a:lnTo>
                    <a:pt x="2304" y="566"/>
                  </a:lnTo>
                  <a:lnTo>
                    <a:pt x="2304"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2495;p11">
              <a:extLst>
                <a:ext uri="{FF2B5EF4-FFF2-40B4-BE49-F238E27FC236}">
                  <a16:creationId xmlns:a16="http://schemas.microsoft.com/office/drawing/2014/main" id="{AD1C671C-F9D5-364F-8221-18C803E38D78}"/>
                </a:ext>
              </a:extLst>
            </p:cNvPr>
            <p:cNvSpPr/>
            <p:nvPr/>
          </p:nvSpPr>
          <p:spPr>
            <a:xfrm>
              <a:off x="6641318" y="2061726"/>
              <a:ext cx="54095" cy="58743"/>
            </a:xfrm>
            <a:custGeom>
              <a:avLst/>
              <a:gdLst/>
              <a:ahLst/>
              <a:cxnLst/>
              <a:rect l="l" t="t" r="r" b="b"/>
              <a:pathLst>
                <a:path w="1583" h="1719" extrusionOk="0">
                  <a:moveTo>
                    <a:pt x="723" y="0"/>
                  </a:moveTo>
                  <a:lnTo>
                    <a:pt x="723" y="566"/>
                  </a:lnTo>
                  <a:lnTo>
                    <a:pt x="704" y="762"/>
                  </a:lnTo>
                  <a:lnTo>
                    <a:pt x="665" y="918"/>
                  </a:lnTo>
                  <a:lnTo>
                    <a:pt x="606" y="1074"/>
                  </a:lnTo>
                  <a:lnTo>
                    <a:pt x="508" y="1230"/>
                  </a:lnTo>
                  <a:lnTo>
                    <a:pt x="411" y="1347"/>
                  </a:lnTo>
                  <a:lnTo>
                    <a:pt x="294" y="1464"/>
                  </a:lnTo>
                  <a:lnTo>
                    <a:pt x="157" y="1562"/>
                  </a:lnTo>
                  <a:lnTo>
                    <a:pt x="1" y="1640"/>
                  </a:lnTo>
                  <a:lnTo>
                    <a:pt x="216" y="1699"/>
                  </a:lnTo>
                  <a:lnTo>
                    <a:pt x="430" y="1718"/>
                  </a:lnTo>
                  <a:lnTo>
                    <a:pt x="547" y="1718"/>
                  </a:lnTo>
                  <a:lnTo>
                    <a:pt x="665" y="1699"/>
                  </a:lnTo>
                  <a:lnTo>
                    <a:pt x="879" y="1621"/>
                  </a:lnTo>
                  <a:lnTo>
                    <a:pt x="1074" y="1523"/>
                  </a:lnTo>
                  <a:lnTo>
                    <a:pt x="1231" y="1386"/>
                  </a:lnTo>
                  <a:lnTo>
                    <a:pt x="1387" y="1211"/>
                  </a:lnTo>
                  <a:lnTo>
                    <a:pt x="1484" y="1015"/>
                  </a:lnTo>
                  <a:lnTo>
                    <a:pt x="1543" y="801"/>
                  </a:lnTo>
                  <a:lnTo>
                    <a:pt x="1563" y="684"/>
                  </a:lnTo>
                  <a:lnTo>
                    <a:pt x="1582" y="566"/>
                  </a:lnTo>
                  <a:lnTo>
                    <a:pt x="1582" y="0"/>
                  </a:lnTo>
                  <a:close/>
                </a:path>
              </a:pathLst>
            </a:custGeom>
            <a:solidFill>
              <a:srgbClr val="83CF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2496;p11">
              <a:extLst>
                <a:ext uri="{FF2B5EF4-FFF2-40B4-BE49-F238E27FC236}">
                  <a16:creationId xmlns:a16="http://schemas.microsoft.com/office/drawing/2014/main" id="{39918585-1D0D-EA48-85A2-D495772BA4BE}"/>
                </a:ext>
              </a:extLst>
            </p:cNvPr>
            <p:cNvSpPr/>
            <p:nvPr/>
          </p:nvSpPr>
          <p:spPr>
            <a:xfrm>
              <a:off x="6303769" y="1990991"/>
              <a:ext cx="192152" cy="70771"/>
            </a:xfrm>
            <a:custGeom>
              <a:avLst/>
              <a:gdLst/>
              <a:ahLst/>
              <a:cxnLst/>
              <a:rect l="l" t="t" r="r" b="b"/>
              <a:pathLst>
                <a:path w="5623" h="2071" extrusionOk="0">
                  <a:moveTo>
                    <a:pt x="5545" y="1"/>
                  </a:moveTo>
                  <a:lnTo>
                    <a:pt x="5467" y="20"/>
                  </a:lnTo>
                  <a:lnTo>
                    <a:pt x="1" y="2070"/>
                  </a:lnTo>
                  <a:lnTo>
                    <a:pt x="2929" y="2070"/>
                  </a:lnTo>
                  <a:lnTo>
                    <a:pt x="5623"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2497;p11">
              <a:extLst>
                <a:ext uri="{FF2B5EF4-FFF2-40B4-BE49-F238E27FC236}">
                  <a16:creationId xmlns:a16="http://schemas.microsoft.com/office/drawing/2014/main" id="{A692527F-3A18-0446-AA2F-E7C51DA24D6D}"/>
                </a:ext>
              </a:extLst>
            </p:cNvPr>
            <p:cNvSpPr/>
            <p:nvPr/>
          </p:nvSpPr>
          <p:spPr>
            <a:xfrm>
              <a:off x="6382501" y="1990991"/>
              <a:ext cx="116118" cy="70771"/>
            </a:xfrm>
            <a:custGeom>
              <a:avLst/>
              <a:gdLst/>
              <a:ahLst/>
              <a:cxnLst/>
              <a:rect l="l" t="t" r="r" b="b"/>
              <a:pathLst>
                <a:path w="3398" h="2071" extrusionOk="0">
                  <a:moveTo>
                    <a:pt x="3319" y="1"/>
                  </a:moveTo>
                  <a:lnTo>
                    <a:pt x="0" y="2070"/>
                  </a:lnTo>
                  <a:lnTo>
                    <a:pt x="2889" y="2070"/>
                  </a:lnTo>
                  <a:lnTo>
                    <a:pt x="3397" y="1"/>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2498;p11">
              <a:extLst>
                <a:ext uri="{FF2B5EF4-FFF2-40B4-BE49-F238E27FC236}">
                  <a16:creationId xmlns:a16="http://schemas.microsoft.com/office/drawing/2014/main" id="{C7020E79-BA93-804E-85D6-DF367F29C1A7}"/>
                </a:ext>
              </a:extLst>
            </p:cNvPr>
            <p:cNvSpPr/>
            <p:nvPr/>
          </p:nvSpPr>
          <p:spPr>
            <a:xfrm>
              <a:off x="6500564" y="1990991"/>
              <a:ext cx="116118" cy="70771"/>
            </a:xfrm>
            <a:custGeom>
              <a:avLst/>
              <a:gdLst/>
              <a:ahLst/>
              <a:cxnLst/>
              <a:rect l="l" t="t" r="r" b="b"/>
              <a:pathLst>
                <a:path w="3398" h="2071" extrusionOk="0">
                  <a:moveTo>
                    <a:pt x="1" y="1"/>
                  </a:moveTo>
                  <a:lnTo>
                    <a:pt x="469" y="2070"/>
                  </a:lnTo>
                  <a:lnTo>
                    <a:pt x="3397" y="2070"/>
                  </a:lnTo>
                  <a:lnTo>
                    <a:pt x="79" y="1"/>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2499;p11">
              <a:extLst>
                <a:ext uri="{FF2B5EF4-FFF2-40B4-BE49-F238E27FC236}">
                  <a16:creationId xmlns:a16="http://schemas.microsoft.com/office/drawing/2014/main" id="{828E2540-DAEC-A94D-9DA3-CE972BF441BD}"/>
                </a:ext>
              </a:extLst>
            </p:cNvPr>
            <p:cNvSpPr/>
            <p:nvPr/>
          </p:nvSpPr>
          <p:spPr>
            <a:xfrm>
              <a:off x="6256407" y="2333905"/>
              <a:ext cx="117451" cy="29388"/>
            </a:xfrm>
            <a:custGeom>
              <a:avLst/>
              <a:gdLst/>
              <a:ahLst/>
              <a:cxnLst/>
              <a:rect l="l" t="t" r="r" b="b"/>
              <a:pathLst>
                <a:path w="3437" h="860" extrusionOk="0">
                  <a:moveTo>
                    <a:pt x="352" y="0"/>
                  </a:moveTo>
                  <a:lnTo>
                    <a:pt x="274" y="39"/>
                  </a:lnTo>
                  <a:lnTo>
                    <a:pt x="196" y="78"/>
                  </a:lnTo>
                  <a:lnTo>
                    <a:pt x="137" y="117"/>
                  </a:lnTo>
                  <a:lnTo>
                    <a:pt x="79" y="195"/>
                  </a:lnTo>
                  <a:lnTo>
                    <a:pt x="40" y="254"/>
                  </a:lnTo>
                  <a:lnTo>
                    <a:pt x="20" y="332"/>
                  </a:lnTo>
                  <a:lnTo>
                    <a:pt x="1" y="430"/>
                  </a:lnTo>
                  <a:lnTo>
                    <a:pt x="20" y="508"/>
                  </a:lnTo>
                  <a:lnTo>
                    <a:pt x="40" y="586"/>
                  </a:lnTo>
                  <a:lnTo>
                    <a:pt x="79" y="664"/>
                  </a:lnTo>
                  <a:lnTo>
                    <a:pt x="137" y="723"/>
                  </a:lnTo>
                  <a:lnTo>
                    <a:pt x="196" y="781"/>
                  </a:lnTo>
                  <a:lnTo>
                    <a:pt x="274" y="820"/>
                  </a:lnTo>
                  <a:lnTo>
                    <a:pt x="352" y="840"/>
                  </a:lnTo>
                  <a:lnTo>
                    <a:pt x="430" y="859"/>
                  </a:lnTo>
                  <a:lnTo>
                    <a:pt x="3007" y="859"/>
                  </a:lnTo>
                  <a:lnTo>
                    <a:pt x="3105" y="840"/>
                  </a:lnTo>
                  <a:lnTo>
                    <a:pt x="3183" y="820"/>
                  </a:lnTo>
                  <a:lnTo>
                    <a:pt x="3261" y="781"/>
                  </a:lnTo>
                  <a:lnTo>
                    <a:pt x="3319" y="723"/>
                  </a:lnTo>
                  <a:lnTo>
                    <a:pt x="3358" y="664"/>
                  </a:lnTo>
                  <a:lnTo>
                    <a:pt x="3417" y="586"/>
                  </a:lnTo>
                  <a:lnTo>
                    <a:pt x="3436" y="508"/>
                  </a:lnTo>
                  <a:lnTo>
                    <a:pt x="3436" y="430"/>
                  </a:lnTo>
                  <a:lnTo>
                    <a:pt x="3436" y="332"/>
                  </a:lnTo>
                  <a:lnTo>
                    <a:pt x="3417" y="254"/>
                  </a:lnTo>
                  <a:lnTo>
                    <a:pt x="3358" y="195"/>
                  </a:lnTo>
                  <a:lnTo>
                    <a:pt x="3319" y="117"/>
                  </a:lnTo>
                  <a:lnTo>
                    <a:pt x="3261" y="78"/>
                  </a:lnTo>
                  <a:lnTo>
                    <a:pt x="3183" y="39"/>
                  </a:lnTo>
                  <a:lnTo>
                    <a:pt x="31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2500;p11">
              <a:extLst>
                <a:ext uri="{FF2B5EF4-FFF2-40B4-BE49-F238E27FC236}">
                  <a16:creationId xmlns:a16="http://schemas.microsoft.com/office/drawing/2014/main" id="{A48D50AB-F305-B242-A92A-A409DAD69BBE}"/>
                </a:ext>
              </a:extLst>
            </p:cNvPr>
            <p:cNvSpPr/>
            <p:nvPr/>
          </p:nvSpPr>
          <p:spPr>
            <a:xfrm>
              <a:off x="6329808" y="2333905"/>
              <a:ext cx="44048" cy="29388"/>
            </a:xfrm>
            <a:custGeom>
              <a:avLst/>
              <a:gdLst/>
              <a:ahLst/>
              <a:cxnLst/>
              <a:rect l="l" t="t" r="r" b="b"/>
              <a:pathLst>
                <a:path w="1289" h="860" extrusionOk="0">
                  <a:moveTo>
                    <a:pt x="98" y="0"/>
                  </a:moveTo>
                  <a:lnTo>
                    <a:pt x="176" y="39"/>
                  </a:lnTo>
                  <a:lnTo>
                    <a:pt x="254" y="78"/>
                  </a:lnTo>
                  <a:lnTo>
                    <a:pt x="312" y="117"/>
                  </a:lnTo>
                  <a:lnTo>
                    <a:pt x="371" y="195"/>
                  </a:lnTo>
                  <a:lnTo>
                    <a:pt x="410" y="254"/>
                  </a:lnTo>
                  <a:lnTo>
                    <a:pt x="429" y="332"/>
                  </a:lnTo>
                  <a:lnTo>
                    <a:pt x="429" y="430"/>
                  </a:lnTo>
                  <a:lnTo>
                    <a:pt x="429" y="508"/>
                  </a:lnTo>
                  <a:lnTo>
                    <a:pt x="410" y="586"/>
                  </a:lnTo>
                  <a:lnTo>
                    <a:pt x="371" y="664"/>
                  </a:lnTo>
                  <a:lnTo>
                    <a:pt x="312" y="723"/>
                  </a:lnTo>
                  <a:lnTo>
                    <a:pt x="254" y="781"/>
                  </a:lnTo>
                  <a:lnTo>
                    <a:pt x="176" y="820"/>
                  </a:lnTo>
                  <a:lnTo>
                    <a:pt x="98" y="840"/>
                  </a:lnTo>
                  <a:lnTo>
                    <a:pt x="0" y="859"/>
                  </a:lnTo>
                  <a:lnTo>
                    <a:pt x="859" y="859"/>
                  </a:lnTo>
                  <a:lnTo>
                    <a:pt x="957" y="840"/>
                  </a:lnTo>
                  <a:lnTo>
                    <a:pt x="1035" y="820"/>
                  </a:lnTo>
                  <a:lnTo>
                    <a:pt x="1113" y="781"/>
                  </a:lnTo>
                  <a:lnTo>
                    <a:pt x="1171" y="723"/>
                  </a:lnTo>
                  <a:lnTo>
                    <a:pt x="1210" y="664"/>
                  </a:lnTo>
                  <a:lnTo>
                    <a:pt x="1269" y="586"/>
                  </a:lnTo>
                  <a:lnTo>
                    <a:pt x="1288" y="508"/>
                  </a:lnTo>
                  <a:lnTo>
                    <a:pt x="1288" y="430"/>
                  </a:lnTo>
                  <a:lnTo>
                    <a:pt x="1288" y="332"/>
                  </a:lnTo>
                  <a:lnTo>
                    <a:pt x="1269" y="254"/>
                  </a:lnTo>
                  <a:lnTo>
                    <a:pt x="1210" y="195"/>
                  </a:lnTo>
                  <a:lnTo>
                    <a:pt x="1171" y="117"/>
                  </a:lnTo>
                  <a:lnTo>
                    <a:pt x="1113" y="78"/>
                  </a:lnTo>
                  <a:lnTo>
                    <a:pt x="1035" y="39"/>
                  </a:lnTo>
                  <a:lnTo>
                    <a:pt x="957" y="0"/>
                  </a:lnTo>
                  <a:close/>
                </a:path>
              </a:pathLst>
            </a:custGeom>
            <a:solidFill>
              <a:srgbClr val="C2A7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2501;p11">
              <a:extLst>
                <a:ext uri="{FF2B5EF4-FFF2-40B4-BE49-F238E27FC236}">
                  <a16:creationId xmlns:a16="http://schemas.microsoft.com/office/drawing/2014/main" id="{37003A86-AE09-5F41-9AFE-17DD1B7876F2}"/>
                </a:ext>
              </a:extLst>
            </p:cNvPr>
            <p:cNvSpPr/>
            <p:nvPr/>
          </p:nvSpPr>
          <p:spPr>
            <a:xfrm>
              <a:off x="6625326" y="2333905"/>
              <a:ext cx="117451" cy="29388"/>
            </a:xfrm>
            <a:custGeom>
              <a:avLst/>
              <a:gdLst/>
              <a:ahLst/>
              <a:cxnLst/>
              <a:rect l="l" t="t" r="r" b="b"/>
              <a:pathLst>
                <a:path w="3437" h="860" extrusionOk="0">
                  <a:moveTo>
                    <a:pt x="332" y="0"/>
                  </a:moveTo>
                  <a:lnTo>
                    <a:pt x="254" y="39"/>
                  </a:lnTo>
                  <a:lnTo>
                    <a:pt x="195" y="78"/>
                  </a:lnTo>
                  <a:lnTo>
                    <a:pt x="117" y="117"/>
                  </a:lnTo>
                  <a:lnTo>
                    <a:pt x="78" y="195"/>
                  </a:lnTo>
                  <a:lnTo>
                    <a:pt x="39" y="254"/>
                  </a:lnTo>
                  <a:lnTo>
                    <a:pt x="0" y="332"/>
                  </a:lnTo>
                  <a:lnTo>
                    <a:pt x="0" y="430"/>
                  </a:lnTo>
                  <a:lnTo>
                    <a:pt x="0" y="508"/>
                  </a:lnTo>
                  <a:lnTo>
                    <a:pt x="39" y="586"/>
                  </a:lnTo>
                  <a:lnTo>
                    <a:pt x="78" y="664"/>
                  </a:lnTo>
                  <a:lnTo>
                    <a:pt x="117" y="723"/>
                  </a:lnTo>
                  <a:lnTo>
                    <a:pt x="195" y="781"/>
                  </a:lnTo>
                  <a:lnTo>
                    <a:pt x="254" y="820"/>
                  </a:lnTo>
                  <a:lnTo>
                    <a:pt x="332" y="840"/>
                  </a:lnTo>
                  <a:lnTo>
                    <a:pt x="430" y="859"/>
                  </a:lnTo>
                  <a:lnTo>
                    <a:pt x="3007" y="859"/>
                  </a:lnTo>
                  <a:lnTo>
                    <a:pt x="3085" y="840"/>
                  </a:lnTo>
                  <a:lnTo>
                    <a:pt x="3163" y="820"/>
                  </a:lnTo>
                  <a:lnTo>
                    <a:pt x="3241" y="781"/>
                  </a:lnTo>
                  <a:lnTo>
                    <a:pt x="3299" y="723"/>
                  </a:lnTo>
                  <a:lnTo>
                    <a:pt x="3358" y="664"/>
                  </a:lnTo>
                  <a:lnTo>
                    <a:pt x="3397" y="586"/>
                  </a:lnTo>
                  <a:lnTo>
                    <a:pt x="3417" y="508"/>
                  </a:lnTo>
                  <a:lnTo>
                    <a:pt x="3436" y="430"/>
                  </a:lnTo>
                  <a:lnTo>
                    <a:pt x="3417" y="332"/>
                  </a:lnTo>
                  <a:lnTo>
                    <a:pt x="3397" y="254"/>
                  </a:lnTo>
                  <a:lnTo>
                    <a:pt x="3358" y="195"/>
                  </a:lnTo>
                  <a:lnTo>
                    <a:pt x="3299" y="117"/>
                  </a:lnTo>
                  <a:lnTo>
                    <a:pt x="3241" y="78"/>
                  </a:lnTo>
                  <a:lnTo>
                    <a:pt x="3163" y="39"/>
                  </a:lnTo>
                  <a:lnTo>
                    <a:pt x="308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2502;p11">
              <a:extLst>
                <a:ext uri="{FF2B5EF4-FFF2-40B4-BE49-F238E27FC236}">
                  <a16:creationId xmlns:a16="http://schemas.microsoft.com/office/drawing/2014/main" id="{B22C1D2F-DB94-FA4D-8B94-F8E269032FF8}"/>
                </a:ext>
              </a:extLst>
            </p:cNvPr>
            <p:cNvSpPr/>
            <p:nvPr/>
          </p:nvSpPr>
          <p:spPr>
            <a:xfrm>
              <a:off x="6698692" y="2333905"/>
              <a:ext cx="44083" cy="29388"/>
            </a:xfrm>
            <a:custGeom>
              <a:avLst/>
              <a:gdLst/>
              <a:ahLst/>
              <a:cxnLst/>
              <a:rect l="l" t="t" r="r" b="b"/>
              <a:pathLst>
                <a:path w="1290" h="860" extrusionOk="0">
                  <a:moveTo>
                    <a:pt x="79" y="0"/>
                  </a:moveTo>
                  <a:lnTo>
                    <a:pt x="157" y="39"/>
                  </a:lnTo>
                  <a:lnTo>
                    <a:pt x="235" y="78"/>
                  </a:lnTo>
                  <a:lnTo>
                    <a:pt x="294" y="117"/>
                  </a:lnTo>
                  <a:lnTo>
                    <a:pt x="352" y="195"/>
                  </a:lnTo>
                  <a:lnTo>
                    <a:pt x="391" y="254"/>
                  </a:lnTo>
                  <a:lnTo>
                    <a:pt x="411" y="332"/>
                  </a:lnTo>
                  <a:lnTo>
                    <a:pt x="430" y="430"/>
                  </a:lnTo>
                  <a:lnTo>
                    <a:pt x="411" y="508"/>
                  </a:lnTo>
                  <a:lnTo>
                    <a:pt x="391" y="586"/>
                  </a:lnTo>
                  <a:lnTo>
                    <a:pt x="352" y="664"/>
                  </a:lnTo>
                  <a:lnTo>
                    <a:pt x="294" y="723"/>
                  </a:lnTo>
                  <a:lnTo>
                    <a:pt x="235" y="781"/>
                  </a:lnTo>
                  <a:lnTo>
                    <a:pt x="157" y="820"/>
                  </a:lnTo>
                  <a:lnTo>
                    <a:pt x="79" y="840"/>
                  </a:lnTo>
                  <a:lnTo>
                    <a:pt x="1" y="859"/>
                  </a:lnTo>
                  <a:lnTo>
                    <a:pt x="860" y="859"/>
                  </a:lnTo>
                  <a:lnTo>
                    <a:pt x="938" y="840"/>
                  </a:lnTo>
                  <a:lnTo>
                    <a:pt x="1016" y="820"/>
                  </a:lnTo>
                  <a:lnTo>
                    <a:pt x="1094" y="781"/>
                  </a:lnTo>
                  <a:lnTo>
                    <a:pt x="1152" y="723"/>
                  </a:lnTo>
                  <a:lnTo>
                    <a:pt x="1211" y="664"/>
                  </a:lnTo>
                  <a:lnTo>
                    <a:pt x="1250" y="586"/>
                  </a:lnTo>
                  <a:lnTo>
                    <a:pt x="1270" y="508"/>
                  </a:lnTo>
                  <a:lnTo>
                    <a:pt x="1289" y="430"/>
                  </a:lnTo>
                  <a:lnTo>
                    <a:pt x="1270" y="332"/>
                  </a:lnTo>
                  <a:lnTo>
                    <a:pt x="1250" y="254"/>
                  </a:lnTo>
                  <a:lnTo>
                    <a:pt x="1211" y="195"/>
                  </a:lnTo>
                  <a:lnTo>
                    <a:pt x="1152" y="117"/>
                  </a:lnTo>
                  <a:lnTo>
                    <a:pt x="1094" y="78"/>
                  </a:lnTo>
                  <a:lnTo>
                    <a:pt x="1016" y="39"/>
                  </a:lnTo>
                  <a:lnTo>
                    <a:pt x="938" y="0"/>
                  </a:lnTo>
                  <a:close/>
                </a:path>
              </a:pathLst>
            </a:custGeom>
            <a:solidFill>
              <a:srgbClr val="C2A7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2503;p11">
              <a:extLst>
                <a:ext uri="{FF2B5EF4-FFF2-40B4-BE49-F238E27FC236}">
                  <a16:creationId xmlns:a16="http://schemas.microsoft.com/office/drawing/2014/main" id="{5DFD610B-631D-B04A-93E5-481943A2A29E}"/>
                </a:ext>
              </a:extLst>
            </p:cNvPr>
            <p:cNvSpPr/>
            <p:nvPr/>
          </p:nvSpPr>
          <p:spPr>
            <a:xfrm>
              <a:off x="6460549" y="1990991"/>
              <a:ext cx="78084" cy="70771"/>
            </a:xfrm>
            <a:custGeom>
              <a:avLst/>
              <a:gdLst/>
              <a:ahLst/>
              <a:cxnLst/>
              <a:rect l="l" t="t" r="r" b="b"/>
              <a:pathLst>
                <a:path w="2285" h="2071" extrusionOk="0">
                  <a:moveTo>
                    <a:pt x="1113" y="1"/>
                  </a:moveTo>
                  <a:lnTo>
                    <a:pt x="0" y="2070"/>
                  </a:lnTo>
                  <a:lnTo>
                    <a:pt x="2284" y="2070"/>
                  </a:lnTo>
                  <a:lnTo>
                    <a:pt x="1172"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82510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6B738-C26D-174A-A696-752E96A5D57C}"/>
              </a:ext>
            </a:extLst>
          </p:cNvPr>
          <p:cNvPicPr>
            <a:picLocks noChangeAspect="1"/>
          </p:cNvPicPr>
          <p:nvPr/>
        </p:nvPicPr>
        <p:blipFill>
          <a:blip r:embed="rId2"/>
          <a:stretch>
            <a:fillRect/>
          </a:stretch>
        </p:blipFill>
        <p:spPr>
          <a:xfrm>
            <a:off x="0" y="1293049"/>
            <a:ext cx="9144000" cy="5088279"/>
          </a:xfrm>
          <a:prstGeom prst="rect">
            <a:avLst/>
          </a:prstGeom>
        </p:spPr>
      </p:pic>
      <p:sp>
        <p:nvSpPr>
          <p:cNvPr id="2" name="Title 1">
            <a:extLst>
              <a:ext uri="{FF2B5EF4-FFF2-40B4-BE49-F238E27FC236}">
                <a16:creationId xmlns:a16="http://schemas.microsoft.com/office/drawing/2014/main" id="{89552239-1D18-5948-BF41-3CD2EBADD17E}"/>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95A1BA4B-C93B-AB4E-9C78-C867289581AE}"/>
              </a:ext>
            </a:extLst>
          </p:cNvPr>
          <p:cNvSpPr>
            <a:spLocks noGrp="1"/>
          </p:cNvSpPr>
          <p:nvPr>
            <p:ph idx="1"/>
          </p:nvPr>
        </p:nvSpPr>
        <p:spPr>
          <a:xfrm>
            <a:off x="0" y="4296042"/>
            <a:ext cx="7164288" cy="1941270"/>
          </a:xfrm>
        </p:spPr>
        <p:txBody>
          <a:bodyPr>
            <a:normAutofit/>
          </a:bodyPr>
          <a:lstStyle/>
          <a:p>
            <a:pPr marL="228600" lvl="0" indent="0">
              <a:spcBef>
                <a:spcPts val="0"/>
              </a:spcBef>
              <a:buClr>
                <a:schemeClr val="dk1"/>
              </a:buClr>
              <a:buSzPts val="1600"/>
              <a:buNone/>
            </a:pPr>
            <a:r>
              <a:rPr lang="en-US" sz="2400" b="1" dirty="0">
                <a:solidFill>
                  <a:schemeClr val="tx1"/>
                </a:solidFill>
              </a:rPr>
              <a:t>Limitations</a:t>
            </a:r>
          </a:p>
          <a:p>
            <a:pPr marL="514350" lvl="0" indent="-147638">
              <a:spcBef>
                <a:spcPts val="0"/>
              </a:spcBef>
              <a:buClr>
                <a:schemeClr val="dk1"/>
              </a:buClr>
              <a:buSzPts val="1600"/>
              <a:buFont typeface="Arial"/>
              <a:buChar char="•"/>
            </a:pPr>
            <a:r>
              <a:rPr lang="en-US" sz="2400" dirty="0">
                <a:solidFill>
                  <a:schemeClr val="tx1"/>
                </a:solidFill>
              </a:rPr>
              <a:t>Does not show iteration in the life cycle </a:t>
            </a:r>
          </a:p>
          <a:p>
            <a:pPr marL="514350" lvl="0" indent="-147638">
              <a:spcBef>
                <a:spcPts val="0"/>
              </a:spcBef>
              <a:buClr>
                <a:schemeClr val="dk1"/>
              </a:buClr>
              <a:buSzPts val="1600"/>
              <a:buFont typeface="Arial"/>
              <a:buChar char="•"/>
            </a:pPr>
            <a:r>
              <a:rPr lang="en-US" sz="2400" dirty="0">
                <a:solidFill>
                  <a:schemeClr val="tx1"/>
                </a:solidFill>
              </a:rPr>
              <a:t>Does not show overlap between phases </a:t>
            </a:r>
          </a:p>
          <a:p>
            <a:pPr marL="514350" lvl="0" indent="-147638">
              <a:spcBef>
                <a:spcPts val="0"/>
              </a:spcBef>
              <a:buClr>
                <a:schemeClr val="dk1"/>
              </a:buClr>
              <a:buSzPts val="1600"/>
              <a:buFont typeface="Arial"/>
              <a:buChar char="•"/>
            </a:pPr>
            <a:r>
              <a:rPr lang="en-US" sz="2400" dirty="0">
                <a:solidFill>
                  <a:schemeClr val="tx1"/>
                </a:solidFill>
              </a:rPr>
              <a:t>Software requirements are tested late in life cycle </a:t>
            </a:r>
          </a:p>
          <a:p>
            <a:pPr marL="514350" lvl="0" indent="-147638">
              <a:spcBef>
                <a:spcPts val="0"/>
              </a:spcBef>
              <a:buClr>
                <a:schemeClr val="dk1"/>
              </a:buClr>
              <a:buSzPts val="1600"/>
              <a:buFont typeface="Arial"/>
              <a:buChar char="•"/>
            </a:pPr>
            <a:r>
              <a:rPr lang="en-US" sz="2400" dirty="0">
                <a:solidFill>
                  <a:schemeClr val="tx1"/>
                </a:solidFill>
              </a:rPr>
              <a:t>Operational system available late in life cycle</a:t>
            </a:r>
          </a:p>
        </p:txBody>
      </p:sp>
      <p:sp>
        <p:nvSpPr>
          <p:cNvPr id="5" name="Content Placeholder 2">
            <a:extLst>
              <a:ext uri="{FF2B5EF4-FFF2-40B4-BE49-F238E27FC236}">
                <a16:creationId xmlns:a16="http://schemas.microsoft.com/office/drawing/2014/main" id="{5BD0B478-CDBC-2D48-A2D4-9D557A0DB167}"/>
              </a:ext>
            </a:extLst>
          </p:cNvPr>
          <p:cNvSpPr txBox="1">
            <a:spLocks/>
          </p:cNvSpPr>
          <p:nvPr/>
        </p:nvSpPr>
        <p:spPr>
          <a:xfrm>
            <a:off x="3265514" y="836712"/>
            <a:ext cx="5554958" cy="16051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spcBef>
                <a:spcPts val="0"/>
              </a:spcBef>
              <a:buClr>
                <a:schemeClr val="dk1"/>
              </a:buClr>
              <a:buSzPts val="1500"/>
              <a:buNone/>
            </a:pPr>
            <a:r>
              <a:rPr lang="en-US" sz="2700" dirty="0">
                <a:solidFill>
                  <a:schemeClr val="tx1"/>
                </a:solidFill>
                <a:sym typeface="Hind"/>
              </a:rPr>
              <a:t>Idealized process model in which each phase is completed before the next phase is started, and a project moves </a:t>
            </a:r>
            <a:r>
              <a:rPr lang="en-US" sz="2700" dirty="0">
                <a:solidFill>
                  <a:schemeClr val="tx1"/>
                </a:solidFill>
              </a:rPr>
              <a:t>from one phase to the next without</a:t>
            </a:r>
            <a:endParaRPr lang="en-US" sz="2700" dirty="0">
              <a:solidFill>
                <a:schemeClr val="tx1"/>
              </a:solidFill>
              <a:sym typeface="Hind"/>
            </a:endParaRPr>
          </a:p>
        </p:txBody>
      </p:sp>
      <p:sp>
        <p:nvSpPr>
          <p:cNvPr id="7" name="Content Placeholder 2">
            <a:extLst>
              <a:ext uri="{FF2B5EF4-FFF2-40B4-BE49-F238E27FC236}">
                <a16:creationId xmlns:a16="http://schemas.microsoft.com/office/drawing/2014/main" id="{8B0B0BDF-E2FA-7943-8F3C-E2FFBAFB67DB}"/>
              </a:ext>
            </a:extLst>
          </p:cNvPr>
          <p:cNvSpPr txBox="1">
            <a:spLocks/>
          </p:cNvSpPr>
          <p:nvPr/>
        </p:nvSpPr>
        <p:spPr>
          <a:xfrm>
            <a:off x="5048117" y="2492896"/>
            <a:ext cx="3556331" cy="5249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700" dirty="0"/>
              <a:t>iteration or overlap.</a:t>
            </a:r>
          </a:p>
        </p:txBody>
      </p:sp>
    </p:spTree>
    <p:extLst>
      <p:ext uri="{BB962C8B-B14F-4D97-AF65-F5344CB8AC3E}">
        <p14:creationId xmlns:p14="http://schemas.microsoft.com/office/powerpoint/2010/main" val="192701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878B-3B50-1840-8DA2-A379B5065B05}"/>
              </a:ext>
            </a:extLst>
          </p:cNvPr>
          <p:cNvSpPr>
            <a:spLocks noGrp="1"/>
          </p:cNvSpPr>
          <p:nvPr>
            <p:ph type="title"/>
          </p:nvPr>
        </p:nvSpPr>
        <p:spPr/>
        <p:txBody>
          <a:bodyPr>
            <a:normAutofit fontScale="90000"/>
          </a:bodyPr>
          <a:lstStyle/>
          <a:p>
            <a:r>
              <a:rPr lang="en-US" dirty="0"/>
              <a:t>Waterfall Model﻿</a:t>
            </a:r>
            <a:br>
              <a:rPr lang="en-US" dirty="0"/>
            </a:br>
            <a:r>
              <a:rPr lang="en-US" sz="2700" i="1" dirty="0"/>
              <a:t>Waterfall model with iteration between phases</a:t>
            </a:r>
          </a:p>
        </p:txBody>
      </p:sp>
      <p:pic>
        <p:nvPicPr>
          <p:cNvPr id="4" name="Picture 3">
            <a:extLst>
              <a:ext uri="{FF2B5EF4-FFF2-40B4-BE49-F238E27FC236}">
                <a16:creationId xmlns:a16="http://schemas.microsoft.com/office/drawing/2014/main" id="{BE4A4A5C-94EC-A640-BA7B-8634FAD00F03}"/>
              </a:ext>
            </a:extLst>
          </p:cNvPr>
          <p:cNvPicPr>
            <a:picLocks noChangeAspect="1"/>
          </p:cNvPicPr>
          <p:nvPr/>
        </p:nvPicPr>
        <p:blipFill>
          <a:blip r:embed="rId2"/>
          <a:stretch>
            <a:fillRect/>
          </a:stretch>
        </p:blipFill>
        <p:spPr>
          <a:xfrm>
            <a:off x="0" y="910932"/>
            <a:ext cx="9144000" cy="5036135"/>
          </a:xfrm>
          <a:prstGeom prst="rect">
            <a:avLst/>
          </a:prstGeom>
        </p:spPr>
      </p:pic>
      <p:sp>
        <p:nvSpPr>
          <p:cNvPr id="5" name="TextBox 4">
            <a:extLst>
              <a:ext uri="{FF2B5EF4-FFF2-40B4-BE49-F238E27FC236}">
                <a16:creationId xmlns:a16="http://schemas.microsoft.com/office/drawing/2014/main" id="{ECC6B021-82FE-4F0E-A349-8B93F91A05C7}"/>
              </a:ext>
            </a:extLst>
          </p:cNvPr>
          <p:cNvSpPr txBox="1"/>
          <p:nvPr/>
        </p:nvSpPr>
        <p:spPr>
          <a:xfrm>
            <a:off x="467544" y="4509120"/>
            <a:ext cx="5976664" cy="2246769"/>
          </a:xfrm>
          <a:prstGeom prst="rect">
            <a:avLst/>
          </a:prstGeom>
          <a:noFill/>
        </p:spPr>
        <p:txBody>
          <a:bodyPr wrap="square">
            <a:spAutoFit/>
          </a:bodyPr>
          <a:lstStyle/>
          <a:p>
            <a:r>
              <a:rPr lang="en-US" sz="2000" b="0" i="0" dirty="0">
                <a:solidFill>
                  <a:srgbClr val="000000"/>
                </a:solidFill>
                <a:effectLst/>
                <a:latin typeface="TimesTen-Roman"/>
              </a:rPr>
              <a:t>The waterfall model is a major improvement over the undisciplined approach used on early software projects and has been used successfully on many projects. </a:t>
            </a:r>
          </a:p>
          <a:p>
            <a:r>
              <a:rPr lang="en-US" sz="2000" b="0" i="0" dirty="0">
                <a:solidFill>
                  <a:srgbClr val="000000"/>
                </a:solidFill>
                <a:effectLst/>
                <a:latin typeface="TimesTen-Roman"/>
              </a:rPr>
              <a:t>In practice, however, some overlap is often necessary between successive phases of the life cycle, as well as some iteration between phases when errors are detected</a:t>
            </a:r>
            <a:r>
              <a:rPr lang="en-US" sz="2000" dirty="0"/>
              <a:t> </a:t>
            </a:r>
            <a:br>
              <a:rPr lang="en-US" sz="2000" dirty="0"/>
            </a:br>
            <a:endParaRPr lang="en-US" sz="2000" dirty="0"/>
          </a:p>
        </p:txBody>
      </p:sp>
    </p:spTree>
    <p:extLst>
      <p:ext uri="{BB962C8B-B14F-4D97-AF65-F5344CB8AC3E}">
        <p14:creationId xmlns:p14="http://schemas.microsoft.com/office/powerpoint/2010/main" val="248023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878B-3B50-1840-8DA2-A379B5065B05}"/>
              </a:ext>
            </a:extLst>
          </p:cNvPr>
          <p:cNvSpPr>
            <a:spLocks noGrp="1"/>
          </p:cNvSpPr>
          <p:nvPr>
            <p:ph type="title"/>
          </p:nvPr>
        </p:nvSpPr>
        <p:spPr/>
        <p:txBody>
          <a:bodyPr>
            <a:normAutofit/>
          </a:bodyPr>
          <a:lstStyle/>
          <a:p>
            <a:r>
              <a:rPr lang="en-US" dirty="0"/>
              <a:t>Throwaway Prototyping﻿ 1/3</a:t>
            </a:r>
            <a:endParaRPr lang="en-US" sz="2700" i="1" dirty="0"/>
          </a:p>
        </p:txBody>
      </p:sp>
      <p:sp>
        <p:nvSpPr>
          <p:cNvPr id="7" name="Content Placeholder 6">
            <a:extLst>
              <a:ext uri="{FF2B5EF4-FFF2-40B4-BE49-F238E27FC236}">
                <a16:creationId xmlns:a16="http://schemas.microsoft.com/office/drawing/2014/main" id="{619CA4FE-FDB9-2C4E-8CF4-9AB5277553FC}"/>
              </a:ext>
            </a:extLst>
          </p:cNvPr>
          <p:cNvSpPr>
            <a:spLocks noGrp="1"/>
          </p:cNvSpPr>
          <p:nvPr>
            <p:ph idx="1"/>
          </p:nvPr>
        </p:nvSpPr>
        <p:spPr/>
        <p:txBody>
          <a:bodyPr>
            <a:normAutofit fontScale="77500" lnSpcReduction="20000"/>
          </a:bodyPr>
          <a:lstStyle/>
          <a:p>
            <a:pPr marL="0" indent="0">
              <a:buNone/>
            </a:pPr>
            <a:r>
              <a:rPr lang="en-US" b="1" i="1" dirty="0">
                <a:solidFill>
                  <a:schemeClr val="tx1"/>
                </a:solidFill>
              </a:rPr>
              <a:t>Impact of Throwaway prototyping and its revolution</a:t>
            </a:r>
          </a:p>
          <a:p>
            <a:r>
              <a:rPr lang="en-US" dirty="0">
                <a:solidFill>
                  <a:schemeClr val="tx1"/>
                </a:solidFill>
              </a:rPr>
              <a:t>Particularly useful for getting feedback on the User Interface</a:t>
            </a:r>
          </a:p>
          <a:p>
            <a:r>
              <a:rPr lang="en-US" dirty="0">
                <a:solidFill>
                  <a:schemeClr val="tx1"/>
                </a:solidFill>
              </a:rPr>
              <a:t>Is developed after a preliminary requirements specification</a:t>
            </a:r>
          </a:p>
          <a:p>
            <a:r>
              <a:rPr lang="en-US" dirty="0">
                <a:solidFill>
                  <a:schemeClr val="tx1"/>
                </a:solidFill>
              </a:rPr>
              <a:t>Is an effective solution to the problem of specifying the requirements for interactive information system</a:t>
            </a:r>
          </a:p>
          <a:p>
            <a:r>
              <a:rPr lang="en-US" dirty="0">
                <a:solidFill>
                  <a:schemeClr val="tx1"/>
                </a:solidFill>
              </a:rPr>
              <a:t>Helps overcome the communication barrier that existed between the users and the developers</a:t>
            </a:r>
          </a:p>
          <a:p>
            <a:r>
              <a:rPr lang="en-US" dirty="0">
                <a:solidFill>
                  <a:schemeClr val="tx1"/>
                </a:solidFill>
              </a:rPr>
              <a:t>Evolutionary prototyping approach is a form of incremental development in which the prototype evolves through several intermediate operational systems into the delivered system</a:t>
            </a:r>
          </a:p>
          <a:p>
            <a:r>
              <a:rPr lang="en-US" dirty="0">
                <a:solidFill>
                  <a:schemeClr val="tx1"/>
                </a:solidFill>
              </a:rPr>
              <a:t>Evolutionary prototyping approach is to have a subset of the system working early, which is then gradually built on</a:t>
            </a:r>
          </a:p>
        </p:txBody>
      </p:sp>
    </p:spTree>
    <p:extLst>
      <p:ext uri="{BB962C8B-B14F-4D97-AF65-F5344CB8AC3E}">
        <p14:creationId xmlns:p14="http://schemas.microsoft.com/office/powerpoint/2010/main" val="174567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878B-3B50-1840-8DA2-A379B5065B05}"/>
              </a:ext>
            </a:extLst>
          </p:cNvPr>
          <p:cNvSpPr>
            <a:spLocks noGrp="1"/>
          </p:cNvSpPr>
          <p:nvPr>
            <p:ph type="title"/>
          </p:nvPr>
        </p:nvSpPr>
        <p:spPr/>
        <p:txBody>
          <a:bodyPr>
            <a:normAutofit/>
          </a:bodyPr>
          <a:lstStyle/>
          <a:p>
            <a:r>
              <a:rPr lang="en-US" dirty="0"/>
              <a:t>Throwaway Prototyping﻿ 2/3</a:t>
            </a:r>
            <a:endParaRPr lang="en-US" sz="2700" i="1" dirty="0"/>
          </a:p>
        </p:txBody>
      </p:sp>
      <p:pic>
        <p:nvPicPr>
          <p:cNvPr id="5" name="Picture 4">
            <a:extLst>
              <a:ext uri="{FF2B5EF4-FFF2-40B4-BE49-F238E27FC236}">
                <a16:creationId xmlns:a16="http://schemas.microsoft.com/office/drawing/2014/main" id="{141B9382-EB81-8F4B-9712-5B58C4D56469}"/>
              </a:ext>
            </a:extLst>
          </p:cNvPr>
          <p:cNvPicPr>
            <a:picLocks noChangeAspect="1"/>
          </p:cNvPicPr>
          <p:nvPr/>
        </p:nvPicPr>
        <p:blipFill>
          <a:blip r:embed="rId2"/>
          <a:stretch>
            <a:fillRect/>
          </a:stretch>
        </p:blipFill>
        <p:spPr>
          <a:xfrm>
            <a:off x="0" y="857571"/>
            <a:ext cx="9144000" cy="5142857"/>
          </a:xfrm>
          <a:prstGeom prst="rect">
            <a:avLst/>
          </a:prstGeom>
        </p:spPr>
      </p:pic>
      <p:sp>
        <p:nvSpPr>
          <p:cNvPr id="6" name="TextBox 5">
            <a:extLst>
              <a:ext uri="{FF2B5EF4-FFF2-40B4-BE49-F238E27FC236}">
                <a16:creationId xmlns:a16="http://schemas.microsoft.com/office/drawing/2014/main" id="{C3EECDA2-B6AF-456D-A597-9120F943ADA7}"/>
              </a:ext>
            </a:extLst>
          </p:cNvPr>
          <p:cNvSpPr txBox="1"/>
          <p:nvPr/>
        </p:nvSpPr>
        <p:spPr>
          <a:xfrm>
            <a:off x="605401" y="4581128"/>
            <a:ext cx="4654045" cy="1077218"/>
          </a:xfrm>
          <a:prstGeom prst="rect">
            <a:avLst/>
          </a:prstGeom>
          <a:noFill/>
        </p:spPr>
        <p:txBody>
          <a:bodyPr wrap="square">
            <a:spAutoFit/>
          </a:bodyPr>
          <a:lstStyle/>
          <a:p>
            <a:pPr algn="just"/>
            <a:r>
              <a:rPr lang="en-US" sz="3200" dirty="0"/>
              <a:t>Throwaway prototyping of requirements</a:t>
            </a:r>
          </a:p>
        </p:txBody>
      </p:sp>
    </p:spTree>
    <p:extLst>
      <p:ext uri="{BB962C8B-B14F-4D97-AF65-F5344CB8AC3E}">
        <p14:creationId xmlns:p14="http://schemas.microsoft.com/office/powerpoint/2010/main" val="419903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878B-3B50-1840-8DA2-A379B5065B05}"/>
              </a:ext>
            </a:extLst>
          </p:cNvPr>
          <p:cNvSpPr>
            <a:spLocks noGrp="1"/>
          </p:cNvSpPr>
          <p:nvPr>
            <p:ph type="title"/>
          </p:nvPr>
        </p:nvSpPr>
        <p:spPr/>
        <p:txBody>
          <a:bodyPr>
            <a:normAutofit/>
          </a:bodyPr>
          <a:lstStyle/>
          <a:p>
            <a:r>
              <a:rPr lang="en-US" dirty="0"/>
              <a:t>Throwaway Prototyping﻿ 3/3</a:t>
            </a:r>
            <a:endParaRPr lang="en-US" sz="2800" i="1" dirty="0"/>
          </a:p>
        </p:txBody>
      </p:sp>
      <p:pic>
        <p:nvPicPr>
          <p:cNvPr id="4" name="Picture 3">
            <a:extLst>
              <a:ext uri="{FF2B5EF4-FFF2-40B4-BE49-F238E27FC236}">
                <a16:creationId xmlns:a16="http://schemas.microsoft.com/office/drawing/2014/main" id="{9BD2A871-8431-0543-9F00-1E69A6C7533E}"/>
              </a:ext>
            </a:extLst>
          </p:cNvPr>
          <p:cNvPicPr>
            <a:picLocks noChangeAspect="1"/>
          </p:cNvPicPr>
          <p:nvPr/>
        </p:nvPicPr>
        <p:blipFill>
          <a:blip r:embed="rId2"/>
          <a:stretch>
            <a:fillRect/>
          </a:stretch>
        </p:blipFill>
        <p:spPr>
          <a:xfrm>
            <a:off x="0" y="1162164"/>
            <a:ext cx="9144000" cy="4533672"/>
          </a:xfrm>
          <a:prstGeom prst="rect">
            <a:avLst/>
          </a:prstGeom>
        </p:spPr>
      </p:pic>
      <p:sp>
        <p:nvSpPr>
          <p:cNvPr id="5" name="TextBox 4">
            <a:extLst>
              <a:ext uri="{FF2B5EF4-FFF2-40B4-BE49-F238E27FC236}">
                <a16:creationId xmlns:a16="http://schemas.microsoft.com/office/drawing/2014/main" id="{6E1FB0DF-BEC7-428E-8E37-B3304B52B597}"/>
              </a:ext>
            </a:extLst>
          </p:cNvPr>
          <p:cNvSpPr txBox="1"/>
          <p:nvPr/>
        </p:nvSpPr>
        <p:spPr>
          <a:xfrm>
            <a:off x="539552" y="5013176"/>
            <a:ext cx="4572000" cy="1077218"/>
          </a:xfrm>
          <a:prstGeom prst="rect">
            <a:avLst/>
          </a:prstGeom>
          <a:noFill/>
        </p:spPr>
        <p:txBody>
          <a:bodyPr wrap="square">
            <a:spAutoFit/>
          </a:bodyPr>
          <a:lstStyle/>
          <a:p>
            <a:r>
              <a:rPr lang="en-US" sz="3200" dirty="0"/>
              <a:t>﻿﻿Throwaway prototyping of architectural design</a:t>
            </a:r>
          </a:p>
        </p:txBody>
      </p:sp>
    </p:spTree>
    <p:extLst>
      <p:ext uri="{BB962C8B-B14F-4D97-AF65-F5344CB8AC3E}">
        <p14:creationId xmlns:p14="http://schemas.microsoft.com/office/powerpoint/2010/main" val="93600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7B69-954D-3D4D-9E9D-CCED46E98B09}"/>
              </a:ext>
            </a:extLst>
          </p:cNvPr>
          <p:cNvSpPr>
            <a:spLocks noGrp="1"/>
          </p:cNvSpPr>
          <p:nvPr>
            <p:ph type="title"/>
          </p:nvPr>
        </p:nvSpPr>
        <p:spPr/>
        <p:txBody>
          <a:bodyPr>
            <a:normAutofit fontScale="90000"/>
          </a:bodyPr>
          <a:lstStyle/>
          <a:p>
            <a:r>
              <a:rPr lang="en-US" sz="4000" dirty="0"/>
              <a:t>﻿Incremental development model</a:t>
            </a:r>
          </a:p>
        </p:txBody>
      </p:sp>
      <p:pic>
        <p:nvPicPr>
          <p:cNvPr id="3" name="Picture 2">
            <a:extLst>
              <a:ext uri="{FF2B5EF4-FFF2-40B4-BE49-F238E27FC236}">
                <a16:creationId xmlns:a16="http://schemas.microsoft.com/office/drawing/2014/main" id="{207D5559-4209-6649-A0B9-24CFEE26BE8D}"/>
              </a:ext>
            </a:extLst>
          </p:cNvPr>
          <p:cNvPicPr>
            <a:picLocks noChangeAspect="1"/>
          </p:cNvPicPr>
          <p:nvPr/>
        </p:nvPicPr>
        <p:blipFill>
          <a:blip r:embed="rId2"/>
          <a:stretch>
            <a:fillRect/>
          </a:stretch>
        </p:blipFill>
        <p:spPr>
          <a:xfrm>
            <a:off x="0" y="1484784"/>
            <a:ext cx="9144000" cy="4440746"/>
          </a:xfrm>
          <a:prstGeom prst="rect">
            <a:avLst/>
          </a:prstGeom>
        </p:spPr>
      </p:pic>
      <p:sp>
        <p:nvSpPr>
          <p:cNvPr id="5" name="Content Placeholder 2">
            <a:extLst>
              <a:ext uri="{FF2B5EF4-FFF2-40B4-BE49-F238E27FC236}">
                <a16:creationId xmlns:a16="http://schemas.microsoft.com/office/drawing/2014/main" id="{E2A9C047-3D41-CC49-89C8-971F511164DB}"/>
              </a:ext>
            </a:extLst>
          </p:cNvPr>
          <p:cNvSpPr>
            <a:spLocks noGrp="1"/>
          </p:cNvSpPr>
          <p:nvPr>
            <p:ph idx="1"/>
          </p:nvPr>
        </p:nvSpPr>
        <p:spPr>
          <a:xfrm>
            <a:off x="354360" y="908720"/>
            <a:ext cx="8435279" cy="515931"/>
          </a:xfrm>
        </p:spPr>
        <p:txBody>
          <a:bodyPr>
            <a:normAutofit lnSpcReduction="10000"/>
          </a:bodyPr>
          <a:lstStyle/>
          <a:p>
            <a:pPr marL="0" indent="0">
              <a:buNone/>
            </a:pPr>
            <a:r>
              <a:rPr lang="en-US" sz="2800" dirty="0">
                <a:solidFill>
                  <a:schemeClr val="tx1"/>
                </a:solidFill>
              </a:rPr>
              <a:t>﻿Evolutionary Prototyping by Incremental Development</a:t>
            </a:r>
          </a:p>
        </p:txBody>
      </p:sp>
    </p:spTree>
    <p:extLst>
      <p:ext uri="{BB962C8B-B14F-4D97-AF65-F5344CB8AC3E}">
        <p14:creationId xmlns:p14="http://schemas.microsoft.com/office/powerpoint/2010/main" val="299991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7B69-954D-3D4D-9E9D-CCED46E98B09}"/>
              </a:ext>
            </a:extLst>
          </p:cNvPr>
          <p:cNvSpPr>
            <a:spLocks noGrp="1"/>
          </p:cNvSpPr>
          <p:nvPr>
            <p:ph type="title"/>
          </p:nvPr>
        </p:nvSpPr>
        <p:spPr/>
        <p:txBody>
          <a:bodyPr>
            <a:noAutofit/>
          </a:bodyPr>
          <a:lstStyle/>
          <a:p>
            <a:r>
              <a:rPr lang="en-US" sz="3200" dirty="0"/>
              <a:t>﻿Incremental development model</a:t>
            </a:r>
            <a:br>
              <a:rPr lang="en-US" sz="3200" dirty="0"/>
            </a:br>
            <a:r>
              <a:rPr lang="en-US" sz="2800" i="1" dirty="0"/>
              <a:t>Combine throwaway prototyping</a:t>
            </a:r>
            <a:endParaRPr lang="en-US" sz="3200" i="1" dirty="0"/>
          </a:p>
        </p:txBody>
      </p:sp>
      <p:pic>
        <p:nvPicPr>
          <p:cNvPr id="4" name="Picture 3">
            <a:extLst>
              <a:ext uri="{FF2B5EF4-FFF2-40B4-BE49-F238E27FC236}">
                <a16:creationId xmlns:a16="http://schemas.microsoft.com/office/drawing/2014/main" id="{44A9F510-1B09-1B4B-8F18-6DD818EE6EA9}"/>
              </a:ext>
            </a:extLst>
          </p:cNvPr>
          <p:cNvPicPr>
            <a:picLocks noChangeAspect="1"/>
          </p:cNvPicPr>
          <p:nvPr/>
        </p:nvPicPr>
        <p:blipFill>
          <a:blip r:embed="rId2"/>
          <a:stretch>
            <a:fillRect/>
          </a:stretch>
        </p:blipFill>
        <p:spPr>
          <a:xfrm>
            <a:off x="0" y="1208004"/>
            <a:ext cx="9144000" cy="4441991"/>
          </a:xfrm>
          <a:prstGeom prst="rect">
            <a:avLst/>
          </a:prstGeom>
        </p:spPr>
      </p:pic>
    </p:spTree>
    <p:extLst>
      <p:ext uri="{BB962C8B-B14F-4D97-AF65-F5344CB8AC3E}">
        <p14:creationId xmlns:p14="http://schemas.microsoft.com/office/powerpoint/2010/main" val="267809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896C-C3EC-A747-AEA4-0FCF89D590F7}"/>
              </a:ext>
            </a:extLst>
          </p:cNvPr>
          <p:cNvSpPr>
            <a:spLocks noGrp="1"/>
          </p:cNvSpPr>
          <p:nvPr>
            <p:ph type="title"/>
          </p:nvPr>
        </p:nvSpPr>
        <p:spPr/>
        <p:txBody>
          <a:bodyPr>
            <a:normAutofit/>
          </a:bodyPr>
          <a:lstStyle/>
          <a:p>
            <a:r>
              <a:rPr lang="en-US" dirty="0"/>
              <a:t>Spiral Process Model (SPM)</a:t>
            </a:r>
            <a:endParaRPr lang="en-US" i="1" dirty="0"/>
          </a:p>
        </p:txBody>
      </p:sp>
      <p:pic>
        <p:nvPicPr>
          <p:cNvPr id="9" name="Picture 8">
            <a:extLst>
              <a:ext uri="{FF2B5EF4-FFF2-40B4-BE49-F238E27FC236}">
                <a16:creationId xmlns:a16="http://schemas.microsoft.com/office/drawing/2014/main" id="{05BB5CAD-4226-2747-AA06-9161AF570EFD}"/>
              </a:ext>
            </a:extLst>
          </p:cNvPr>
          <p:cNvPicPr>
            <a:picLocks noChangeAspect="1"/>
          </p:cNvPicPr>
          <p:nvPr/>
        </p:nvPicPr>
        <p:blipFill>
          <a:blip r:embed="rId3"/>
          <a:stretch>
            <a:fillRect/>
          </a:stretch>
        </p:blipFill>
        <p:spPr>
          <a:xfrm>
            <a:off x="971600" y="908720"/>
            <a:ext cx="6997700" cy="3276600"/>
          </a:xfrm>
          <a:prstGeom prst="rect">
            <a:avLst/>
          </a:prstGeom>
        </p:spPr>
      </p:pic>
      <p:sp>
        <p:nvSpPr>
          <p:cNvPr id="10" name="Content Placeholder 2">
            <a:extLst>
              <a:ext uri="{FF2B5EF4-FFF2-40B4-BE49-F238E27FC236}">
                <a16:creationId xmlns:a16="http://schemas.microsoft.com/office/drawing/2014/main" id="{AED2FB88-8CDA-A44A-9EB9-66B94CC7A9AA}"/>
              </a:ext>
            </a:extLst>
          </p:cNvPr>
          <p:cNvSpPr>
            <a:spLocks noGrp="1"/>
          </p:cNvSpPr>
          <p:nvPr>
            <p:ph idx="1"/>
          </p:nvPr>
        </p:nvSpPr>
        <p:spPr>
          <a:xfrm>
            <a:off x="457199" y="4293096"/>
            <a:ext cx="8229600" cy="2232248"/>
          </a:xfrm>
        </p:spPr>
        <p:txBody>
          <a:bodyPr>
            <a:normAutofit fontScale="62500" lnSpcReduction="20000"/>
          </a:bodyPr>
          <a:lstStyle/>
          <a:p>
            <a:r>
              <a:rPr lang="en-US" dirty="0">
                <a:solidFill>
                  <a:schemeClr val="tx1"/>
                </a:solidFill>
              </a:rPr>
              <a:t>Define objectives, alternatives, and constraints. Detailed planning for this cycle: identify goals and alternative approaches to achieving them.</a:t>
            </a:r>
          </a:p>
          <a:p>
            <a:r>
              <a:rPr lang="en-US" dirty="0">
                <a:solidFill>
                  <a:schemeClr val="tx1"/>
                </a:solidFill>
              </a:rPr>
              <a:t>Analyze risks. Detailed assessment of current project risks; plan activities to be performed to alleviate these risks.</a:t>
            </a:r>
          </a:p>
          <a:p>
            <a:r>
              <a:rPr lang="en-US" dirty="0">
                <a:solidFill>
                  <a:schemeClr val="tx1"/>
                </a:solidFill>
              </a:rPr>
              <a:t>Develop product. Work on developing product, such as requirements analysis, design, or coding.</a:t>
            </a:r>
          </a:p>
          <a:p>
            <a:r>
              <a:rPr lang="en-US" dirty="0">
                <a:solidFill>
                  <a:schemeClr val="tx1"/>
                </a:solidFill>
              </a:rPr>
              <a:t>Plan next cycle. Assess progress made on this cycle and start planning for next cycle.</a:t>
            </a:r>
          </a:p>
        </p:txBody>
      </p:sp>
    </p:spTree>
    <p:extLst>
      <p:ext uri="{BB962C8B-B14F-4D97-AF65-F5344CB8AC3E}">
        <p14:creationId xmlns:p14="http://schemas.microsoft.com/office/powerpoint/2010/main" val="369845047"/>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4711</TotalTime>
  <Words>699</Words>
  <Application>Microsoft Office PowerPoint</Application>
  <PresentationFormat>On-screen Show (4:3)</PresentationFormat>
  <Paragraphs>77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Chewy</vt:lpstr>
      <vt:lpstr>Hind</vt:lpstr>
      <vt:lpstr>TimesTen-Roman</vt:lpstr>
      <vt:lpstr>Wingdings</vt:lpstr>
      <vt:lpstr>Session 02_Integration Management</vt:lpstr>
      <vt:lpstr>Software Design (swD392)</vt:lpstr>
      <vt:lpstr>Waterfall Model</vt:lpstr>
      <vt:lpstr>Waterfall Model﻿ Waterfall model with iteration between phases</vt:lpstr>
      <vt:lpstr>Throwaway Prototyping﻿ 1/3</vt:lpstr>
      <vt:lpstr>Throwaway Prototyping﻿ 2/3</vt:lpstr>
      <vt:lpstr>Throwaway Prototyping﻿ 3/3</vt:lpstr>
      <vt:lpstr>﻿Incremental development model</vt:lpstr>
      <vt:lpstr>﻿Incremental development model Combine throwaway prototyping</vt:lpstr>
      <vt:lpstr>Spiral Process Model (SPM)</vt:lpstr>
      <vt:lpstr>﻿Rational Unified Process (RUP)</vt:lpstr>
      <vt:lpstr>Design Verification &amp; Validation</vt:lpstr>
      <vt:lpstr>Design Verification &amp; Validation Verification &amp; Validation Activities</vt:lpstr>
      <vt:lpstr>Software Lifecycle Activities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367</cp:revision>
  <cp:lastPrinted>2021-04-05T14:49:05Z</cp:lastPrinted>
  <dcterms:created xsi:type="dcterms:W3CDTF">2014-07-26T10:22:45Z</dcterms:created>
  <dcterms:modified xsi:type="dcterms:W3CDTF">2023-12-10T09:40:56Z</dcterms:modified>
</cp:coreProperties>
</file>