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3" r:id="rId3"/>
    <p:sldId id="301" r:id="rId4"/>
    <p:sldId id="314" r:id="rId5"/>
    <p:sldId id="302" r:id="rId6"/>
    <p:sldId id="303" r:id="rId7"/>
    <p:sldId id="305" r:id="rId8"/>
    <p:sldId id="304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7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5"/>
    <p:restoredTop sz="88164" autoAdjust="0"/>
  </p:normalViewPr>
  <p:slideViewPr>
    <p:cSldViewPr>
      <p:cViewPr varScale="1">
        <p:scale>
          <a:sx n="66" d="100"/>
          <a:sy n="66" d="100"/>
        </p:scale>
        <p:origin x="68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Conceptual: </a:t>
            </a:r>
            <a:r>
              <a:rPr lang="en-US" sz="1200" dirty="0" err="1"/>
              <a:t>khái</a:t>
            </a:r>
            <a:r>
              <a:rPr lang="en-US" sz="1200" dirty="0"/>
              <a:t> </a:t>
            </a:r>
            <a:r>
              <a:rPr lang="en-US" sz="1200" dirty="0" err="1"/>
              <a:t>niệm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03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02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11" name="Rectangle 1056">
            <a:extLst>
              <a:ext uri="{FF2B5EF4-FFF2-40B4-BE49-F238E27FC236}">
                <a16:creationId xmlns:a16="http://schemas.microsoft.com/office/drawing/2014/main" id="{9DA947C3-1AB8-1944-94EA-07318327AC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16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6ADE6F-E287-9D45-BF4E-78DDB3322AB7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Design (swD392)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Ch04 – Software Design and Architecture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3FC-4680-A844-8843-37CFAF4C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Processing</a:t>
            </a:r>
            <a:br>
              <a:rPr lang="en-US" dirty="0"/>
            </a:br>
            <a:r>
              <a:rPr lang="en-US" sz="3100" i="1" dirty="0"/>
              <a:t>Concurrent Application 2/2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76E6-D0FB-DC47-900D-780C921F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﻿In a concurrent application, there are typically several concurrent objects, each with its own thread of control. </a:t>
            </a:r>
          </a:p>
          <a:p>
            <a:r>
              <a:rPr lang="en-US" sz="2800" dirty="0"/>
              <a:t>Concurrent source object can send asynchronous message(s) to a concurrent destination object and then continue executing, regardless of when the destination object receives the message. </a:t>
            </a:r>
          </a:p>
          <a:p>
            <a:pPr algn="just"/>
            <a:r>
              <a:rPr lang="en-US" sz="2800" dirty="0"/>
              <a:t>If the destination object is busy when the message arrives, the message is buffered for the object.</a:t>
            </a:r>
          </a:p>
        </p:txBody>
      </p:sp>
    </p:spTree>
    <p:extLst>
      <p:ext uri="{BB962C8B-B14F-4D97-AF65-F5344CB8AC3E}">
        <p14:creationId xmlns:p14="http://schemas.microsoft.com/office/powerpoint/2010/main" val="242268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3FC-4680-A844-8843-37CFAF4C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Processing</a:t>
            </a:r>
            <a:br>
              <a:rPr lang="en-US" dirty="0"/>
            </a:br>
            <a:r>
              <a:rPr lang="en-US" sz="3100" i="1" dirty="0"/>
              <a:t>Concurrent Objects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76E6-D0FB-DC47-900D-780C921F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﻿Also referred to as active objects, concurrent processes, concurrent tasks, or threads</a:t>
            </a:r>
          </a:p>
          <a:p>
            <a:r>
              <a:rPr lang="en-US" sz="2800" dirty="0"/>
              <a:t>They have their own thread of control </a:t>
            </a:r>
          </a:p>
          <a:p>
            <a:r>
              <a:rPr lang="en-US" sz="2800" dirty="0"/>
              <a:t>Execute independently of other objects.</a:t>
            </a:r>
          </a:p>
          <a:p>
            <a:r>
              <a:rPr lang="en-US" sz="2800" dirty="0"/>
              <a:t>They are different from passive objects (invoked)</a:t>
            </a:r>
          </a:p>
          <a:p>
            <a:r>
              <a:rPr lang="en-US" sz="2800" dirty="0"/>
              <a:t>No concurrency is allowed within a concurrent object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﻿Concurrent objects often execute asynchronously and are relatively independent of each other for significant periods of time. </a:t>
            </a:r>
          </a:p>
        </p:txBody>
      </p:sp>
    </p:spTree>
    <p:extLst>
      <p:ext uri="{BB962C8B-B14F-4D97-AF65-F5344CB8AC3E}">
        <p14:creationId xmlns:p14="http://schemas.microsoft.com/office/powerpoint/2010/main" val="394395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3FC-4680-A844-8843-37CFAF4C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Processing</a:t>
            </a:r>
            <a:br>
              <a:rPr lang="en-US" dirty="0"/>
            </a:br>
            <a:r>
              <a:rPr lang="en-US" sz="3100" i="1" dirty="0"/>
              <a:t>Cooperation between Concurrent Objects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76E6-D0FB-DC47-900D-780C921F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Common arise problems in concurrent processing</a:t>
            </a:r>
          </a:p>
          <a:p>
            <a:r>
              <a:rPr lang="en-US" dirty="0"/>
              <a:t>﻿The </a:t>
            </a:r>
            <a:r>
              <a:rPr lang="en-US" b="1" i="1" dirty="0"/>
              <a:t>mutual exclusion problem </a:t>
            </a:r>
            <a:r>
              <a:rPr lang="en-US" dirty="0"/>
              <a:t>occurs when concurrent objects need to have exclusive access to a resource, such as shared data or a physical device. </a:t>
            </a:r>
          </a:p>
          <a:p>
            <a:r>
              <a:rPr lang="en-US" dirty="0"/>
              <a:t>The </a:t>
            </a:r>
            <a:r>
              <a:rPr lang="en-US" b="1" i="1" dirty="0"/>
              <a:t>synchronization problem </a:t>
            </a:r>
            <a:r>
              <a:rPr lang="en-US" dirty="0"/>
              <a:t>occurs when two concurrent objects need to synchronize their operations with each other.</a:t>
            </a:r>
          </a:p>
          <a:p>
            <a:r>
              <a:rPr lang="en-US" dirty="0"/>
              <a:t>The </a:t>
            </a:r>
            <a:r>
              <a:rPr lang="en-US" b="1" i="1" dirty="0"/>
              <a:t>producer/consumer problem </a:t>
            </a:r>
            <a:r>
              <a:rPr lang="en-US" dirty="0"/>
              <a:t>occurs when concurrent objects need to communicate with each other in order to pass data from one concurrent object to another (Inter Process Communication - IPC)</a:t>
            </a:r>
          </a:p>
        </p:txBody>
      </p:sp>
    </p:spTree>
    <p:extLst>
      <p:ext uri="{BB962C8B-B14F-4D97-AF65-F5344CB8AC3E}">
        <p14:creationId xmlns:p14="http://schemas.microsoft.com/office/powerpoint/2010/main" val="304693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E481-E0FD-D340-AC48-8634FADD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E31-8E0F-4D45-92B6-C41A7CF9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62103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﻿Describes a recurring design problem to be solved, a solution to the problem, and the context in which that solution works (</a:t>
            </a:r>
            <a:r>
              <a:rPr lang="en-US" sz="2800" b="1" i="1" dirty="0"/>
              <a:t>microarchitecture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﻿The main kinds of reusable patterns are as follows:</a:t>
            </a:r>
          </a:p>
          <a:p>
            <a:pPr lvl="1" algn="just"/>
            <a:r>
              <a:rPr lang="en-US" sz="2600" dirty="0"/>
              <a:t>﻿</a:t>
            </a:r>
            <a:r>
              <a:rPr lang="en-US" sz="2600" b="1" i="1" dirty="0"/>
              <a:t>Design patterns</a:t>
            </a:r>
            <a:r>
              <a:rPr lang="en-US" sz="2600" dirty="0"/>
              <a:t>: a ﻿small group of collaborating objects</a:t>
            </a:r>
          </a:p>
          <a:p>
            <a:pPr lvl="1" algn="just"/>
            <a:r>
              <a:rPr lang="en-US" sz="2600" b="1" i="1" dirty="0"/>
              <a:t>﻿Architectural patterns</a:t>
            </a:r>
            <a:r>
              <a:rPr lang="en-US" sz="2600" dirty="0"/>
              <a:t>: ﻿larger-grained (higher level) than design patterns, ﻿structure of major subsystems of a system</a:t>
            </a:r>
          </a:p>
          <a:p>
            <a:pPr lvl="1" algn="just"/>
            <a:r>
              <a:rPr lang="en-US" sz="2600" b="1" i="1" dirty="0"/>
              <a:t>﻿Analysis patterns</a:t>
            </a:r>
            <a:r>
              <a:rPr lang="en-US" sz="2600" dirty="0"/>
              <a:t>: ﻿recurring patterns found in object-oriented analysis and described them with static models, expressed in class diagrams</a:t>
            </a:r>
          </a:p>
          <a:p>
            <a:pPr lvl="1" algn="just"/>
            <a:r>
              <a:rPr lang="en-US" sz="2600" dirty="0"/>
              <a:t>﻿</a:t>
            </a:r>
            <a:r>
              <a:rPr lang="en-US" sz="2600" b="1" i="1" dirty="0"/>
              <a:t>Product line–specific patterns</a:t>
            </a:r>
            <a:r>
              <a:rPr lang="en-US" sz="2600" dirty="0"/>
              <a:t>: ﻿concentrating on a specific application domain, provide more ﻿tailored domain-specific solutions</a:t>
            </a:r>
          </a:p>
          <a:p>
            <a:pPr lvl="1" algn="just"/>
            <a:r>
              <a:rPr lang="en-US" sz="2600" dirty="0"/>
              <a:t>﻿</a:t>
            </a:r>
            <a:r>
              <a:rPr lang="en-US" sz="2600" b="1" i="1" dirty="0"/>
              <a:t>Idioms</a:t>
            </a:r>
            <a:r>
              <a:rPr lang="en-US" sz="2600" dirty="0"/>
              <a:t>: ﻿low-level patterns that are specific to a given programming language and describe implementation solutions to a problem that use the features of the language (Java, C++,…)</a:t>
            </a:r>
          </a:p>
        </p:txBody>
      </p:sp>
    </p:spTree>
    <p:extLst>
      <p:ext uri="{BB962C8B-B14F-4D97-AF65-F5344CB8AC3E}">
        <p14:creationId xmlns:p14="http://schemas.microsoft.com/office/powerpoint/2010/main" val="245094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2A30-4A6A-B745-A1CA-63805432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&amp;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63F1-3170-9E4F-8EEF-E80471B6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﻿</a:t>
            </a:r>
            <a:r>
              <a:rPr lang="en-US" sz="3000" dirty="0"/>
              <a:t>A software architecture ﻿separates the overall structure of the system, in terms of components and their interconnections, from the internal details of the individual components</a:t>
            </a:r>
          </a:p>
          <a:p>
            <a:pPr algn="just"/>
            <a:r>
              <a:rPr lang="en-US" sz="3000" dirty="0"/>
              <a:t>﻿</a:t>
            </a:r>
            <a:r>
              <a:rPr lang="en-US" sz="2600" dirty="0"/>
              <a:t>Components: the system modules that ﻿could be developed in different ways depending on the particular platform the software architecture.</a:t>
            </a:r>
          </a:p>
          <a:p>
            <a:pPr algn="just"/>
            <a:r>
              <a:rPr lang="en-US" sz="2600" dirty="0"/>
              <a:t>﻿To fully specify a component, it is necessary to define it in terms of the operations it </a:t>
            </a:r>
            <a:r>
              <a:rPr lang="en-US" sz="2600" b="1" i="1" dirty="0"/>
              <a:t>provides</a:t>
            </a:r>
            <a:r>
              <a:rPr lang="en-US" sz="2600" dirty="0"/>
              <a:t> and the operations it </a:t>
            </a:r>
            <a:r>
              <a:rPr lang="en-US" sz="2600" b="1" i="1" dirty="0"/>
              <a:t>requires</a:t>
            </a:r>
            <a:r>
              <a:rPr lang="en-US" sz="2600" dirty="0"/>
              <a:t>.</a:t>
            </a:r>
          </a:p>
          <a:p>
            <a:pPr algn="just"/>
            <a:r>
              <a:rPr lang="en-US" sz="2600" b="1" i="1" dirty="0"/>
              <a:t>Connectors:</a:t>
            </a:r>
            <a:r>
              <a:rPr lang="en-US" sz="2600" dirty="0"/>
              <a:t> </a:t>
            </a:r>
          </a:p>
          <a:p>
            <a:pPr lvl="1" algn="just"/>
            <a:r>
              <a:rPr lang="en-US" sz="2600" dirty="0"/>
              <a:t>Join the components, ﻿</a:t>
            </a:r>
          </a:p>
          <a:p>
            <a:pPr lvl="1"/>
            <a:r>
              <a:rPr lang="en-US" sz="2600" dirty="0"/>
              <a:t>Encapsulates the interconnection protocol between two or more components: ﻿asynchronous (loosely coupled) or ﻿synchronous (tightly coupled)</a:t>
            </a:r>
          </a:p>
        </p:txBody>
      </p:sp>
    </p:spTree>
    <p:extLst>
      <p:ext uri="{BB962C8B-B14F-4D97-AF65-F5344CB8AC3E}">
        <p14:creationId xmlns:p14="http://schemas.microsoft.com/office/powerpoint/2010/main" val="86355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2DE8-738A-5D4D-B2D6-E823C181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﻿Software Quality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794-4628-5F4D-9AE2-6D014258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363272" cy="540207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Quality requirement of the software, ﻿often referred to as nonfunctional requirements</a:t>
            </a:r>
          </a:p>
          <a:p>
            <a:pPr lvl="1"/>
            <a:r>
              <a:rPr lang="en-US" sz="2400" dirty="0"/>
              <a:t>﻿Security: ﻿system is resistant to security threats</a:t>
            </a:r>
          </a:p>
          <a:p>
            <a:pPr lvl="1"/>
            <a:r>
              <a:rPr lang="en-US" sz="2400" dirty="0"/>
              <a:t>﻿﻿Modifiability: modified during or after initial development</a:t>
            </a:r>
          </a:p>
          <a:p>
            <a:pPr lvl="1"/>
            <a:r>
              <a:rPr lang="en-US" sz="2400" dirty="0"/>
              <a:t>﻿Reusability: ﻿software is capable of being reused</a:t>
            </a:r>
          </a:p>
          <a:p>
            <a:pPr lvl="1"/>
            <a:r>
              <a:rPr lang="en-US" sz="2400" dirty="0"/>
              <a:t>Testability: ﻿capable of being tested</a:t>
            </a:r>
          </a:p>
          <a:p>
            <a:pPr lvl="1"/>
            <a:r>
              <a:rPr lang="en-US" sz="2400" dirty="0"/>
              <a:t>Performance: ﻿performance goals (﻿throughput, response times)</a:t>
            </a:r>
          </a:p>
          <a:p>
            <a:pPr lvl="1"/>
            <a:r>
              <a:rPr lang="en-US" sz="2400" dirty="0"/>
              <a:t>﻿Availability: ﻿capable of addressing, recovering from system failure</a:t>
            </a:r>
          </a:p>
          <a:p>
            <a:pPr lvl="1"/>
            <a:r>
              <a:rPr lang="en-US" sz="2400" dirty="0"/>
              <a:t>﻿Maintainability: ﻿capable of being changed after deployment</a:t>
            </a:r>
          </a:p>
          <a:p>
            <a:pPr lvl="1"/>
            <a:r>
              <a:rPr lang="en-US" sz="2400" dirty="0"/>
              <a:t>﻿﻿Scalability: ﻿capable growing after its initial deployment</a:t>
            </a:r>
          </a:p>
          <a:p>
            <a:pPr lvl="1"/>
            <a:r>
              <a:rPr lang="en-US" sz="2400" dirty="0"/>
              <a:t>﻿Traceability: product ﻿of each phase can be traced back to products of previous phases</a:t>
            </a:r>
          </a:p>
          <a:p>
            <a:r>
              <a:rPr lang="en-US" sz="2800" dirty="0"/>
              <a:t>﻿The quality attributes are addressed and evaluated at the time the software architecture is developed, and can have a profound effect on the quality of a software product</a:t>
            </a:r>
          </a:p>
        </p:txBody>
      </p:sp>
    </p:spTree>
    <p:extLst>
      <p:ext uri="{BB962C8B-B14F-4D97-AF65-F5344CB8AC3E}">
        <p14:creationId xmlns:p14="http://schemas.microsoft.com/office/powerpoint/2010/main" val="34384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99EA-C5CE-5347-919C-C0D74F0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12E8-6461-6941-847B-75C1524A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Concepts</a:t>
            </a:r>
          </a:p>
          <a:p>
            <a:r>
              <a:rPr lang="en-US" dirty="0"/>
              <a:t>Concurrent Processing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Software Architecture &amp; Components</a:t>
            </a:r>
          </a:p>
          <a:p>
            <a:r>
              <a:rPr lang="en-US" dirty="0"/>
              <a:t>﻿Software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244350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4B50-4B7D-F24E-9C12-4BF84A3C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Concepts</a:t>
            </a:r>
            <a:br>
              <a:rPr lang="en-US" dirty="0"/>
            </a:br>
            <a:r>
              <a:rPr lang="en-US" sz="3100" i="1" dirty="0"/>
              <a:t>Objects &amp; Classes 1/2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A3AB-D74D-E44C-8586-0A563ED3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827741"/>
            <a:ext cx="8432754" cy="389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i="1" dirty="0"/>
              <a:t>object</a:t>
            </a:r>
            <a:r>
              <a:rPr lang="en-US" sz="2000" dirty="0"/>
              <a:t> is a real-world physical or conceptual entity that provides an understanding of the real world and, hence, forms the basis for a software solution</a:t>
            </a:r>
          </a:p>
          <a:p>
            <a:pPr indent="-157163" algn="just"/>
            <a:r>
              <a:rPr lang="en-US" sz="2000" dirty="0"/>
              <a:t>A real-world object can have physical properties (they can be seen or touched): door, motor, lamp,..</a:t>
            </a:r>
          </a:p>
          <a:p>
            <a:pPr indent="-157163"/>
            <a:r>
              <a:rPr lang="en-US" sz="2000" dirty="0"/>
              <a:t>A conceptual object is a more abstract concept: an account, a transaction,..</a:t>
            </a:r>
          </a:p>
          <a:p>
            <a:pPr marL="12700" indent="0">
              <a:buNone/>
            </a:pPr>
            <a:r>
              <a:rPr lang="en-US" sz="2000" dirty="0"/>
              <a:t>An object (</a:t>
            </a:r>
            <a:r>
              <a:rPr lang="en-US" sz="2000" i="1" dirty="0"/>
              <a:t>object instance</a:t>
            </a:r>
            <a:r>
              <a:rPr lang="en-US" sz="2000" dirty="0"/>
              <a:t>) is a single “thing”:  John’s car or Mary’s account</a:t>
            </a:r>
          </a:p>
          <a:p>
            <a:pPr marL="12700" indent="0">
              <a:buNone/>
            </a:pPr>
            <a:endParaRPr lang="en-US" sz="800" dirty="0"/>
          </a:p>
          <a:p>
            <a:pPr marL="12700" indent="0">
              <a:buNone/>
            </a:pPr>
            <a:r>
              <a:rPr lang="en-US" sz="2000" dirty="0"/>
              <a:t>A </a:t>
            </a:r>
            <a:r>
              <a:rPr lang="en-US" sz="2000" b="1" i="1" dirty="0"/>
              <a:t>class</a:t>
            </a:r>
            <a:r>
              <a:rPr lang="en-US" sz="2000" dirty="0"/>
              <a:t> (object class) is a collection of objects with the same characteristics: Account, Employee, Car, or Customer</a:t>
            </a:r>
          </a:p>
          <a:p>
            <a:pPr marL="12700" indent="0">
              <a:buNone/>
            </a:pPr>
            <a:endParaRPr lang="en-US" sz="800" dirty="0"/>
          </a:p>
          <a:p>
            <a:pPr marL="12700" indent="0">
              <a:buNone/>
            </a:pPr>
            <a:r>
              <a:rPr lang="en-US" sz="2000" dirty="0"/>
              <a:t>Object-oriented applications consist of objects.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621A5-9BC2-9548-8418-A5E2A74F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7" y="4581128"/>
            <a:ext cx="3935370" cy="10809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959D6-6B63-DC43-B54D-4378EA97B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708" y="4611052"/>
            <a:ext cx="3903909" cy="17978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555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4B50-4B7D-F24E-9C12-4BF84A3C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Concepts</a:t>
            </a:r>
            <a:br>
              <a:rPr lang="en-US" dirty="0"/>
            </a:br>
            <a:r>
              <a:rPr lang="en-US" sz="3100" i="1" dirty="0"/>
              <a:t>Objects &amp; Classes 2/2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A3AB-D74D-E44C-8586-0A563ED3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827741"/>
            <a:ext cx="8517632" cy="4905515"/>
          </a:xfrm>
        </p:spPr>
        <p:txBody>
          <a:bodyPr>
            <a:normAutofit/>
          </a:bodyPr>
          <a:lstStyle/>
          <a:p>
            <a:r>
              <a:rPr lang="en-US" sz="2200" dirty="0"/>
              <a:t>An object groups both data &amp; procedures that operate on the data</a:t>
            </a:r>
          </a:p>
          <a:p>
            <a:pPr lvl="1"/>
            <a:r>
              <a:rPr lang="en-US" sz="1800" dirty="0"/>
              <a:t>The procedures are usually called operations or methods. </a:t>
            </a:r>
          </a:p>
          <a:p>
            <a:pPr lvl="1"/>
            <a:r>
              <a:rPr lang="en-US" sz="1800" dirty="0"/>
              <a:t>Some approaches, including the UML notation, refer to the operation as the speciﬁcation of a function performed by an object and the method as the implementation of the function</a:t>
            </a:r>
          </a:p>
          <a:p>
            <a:r>
              <a:rPr lang="en-US" sz="2200" dirty="0"/>
              <a:t>An </a:t>
            </a:r>
            <a:r>
              <a:rPr lang="en-US" sz="2200" b="1" i="1" dirty="0"/>
              <a:t>attribute</a:t>
            </a:r>
            <a:r>
              <a:rPr lang="en-US" sz="2200" dirty="0"/>
              <a:t> is a data value held by an object in a class. Each object has a speciﬁc value of an attribute.</a:t>
            </a:r>
          </a:p>
          <a:p>
            <a:r>
              <a:rPr lang="en-US" sz="2200" dirty="0"/>
              <a:t>An </a:t>
            </a:r>
            <a:r>
              <a:rPr lang="en-US" sz="2200" b="1" i="1" dirty="0"/>
              <a:t>operation</a:t>
            </a:r>
            <a:r>
              <a:rPr lang="en-US" sz="2200" dirty="0"/>
              <a:t> is the speciﬁcation of a function performed by an object</a:t>
            </a:r>
          </a:p>
          <a:p>
            <a:pPr lvl="1"/>
            <a:r>
              <a:rPr lang="en-US" sz="1800" dirty="0"/>
              <a:t>An object has one or more operations. </a:t>
            </a:r>
          </a:p>
          <a:p>
            <a:pPr lvl="1"/>
            <a:r>
              <a:rPr lang="en-US" sz="1800" dirty="0"/>
              <a:t>The operations manipulate the values of the attributes maintained by the object. </a:t>
            </a:r>
          </a:p>
          <a:p>
            <a:pPr lvl="1"/>
            <a:r>
              <a:rPr lang="en-US" sz="1800" dirty="0"/>
              <a:t>Operations may have input and output parameters. </a:t>
            </a:r>
          </a:p>
          <a:p>
            <a:pPr lvl="1"/>
            <a:r>
              <a:rPr lang="en-US" sz="1800" dirty="0"/>
              <a:t>All objects in the same class have the same operations.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B64DC-FA73-4248-AEC6-EB00C1C3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56" y="5022428"/>
            <a:ext cx="4191000" cy="1358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F08B4B-9661-8349-9303-C78613FE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921076"/>
            <a:ext cx="2641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2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86C-FDE9-F244-B6E6-4B493860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Concepts</a:t>
            </a:r>
            <a:br>
              <a:rPr lang="en-US" dirty="0"/>
            </a:br>
            <a:r>
              <a:rPr lang="en-US" sz="3100" i="1" dirty="0"/>
              <a:t>Information Hiding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7354-9AF9-9A4E-A644-8CA499F8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i="1" dirty="0"/>
              <a:t>﻿Information hiding</a:t>
            </a:r>
            <a:r>
              <a:rPr lang="en-US" sz="2600" dirty="0"/>
              <a:t> is used in designing the object: decide what information should be visible, what should be hidden</a:t>
            </a:r>
          </a:p>
          <a:p>
            <a:pPr algn="just"/>
            <a:r>
              <a:rPr lang="en-US" sz="2400" dirty="0"/>
              <a:t>Hidden parts of an object ﻿need not be visible to other objects</a:t>
            </a:r>
          </a:p>
          <a:p>
            <a:pPr algn="just"/>
            <a:r>
              <a:rPr lang="en-US" sz="2400" dirty="0"/>
              <a:t>﻿If the internals of the object change -&gt; affect this object only</a:t>
            </a:r>
          </a:p>
          <a:p>
            <a:pPr marL="0" indent="0" algn="just">
              <a:buNone/>
            </a:pPr>
            <a:endParaRPr lang="en-US" sz="1000" b="1" i="1" dirty="0"/>
          </a:p>
          <a:p>
            <a:pPr marL="0" indent="0" algn="just">
              <a:buNone/>
            </a:pPr>
            <a:r>
              <a:rPr lang="en-US" sz="2600" b="1" i="1" dirty="0"/>
              <a:t>Encapsulation</a:t>
            </a:r>
            <a:r>
              <a:rPr lang="en-US" sz="2600" dirty="0"/>
              <a:t>: the potential change to the hidden information that could potentially change is encapsulated inside an object</a:t>
            </a:r>
          </a:p>
          <a:p>
            <a:pPr algn="just"/>
            <a:r>
              <a:rPr lang="en-US" sz="2400" dirty="0"/>
              <a:t>Other objects may only indirectly access the encapsulated data structure by calling the operations of the object. </a:t>
            </a:r>
          </a:p>
          <a:p>
            <a:pPr algn="just"/>
            <a:r>
              <a:rPr lang="en-US" sz="2400" dirty="0"/>
              <a:t>﻿The specification of the operations (i.e., the name and the params of the operations) is called the </a:t>
            </a:r>
            <a:r>
              <a:rPr lang="en-US" sz="2400" i="1" dirty="0"/>
              <a:t>interface</a:t>
            </a:r>
            <a:r>
              <a:rPr lang="en-US" sz="2400" dirty="0"/>
              <a:t> of the object.</a:t>
            </a:r>
          </a:p>
          <a:p>
            <a:pPr marL="0" indent="0" algn="just">
              <a:buNone/>
            </a:pPr>
            <a:endParaRPr lang="en-US" sz="1300" dirty="0"/>
          </a:p>
          <a:p>
            <a:pPr marL="0" indent="0" algn="just">
              <a:buNone/>
            </a:pPr>
            <a:r>
              <a:rPr lang="en-US" sz="2600" dirty="0"/>
              <a:t>﻿If the data structure changes, the only object affected is the one containing the data structure, not the calling object. This form of information hiding is called </a:t>
            </a:r>
            <a:r>
              <a:rPr lang="en-US" sz="2600" b="1" i="1" dirty="0"/>
              <a:t>data abstraction</a:t>
            </a:r>
            <a:r>
              <a:rPr lang="en-US" sz="26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56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86C-FDE9-F244-B6E6-4B493860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Concepts</a:t>
            </a:r>
            <a:br>
              <a:rPr lang="en-US" dirty="0"/>
            </a:br>
            <a:r>
              <a:rPr lang="en-US" sz="3100" i="1" dirty="0"/>
              <a:t>Information Hiding 2/2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C605D-E09F-A84C-8C80-54329627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40" y="980728"/>
            <a:ext cx="6261100" cy="2841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E9719-D2D0-2D48-8B64-F4679635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0848"/>
            <a:ext cx="24384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1E403-03DB-F442-94F4-52ADF1F5D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099" y="4312728"/>
            <a:ext cx="5219700" cy="22786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D70529-B048-2043-8AF4-2F09DB1A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949962"/>
            <a:ext cx="2818657" cy="2359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The above is Stack class with a set of operations is defined to manipulate the data structure (array or linked list)</a:t>
            </a:r>
          </a:p>
        </p:txBody>
      </p:sp>
    </p:spTree>
    <p:extLst>
      <p:ext uri="{BB962C8B-B14F-4D97-AF65-F5344CB8AC3E}">
        <p14:creationId xmlns:p14="http://schemas.microsoft.com/office/powerpoint/2010/main" val="17710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86C-FDE9-F244-B6E6-4B493860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Concepts</a:t>
            </a:r>
            <a:br>
              <a:rPr lang="en-US" dirty="0"/>
            </a:br>
            <a:r>
              <a:rPr lang="en-US" sz="3100" i="1" dirty="0"/>
              <a:t>Inheritance &amp; Generalization/Specialization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7354-9AF9-9A4E-A644-8CA499F8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8229599" cy="526099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﻿A mechanism for sharing and reusing code between classes</a:t>
            </a:r>
          </a:p>
          <a:p>
            <a:pPr algn="just"/>
            <a:r>
              <a:rPr lang="en-US" sz="2400" dirty="0"/>
              <a:t>﻿A child class inherits the properties (encapsulated data and operations) of a parent class</a:t>
            </a:r>
          </a:p>
          <a:p>
            <a:pPr lvl="1" algn="just"/>
            <a:r>
              <a:rPr lang="en-US" sz="2100" dirty="0"/>
              <a:t>Super class or Base class</a:t>
            </a:r>
          </a:p>
          <a:p>
            <a:pPr lvl="1" algn="just"/>
            <a:r>
              <a:rPr lang="en-US" sz="2100" dirty="0"/>
              <a:t>Subclass or derived class</a:t>
            </a:r>
          </a:p>
          <a:p>
            <a:pPr lvl="1" algn="just"/>
            <a:r>
              <a:rPr lang="en-US" sz="2100" dirty="0"/>
              <a:t>Specialization: parent -&gt; child</a:t>
            </a:r>
          </a:p>
          <a:p>
            <a:pPr lvl="1" algn="just"/>
            <a:r>
              <a:rPr lang="en-US" sz="2100" dirty="0"/>
              <a:t>Generalization: child -&gt; parent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DB42B-FD19-8D4F-A69D-1FA2E563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2599" y="2034983"/>
            <a:ext cx="5664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8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3FC-4680-A844-8843-37CFAF4C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Processing</a:t>
            </a:r>
            <a:br>
              <a:rPr lang="en-US" dirty="0"/>
            </a:br>
            <a:r>
              <a:rPr lang="en-US" sz="3100" i="1" dirty="0"/>
              <a:t>Sequential Application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76E6-D0FB-DC47-900D-780C921F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﻿A sequential application is a sequential program that consists of passive objects and has only one thread of control. </a:t>
            </a:r>
          </a:p>
          <a:p>
            <a:r>
              <a:rPr lang="en-US" dirty="0"/>
              <a:t>When an object invokes an operation in another object, control is passed from the calling operation to the called operation. </a:t>
            </a:r>
          </a:p>
          <a:p>
            <a:r>
              <a:rPr lang="en-US" dirty="0"/>
              <a:t>When the called operation finishes executing, control is passed back to the calling operation.</a:t>
            </a:r>
          </a:p>
          <a:p>
            <a:r>
              <a:rPr lang="en-US" dirty="0"/>
              <a:t>In a sequential application, only synchronous message communication (procedure call or method invocation) is supported</a:t>
            </a:r>
          </a:p>
        </p:txBody>
      </p:sp>
    </p:spTree>
    <p:extLst>
      <p:ext uri="{BB962C8B-B14F-4D97-AF65-F5344CB8AC3E}">
        <p14:creationId xmlns:p14="http://schemas.microsoft.com/office/powerpoint/2010/main" val="163369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3FC-4680-A844-8843-37CFAF4C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Processing</a:t>
            </a:r>
            <a:br>
              <a:rPr lang="en-US" dirty="0"/>
            </a:br>
            <a:r>
              <a:rPr lang="en-US" sz="3100" i="1" dirty="0"/>
              <a:t>Concurrent Application 1/2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76E6-D0FB-DC47-900D-780C921F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363272" cy="5402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﻿In a concurrent application, there are typically several concurrent objects, each with its own thread of control. </a:t>
            </a:r>
          </a:p>
          <a:p>
            <a:r>
              <a:rPr lang="en-US" sz="3000" dirty="0"/>
              <a:t>A concurrent source object can send an asynchronous message to a concurrent destination object and then continue executing, regardless of when the destination object receives the message. </a:t>
            </a:r>
          </a:p>
          <a:p>
            <a:pPr algn="just"/>
            <a:r>
              <a:rPr lang="en-US" sz="3000" dirty="0"/>
              <a:t>If the destination object is busy when the message arrives, the message is buffered for the object.</a:t>
            </a:r>
          </a:p>
        </p:txBody>
      </p:sp>
    </p:spTree>
    <p:extLst>
      <p:ext uri="{BB962C8B-B14F-4D97-AF65-F5344CB8AC3E}">
        <p14:creationId xmlns:p14="http://schemas.microsoft.com/office/powerpoint/2010/main" val="421668825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5045</TotalTime>
  <Words>1303</Words>
  <Application>Microsoft Office PowerPoint</Application>
  <PresentationFormat>On-screen Show (4:3)</PresentationFormat>
  <Paragraphs>101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Session 02_Integration Management</vt:lpstr>
      <vt:lpstr>Software Design (swD392)</vt:lpstr>
      <vt:lpstr>Main Contents</vt:lpstr>
      <vt:lpstr>Object Oriented Concepts Objects &amp; Classes 1/2</vt:lpstr>
      <vt:lpstr>Object Oriented Concepts Objects &amp; Classes 2/2</vt:lpstr>
      <vt:lpstr>Object Oriented Concepts Information Hiding 1/2</vt:lpstr>
      <vt:lpstr>Object Oriented Concepts Information Hiding 2/2</vt:lpstr>
      <vt:lpstr>Object Oriented Concepts Inheritance &amp; Generalization/Specialization</vt:lpstr>
      <vt:lpstr>Concurrent Processing Sequential Application</vt:lpstr>
      <vt:lpstr>Concurrent Processing Concurrent Application 1/2</vt:lpstr>
      <vt:lpstr>Concurrent Processing Concurrent Application 2/2</vt:lpstr>
      <vt:lpstr>Concurrent Processing Concurrent Objects</vt:lpstr>
      <vt:lpstr>Concurrent Processing Cooperation between Concurrent Objects</vt:lpstr>
      <vt:lpstr>Design Patterns</vt:lpstr>
      <vt:lpstr>Software Architecture &amp; Components</vt:lpstr>
      <vt:lpstr>﻿Software Quality Attributes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 Nguyen</cp:lastModifiedBy>
  <cp:revision>425</cp:revision>
  <cp:lastPrinted>2021-04-05T14:49:05Z</cp:lastPrinted>
  <dcterms:created xsi:type="dcterms:W3CDTF">2014-07-26T10:22:45Z</dcterms:created>
  <dcterms:modified xsi:type="dcterms:W3CDTF">2023-12-10T09:50:35Z</dcterms:modified>
</cp:coreProperties>
</file>