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56" r:id="rId2"/>
    <p:sldId id="313" r:id="rId3"/>
    <p:sldId id="314" r:id="rId4"/>
    <p:sldId id="301" r:id="rId5"/>
    <p:sldId id="302" r:id="rId6"/>
    <p:sldId id="315" r:id="rId7"/>
    <p:sldId id="316" r:id="rId8"/>
    <p:sldId id="317" r:id="rId9"/>
    <p:sldId id="318" r:id="rId10"/>
    <p:sldId id="319" r:id="rId11"/>
    <p:sldId id="320" r:id="rId12"/>
    <p:sldId id="322" r:id="rId13"/>
    <p:sldId id="323" r:id="rId14"/>
    <p:sldId id="324" r:id="rId15"/>
    <p:sldId id="325" r:id="rId16"/>
    <p:sldId id="326" r:id="rId17"/>
    <p:sldId id="327" r:id="rId18"/>
    <p:sldId id="328" r:id="rId19"/>
    <p:sldId id="329" r:id="rId20"/>
    <p:sldId id="274" r:id="rId2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9"/>
    <p:restoredTop sz="88167" autoAdjust="0"/>
  </p:normalViewPr>
  <p:slideViewPr>
    <p:cSldViewPr>
      <p:cViewPr varScale="1">
        <p:scale>
          <a:sx n="66" d="100"/>
          <a:sy n="66" d="100"/>
        </p:scale>
        <p:origin x="1209"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427337DF-DDE6-4329-B991-8949DA4C999F}" type="datetimeFigureOut">
              <a:rPr lang="en-US" smtClean="0"/>
              <a:t>12/10/2023</a:t>
            </a:fld>
            <a:endParaRPr lang="en-US"/>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A0BA0E-BC4D-4CA7-A044-7582170402E8}" type="slidenum">
              <a:rPr lang="en-US" smtClean="0"/>
              <a:t>‹#›</a:t>
            </a:fld>
            <a:endParaRPr lang="en-US"/>
          </a:p>
        </p:txBody>
      </p:sp>
    </p:spTree>
    <p:extLst>
      <p:ext uri="{BB962C8B-B14F-4D97-AF65-F5344CB8AC3E}">
        <p14:creationId xmlns:p14="http://schemas.microsoft.com/office/powerpoint/2010/main" val="849704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39794E18-8E48-4968-8FD9-0351CFA90743}" type="datetimeFigureOut">
              <a:rPr lang="en-GB" smtClean="0"/>
              <a:t>10/12/2023</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CDAE0073-C388-4BBC-94F1-A3FD064D5EAA}" type="slidenum">
              <a:rPr lang="en-GB" smtClean="0"/>
              <a:t>‹#›</a:t>
            </a:fld>
            <a:endParaRPr lang="en-GB"/>
          </a:p>
        </p:txBody>
      </p:sp>
    </p:spTree>
    <p:extLst>
      <p:ext uri="{BB962C8B-B14F-4D97-AF65-F5344CB8AC3E}">
        <p14:creationId xmlns:p14="http://schemas.microsoft.com/office/powerpoint/2010/main" val="168130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﻿Collaborative Object Modeling and Architectural Design Method</a:t>
            </a:r>
          </a:p>
        </p:txBody>
      </p:sp>
      <p:sp>
        <p:nvSpPr>
          <p:cNvPr id="4" name="Slide Number Placeholder 3"/>
          <p:cNvSpPr>
            <a:spLocks noGrp="1"/>
          </p:cNvSpPr>
          <p:nvPr>
            <p:ph type="sldNum" sz="quarter" idx="5"/>
          </p:nvPr>
        </p:nvSpPr>
        <p:spPr/>
        <p:txBody>
          <a:bodyPr/>
          <a:lstStyle/>
          <a:p>
            <a:fld id="{CDAE0073-C388-4BBC-94F1-A3FD064D5EAA}" type="slidenum">
              <a:rPr lang="en-GB" smtClean="0"/>
              <a:t>4</a:t>
            </a:fld>
            <a:endParaRPr lang="en-GB"/>
          </a:p>
        </p:txBody>
      </p:sp>
    </p:spTree>
    <p:extLst>
      <p:ext uri="{BB962C8B-B14F-4D97-AF65-F5344CB8AC3E}">
        <p14:creationId xmlns:p14="http://schemas.microsoft.com/office/powerpoint/2010/main" val="3190181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https://www.bdtask.com/blog/spiral-model-for-software-development</a:t>
            </a:r>
          </a:p>
        </p:txBody>
      </p:sp>
      <p:sp>
        <p:nvSpPr>
          <p:cNvPr id="4" name="Slide Number Placeholder 3"/>
          <p:cNvSpPr>
            <a:spLocks noGrp="1"/>
          </p:cNvSpPr>
          <p:nvPr>
            <p:ph type="sldNum" sz="quarter" idx="5"/>
          </p:nvPr>
        </p:nvSpPr>
        <p:spPr/>
        <p:txBody>
          <a:bodyPr/>
          <a:lstStyle/>
          <a:p>
            <a:fld id="{CDAE0073-C388-4BBC-94F1-A3FD064D5EAA}" type="slidenum">
              <a:rPr lang="en-GB" smtClean="0"/>
              <a:t>14</a:t>
            </a:fld>
            <a:endParaRPr lang="en-GB"/>
          </a:p>
        </p:txBody>
      </p:sp>
    </p:spTree>
    <p:extLst>
      <p:ext uri="{BB962C8B-B14F-4D97-AF65-F5344CB8AC3E}">
        <p14:creationId xmlns:p14="http://schemas.microsoft.com/office/powerpoint/2010/main" val="3056209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00808"/>
            <a:ext cx="7772400" cy="794519"/>
          </a:xfrm>
        </p:spPr>
        <p:txBody>
          <a:bodyPr vert="horz" lIns="91440" tIns="45720" rIns="91440" bIns="45720" rtlCol="0" anchor="ctr">
            <a:noAutofit/>
          </a:bodyPr>
          <a:lstStyle>
            <a:lvl1pPr>
              <a:defRPr lang="en-GB" sz="4000" b="1" cap="all" baseline="0" dirty="0" smtClean="0">
                <a:solidFill>
                  <a:srgbClr val="DC0081"/>
                </a:solidFill>
              </a:defRPr>
            </a:lvl1pPr>
          </a:lstStyle>
          <a:p>
            <a:pPr marL="0" lvl="0" indent="0" fontAlgn="auto">
              <a:spcAft>
                <a:spcPts val="0"/>
              </a:spcAft>
            </a:pPr>
            <a:r>
              <a:rPr lang="en-US" dirty="0"/>
              <a:t>Click to edit Master style</a:t>
            </a:r>
            <a:endParaRPr lang="en-GB" dirty="0"/>
          </a:p>
        </p:txBody>
      </p:sp>
      <p:sp>
        <p:nvSpPr>
          <p:cNvPr id="3" name="Subtitle 2"/>
          <p:cNvSpPr>
            <a:spLocks noGrp="1"/>
          </p:cNvSpPr>
          <p:nvPr>
            <p:ph type="subTitle" idx="1"/>
          </p:nvPr>
        </p:nvSpPr>
        <p:spPr>
          <a:xfrm>
            <a:off x="683568" y="2495327"/>
            <a:ext cx="7776864" cy="622920"/>
          </a:xfrm>
        </p:spPr>
        <p:txBody>
          <a:bodyPr vert="horz" lIns="91440" tIns="45720" rIns="91440" bIns="45720" rtlCol="0">
            <a:normAutofit/>
          </a:bodyPr>
          <a:lstStyle>
            <a:lvl1pPr algn="ctr">
              <a:defRPr lang="en-GB" sz="3400" b="1" i="1" baseline="0" dirty="0" smtClean="0">
                <a:solidFill>
                  <a:srgbClr val="280099"/>
                </a:solidFill>
              </a:defRPr>
            </a:lvl1pPr>
          </a:lstStyle>
          <a:p>
            <a:pPr marL="0" lvl="0" indent="0" algn="ctr" fontAlgn="auto">
              <a:spcAft>
                <a:spcPts val="0"/>
              </a:spcAft>
              <a:buFont typeface="Wingdings" pitchFamily="2" charset="2"/>
              <a:buNone/>
            </a:pPr>
            <a:r>
              <a:rPr lang="en-US"/>
              <a:t>Click to edit Master subtitle style</a:t>
            </a:r>
            <a:endParaRPr lang="en-GB" dirty="0"/>
          </a:p>
        </p:txBody>
      </p:sp>
      <p:sp>
        <p:nvSpPr>
          <p:cNvPr id="4" name="Date Placeholder 3"/>
          <p:cNvSpPr>
            <a:spLocks noGrp="1"/>
          </p:cNvSpPr>
          <p:nvPr>
            <p:ph type="dt" sz="half" idx="10"/>
          </p:nvPr>
        </p:nvSpPr>
        <p:spPr/>
        <p:txBody>
          <a:bodyPr/>
          <a:lstStyle/>
          <a:p>
            <a:fld id="{220170DD-C861-476F-B7D8-5341A2B4ECC3}" type="datetimeFigureOut">
              <a:rPr lang="en-GB" smtClean="0"/>
              <a:t>10/12/2023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155074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1822" y="0"/>
            <a:ext cx="6764977" cy="822722"/>
          </a:xfrm>
        </p:spPr>
        <p:txBody>
          <a:bodyPr vert="horz" lIns="91440" tIns="45720" rIns="91440" bIns="45720" rtlCol="0" anchor="ctr">
            <a:normAutofit/>
          </a:bodyPr>
          <a:lstStyle>
            <a:lvl1pPr algn="r">
              <a:defRPr lang="en-GB" sz="3600" b="1" kern="1200" dirty="0">
                <a:solidFill>
                  <a:srgbClr val="0070C0"/>
                </a:solidFill>
                <a:latin typeface="+mj-lt"/>
                <a:ea typeface="+mj-ea"/>
                <a:cs typeface="+mj-cs"/>
              </a:defRPr>
            </a:lvl1pPr>
          </a:lstStyle>
          <a:p>
            <a:pPr lvl="0" algn="r"/>
            <a:r>
              <a:rPr lang="en-US" dirty="0"/>
              <a:t>Click to edit Master title style</a:t>
            </a:r>
            <a:endParaRPr lang="en-GB" dirty="0"/>
          </a:p>
        </p:txBody>
      </p:sp>
      <p:sp>
        <p:nvSpPr>
          <p:cNvPr id="3" name="Content Placeholder 2"/>
          <p:cNvSpPr>
            <a:spLocks noGrp="1"/>
          </p:cNvSpPr>
          <p:nvPr>
            <p:ph idx="1"/>
          </p:nvPr>
        </p:nvSpPr>
        <p:spPr>
          <a:xfrm>
            <a:off x="457200" y="976313"/>
            <a:ext cx="8229600" cy="540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Line 1057">
            <a:extLst>
              <a:ext uri="{FF2B5EF4-FFF2-40B4-BE49-F238E27FC236}">
                <a16:creationId xmlns:a16="http://schemas.microsoft.com/office/drawing/2014/main" id="{E0180F8B-C67A-014F-86B4-6425D016713C}"/>
              </a:ext>
            </a:extLst>
          </p:cNvPr>
          <p:cNvSpPr>
            <a:spLocks noChangeShapeType="1"/>
          </p:cNvSpPr>
          <p:nvPr userDrawn="1"/>
        </p:nvSpPr>
        <p:spPr bwMode="auto">
          <a:xfrm flipV="1">
            <a:off x="457200" y="822722"/>
            <a:ext cx="8229600" cy="15783"/>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fontAlgn="auto">
              <a:spcBef>
                <a:spcPts val="0"/>
              </a:spcBef>
              <a:spcAft>
                <a:spcPts val="0"/>
              </a:spcAft>
              <a:defRPr/>
            </a:pPr>
            <a:endParaRPr lang="en-US">
              <a:latin typeface="+mn-lt"/>
            </a:endParaRPr>
          </a:p>
        </p:txBody>
      </p:sp>
      <p:pic>
        <p:nvPicPr>
          <p:cNvPr id="15" name="Picture 14">
            <a:extLst>
              <a:ext uri="{FF2B5EF4-FFF2-40B4-BE49-F238E27FC236}">
                <a16:creationId xmlns:a16="http://schemas.microsoft.com/office/drawing/2014/main" id="{799CD89B-084B-D04A-A863-AD2B2ED77568}"/>
              </a:ext>
            </a:extLst>
          </p:cNvPr>
          <p:cNvPicPr>
            <a:picLocks noChangeAspect="1"/>
          </p:cNvPicPr>
          <p:nvPr userDrawn="1"/>
        </p:nvPicPr>
        <p:blipFill>
          <a:blip r:embed="rId2"/>
          <a:stretch>
            <a:fillRect/>
          </a:stretch>
        </p:blipFill>
        <p:spPr>
          <a:xfrm>
            <a:off x="472670" y="16771"/>
            <a:ext cx="1449153" cy="790170"/>
          </a:xfrm>
          <a:prstGeom prst="rect">
            <a:avLst/>
          </a:prstGeom>
        </p:spPr>
      </p:pic>
      <p:sp>
        <p:nvSpPr>
          <p:cNvPr id="11" name="Rectangle 1056">
            <a:extLst>
              <a:ext uri="{FF2B5EF4-FFF2-40B4-BE49-F238E27FC236}">
                <a16:creationId xmlns:a16="http://schemas.microsoft.com/office/drawing/2014/main" id="{9DA947C3-1AB8-1944-94EA-07318327ACB3}"/>
              </a:ext>
            </a:extLst>
          </p:cNvPr>
          <p:cNvSpPr>
            <a:spLocks noChangeArrowheads="1"/>
          </p:cNvSpPr>
          <p:nvPr userDrawn="1"/>
        </p:nvSpPr>
        <p:spPr bwMode="auto">
          <a:xfrm>
            <a:off x="444243" y="6496883"/>
            <a:ext cx="874439" cy="361117"/>
          </a:xfrm>
          <a:prstGeom prst="rect">
            <a:avLst/>
          </a:prstGeom>
          <a:noFill/>
          <a:ln w="19050">
            <a:noFill/>
            <a:miter lim="800000"/>
            <a:headEnd/>
            <a:tailEnd/>
          </a:ln>
          <a:effectLst/>
        </p:spPr>
        <p:txBody>
          <a:bodyPr/>
          <a:lstStyle/>
          <a:p>
            <a:pPr algn="ctr" fontAlgn="auto">
              <a:spcBef>
                <a:spcPts val="0"/>
              </a:spcBef>
              <a:spcAft>
                <a:spcPts val="0"/>
              </a:spcAft>
              <a:defRPr/>
            </a:pPr>
            <a:fld id="{D0EEE225-A7BC-457B-9273-D4D41378CEAC}" type="slidenum">
              <a:rPr lang="en-US" sz="1400" b="1" smtClean="0">
                <a:solidFill>
                  <a:srgbClr val="0070C0"/>
                </a:solidFill>
                <a:latin typeface="+mj-lt"/>
                <a:cs typeface="Arial" panose="020B0604020202020204" pitchFamily="34" charset="0"/>
              </a:rPr>
              <a:pPr algn="ctr" fontAlgn="auto">
                <a:spcBef>
                  <a:spcPts val="0"/>
                </a:spcBef>
                <a:spcAft>
                  <a:spcPts val="0"/>
                </a:spcAft>
                <a:defRPr/>
              </a:pPr>
              <a:t>‹#›</a:t>
            </a:fld>
            <a:r>
              <a:rPr lang="en-US" sz="1400" b="1" dirty="0">
                <a:solidFill>
                  <a:srgbClr val="0070C0"/>
                </a:solidFill>
                <a:latin typeface="+mj-lt"/>
                <a:cs typeface="Arial" panose="020B0604020202020204" pitchFamily="34" charset="0"/>
              </a:rPr>
              <a:t> / 20</a:t>
            </a:r>
          </a:p>
        </p:txBody>
      </p:sp>
      <p:cxnSp>
        <p:nvCxnSpPr>
          <p:cNvPr id="12" name="Straight Connector 11">
            <a:extLst>
              <a:ext uri="{FF2B5EF4-FFF2-40B4-BE49-F238E27FC236}">
                <a16:creationId xmlns:a16="http://schemas.microsoft.com/office/drawing/2014/main" id="{D76ADE6F-E287-9D45-BF4E-78DDB3322AB7}"/>
              </a:ext>
            </a:extLst>
          </p:cNvPr>
          <p:cNvCxnSpPr/>
          <p:nvPr userDrawn="1"/>
        </p:nvCxnSpPr>
        <p:spPr>
          <a:xfrm>
            <a:off x="444243" y="6496883"/>
            <a:ext cx="874439" cy="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5713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20170DD-C861-476F-B7D8-5341A2B4ECC3}" type="datetimeFigureOut">
              <a:rPr lang="en-GB" smtClean="0"/>
              <a:t>10/12/2023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2749638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170DD-C861-476F-B7D8-5341A2B4ECC3}" type="datetimeFigureOut">
              <a:rPr lang="en-GB" smtClean="0"/>
              <a:t>10/12/2023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74D9D-2B93-4224-B077-96C9625F4AFD}" type="slidenum">
              <a:rPr lang="en-GB" smtClean="0"/>
              <a:t>‹#›</a:t>
            </a:fld>
            <a:endParaRPr lang="en-GB"/>
          </a:p>
        </p:txBody>
      </p:sp>
    </p:spTree>
    <p:extLst>
      <p:ext uri="{BB962C8B-B14F-4D97-AF65-F5344CB8AC3E}">
        <p14:creationId xmlns:p14="http://schemas.microsoft.com/office/powerpoint/2010/main" val="3573815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045AB4-3B3B-9D46-91AA-D63674BAC40B}"/>
              </a:ext>
            </a:extLst>
          </p:cNvPr>
          <p:cNvSpPr>
            <a:spLocks noGrp="1"/>
          </p:cNvSpPr>
          <p:nvPr>
            <p:ph type="ctrTitle"/>
          </p:nvPr>
        </p:nvSpPr>
        <p:spPr>
          <a:xfrm>
            <a:off x="391999" y="2316077"/>
            <a:ext cx="8382000" cy="827171"/>
          </a:xfrm>
        </p:spPr>
        <p:txBody>
          <a:bodyPr>
            <a:noAutofit/>
          </a:bodyPr>
          <a:lstStyle/>
          <a:p>
            <a:r>
              <a:rPr lang="en-US" sz="3600" dirty="0">
                <a:solidFill>
                  <a:srgbClr val="0070C0"/>
                </a:solidFill>
                <a:latin typeface="+mn-lt"/>
                <a:ea typeface="+mn-ea"/>
                <a:cs typeface="+mn-cs"/>
              </a:rPr>
              <a:t>Software Design (swD392)</a:t>
            </a:r>
          </a:p>
        </p:txBody>
      </p:sp>
      <p:sp>
        <p:nvSpPr>
          <p:cNvPr id="12" name="Subtitle 2">
            <a:extLst>
              <a:ext uri="{FF2B5EF4-FFF2-40B4-BE49-F238E27FC236}">
                <a16:creationId xmlns:a16="http://schemas.microsoft.com/office/drawing/2014/main" id="{9E3A49C6-8B03-984C-A45B-82E3A6B8108A}"/>
              </a:ext>
            </a:extLst>
          </p:cNvPr>
          <p:cNvSpPr txBox="1">
            <a:spLocks/>
          </p:cNvSpPr>
          <p:nvPr/>
        </p:nvSpPr>
        <p:spPr>
          <a:xfrm>
            <a:off x="1043607" y="3143248"/>
            <a:ext cx="7056785" cy="1005832"/>
          </a:xfrm>
          <a:prstGeom prst="rect">
            <a:avLst/>
          </a:prstGeom>
        </p:spPr>
        <p:txBody>
          <a:bodyPr>
            <a:noAutofit/>
          </a:bodyPr>
          <a:lstStyle>
            <a:lvl1pPr marL="342900" indent="-342900" algn="l" defTabSz="914400" rtl="0" eaLnBrk="1" latinLnBrk="0" hangingPunct="1">
              <a:spcBef>
                <a:spcPct val="20000"/>
              </a:spcBef>
              <a:buFont typeface="Wingdings" pitchFamily="2" charset="2"/>
              <a:buChar char="§"/>
              <a:defRPr lang="en-US" sz="3200" kern="1200" baseline="0" dirty="0" smtClean="0">
                <a:solidFill>
                  <a:srgbClr val="280099"/>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800" kern="1200" baseline="0" dirty="0" smtClean="0">
                <a:solidFill>
                  <a:srgbClr val="280099"/>
                </a:solidFill>
                <a:latin typeface="+mn-lt"/>
                <a:ea typeface="+mn-ea"/>
                <a:cs typeface="+mn-cs"/>
              </a:defRPr>
            </a:lvl2pPr>
            <a:lvl3pPr marL="1143000" indent="-228600" algn="l" defTabSz="914400" rtl="0" eaLnBrk="1" latinLnBrk="0" hangingPunct="1">
              <a:spcBef>
                <a:spcPct val="20000"/>
              </a:spcBef>
              <a:buFont typeface="Calibri" pitchFamily="34" charset="0"/>
              <a:buChar char="+"/>
              <a:defRPr lang="en-US" sz="2400" kern="1200" baseline="0" dirty="0" smtClean="0">
                <a:solidFill>
                  <a:srgbClr val="280099"/>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None/>
            </a:pPr>
            <a:r>
              <a:rPr lang="en-US" sz="3000" b="1" i="1" cap="all" dirty="0">
                <a:solidFill>
                  <a:srgbClr val="0070C0"/>
                </a:solidFill>
              </a:rPr>
              <a:t>Ch05 – Overview of Software Modeling and Design Methods</a:t>
            </a:r>
          </a:p>
        </p:txBody>
      </p:sp>
      <p:pic>
        <p:nvPicPr>
          <p:cNvPr id="3" name="Picture 2">
            <a:extLst>
              <a:ext uri="{FF2B5EF4-FFF2-40B4-BE49-F238E27FC236}">
                <a16:creationId xmlns:a16="http://schemas.microsoft.com/office/drawing/2014/main" id="{4443AD00-2C71-864D-957E-1D17462BF08F}"/>
              </a:ext>
            </a:extLst>
          </p:cNvPr>
          <p:cNvPicPr>
            <a:picLocks noChangeAspect="1"/>
          </p:cNvPicPr>
          <p:nvPr/>
        </p:nvPicPr>
        <p:blipFill>
          <a:blip r:embed="rId2"/>
          <a:stretch>
            <a:fillRect/>
          </a:stretch>
        </p:blipFill>
        <p:spPr>
          <a:xfrm>
            <a:off x="3131840" y="369158"/>
            <a:ext cx="2512194" cy="1369807"/>
          </a:xfrm>
          <a:prstGeom prst="rect">
            <a:avLst/>
          </a:prstGeom>
        </p:spPr>
      </p:pic>
    </p:spTree>
    <p:extLst>
      <p:ext uri="{BB962C8B-B14F-4D97-AF65-F5344CB8AC3E}">
        <p14:creationId xmlns:p14="http://schemas.microsoft.com/office/powerpoint/2010/main" val="346589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486C-FDE9-F244-B6E6-4B4938605A55}"/>
              </a:ext>
            </a:extLst>
          </p:cNvPr>
          <p:cNvSpPr>
            <a:spLocks noGrp="1"/>
          </p:cNvSpPr>
          <p:nvPr>
            <p:ph type="title"/>
          </p:nvPr>
        </p:nvSpPr>
        <p:spPr/>
        <p:txBody>
          <a:bodyPr>
            <a:noAutofit/>
          </a:bodyPr>
          <a:lstStyle/>
          <a:p>
            <a:r>
              <a:rPr lang="en-US" sz="2800" dirty="0"/>
              <a:t>COMET Use Case-Based Software Life Cycle</a:t>
            </a:r>
            <a:br>
              <a:rPr lang="en-US" sz="2800" dirty="0"/>
            </a:br>
            <a:r>
              <a:rPr lang="en-US" sz="2800" i="1" dirty="0"/>
              <a:t>Incremental Software Construction</a:t>
            </a:r>
            <a:endParaRPr lang="en-US" sz="2400" i="1" dirty="0"/>
          </a:p>
        </p:txBody>
      </p:sp>
      <p:sp>
        <p:nvSpPr>
          <p:cNvPr id="3" name="Content Placeholder 2">
            <a:extLst>
              <a:ext uri="{FF2B5EF4-FFF2-40B4-BE49-F238E27FC236}">
                <a16:creationId xmlns:a16="http://schemas.microsoft.com/office/drawing/2014/main" id="{910F7354-9AF9-9A4E-A644-8CA499F874E4}"/>
              </a:ext>
            </a:extLst>
          </p:cNvPr>
          <p:cNvSpPr>
            <a:spLocks noGrp="1"/>
          </p:cNvSpPr>
          <p:nvPr>
            <p:ph idx="1"/>
          </p:nvPr>
        </p:nvSpPr>
        <p:spPr>
          <a:xfrm>
            <a:off x="457199" y="976313"/>
            <a:ext cx="8229599" cy="5402070"/>
          </a:xfrm>
        </p:spPr>
        <p:txBody>
          <a:bodyPr>
            <a:normAutofit fontScale="92500"/>
          </a:bodyPr>
          <a:lstStyle/>
          <a:p>
            <a:r>
              <a:rPr lang="en-US" dirty="0"/>
              <a:t>After completion of the software architectural design, an incremental software construction approach is taken.</a:t>
            </a:r>
          </a:p>
          <a:p>
            <a:r>
              <a:rPr lang="en-US" dirty="0"/>
              <a:t>This approach is based on selecting a subset of the system to be constructed for each increment. </a:t>
            </a:r>
          </a:p>
          <a:p>
            <a:r>
              <a:rPr lang="en-US" dirty="0"/>
              <a:t>Incremental software construction consists of the detailed design, coding, and unit testing of the classes in the subset. </a:t>
            </a:r>
          </a:p>
          <a:p>
            <a:r>
              <a:rPr lang="en-US" dirty="0"/>
              <a:t>This is a phased approach by which the software is gradually constructed and integrated until the whole system is built.</a:t>
            </a:r>
          </a:p>
        </p:txBody>
      </p:sp>
    </p:spTree>
    <p:extLst>
      <p:ext uri="{BB962C8B-B14F-4D97-AF65-F5344CB8AC3E}">
        <p14:creationId xmlns:p14="http://schemas.microsoft.com/office/powerpoint/2010/main" val="3539712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486C-FDE9-F244-B6E6-4B4938605A55}"/>
              </a:ext>
            </a:extLst>
          </p:cNvPr>
          <p:cNvSpPr>
            <a:spLocks noGrp="1"/>
          </p:cNvSpPr>
          <p:nvPr>
            <p:ph type="title"/>
          </p:nvPr>
        </p:nvSpPr>
        <p:spPr/>
        <p:txBody>
          <a:bodyPr>
            <a:noAutofit/>
          </a:bodyPr>
          <a:lstStyle/>
          <a:p>
            <a:r>
              <a:rPr lang="en-US" sz="2800" dirty="0"/>
              <a:t>COMET Use Case-Based Software Life Cycle</a:t>
            </a:r>
            <a:br>
              <a:rPr lang="en-US" sz="2800" dirty="0"/>
            </a:br>
            <a:r>
              <a:rPr lang="en-US" sz="2800" i="1" dirty="0"/>
              <a:t>Incremental Software Integration</a:t>
            </a:r>
            <a:endParaRPr lang="en-US" sz="2400" i="1" dirty="0"/>
          </a:p>
        </p:txBody>
      </p:sp>
      <p:sp>
        <p:nvSpPr>
          <p:cNvPr id="3" name="Content Placeholder 2">
            <a:extLst>
              <a:ext uri="{FF2B5EF4-FFF2-40B4-BE49-F238E27FC236}">
                <a16:creationId xmlns:a16="http://schemas.microsoft.com/office/drawing/2014/main" id="{910F7354-9AF9-9A4E-A644-8CA499F874E4}"/>
              </a:ext>
            </a:extLst>
          </p:cNvPr>
          <p:cNvSpPr>
            <a:spLocks noGrp="1"/>
          </p:cNvSpPr>
          <p:nvPr>
            <p:ph idx="1"/>
          </p:nvPr>
        </p:nvSpPr>
        <p:spPr>
          <a:xfrm>
            <a:off x="457199" y="976313"/>
            <a:ext cx="8229599" cy="5402070"/>
          </a:xfrm>
        </p:spPr>
        <p:txBody>
          <a:bodyPr>
            <a:normAutofit/>
          </a:bodyPr>
          <a:lstStyle/>
          <a:p>
            <a:r>
              <a:rPr lang="en-US" dirty="0"/>
              <a:t>During incremental software integration, the integration testing of each software increment is performed. </a:t>
            </a:r>
          </a:p>
          <a:p>
            <a:r>
              <a:rPr lang="en-US" dirty="0"/>
              <a:t>The integration test for the increment is based on the use cases selected for the increment. </a:t>
            </a:r>
          </a:p>
          <a:p>
            <a:r>
              <a:rPr lang="en-US" dirty="0"/>
              <a:t>Integration testing is a form of white box testing, in which the interfaces between the objects that participate in each use case are tested</a:t>
            </a:r>
          </a:p>
        </p:txBody>
      </p:sp>
    </p:spTree>
    <p:extLst>
      <p:ext uri="{BB962C8B-B14F-4D97-AF65-F5344CB8AC3E}">
        <p14:creationId xmlns:p14="http://schemas.microsoft.com/office/powerpoint/2010/main" val="381941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486C-FDE9-F244-B6E6-4B4938605A55}"/>
              </a:ext>
            </a:extLst>
          </p:cNvPr>
          <p:cNvSpPr>
            <a:spLocks noGrp="1"/>
          </p:cNvSpPr>
          <p:nvPr>
            <p:ph type="title"/>
          </p:nvPr>
        </p:nvSpPr>
        <p:spPr/>
        <p:txBody>
          <a:bodyPr>
            <a:noAutofit/>
          </a:bodyPr>
          <a:lstStyle/>
          <a:p>
            <a:r>
              <a:rPr lang="en-US" sz="2800" dirty="0"/>
              <a:t>COMET Use Case-Based Software Life Cycle</a:t>
            </a:r>
            <a:br>
              <a:rPr lang="en-US" sz="2800" dirty="0"/>
            </a:br>
            <a:r>
              <a:rPr lang="en-US" sz="2800" i="1" dirty="0"/>
              <a:t>System Testing</a:t>
            </a:r>
            <a:endParaRPr lang="en-US" sz="2400" i="1" dirty="0"/>
          </a:p>
        </p:txBody>
      </p:sp>
      <p:sp>
        <p:nvSpPr>
          <p:cNvPr id="3" name="Content Placeholder 2">
            <a:extLst>
              <a:ext uri="{FF2B5EF4-FFF2-40B4-BE49-F238E27FC236}">
                <a16:creationId xmlns:a16="http://schemas.microsoft.com/office/drawing/2014/main" id="{910F7354-9AF9-9A4E-A644-8CA499F874E4}"/>
              </a:ext>
            </a:extLst>
          </p:cNvPr>
          <p:cNvSpPr>
            <a:spLocks noGrp="1"/>
          </p:cNvSpPr>
          <p:nvPr>
            <p:ph idx="1"/>
          </p:nvPr>
        </p:nvSpPr>
        <p:spPr>
          <a:xfrm>
            <a:off x="457199" y="976313"/>
            <a:ext cx="8229599" cy="5402070"/>
          </a:xfrm>
        </p:spPr>
        <p:txBody>
          <a:bodyPr>
            <a:normAutofit/>
          </a:bodyPr>
          <a:lstStyle/>
          <a:p>
            <a:r>
              <a:rPr lang="en-US" dirty="0"/>
              <a:t>System testing includes the functional testing of the system – namely, testing the system against its functional requirements.</a:t>
            </a:r>
          </a:p>
          <a:p>
            <a:r>
              <a:rPr lang="en-US" dirty="0"/>
              <a:t>This testing is black box testing and is based on the black box use cases. Thus, functional test cases are built for each black box use case.</a:t>
            </a:r>
          </a:p>
          <a:p>
            <a:r>
              <a:rPr lang="en-US" dirty="0"/>
              <a:t>Any software increment released to the customer needs to go through the system testing phase.</a:t>
            </a:r>
          </a:p>
        </p:txBody>
      </p:sp>
    </p:spTree>
    <p:extLst>
      <p:ext uri="{BB962C8B-B14F-4D97-AF65-F5344CB8AC3E}">
        <p14:creationId xmlns:p14="http://schemas.microsoft.com/office/powerpoint/2010/main" val="2344728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486C-FDE9-F244-B6E6-4B4938605A55}"/>
              </a:ext>
            </a:extLst>
          </p:cNvPr>
          <p:cNvSpPr>
            <a:spLocks noGrp="1"/>
          </p:cNvSpPr>
          <p:nvPr>
            <p:ph type="title"/>
          </p:nvPr>
        </p:nvSpPr>
        <p:spPr/>
        <p:txBody>
          <a:bodyPr>
            <a:noAutofit/>
          </a:bodyPr>
          <a:lstStyle/>
          <a:p>
            <a:r>
              <a:rPr lang="en-US" sz="2700" dirty="0"/>
              <a:t>COMET Life Cycle vs Other Software Processes</a:t>
            </a:r>
            <a:br>
              <a:rPr lang="en-US" sz="2700" dirty="0"/>
            </a:br>
            <a:r>
              <a:rPr lang="en-US" sz="2700" i="1" dirty="0"/>
              <a:t>With Unified Software Development Process</a:t>
            </a:r>
          </a:p>
        </p:txBody>
      </p:sp>
      <p:sp>
        <p:nvSpPr>
          <p:cNvPr id="3" name="Content Placeholder 2">
            <a:extLst>
              <a:ext uri="{FF2B5EF4-FFF2-40B4-BE49-F238E27FC236}">
                <a16:creationId xmlns:a16="http://schemas.microsoft.com/office/drawing/2014/main" id="{910F7354-9AF9-9A4E-A644-8CA499F874E4}"/>
              </a:ext>
            </a:extLst>
          </p:cNvPr>
          <p:cNvSpPr>
            <a:spLocks noGrp="1"/>
          </p:cNvSpPr>
          <p:nvPr>
            <p:ph idx="1"/>
          </p:nvPr>
        </p:nvSpPr>
        <p:spPr>
          <a:xfrm>
            <a:off x="457199" y="976313"/>
            <a:ext cx="8363273" cy="2308671"/>
          </a:xfrm>
        </p:spPr>
        <p:txBody>
          <a:bodyPr>
            <a:normAutofit fontScale="62500" lnSpcReduction="20000"/>
          </a:bodyPr>
          <a:lstStyle/>
          <a:p>
            <a:r>
              <a:rPr lang="en-US" dirty="0"/>
              <a:t>The USDP provides considerable detail about the life cycle aspects and some detail about the method to be used. </a:t>
            </a:r>
          </a:p>
          <a:p>
            <a:r>
              <a:rPr lang="en-US" dirty="0"/>
              <a:t>The workflows of the USDP are the requirements, analysis, design, implementation, and test workflows. </a:t>
            </a:r>
          </a:p>
          <a:p>
            <a:r>
              <a:rPr lang="en-US" dirty="0"/>
              <a:t>Each phase of the COMET life cycle corresponds to a workflow of the USDP.</a:t>
            </a:r>
          </a:p>
          <a:p>
            <a:r>
              <a:rPr lang="en-US" dirty="0"/>
              <a:t>The COMET incremental software construction activity corresponds to the USDP implementation workflow.</a:t>
            </a:r>
          </a:p>
        </p:txBody>
      </p:sp>
      <p:pic>
        <p:nvPicPr>
          <p:cNvPr id="6" name="Picture 5">
            <a:extLst>
              <a:ext uri="{FF2B5EF4-FFF2-40B4-BE49-F238E27FC236}">
                <a16:creationId xmlns:a16="http://schemas.microsoft.com/office/drawing/2014/main" id="{5C27F2B0-0D4B-4583-9264-3134A4A4816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38853" y="2924944"/>
            <a:ext cx="7061539" cy="3677122"/>
          </a:xfrm>
          <a:prstGeom prst="rect">
            <a:avLst/>
          </a:prstGeom>
        </p:spPr>
      </p:pic>
    </p:spTree>
    <p:extLst>
      <p:ext uri="{BB962C8B-B14F-4D97-AF65-F5344CB8AC3E}">
        <p14:creationId xmlns:p14="http://schemas.microsoft.com/office/powerpoint/2010/main" val="2453588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486C-FDE9-F244-B6E6-4B4938605A55}"/>
              </a:ext>
            </a:extLst>
          </p:cNvPr>
          <p:cNvSpPr>
            <a:spLocks noGrp="1"/>
          </p:cNvSpPr>
          <p:nvPr>
            <p:ph type="title"/>
          </p:nvPr>
        </p:nvSpPr>
        <p:spPr/>
        <p:txBody>
          <a:bodyPr>
            <a:noAutofit/>
          </a:bodyPr>
          <a:lstStyle/>
          <a:p>
            <a:r>
              <a:rPr lang="en-US" sz="2700" dirty="0"/>
              <a:t>COMET Life Cycle vs Other Software Processes</a:t>
            </a:r>
            <a:br>
              <a:rPr lang="en-US" sz="2700" dirty="0"/>
            </a:br>
            <a:r>
              <a:rPr lang="en-US" sz="2700" i="1" dirty="0"/>
              <a:t>With the Spiral Model</a:t>
            </a:r>
          </a:p>
        </p:txBody>
      </p:sp>
      <p:sp>
        <p:nvSpPr>
          <p:cNvPr id="3" name="Content Placeholder 2">
            <a:extLst>
              <a:ext uri="{FF2B5EF4-FFF2-40B4-BE49-F238E27FC236}">
                <a16:creationId xmlns:a16="http://schemas.microsoft.com/office/drawing/2014/main" id="{910F7354-9AF9-9A4E-A644-8CA499F874E4}"/>
              </a:ext>
            </a:extLst>
          </p:cNvPr>
          <p:cNvSpPr>
            <a:spLocks noGrp="1"/>
          </p:cNvSpPr>
          <p:nvPr>
            <p:ph idx="1"/>
          </p:nvPr>
        </p:nvSpPr>
        <p:spPr>
          <a:xfrm>
            <a:off x="457199" y="976313"/>
            <a:ext cx="8229599" cy="2380679"/>
          </a:xfrm>
        </p:spPr>
        <p:txBody>
          <a:bodyPr>
            <a:normAutofit lnSpcReduction="10000"/>
          </a:bodyPr>
          <a:lstStyle/>
          <a:p>
            <a:r>
              <a:rPr lang="en-US" sz="1800" dirty="0"/>
              <a:t>During the project planning for a given cycle of the spiral model, the project manager decides what specific technical activity should be performed in the third quadrant, which is the product development quadrant.</a:t>
            </a:r>
          </a:p>
          <a:p>
            <a:r>
              <a:rPr lang="en-US" sz="1800" dirty="0"/>
              <a:t>The selected technical activity, such as requirements modeling, analysis modeling, or design modeling, is then performed in the third quadrant</a:t>
            </a:r>
          </a:p>
          <a:p>
            <a:r>
              <a:rPr lang="en-US" sz="1800" dirty="0"/>
              <a:t>The risk analysis activity, performed in the second quadrant, and cycle planning, performed in the fourth quadrant, determine how many iterations are required through each of the technical activities.</a:t>
            </a:r>
          </a:p>
        </p:txBody>
      </p:sp>
      <p:pic>
        <p:nvPicPr>
          <p:cNvPr id="6" name="Picture 5">
            <a:extLst>
              <a:ext uri="{FF2B5EF4-FFF2-40B4-BE49-F238E27FC236}">
                <a16:creationId xmlns:a16="http://schemas.microsoft.com/office/drawing/2014/main" id="{D6D96A1A-8918-4B18-9547-03CFE4F04DA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403648" y="3167472"/>
            <a:ext cx="6552728" cy="3501888"/>
          </a:xfrm>
          <a:prstGeom prst="rect">
            <a:avLst/>
          </a:prstGeom>
        </p:spPr>
      </p:pic>
    </p:spTree>
    <p:extLst>
      <p:ext uri="{BB962C8B-B14F-4D97-AF65-F5344CB8AC3E}">
        <p14:creationId xmlns:p14="http://schemas.microsoft.com/office/powerpoint/2010/main" val="2115230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D5E9-23F1-EF42-9EFD-DB20371347B7}"/>
              </a:ext>
            </a:extLst>
          </p:cNvPr>
          <p:cNvSpPr>
            <a:spLocks noGrp="1"/>
          </p:cNvSpPr>
          <p:nvPr>
            <p:ph type="title"/>
          </p:nvPr>
        </p:nvSpPr>
        <p:spPr/>
        <p:txBody>
          <a:bodyPr>
            <a:noAutofit/>
          </a:bodyPr>
          <a:lstStyle/>
          <a:p>
            <a:r>
              <a:rPr lang="en-US" sz="3200" dirty="0"/>
              <a:t>Requirements, Analysis, </a:t>
            </a:r>
            <a:br>
              <a:rPr lang="en-US" sz="3200" dirty="0"/>
            </a:br>
            <a:r>
              <a:rPr lang="en-US" sz="3200" dirty="0"/>
              <a:t>and Design Modeling</a:t>
            </a:r>
          </a:p>
        </p:txBody>
      </p:sp>
      <p:sp>
        <p:nvSpPr>
          <p:cNvPr id="3" name="Content Placeholder 2">
            <a:extLst>
              <a:ext uri="{FF2B5EF4-FFF2-40B4-BE49-F238E27FC236}">
                <a16:creationId xmlns:a16="http://schemas.microsoft.com/office/drawing/2014/main" id="{A07E82B3-01C4-D84D-9AC7-9BE45C294AEE}"/>
              </a:ext>
            </a:extLst>
          </p:cNvPr>
          <p:cNvSpPr>
            <a:spLocks noGrp="1"/>
          </p:cNvSpPr>
          <p:nvPr>
            <p:ph idx="1"/>
          </p:nvPr>
        </p:nvSpPr>
        <p:spPr/>
        <p:txBody>
          <a:bodyPr>
            <a:normAutofit lnSpcReduction="10000"/>
          </a:bodyPr>
          <a:lstStyle/>
          <a:p>
            <a:r>
              <a:rPr lang="en-US" dirty="0"/>
              <a:t>The UML notation supports requirements, analysis, and design concepts. </a:t>
            </a:r>
          </a:p>
          <a:p>
            <a:r>
              <a:rPr lang="en-US" dirty="0"/>
              <a:t>The COMET method described in this book separates requirements activities, analysis activities, and design activities.</a:t>
            </a:r>
          </a:p>
          <a:p>
            <a:r>
              <a:rPr lang="en-US" dirty="0"/>
              <a:t>COMET differentiates analysis from design as follows:</a:t>
            </a:r>
          </a:p>
          <a:p>
            <a:pPr lvl="1"/>
            <a:r>
              <a:rPr lang="en-US" dirty="0"/>
              <a:t>Analysis is breaking down or decomposing the problem so it is  understood better; </a:t>
            </a:r>
          </a:p>
          <a:p>
            <a:pPr lvl="1"/>
            <a:r>
              <a:rPr lang="en-US" dirty="0"/>
              <a:t>Design is synthesizing or composing (putting together) the solution.</a:t>
            </a:r>
          </a:p>
          <a:p>
            <a:endParaRPr lang="en-US" dirty="0"/>
          </a:p>
        </p:txBody>
      </p:sp>
    </p:spTree>
    <p:extLst>
      <p:ext uri="{BB962C8B-B14F-4D97-AF65-F5344CB8AC3E}">
        <p14:creationId xmlns:p14="http://schemas.microsoft.com/office/powerpoint/2010/main" val="1014364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D5E9-23F1-EF42-9EFD-DB20371347B7}"/>
              </a:ext>
            </a:extLst>
          </p:cNvPr>
          <p:cNvSpPr>
            <a:spLocks noGrp="1"/>
          </p:cNvSpPr>
          <p:nvPr>
            <p:ph type="title"/>
          </p:nvPr>
        </p:nvSpPr>
        <p:spPr>
          <a:xfrm>
            <a:off x="1691680" y="0"/>
            <a:ext cx="6995119" cy="822722"/>
          </a:xfrm>
        </p:spPr>
        <p:txBody>
          <a:bodyPr>
            <a:noAutofit/>
          </a:bodyPr>
          <a:lstStyle/>
          <a:p>
            <a:r>
              <a:rPr lang="en-US" sz="2800" dirty="0"/>
              <a:t>Requirements, Analysis, and Design Modeling</a:t>
            </a:r>
            <a:br>
              <a:rPr lang="en-US" sz="2800" dirty="0"/>
            </a:br>
            <a:r>
              <a:rPr lang="en-US" sz="2800" i="1" dirty="0"/>
              <a:t>Activities in Requirements Modeling</a:t>
            </a:r>
          </a:p>
        </p:txBody>
      </p:sp>
      <p:sp>
        <p:nvSpPr>
          <p:cNvPr id="3" name="Content Placeholder 2">
            <a:extLst>
              <a:ext uri="{FF2B5EF4-FFF2-40B4-BE49-F238E27FC236}">
                <a16:creationId xmlns:a16="http://schemas.microsoft.com/office/drawing/2014/main" id="{A07E82B3-01C4-D84D-9AC7-9BE45C294AEE}"/>
              </a:ext>
            </a:extLst>
          </p:cNvPr>
          <p:cNvSpPr>
            <a:spLocks noGrp="1"/>
          </p:cNvSpPr>
          <p:nvPr>
            <p:ph idx="1"/>
          </p:nvPr>
        </p:nvSpPr>
        <p:spPr/>
        <p:txBody>
          <a:bodyPr>
            <a:normAutofit/>
          </a:bodyPr>
          <a:lstStyle/>
          <a:p>
            <a:r>
              <a:rPr lang="en-US" dirty="0"/>
              <a:t>In the requirements model, the system is considered as a black box. The use case model is developed. </a:t>
            </a:r>
          </a:p>
          <a:p>
            <a:r>
              <a:rPr lang="en-US" dirty="0"/>
              <a:t>Use case modeling. Define actors and black box use cases.</a:t>
            </a:r>
          </a:p>
          <a:p>
            <a:pPr lvl="1"/>
            <a:r>
              <a:rPr lang="en-US" dirty="0"/>
              <a:t>The use case descriptions are a behavioral view; the relationships among the use cases give a structural view.</a:t>
            </a:r>
          </a:p>
          <a:p>
            <a:pPr lvl="1"/>
            <a:r>
              <a:rPr lang="en-US" dirty="0"/>
              <a:t>Addressing nonfunctional requirements is also important at the requirements phase.</a:t>
            </a:r>
          </a:p>
        </p:txBody>
      </p:sp>
    </p:spTree>
    <p:extLst>
      <p:ext uri="{BB962C8B-B14F-4D97-AF65-F5344CB8AC3E}">
        <p14:creationId xmlns:p14="http://schemas.microsoft.com/office/powerpoint/2010/main" val="3534332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D5E9-23F1-EF42-9EFD-DB20371347B7}"/>
              </a:ext>
            </a:extLst>
          </p:cNvPr>
          <p:cNvSpPr>
            <a:spLocks noGrp="1"/>
          </p:cNvSpPr>
          <p:nvPr>
            <p:ph type="title"/>
          </p:nvPr>
        </p:nvSpPr>
        <p:spPr/>
        <p:txBody>
          <a:bodyPr>
            <a:noAutofit/>
          </a:bodyPr>
          <a:lstStyle/>
          <a:p>
            <a:r>
              <a:rPr lang="en-US" sz="2800" dirty="0"/>
              <a:t>Requirements, Analysis, &amp; Design Modeling</a:t>
            </a:r>
            <a:br>
              <a:rPr lang="en-US" sz="2800" dirty="0"/>
            </a:br>
            <a:r>
              <a:rPr lang="en-US" sz="2800" i="1" dirty="0"/>
              <a:t>Activities in Analysis Modeling</a:t>
            </a:r>
          </a:p>
        </p:txBody>
      </p:sp>
      <p:sp>
        <p:nvSpPr>
          <p:cNvPr id="3" name="Content Placeholder 2">
            <a:extLst>
              <a:ext uri="{FF2B5EF4-FFF2-40B4-BE49-F238E27FC236}">
                <a16:creationId xmlns:a16="http://schemas.microsoft.com/office/drawing/2014/main" id="{A07E82B3-01C4-D84D-9AC7-9BE45C294AEE}"/>
              </a:ext>
            </a:extLst>
          </p:cNvPr>
          <p:cNvSpPr>
            <a:spLocks noGrp="1"/>
          </p:cNvSpPr>
          <p:nvPr>
            <p:ph idx="1"/>
          </p:nvPr>
        </p:nvSpPr>
        <p:spPr/>
        <p:txBody>
          <a:bodyPr>
            <a:normAutofit fontScale="92500"/>
          </a:bodyPr>
          <a:lstStyle/>
          <a:p>
            <a:r>
              <a:rPr lang="en-US" dirty="0"/>
              <a:t>In the analysis model, the emphasis is on understanding the problem; hence, the emphasis is on identifying the problem domain objects and the information passed between them.</a:t>
            </a:r>
          </a:p>
          <a:p>
            <a:r>
              <a:rPr lang="en-US" dirty="0"/>
              <a:t>As the analysis of the problem domain is considered. The activities in this model are as follows:</a:t>
            </a:r>
          </a:p>
          <a:p>
            <a:pPr lvl="1"/>
            <a:r>
              <a:rPr lang="en-US" dirty="0"/>
              <a:t>Static modeling </a:t>
            </a:r>
          </a:p>
          <a:p>
            <a:pPr lvl="1"/>
            <a:r>
              <a:rPr lang="en-US" dirty="0"/>
              <a:t>Object structuring </a:t>
            </a:r>
          </a:p>
          <a:p>
            <a:pPr lvl="1"/>
            <a:r>
              <a:rPr lang="en-US" dirty="0"/>
              <a:t>Dynamic interaction modeling </a:t>
            </a:r>
          </a:p>
          <a:p>
            <a:pPr lvl="1"/>
            <a:r>
              <a:rPr lang="en-US" dirty="0"/>
              <a:t>Dynamic state machine modeling</a:t>
            </a:r>
          </a:p>
        </p:txBody>
      </p:sp>
    </p:spTree>
    <p:extLst>
      <p:ext uri="{BB962C8B-B14F-4D97-AF65-F5344CB8AC3E}">
        <p14:creationId xmlns:p14="http://schemas.microsoft.com/office/powerpoint/2010/main" val="2223000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D5E9-23F1-EF42-9EFD-DB20371347B7}"/>
              </a:ext>
            </a:extLst>
          </p:cNvPr>
          <p:cNvSpPr>
            <a:spLocks noGrp="1"/>
          </p:cNvSpPr>
          <p:nvPr>
            <p:ph type="title"/>
          </p:nvPr>
        </p:nvSpPr>
        <p:spPr/>
        <p:txBody>
          <a:bodyPr>
            <a:noAutofit/>
          </a:bodyPr>
          <a:lstStyle/>
          <a:p>
            <a:r>
              <a:rPr lang="en-US" sz="2800" dirty="0"/>
              <a:t>Requirements, Analysis, &amp; Design Modeling</a:t>
            </a:r>
            <a:br>
              <a:rPr lang="en-US" sz="2800" dirty="0"/>
            </a:br>
            <a:r>
              <a:rPr lang="en-US" sz="2800" i="1" dirty="0"/>
              <a:t>Activities in Design Modeling</a:t>
            </a:r>
          </a:p>
        </p:txBody>
      </p:sp>
      <p:sp>
        <p:nvSpPr>
          <p:cNvPr id="3" name="Content Placeholder 2">
            <a:extLst>
              <a:ext uri="{FF2B5EF4-FFF2-40B4-BE49-F238E27FC236}">
                <a16:creationId xmlns:a16="http://schemas.microsoft.com/office/drawing/2014/main" id="{A07E82B3-01C4-D84D-9AC7-9BE45C294AEE}"/>
              </a:ext>
            </a:extLst>
          </p:cNvPr>
          <p:cNvSpPr>
            <a:spLocks noGrp="1"/>
          </p:cNvSpPr>
          <p:nvPr>
            <p:ph idx="1"/>
          </p:nvPr>
        </p:nvSpPr>
        <p:spPr/>
        <p:txBody>
          <a:bodyPr>
            <a:normAutofit fontScale="70000" lnSpcReduction="20000"/>
          </a:bodyPr>
          <a:lstStyle/>
          <a:p>
            <a:pPr marL="0" indent="0">
              <a:buNone/>
            </a:pPr>
            <a:r>
              <a:rPr lang="en-US" sz="4000" dirty="0"/>
              <a:t>In the design model, the solution domain is considered. During this phase, the analysis model is mapped to a concurrent design model.</a:t>
            </a:r>
          </a:p>
          <a:p>
            <a:r>
              <a:rPr lang="en-US" dirty="0"/>
              <a:t>Integrate the object communication model.</a:t>
            </a:r>
          </a:p>
          <a:p>
            <a:r>
              <a:rPr lang="en-US" dirty="0"/>
              <a:t>Make decisions about subsystem structure and interfaces. </a:t>
            </a:r>
          </a:p>
          <a:p>
            <a:r>
              <a:rPr lang="en-US" dirty="0"/>
              <a:t>Make decisions about what software architectural and design patterns to use in the software architecture.</a:t>
            </a:r>
          </a:p>
          <a:p>
            <a:r>
              <a:rPr lang="en-US" dirty="0"/>
              <a:t>Make decisions about class interfaces, in particular for sequential software architectures. </a:t>
            </a:r>
          </a:p>
          <a:p>
            <a:r>
              <a:rPr lang="en-US" dirty="0"/>
              <a:t>Make decisions about how to structure the distributed application into distributed subsystems, in which subsystems are designed as configurable components, and define the message communication interfaces between the components.</a:t>
            </a:r>
          </a:p>
          <a:p>
            <a:r>
              <a:rPr lang="en-US" dirty="0"/>
              <a:t>Make decisions about the characteristics of objects, particularly whether they are active or passive.</a:t>
            </a:r>
          </a:p>
          <a:p>
            <a:r>
              <a:rPr lang="en-US" dirty="0"/>
              <a:t>Make decisions about the characteristics of messages, particularly whether they are asynchronous or synchronous</a:t>
            </a:r>
          </a:p>
        </p:txBody>
      </p:sp>
    </p:spTree>
    <p:extLst>
      <p:ext uri="{BB962C8B-B14F-4D97-AF65-F5344CB8AC3E}">
        <p14:creationId xmlns:p14="http://schemas.microsoft.com/office/powerpoint/2010/main" val="4223695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C68E4-106E-934F-A6D5-74B8ADB0DC51}"/>
              </a:ext>
            </a:extLst>
          </p:cNvPr>
          <p:cNvSpPr>
            <a:spLocks noGrp="1"/>
          </p:cNvSpPr>
          <p:nvPr>
            <p:ph type="title"/>
          </p:nvPr>
        </p:nvSpPr>
        <p:spPr/>
        <p:txBody>
          <a:bodyPr/>
          <a:lstStyle/>
          <a:p>
            <a:r>
              <a:rPr lang="en-US" dirty="0"/>
              <a:t>Designing Software Architecture</a:t>
            </a:r>
          </a:p>
        </p:txBody>
      </p:sp>
      <p:sp>
        <p:nvSpPr>
          <p:cNvPr id="3" name="Content Placeholder 2">
            <a:extLst>
              <a:ext uri="{FF2B5EF4-FFF2-40B4-BE49-F238E27FC236}">
                <a16:creationId xmlns:a16="http://schemas.microsoft.com/office/drawing/2014/main" id="{AC5979E8-01A8-254F-86B1-772E8EB9E81B}"/>
              </a:ext>
            </a:extLst>
          </p:cNvPr>
          <p:cNvSpPr>
            <a:spLocks noGrp="1"/>
          </p:cNvSpPr>
          <p:nvPr>
            <p:ph idx="1"/>
          </p:nvPr>
        </p:nvSpPr>
        <p:spPr/>
        <p:txBody>
          <a:bodyPr>
            <a:normAutofit/>
          </a:bodyPr>
          <a:lstStyle/>
          <a:p>
            <a:pPr marL="0" indent="0">
              <a:buNone/>
            </a:pPr>
            <a:r>
              <a:rPr lang="en-US" dirty="0"/>
              <a:t>During software design modeling, design decisions are made relating to the characteristics of the software architecture.</a:t>
            </a:r>
          </a:p>
          <a:p>
            <a:pPr lvl="1"/>
            <a:r>
              <a:rPr lang="en-US" dirty="0"/>
              <a:t>Object-Oriented Software Architectures.</a:t>
            </a:r>
          </a:p>
          <a:p>
            <a:pPr lvl="1"/>
            <a:r>
              <a:rPr lang="en-US" dirty="0"/>
              <a:t>Client/Server Software Architectures.</a:t>
            </a:r>
          </a:p>
          <a:p>
            <a:pPr lvl="1"/>
            <a:r>
              <a:rPr lang="en-US" dirty="0"/>
              <a:t>Service-Oriented Architectures.</a:t>
            </a:r>
          </a:p>
          <a:p>
            <a:pPr lvl="1"/>
            <a:r>
              <a:rPr lang="en-US" dirty="0"/>
              <a:t>Distributed Component-Based Software Architectures.</a:t>
            </a:r>
          </a:p>
          <a:p>
            <a:pPr lvl="1"/>
            <a:r>
              <a:rPr lang="en-US" dirty="0"/>
              <a:t>Real-Time Software Architectures.</a:t>
            </a:r>
          </a:p>
          <a:p>
            <a:pPr lvl="1"/>
            <a:r>
              <a:rPr lang="en-US" dirty="0"/>
              <a:t>Software Product Line Architectures.</a:t>
            </a:r>
          </a:p>
          <a:p>
            <a:endParaRPr lang="en-US" dirty="0"/>
          </a:p>
        </p:txBody>
      </p:sp>
    </p:spTree>
    <p:extLst>
      <p:ext uri="{BB962C8B-B14F-4D97-AF65-F5344CB8AC3E}">
        <p14:creationId xmlns:p14="http://schemas.microsoft.com/office/powerpoint/2010/main" val="1232856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99EA-C5CE-5347-919C-C0D74F007F96}"/>
              </a:ext>
            </a:extLst>
          </p:cNvPr>
          <p:cNvSpPr>
            <a:spLocks noGrp="1"/>
          </p:cNvSpPr>
          <p:nvPr>
            <p:ph type="title"/>
          </p:nvPr>
        </p:nvSpPr>
        <p:spPr/>
        <p:txBody>
          <a:bodyPr/>
          <a:lstStyle/>
          <a:p>
            <a:r>
              <a:rPr lang="en-US" dirty="0"/>
              <a:t>Main Contents</a:t>
            </a:r>
          </a:p>
        </p:txBody>
      </p:sp>
      <p:sp>
        <p:nvSpPr>
          <p:cNvPr id="3" name="Content Placeholder 2">
            <a:extLst>
              <a:ext uri="{FF2B5EF4-FFF2-40B4-BE49-F238E27FC236}">
                <a16:creationId xmlns:a16="http://schemas.microsoft.com/office/drawing/2014/main" id="{95E112E8-6461-6941-847B-75C1524A4D1C}"/>
              </a:ext>
            </a:extLst>
          </p:cNvPr>
          <p:cNvSpPr>
            <a:spLocks noGrp="1"/>
          </p:cNvSpPr>
          <p:nvPr>
            <p:ph idx="1"/>
          </p:nvPr>
        </p:nvSpPr>
        <p:spPr/>
        <p:txBody>
          <a:bodyPr/>
          <a:lstStyle/>
          <a:p>
            <a:r>
              <a:rPr lang="en-US" dirty="0"/>
              <a:t>COMET Overview</a:t>
            </a:r>
          </a:p>
          <a:p>
            <a:r>
              <a:rPr lang="en-US" dirty="0"/>
              <a:t>COMET Use Case-Based Software Life Cycle</a:t>
            </a:r>
          </a:p>
          <a:p>
            <a:r>
              <a:rPr lang="en-US" dirty="0"/>
              <a:t>COMET Life Cycle vs Other Software Processes</a:t>
            </a:r>
          </a:p>
          <a:p>
            <a:r>
              <a:rPr lang="en-US" dirty="0"/>
              <a:t>Requirements, Analysis, and Design Modeling</a:t>
            </a:r>
          </a:p>
          <a:p>
            <a:r>
              <a:rPr lang="en-US" dirty="0"/>
              <a:t>Designing Software Architecture</a:t>
            </a:r>
          </a:p>
        </p:txBody>
      </p:sp>
    </p:spTree>
    <p:extLst>
      <p:ext uri="{BB962C8B-B14F-4D97-AF65-F5344CB8AC3E}">
        <p14:creationId xmlns:p14="http://schemas.microsoft.com/office/powerpoint/2010/main" val="2443509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Q&amp;A">
            <a:extLst>
              <a:ext uri="{FF2B5EF4-FFF2-40B4-BE49-F238E27FC236}">
                <a16:creationId xmlns:a16="http://schemas.microsoft.com/office/drawing/2014/main" id="{4EFD41B2-4845-EB4D-9781-85BBC8E5F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340768"/>
            <a:ext cx="5107285" cy="329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67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985F6-9134-214E-ACE8-0469A6ACD07E}"/>
              </a:ext>
            </a:extLst>
          </p:cNvPr>
          <p:cNvSpPr>
            <a:spLocks noGrp="1"/>
          </p:cNvSpPr>
          <p:nvPr>
            <p:ph type="title"/>
          </p:nvPr>
        </p:nvSpPr>
        <p:spPr/>
        <p:txBody>
          <a:bodyPr/>
          <a:lstStyle/>
          <a:p>
            <a:r>
              <a:rPr lang="en-US" dirty="0"/>
              <a:t>COMET Overview</a:t>
            </a:r>
          </a:p>
        </p:txBody>
      </p:sp>
      <p:sp>
        <p:nvSpPr>
          <p:cNvPr id="3" name="Content Placeholder 2">
            <a:extLst>
              <a:ext uri="{FF2B5EF4-FFF2-40B4-BE49-F238E27FC236}">
                <a16:creationId xmlns:a16="http://schemas.microsoft.com/office/drawing/2014/main" id="{C9AB0A32-0F04-9A46-9884-03252C1C3D14}"/>
              </a:ext>
            </a:extLst>
          </p:cNvPr>
          <p:cNvSpPr>
            <a:spLocks noGrp="1"/>
          </p:cNvSpPr>
          <p:nvPr>
            <p:ph idx="1"/>
          </p:nvPr>
        </p:nvSpPr>
        <p:spPr/>
        <p:txBody>
          <a:bodyPr/>
          <a:lstStyle/>
          <a:p>
            <a:pPr marL="285750" lvl="0" indent="-285750">
              <a:spcBef>
                <a:spcPts val="0"/>
              </a:spcBef>
              <a:buClr>
                <a:schemeClr val="dk1"/>
              </a:buClr>
              <a:buSzPts val="1100"/>
              <a:buChar char="●"/>
            </a:pPr>
            <a:r>
              <a:rPr lang="en-US" dirty="0"/>
              <a:t>COMET: Collaborative Object Modeling and Architectural Design Method</a:t>
            </a:r>
          </a:p>
          <a:p>
            <a:pPr marL="285750" lvl="0" indent="-285750">
              <a:spcBef>
                <a:spcPts val="1200"/>
              </a:spcBef>
              <a:buClr>
                <a:schemeClr val="dk1"/>
              </a:buClr>
              <a:buSzPts val="1100"/>
              <a:buChar char="●"/>
            </a:pPr>
            <a:r>
              <a:rPr lang="en-US" dirty="0"/>
              <a:t>COMET is an iterative use case–driven and object-oriented method</a:t>
            </a:r>
          </a:p>
          <a:p>
            <a:pPr marL="285750" lvl="0" indent="-285750">
              <a:spcBef>
                <a:spcPts val="1200"/>
              </a:spcBef>
              <a:buClr>
                <a:schemeClr val="dk1"/>
              </a:buClr>
              <a:buSzPts val="1100"/>
              <a:buChar char="●"/>
            </a:pPr>
            <a:r>
              <a:rPr lang="en-US" dirty="0"/>
              <a:t>COMET uses the UML notation</a:t>
            </a:r>
          </a:p>
          <a:p>
            <a:pPr marL="285750" lvl="0" indent="-285750">
              <a:spcBef>
                <a:spcPts val="1200"/>
              </a:spcBef>
              <a:spcAft>
                <a:spcPts val="1200"/>
              </a:spcAft>
              <a:buClr>
                <a:schemeClr val="dk1"/>
              </a:buClr>
              <a:buSzPts val="1100"/>
              <a:buChar char="●"/>
            </a:pPr>
            <a:r>
              <a:rPr lang="en-US" dirty="0"/>
              <a:t>COMET = UML + Method</a:t>
            </a:r>
          </a:p>
        </p:txBody>
      </p:sp>
    </p:spTree>
    <p:extLst>
      <p:ext uri="{BB962C8B-B14F-4D97-AF65-F5344CB8AC3E}">
        <p14:creationId xmlns:p14="http://schemas.microsoft.com/office/powerpoint/2010/main" val="1717253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14B50-4B7D-F24E-9C12-4BF84A3CC299}"/>
              </a:ext>
            </a:extLst>
          </p:cNvPr>
          <p:cNvSpPr>
            <a:spLocks noGrp="1"/>
          </p:cNvSpPr>
          <p:nvPr>
            <p:ph type="title"/>
          </p:nvPr>
        </p:nvSpPr>
        <p:spPr/>
        <p:txBody>
          <a:bodyPr>
            <a:noAutofit/>
          </a:bodyPr>
          <a:lstStyle/>
          <a:p>
            <a:r>
              <a:rPr lang="en-US" sz="2800" dirty="0"/>
              <a:t>COMET Use Case-Based Software Life Cycle</a:t>
            </a:r>
          </a:p>
        </p:txBody>
      </p:sp>
      <p:sp>
        <p:nvSpPr>
          <p:cNvPr id="5" name="Content Placeholder 4">
            <a:extLst>
              <a:ext uri="{FF2B5EF4-FFF2-40B4-BE49-F238E27FC236}">
                <a16:creationId xmlns:a16="http://schemas.microsoft.com/office/drawing/2014/main" id="{F7E5FD89-03C9-1B46-9905-23E919B5E704}"/>
              </a:ext>
            </a:extLst>
          </p:cNvPr>
          <p:cNvSpPr>
            <a:spLocks noGrp="1"/>
          </p:cNvSpPr>
          <p:nvPr>
            <p:ph idx="1"/>
          </p:nvPr>
        </p:nvSpPr>
        <p:spPr>
          <a:xfrm>
            <a:off x="422339" y="980728"/>
            <a:ext cx="8329231" cy="1224136"/>
          </a:xfrm>
        </p:spPr>
        <p:txBody>
          <a:bodyPr>
            <a:normAutofit fontScale="92500" lnSpcReduction="10000"/>
          </a:bodyPr>
          <a:lstStyle/>
          <a:p>
            <a:pPr marL="0" indent="0">
              <a:buNone/>
            </a:pPr>
            <a:r>
              <a:rPr lang="en-US" sz="2800" dirty="0"/>
              <a:t>The COMET UC–based software life cycle model is a highly iterative software development process based around the use case (UC) concept</a:t>
            </a:r>
          </a:p>
        </p:txBody>
      </p:sp>
      <p:pic>
        <p:nvPicPr>
          <p:cNvPr id="6" name="Picture 5">
            <a:extLst>
              <a:ext uri="{FF2B5EF4-FFF2-40B4-BE49-F238E27FC236}">
                <a16:creationId xmlns:a16="http://schemas.microsoft.com/office/drawing/2014/main" id="{D6DAF008-C770-F049-AF5F-992C4D6F4187}"/>
              </a:ext>
            </a:extLst>
          </p:cNvPr>
          <p:cNvPicPr>
            <a:picLocks noChangeAspect="1"/>
          </p:cNvPicPr>
          <p:nvPr/>
        </p:nvPicPr>
        <p:blipFill>
          <a:blip r:embed="rId3"/>
          <a:stretch>
            <a:fillRect/>
          </a:stretch>
        </p:blipFill>
        <p:spPr>
          <a:xfrm>
            <a:off x="322707" y="2171576"/>
            <a:ext cx="8428863" cy="4176464"/>
          </a:xfrm>
          <a:prstGeom prst="rect">
            <a:avLst/>
          </a:prstGeom>
        </p:spPr>
      </p:pic>
    </p:spTree>
    <p:extLst>
      <p:ext uri="{BB962C8B-B14F-4D97-AF65-F5344CB8AC3E}">
        <p14:creationId xmlns:p14="http://schemas.microsoft.com/office/powerpoint/2010/main" val="795559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486C-FDE9-F244-B6E6-4B4938605A55}"/>
              </a:ext>
            </a:extLst>
          </p:cNvPr>
          <p:cNvSpPr>
            <a:spLocks noGrp="1"/>
          </p:cNvSpPr>
          <p:nvPr>
            <p:ph type="title"/>
          </p:nvPr>
        </p:nvSpPr>
        <p:spPr/>
        <p:txBody>
          <a:bodyPr>
            <a:noAutofit/>
          </a:bodyPr>
          <a:lstStyle/>
          <a:p>
            <a:r>
              <a:rPr lang="en-US" sz="2800" dirty="0"/>
              <a:t>COMET Use Case-Based Software Life Cycle</a:t>
            </a:r>
            <a:endParaRPr lang="en-US" sz="2400" i="1" dirty="0"/>
          </a:p>
        </p:txBody>
      </p:sp>
      <p:sp>
        <p:nvSpPr>
          <p:cNvPr id="3" name="Content Placeholder 2">
            <a:extLst>
              <a:ext uri="{FF2B5EF4-FFF2-40B4-BE49-F238E27FC236}">
                <a16:creationId xmlns:a16="http://schemas.microsoft.com/office/drawing/2014/main" id="{910F7354-9AF9-9A4E-A644-8CA499F874E4}"/>
              </a:ext>
            </a:extLst>
          </p:cNvPr>
          <p:cNvSpPr>
            <a:spLocks noGrp="1"/>
          </p:cNvSpPr>
          <p:nvPr>
            <p:ph idx="1"/>
          </p:nvPr>
        </p:nvSpPr>
        <p:spPr/>
        <p:txBody>
          <a:bodyPr>
            <a:normAutofit fontScale="85000" lnSpcReduction="10000"/>
          </a:bodyPr>
          <a:lstStyle/>
          <a:p>
            <a:pPr marL="0" indent="0" algn="just">
              <a:buNone/>
            </a:pPr>
            <a:r>
              <a:rPr lang="en-US" sz="3000" dirty="0"/>
              <a:t>﻿The COMET method ties in the three phases of requirements, analysis, and design modeling by means of a use case–based approach</a:t>
            </a:r>
          </a:p>
          <a:p>
            <a:r>
              <a:rPr lang="en-US" dirty="0"/>
              <a:t>In the </a:t>
            </a:r>
            <a:r>
              <a:rPr lang="en-US" b="1" i="1" dirty="0"/>
              <a:t>requirements model</a:t>
            </a:r>
            <a:r>
              <a:rPr lang="en-US" dirty="0"/>
              <a:t>: functional requirements are described in terms of actors and use cases. Each use case defines a sequence of interactions between one or more actors and the system. </a:t>
            </a:r>
          </a:p>
          <a:p>
            <a:r>
              <a:rPr lang="en-US" dirty="0"/>
              <a:t>In the </a:t>
            </a:r>
            <a:r>
              <a:rPr lang="en-US" b="1" i="1" dirty="0"/>
              <a:t>analysis model</a:t>
            </a:r>
            <a:r>
              <a:rPr lang="en-US" dirty="0"/>
              <a:t>: the use case is realized to describe the objects that participate in the use case and their interactions. </a:t>
            </a:r>
          </a:p>
          <a:p>
            <a:r>
              <a:rPr lang="en-US" dirty="0"/>
              <a:t>In the </a:t>
            </a:r>
            <a:r>
              <a:rPr lang="en-US" b="1" i="1" dirty="0"/>
              <a:t>design model</a:t>
            </a:r>
            <a:r>
              <a:rPr lang="en-US" dirty="0"/>
              <a:t>: the software architecture is developed, describing components and their interfaces.</a:t>
            </a:r>
          </a:p>
        </p:txBody>
      </p:sp>
    </p:spTree>
    <p:extLst>
      <p:ext uri="{BB962C8B-B14F-4D97-AF65-F5344CB8AC3E}">
        <p14:creationId xmlns:p14="http://schemas.microsoft.com/office/powerpoint/2010/main" val="205356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486C-FDE9-F244-B6E6-4B4938605A55}"/>
              </a:ext>
            </a:extLst>
          </p:cNvPr>
          <p:cNvSpPr>
            <a:spLocks noGrp="1"/>
          </p:cNvSpPr>
          <p:nvPr>
            <p:ph type="title"/>
          </p:nvPr>
        </p:nvSpPr>
        <p:spPr/>
        <p:txBody>
          <a:bodyPr>
            <a:noAutofit/>
          </a:bodyPr>
          <a:lstStyle/>
          <a:p>
            <a:r>
              <a:rPr lang="en-US" sz="2800" dirty="0"/>
              <a:t>COMET Use Case-Based Software Life Cycle</a:t>
            </a:r>
            <a:br>
              <a:rPr lang="en-US" sz="2800" dirty="0"/>
            </a:br>
            <a:r>
              <a:rPr lang="en-US" sz="2800" i="1" dirty="0"/>
              <a:t>Requirements Modeling</a:t>
            </a:r>
            <a:endParaRPr lang="en-US" sz="2400" i="1" dirty="0"/>
          </a:p>
        </p:txBody>
      </p:sp>
      <p:sp>
        <p:nvSpPr>
          <p:cNvPr id="3" name="Content Placeholder 2">
            <a:extLst>
              <a:ext uri="{FF2B5EF4-FFF2-40B4-BE49-F238E27FC236}">
                <a16:creationId xmlns:a16="http://schemas.microsoft.com/office/drawing/2014/main" id="{910F7354-9AF9-9A4E-A644-8CA499F874E4}"/>
              </a:ext>
            </a:extLst>
          </p:cNvPr>
          <p:cNvSpPr>
            <a:spLocks noGrp="1"/>
          </p:cNvSpPr>
          <p:nvPr>
            <p:ph idx="1"/>
          </p:nvPr>
        </p:nvSpPr>
        <p:spPr>
          <a:xfrm>
            <a:off x="457200" y="976313"/>
            <a:ext cx="3970784" cy="5402070"/>
          </a:xfrm>
        </p:spPr>
        <p:txBody>
          <a:bodyPr>
            <a:normAutofit/>
          </a:bodyPr>
          <a:lstStyle/>
          <a:p>
            <a:pPr marL="0" indent="0">
              <a:buNone/>
            </a:pPr>
            <a:r>
              <a:rPr lang="en-US" sz="2800" dirty="0"/>
              <a:t>During the requirements modeling phase, a requirements model is developed in which the functional requirements of the system are described in terms of </a:t>
            </a:r>
            <a:r>
              <a:rPr lang="en-US" sz="2800" b="1" i="1" dirty="0"/>
              <a:t>actors</a:t>
            </a:r>
            <a:r>
              <a:rPr lang="en-US" sz="2800" dirty="0"/>
              <a:t> and </a:t>
            </a:r>
            <a:r>
              <a:rPr lang="en-US" sz="2800" b="1" i="1" dirty="0"/>
              <a:t>use cases</a:t>
            </a:r>
            <a:r>
              <a:rPr lang="en-US" sz="2800" dirty="0"/>
              <a:t>. </a:t>
            </a:r>
          </a:p>
        </p:txBody>
      </p:sp>
      <p:pic>
        <p:nvPicPr>
          <p:cNvPr id="4" name="Picture 3">
            <a:extLst>
              <a:ext uri="{FF2B5EF4-FFF2-40B4-BE49-F238E27FC236}">
                <a16:creationId xmlns:a16="http://schemas.microsoft.com/office/drawing/2014/main" id="{0E616368-E649-0247-9798-9099338C47B4}"/>
              </a:ext>
            </a:extLst>
          </p:cNvPr>
          <p:cNvPicPr>
            <a:picLocks noChangeAspect="1"/>
          </p:cNvPicPr>
          <p:nvPr/>
        </p:nvPicPr>
        <p:blipFill>
          <a:blip r:embed="rId2"/>
          <a:stretch>
            <a:fillRect/>
          </a:stretch>
        </p:blipFill>
        <p:spPr>
          <a:xfrm>
            <a:off x="4427984" y="1196751"/>
            <a:ext cx="4032448" cy="4589929"/>
          </a:xfrm>
          <a:prstGeom prst="rect">
            <a:avLst/>
          </a:prstGeom>
        </p:spPr>
      </p:pic>
    </p:spTree>
    <p:extLst>
      <p:ext uri="{BB962C8B-B14F-4D97-AF65-F5344CB8AC3E}">
        <p14:creationId xmlns:p14="http://schemas.microsoft.com/office/powerpoint/2010/main" val="38640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486C-FDE9-F244-B6E6-4B4938605A55}"/>
              </a:ext>
            </a:extLst>
          </p:cNvPr>
          <p:cNvSpPr>
            <a:spLocks noGrp="1"/>
          </p:cNvSpPr>
          <p:nvPr>
            <p:ph type="title"/>
          </p:nvPr>
        </p:nvSpPr>
        <p:spPr>
          <a:xfrm>
            <a:off x="1921822" y="0"/>
            <a:ext cx="6764977" cy="822722"/>
          </a:xfrm>
        </p:spPr>
        <p:txBody>
          <a:bodyPr>
            <a:noAutofit/>
          </a:bodyPr>
          <a:lstStyle/>
          <a:p>
            <a:r>
              <a:rPr lang="en-US" sz="2800" dirty="0"/>
              <a:t>COMET Use Case-Based Software Life Cycle</a:t>
            </a:r>
            <a:br>
              <a:rPr lang="en-US" sz="2800" dirty="0"/>
            </a:br>
            <a:r>
              <a:rPr lang="en-US" sz="2800" i="1" dirty="0"/>
              <a:t>Analysis Modeling 1/2</a:t>
            </a:r>
            <a:endParaRPr lang="en-US" sz="2400" i="1" dirty="0"/>
          </a:p>
        </p:txBody>
      </p:sp>
      <p:sp>
        <p:nvSpPr>
          <p:cNvPr id="3" name="Content Placeholder 2">
            <a:extLst>
              <a:ext uri="{FF2B5EF4-FFF2-40B4-BE49-F238E27FC236}">
                <a16:creationId xmlns:a16="http://schemas.microsoft.com/office/drawing/2014/main" id="{910F7354-9AF9-9A4E-A644-8CA499F874E4}"/>
              </a:ext>
            </a:extLst>
          </p:cNvPr>
          <p:cNvSpPr>
            <a:spLocks noGrp="1"/>
          </p:cNvSpPr>
          <p:nvPr>
            <p:ph idx="1"/>
          </p:nvPr>
        </p:nvSpPr>
        <p:spPr>
          <a:xfrm>
            <a:off x="457199" y="976313"/>
            <a:ext cx="8229599" cy="2380679"/>
          </a:xfrm>
        </p:spPr>
        <p:txBody>
          <a:bodyPr>
            <a:normAutofit fontScale="85000" lnSpcReduction="20000"/>
          </a:bodyPr>
          <a:lstStyle/>
          <a:p>
            <a:pPr marL="0" indent="0">
              <a:buNone/>
            </a:pPr>
            <a:r>
              <a:rPr lang="en-US" sz="2800" dirty="0"/>
              <a:t>Static &amp; dynamic models of the system are developed.</a:t>
            </a:r>
          </a:p>
          <a:p>
            <a:pPr marL="0" indent="0">
              <a:buNone/>
            </a:pPr>
            <a:endParaRPr lang="en-US" sz="1600" dirty="0"/>
          </a:p>
          <a:p>
            <a:pPr marL="0" indent="0">
              <a:buNone/>
            </a:pPr>
            <a:r>
              <a:rPr lang="en-US" sz="2400" dirty="0"/>
              <a:t>﻿</a:t>
            </a:r>
            <a:r>
              <a:rPr lang="en-US" sz="2800" dirty="0"/>
              <a:t>The static model defines the structural relationships among problem domain classes.</a:t>
            </a:r>
          </a:p>
          <a:p>
            <a:pPr indent="-242888"/>
            <a:r>
              <a:rPr lang="en-US" sz="2800" dirty="0"/>
              <a:t>﻿</a:t>
            </a:r>
            <a:r>
              <a:rPr lang="en-US" sz="2600" dirty="0"/>
              <a:t>The classes and their relationships are depicted on class diagrams. </a:t>
            </a:r>
          </a:p>
          <a:p>
            <a:pPr indent="-242888"/>
            <a:r>
              <a:rPr lang="en-US" sz="2600" dirty="0"/>
              <a:t>Object structuring criteria are used to determine the objects to be considered for the analysis model</a:t>
            </a:r>
            <a:r>
              <a:rPr lang="en-US" sz="3000" dirty="0"/>
              <a:t>.</a:t>
            </a:r>
          </a:p>
        </p:txBody>
      </p:sp>
      <p:pic>
        <p:nvPicPr>
          <p:cNvPr id="5" name="Picture 4">
            <a:extLst>
              <a:ext uri="{FF2B5EF4-FFF2-40B4-BE49-F238E27FC236}">
                <a16:creationId xmlns:a16="http://schemas.microsoft.com/office/drawing/2014/main" id="{DF45F9C3-00CB-3B46-A576-FAAECE1124FC}"/>
              </a:ext>
            </a:extLst>
          </p:cNvPr>
          <p:cNvPicPr>
            <a:picLocks noChangeAspect="1"/>
          </p:cNvPicPr>
          <p:nvPr/>
        </p:nvPicPr>
        <p:blipFill>
          <a:blip r:embed="rId2"/>
          <a:stretch>
            <a:fillRect/>
          </a:stretch>
        </p:blipFill>
        <p:spPr>
          <a:xfrm>
            <a:off x="935300" y="3362374"/>
            <a:ext cx="7525132" cy="2082849"/>
          </a:xfrm>
          <a:prstGeom prst="rect">
            <a:avLst/>
          </a:prstGeom>
        </p:spPr>
      </p:pic>
    </p:spTree>
    <p:extLst>
      <p:ext uri="{BB962C8B-B14F-4D97-AF65-F5344CB8AC3E}">
        <p14:creationId xmlns:p14="http://schemas.microsoft.com/office/powerpoint/2010/main" val="1665186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486C-FDE9-F244-B6E6-4B4938605A55}"/>
              </a:ext>
            </a:extLst>
          </p:cNvPr>
          <p:cNvSpPr>
            <a:spLocks noGrp="1"/>
          </p:cNvSpPr>
          <p:nvPr>
            <p:ph type="title"/>
          </p:nvPr>
        </p:nvSpPr>
        <p:spPr/>
        <p:txBody>
          <a:bodyPr>
            <a:noAutofit/>
          </a:bodyPr>
          <a:lstStyle/>
          <a:p>
            <a:r>
              <a:rPr lang="en-US" sz="2800" dirty="0"/>
              <a:t>COMET Use Case-Based Software Life Cycle</a:t>
            </a:r>
            <a:br>
              <a:rPr lang="en-US" sz="2800" dirty="0"/>
            </a:br>
            <a:r>
              <a:rPr lang="en-US" sz="2800" i="1" dirty="0"/>
              <a:t>Analysis Modeling 2/2</a:t>
            </a:r>
            <a:endParaRPr lang="en-US" sz="2400" i="1" dirty="0"/>
          </a:p>
        </p:txBody>
      </p:sp>
      <p:sp>
        <p:nvSpPr>
          <p:cNvPr id="3" name="Content Placeholder 2">
            <a:extLst>
              <a:ext uri="{FF2B5EF4-FFF2-40B4-BE49-F238E27FC236}">
                <a16:creationId xmlns:a16="http://schemas.microsoft.com/office/drawing/2014/main" id="{910F7354-9AF9-9A4E-A644-8CA499F874E4}"/>
              </a:ext>
            </a:extLst>
          </p:cNvPr>
          <p:cNvSpPr>
            <a:spLocks noGrp="1"/>
          </p:cNvSpPr>
          <p:nvPr>
            <p:ph idx="1"/>
          </p:nvPr>
        </p:nvSpPr>
        <p:spPr>
          <a:xfrm>
            <a:off x="457199" y="976313"/>
            <a:ext cx="5571638" cy="5402070"/>
          </a:xfrm>
        </p:spPr>
        <p:txBody>
          <a:bodyPr>
            <a:normAutofit/>
          </a:bodyPr>
          <a:lstStyle/>
          <a:p>
            <a:pPr marL="0" indent="0">
              <a:buNone/>
            </a:pPr>
            <a:r>
              <a:rPr lang="en-US" sz="2000" dirty="0"/>
              <a:t>﻿</a:t>
            </a:r>
            <a:r>
              <a:rPr lang="en-US" sz="2400" dirty="0"/>
              <a:t>A dynamic model is then developed in which the use cases from the requirements model are realized to show the objects that participate in each use case and how they interact with each other.</a:t>
            </a:r>
          </a:p>
          <a:p>
            <a:pPr marL="555625" indent="-373063"/>
            <a:r>
              <a:rPr lang="en-US" sz="2000" dirty="0"/>
              <a:t>﻿Objects and their interactions are depicted on either communication or sequence diagrams. </a:t>
            </a:r>
          </a:p>
          <a:p>
            <a:pPr marL="555625" indent="-373063"/>
            <a:r>
              <a:rPr lang="en-US" sz="2000" dirty="0"/>
              <a:t>State-dependent objects are defined using state charts.</a:t>
            </a:r>
          </a:p>
        </p:txBody>
      </p:sp>
      <p:pic>
        <p:nvPicPr>
          <p:cNvPr id="4" name="Google Shape;1431;p11">
            <a:extLst>
              <a:ext uri="{FF2B5EF4-FFF2-40B4-BE49-F238E27FC236}">
                <a16:creationId xmlns:a16="http://schemas.microsoft.com/office/drawing/2014/main" id="{FA511C10-4AAF-4140-902C-13F3B5CB4A81}"/>
              </a:ext>
            </a:extLst>
          </p:cNvPr>
          <p:cNvPicPr preferRelativeResize="0"/>
          <p:nvPr/>
        </p:nvPicPr>
        <p:blipFill rotWithShape="1">
          <a:blip r:embed="rId2">
            <a:alphaModFix/>
          </a:blip>
          <a:srcRect/>
          <a:stretch/>
        </p:blipFill>
        <p:spPr>
          <a:xfrm>
            <a:off x="6223794" y="1219223"/>
            <a:ext cx="2236638" cy="4730057"/>
          </a:xfrm>
          <a:prstGeom prst="rect">
            <a:avLst/>
          </a:prstGeom>
          <a:noFill/>
          <a:ln>
            <a:noFill/>
          </a:ln>
        </p:spPr>
      </p:pic>
      <p:pic>
        <p:nvPicPr>
          <p:cNvPr id="6" name="Google Shape;1432;p11">
            <a:extLst>
              <a:ext uri="{FF2B5EF4-FFF2-40B4-BE49-F238E27FC236}">
                <a16:creationId xmlns:a16="http://schemas.microsoft.com/office/drawing/2014/main" id="{81973DE7-C3F0-374D-8F4A-22EE5E4738A3}"/>
              </a:ext>
            </a:extLst>
          </p:cNvPr>
          <p:cNvPicPr preferRelativeResize="0"/>
          <p:nvPr/>
        </p:nvPicPr>
        <p:blipFill rotWithShape="1">
          <a:blip r:embed="rId3">
            <a:alphaModFix/>
          </a:blip>
          <a:srcRect/>
          <a:stretch/>
        </p:blipFill>
        <p:spPr>
          <a:xfrm>
            <a:off x="6028837" y="5949280"/>
            <a:ext cx="2626551" cy="641150"/>
          </a:xfrm>
          <a:prstGeom prst="rect">
            <a:avLst/>
          </a:prstGeom>
          <a:noFill/>
          <a:ln>
            <a:noFill/>
          </a:ln>
        </p:spPr>
      </p:pic>
      <p:pic>
        <p:nvPicPr>
          <p:cNvPr id="7" name="Google Shape;1430;p11">
            <a:extLst>
              <a:ext uri="{FF2B5EF4-FFF2-40B4-BE49-F238E27FC236}">
                <a16:creationId xmlns:a16="http://schemas.microsoft.com/office/drawing/2014/main" id="{6E89029D-E89B-9644-B4A3-9F9BA9EC2EAF}"/>
              </a:ext>
            </a:extLst>
          </p:cNvPr>
          <p:cNvPicPr preferRelativeResize="0"/>
          <p:nvPr/>
        </p:nvPicPr>
        <p:blipFill rotWithShape="1">
          <a:blip r:embed="rId4">
            <a:alphaModFix/>
          </a:blip>
          <a:srcRect/>
          <a:stretch/>
        </p:blipFill>
        <p:spPr>
          <a:xfrm>
            <a:off x="457199" y="4149080"/>
            <a:ext cx="5259238" cy="2301311"/>
          </a:xfrm>
          <a:prstGeom prst="rect">
            <a:avLst/>
          </a:prstGeom>
          <a:noFill/>
          <a:ln>
            <a:noFill/>
          </a:ln>
        </p:spPr>
      </p:pic>
    </p:spTree>
    <p:extLst>
      <p:ext uri="{BB962C8B-B14F-4D97-AF65-F5344CB8AC3E}">
        <p14:creationId xmlns:p14="http://schemas.microsoft.com/office/powerpoint/2010/main" val="2788509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486C-FDE9-F244-B6E6-4B4938605A55}"/>
              </a:ext>
            </a:extLst>
          </p:cNvPr>
          <p:cNvSpPr>
            <a:spLocks noGrp="1"/>
          </p:cNvSpPr>
          <p:nvPr>
            <p:ph type="title"/>
          </p:nvPr>
        </p:nvSpPr>
        <p:spPr/>
        <p:txBody>
          <a:bodyPr>
            <a:noAutofit/>
          </a:bodyPr>
          <a:lstStyle/>
          <a:p>
            <a:r>
              <a:rPr lang="en-US" sz="2800" dirty="0"/>
              <a:t>COMET Use Case-Based Software Life Cycle</a:t>
            </a:r>
            <a:br>
              <a:rPr lang="en-US" sz="2800" dirty="0"/>
            </a:br>
            <a:r>
              <a:rPr lang="en-US" sz="2800" i="1" dirty="0"/>
              <a:t>Design Modeling</a:t>
            </a:r>
            <a:endParaRPr lang="en-US" sz="2400" i="1" dirty="0"/>
          </a:p>
        </p:txBody>
      </p:sp>
      <p:sp>
        <p:nvSpPr>
          <p:cNvPr id="3" name="Content Placeholder 2">
            <a:extLst>
              <a:ext uri="{FF2B5EF4-FFF2-40B4-BE49-F238E27FC236}">
                <a16:creationId xmlns:a16="http://schemas.microsoft.com/office/drawing/2014/main" id="{910F7354-9AF9-9A4E-A644-8CA499F874E4}"/>
              </a:ext>
            </a:extLst>
          </p:cNvPr>
          <p:cNvSpPr>
            <a:spLocks noGrp="1"/>
          </p:cNvSpPr>
          <p:nvPr>
            <p:ph idx="1"/>
          </p:nvPr>
        </p:nvSpPr>
        <p:spPr>
          <a:xfrm>
            <a:off x="457199" y="976313"/>
            <a:ext cx="8229599" cy="5402070"/>
          </a:xfrm>
        </p:spPr>
        <p:txBody>
          <a:bodyPr>
            <a:normAutofit lnSpcReduction="10000"/>
          </a:bodyPr>
          <a:lstStyle/>
          <a:p>
            <a:r>
              <a:rPr lang="en-US" dirty="0"/>
              <a:t>In the design modeling phase, the software architecture of the system is designed, in which the analysis model is mapped to an operational environment.</a:t>
            </a:r>
          </a:p>
          <a:p>
            <a:r>
              <a:rPr lang="en-US" dirty="0"/>
              <a:t>The analysis model, with its emphasis on the problem domain, is mapped to the design model, with its emphasis on the solution domain.</a:t>
            </a:r>
          </a:p>
          <a:p>
            <a:r>
              <a:rPr lang="en-US" dirty="0"/>
              <a:t>For sequential systems, the emphasis is on the object-oriented concepts of information hiding, classes, and inheritance.</a:t>
            </a:r>
          </a:p>
        </p:txBody>
      </p:sp>
    </p:spTree>
    <p:extLst>
      <p:ext uri="{BB962C8B-B14F-4D97-AF65-F5344CB8AC3E}">
        <p14:creationId xmlns:p14="http://schemas.microsoft.com/office/powerpoint/2010/main" val="3067266955"/>
      </p:ext>
    </p:extLst>
  </p:cSld>
  <p:clrMapOvr>
    <a:masterClrMapping/>
  </p:clrMapOvr>
</p:sld>
</file>

<file path=ppt/theme/theme1.xml><?xml version="1.0" encoding="utf-8"?>
<a:theme xmlns:a="http://schemas.openxmlformats.org/drawingml/2006/main" name="Session 02_Integration Managem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01.2_Tong quan ve Du an &amp; QLDA</Template>
  <TotalTime>5185</TotalTime>
  <Words>1310</Words>
  <Application>Microsoft Office PowerPoint</Application>
  <PresentationFormat>On-screen Show (4:3)</PresentationFormat>
  <Paragraphs>97</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Session 02_Integration Management</vt:lpstr>
      <vt:lpstr>Software Design (swD392)</vt:lpstr>
      <vt:lpstr>Main Contents</vt:lpstr>
      <vt:lpstr>COMET Overview</vt:lpstr>
      <vt:lpstr>COMET Use Case-Based Software Life Cycle</vt:lpstr>
      <vt:lpstr>COMET Use Case-Based Software Life Cycle</vt:lpstr>
      <vt:lpstr>COMET Use Case-Based Software Life Cycle Requirements Modeling</vt:lpstr>
      <vt:lpstr>COMET Use Case-Based Software Life Cycle Analysis Modeling 1/2</vt:lpstr>
      <vt:lpstr>COMET Use Case-Based Software Life Cycle Analysis Modeling 2/2</vt:lpstr>
      <vt:lpstr>COMET Use Case-Based Software Life Cycle Design Modeling</vt:lpstr>
      <vt:lpstr>COMET Use Case-Based Software Life Cycle Incremental Software Construction</vt:lpstr>
      <vt:lpstr>COMET Use Case-Based Software Life Cycle Incremental Software Integration</vt:lpstr>
      <vt:lpstr>COMET Use Case-Based Software Life Cycle System Testing</vt:lpstr>
      <vt:lpstr>COMET Life Cycle vs Other Software Processes With Unified Software Development Process</vt:lpstr>
      <vt:lpstr>COMET Life Cycle vs Other Software Processes With the Spiral Model</vt:lpstr>
      <vt:lpstr>Requirements, Analysis,  and Design Modeling</vt:lpstr>
      <vt:lpstr>Requirements, Analysis, and Design Modeling Activities in Requirements Modeling</vt:lpstr>
      <vt:lpstr>Requirements, Analysis, &amp; Design Modeling Activities in Analysis Modeling</vt:lpstr>
      <vt:lpstr>Requirements, Analysis, &amp; Design Modeling Activities in Design Modeling</vt:lpstr>
      <vt:lpstr>Designing Software Architecture</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QUẢN LÝ DỰ ÁN PMP</dc:title>
  <dc:creator>iNET</dc:creator>
  <cp:lastModifiedBy>Kien Nguyen</cp:lastModifiedBy>
  <cp:revision>486</cp:revision>
  <cp:lastPrinted>2021-04-05T14:49:05Z</cp:lastPrinted>
  <dcterms:created xsi:type="dcterms:W3CDTF">2014-07-26T10:22:45Z</dcterms:created>
  <dcterms:modified xsi:type="dcterms:W3CDTF">2023-12-10T11:03:38Z</dcterms:modified>
</cp:coreProperties>
</file>