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13" r:id="rId3"/>
    <p:sldId id="330" r:id="rId4"/>
    <p:sldId id="331" r:id="rId5"/>
    <p:sldId id="332" r:id="rId6"/>
    <p:sldId id="349" r:id="rId7"/>
    <p:sldId id="333" r:id="rId8"/>
    <p:sldId id="335" r:id="rId9"/>
    <p:sldId id="337" r:id="rId10"/>
    <p:sldId id="338" r:id="rId11"/>
    <p:sldId id="352" r:id="rId12"/>
    <p:sldId id="350" r:id="rId13"/>
    <p:sldId id="339" r:id="rId14"/>
    <p:sldId id="341" r:id="rId15"/>
    <p:sldId id="351" r:id="rId16"/>
    <p:sldId id="342" r:id="rId17"/>
    <p:sldId id="343" r:id="rId18"/>
    <p:sldId id="346" r:id="rId19"/>
    <p:sldId id="347" r:id="rId20"/>
    <p:sldId id="348" r:id="rId21"/>
    <p:sldId id="274"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7"/>
    <p:restoredTop sz="88288" autoAdjust="0"/>
  </p:normalViewPr>
  <p:slideViewPr>
    <p:cSldViewPr>
      <p:cViewPr varScale="1">
        <p:scale>
          <a:sx n="66" d="100"/>
          <a:sy n="66" d="100"/>
        </p:scale>
        <p:origin x="1041"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2774986E-9688-4322-9EE9-EA13E7276C99}"/>
    <pc:docChg chg="custSel modSld">
      <pc:chgData name="Kien Nguyen" userId="0175752f-9954-422a-b203-c08021e906d8" providerId="ADAL" clId="{2774986E-9688-4322-9EE9-EA13E7276C99}" dt="2023-05-14T22:32:58.384" v="33" actId="20577"/>
      <pc:docMkLst>
        <pc:docMk/>
      </pc:docMkLst>
      <pc:sldChg chg="modSp mod">
        <pc:chgData name="Kien Nguyen" userId="0175752f-9954-422a-b203-c08021e906d8" providerId="ADAL" clId="{2774986E-9688-4322-9EE9-EA13E7276C99}" dt="2023-05-14T22:30:17.230" v="8" actId="20577"/>
        <pc:sldMkLst>
          <pc:docMk/>
          <pc:sldMk cId="1415318719" sldId="333"/>
        </pc:sldMkLst>
        <pc:spChg chg="mod">
          <ac:chgData name="Kien Nguyen" userId="0175752f-9954-422a-b203-c08021e906d8" providerId="ADAL" clId="{2774986E-9688-4322-9EE9-EA13E7276C99}" dt="2023-05-14T22:30:17.230" v="8" actId="20577"/>
          <ac:spMkLst>
            <pc:docMk/>
            <pc:sldMk cId="1415318719" sldId="333"/>
            <ac:spMk id="3" creationId="{0A8D15DA-BC4B-8E45-AB98-DCA461238EDF}"/>
          </ac:spMkLst>
        </pc:spChg>
      </pc:sldChg>
      <pc:sldChg chg="modSp mod">
        <pc:chgData name="Kien Nguyen" userId="0175752f-9954-422a-b203-c08021e906d8" providerId="ADAL" clId="{2774986E-9688-4322-9EE9-EA13E7276C99}" dt="2023-05-14T22:28:57.140" v="1" actId="27636"/>
        <pc:sldMkLst>
          <pc:docMk/>
          <pc:sldMk cId="3807998991" sldId="338"/>
        </pc:sldMkLst>
        <pc:spChg chg="mod">
          <ac:chgData name="Kien Nguyen" userId="0175752f-9954-422a-b203-c08021e906d8" providerId="ADAL" clId="{2774986E-9688-4322-9EE9-EA13E7276C99}" dt="2023-05-14T22:28:57.140" v="1" actId="27636"/>
          <ac:spMkLst>
            <pc:docMk/>
            <pc:sldMk cId="3807998991" sldId="338"/>
            <ac:spMk id="3" creationId="{0A8D15DA-BC4B-8E45-AB98-DCA461238EDF}"/>
          </ac:spMkLst>
        </pc:spChg>
      </pc:sldChg>
      <pc:sldChg chg="modSp mod">
        <pc:chgData name="Kien Nguyen" userId="0175752f-9954-422a-b203-c08021e906d8" providerId="ADAL" clId="{2774986E-9688-4322-9EE9-EA13E7276C99}" dt="2023-05-14T22:31:01.476" v="16" actId="20577"/>
        <pc:sldMkLst>
          <pc:docMk/>
          <pc:sldMk cId="494830054" sldId="341"/>
        </pc:sldMkLst>
        <pc:spChg chg="mod">
          <ac:chgData name="Kien Nguyen" userId="0175752f-9954-422a-b203-c08021e906d8" providerId="ADAL" clId="{2774986E-9688-4322-9EE9-EA13E7276C99}" dt="2023-05-14T22:31:01.476" v="16" actId="20577"/>
          <ac:spMkLst>
            <pc:docMk/>
            <pc:sldMk cId="494830054" sldId="341"/>
            <ac:spMk id="3" creationId="{0A8D15DA-BC4B-8E45-AB98-DCA461238EDF}"/>
          </ac:spMkLst>
        </pc:spChg>
      </pc:sldChg>
      <pc:sldChg chg="modSp mod">
        <pc:chgData name="Kien Nguyen" userId="0175752f-9954-422a-b203-c08021e906d8" providerId="ADAL" clId="{2774986E-9688-4322-9EE9-EA13E7276C99}" dt="2023-05-14T22:31:49.175" v="26" actId="20577"/>
        <pc:sldMkLst>
          <pc:docMk/>
          <pc:sldMk cId="3964703743" sldId="342"/>
        </pc:sldMkLst>
        <pc:spChg chg="mod">
          <ac:chgData name="Kien Nguyen" userId="0175752f-9954-422a-b203-c08021e906d8" providerId="ADAL" clId="{2774986E-9688-4322-9EE9-EA13E7276C99}" dt="2023-05-14T22:31:49.175" v="26" actId="20577"/>
          <ac:spMkLst>
            <pc:docMk/>
            <pc:sldMk cId="3964703743" sldId="342"/>
            <ac:spMk id="6" creationId="{16B330B8-5CEC-2246-9480-D9B3B3206BCE}"/>
          </ac:spMkLst>
        </pc:spChg>
        <pc:picChg chg="mod">
          <ac:chgData name="Kien Nguyen" userId="0175752f-9954-422a-b203-c08021e906d8" providerId="ADAL" clId="{2774986E-9688-4322-9EE9-EA13E7276C99}" dt="2023-05-14T22:31:20.086" v="22" actId="1036"/>
          <ac:picMkLst>
            <pc:docMk/>
            <pc:sldMk cId="3964703743" sldId="342"/>
            <ac:picMk id="4" creationId="{B773B4B0-5FBA-9C4E-8AE7-D9EE1D9C0665}"/>
          </ac:picMkLst>
        </pc:picChg>
      </pc:sldChg>
      <pc:sldChg chg="modSp mod">
        <pc:chgData name="Kien Nguyen" userId="0175752f-9954-422a-b203-c08021e906d8" providerId="ADAL" clId="{2774986E-9688-4322-9EE9-EA13E7276C99}" dt="2023-05-14T22:32:01.033" v="27" actId="20577"/>
        <pc:sldMkLst>
          <pc:docMk/>
          <pc:sldMk cId="3703833049" sldId="343"/>
        </pc:sldMkLst>
        <pc:spChg chg="mod">
          <ac:chgData name="Kien Nguyen" userId="0175752f-9954-422a-b203-c08021e906d8" providerId="ADAL" clId="{2774986E-9688-4322-9EE9-EA13E7276C99}" dt="2023-05-14T22:32:01.033" v="27" actId="20577"/>
          <ac:spMkLst>
            <pc:docMk/>
            <pc:sldMk cId="3703833049" sldId="343"/>
            <ac:spMk id="3" creationId="{0A8D15DA-BC4B-8E45-AB98-DCA461238EDF}"/>
          </ac:spMkLst>
        </pc:spChg>
      </pc:sldChg>
      <pc:sldChg chg="modSp mod">
        <pc:chgData name="Kien Nguyen" userId="0175752f-9954-422a-b203-c08021e906d8" providerId="ADAL" clId="{2774986E-9688-4322-9EE9-EA13E7276C99}" dt="2023-05-14T22:32:38.474" v="29" actId="20577"/>
        <pc:sldMkLst>
          <pc:docMk/>
          <pc:sldMk cId="3637694843" sldId="347"/>
        </pc:sldMkLst>
        <pc:spChg chg="mod">
          <ac:chgData name="Kien Nguyen" userId="0175752f-9954-422a-b203-c08021e906d8" providerId="ADAL" clId="{2774986E-9688-4322-9EE9-EA13E7276C99}" dt="2023-05-14T22:32:38.474" v="29" actId="20577"/>
          <ac:spMkLst>
            <pc:docMk/>
            <pc:sldMk cId="3637694843" sldId="347"/>
            <ac:spMk id="3" creationId="{2E3714E8-2391-694D-8D21-2A73A8B28323}"/>
          </ac:spMkLst>
        </pc:spChg>
      </pc:sldChg>
      <pc:sldChg chg="modSp mod">
        <pc:chgData name="Kien Nguyen" userId="0175752f-9954-422a-b203-c08021e906d8" providerId="ADAL" clId="{2774986E-9688-4322-9EE9-EA13E7276C99}" dt="2023-05-14T22:32:58.384" v="33" actId="20577"/>
        <pc:sldMkLst>
          <pc:docMk/>
          <pc:sldMk cId="575610490" sldId="348"/>
        </pc:sldMkLst>
        <pc:spChg chg="mod">
          <ac:chgData name="Kien Nguyen" userId="0175752f-9954-422a-b203-c08021e906d8" providerId="ADAL" clId="{2774986E-9688-4322-9EE9-EA13E7276C99}" dt="2023-05-14T22:32:58.384" v="33" actId="20577"/>
          <ac:spMkLst>
            <pc:docMk/>
            <pc:sldMk cId="575610490" sldId="348"/>
            <ac:spMk id="3" creationId="{2E3714E8-2391-694D-8D21-2A73A8B2832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12/10/2023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10/12/2023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336282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33261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249930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420316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242185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15</a:t>
            </a:fld>
            <a:endParaRPr lang="en-GB"/>
          </a:p>
        </p:txBody>
      </p:sp>
    </p:spTree>
    <p:extLst>
      <p:ext uri="{BB962C8B-B14F-4D97-AF65-F5344CB8AC3E}">
        <p14:creationId xmlns:p14="http://schemas.microsoft.com/office/powerpoint/2010/main" val="417039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16</a:t>
            </a:fld>
            <a:endParaRPr lang="en-GB"/>
          </a:p>
        </p:txBody>
      </p:sp>
    </p:spTree>
    <p:extLst>
      <p:ext uri="{BB962C8B-B14F-4D97-AF65-F5344CB8AC3E}">
        <p14:creationId xmlns:p14="http://schemas.microsoft.com/office/powerpoint/2010/main" val="138259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17</a:t>
            </a:fld>
            <a:endParaRPr lang="en-GB"/>
          </a:p>
        </p:txBody>
      </p:sp>
    </p:spTree>
    <p:extLst>
      <p:ext uri="{BB962C8B-B14F-4D97-AF65-F5344CB8AC3E}">
        <p14:creationId xmlns:p14="http://schemas.microsoft.com/office/powerpoint/2010/main" val="390791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18</a:t>
            </a:fld>
            <a:endParaRPr lang="en-GB"/>
          </a:p>
        </p:txBody>
      </p:sp>
    </p:spTree>
    <p:extLst>
      <p:ext uri="{BB962C8B-B14F-4D97-AF65-F5344CB8AC3E}">
        <p14:creationId xmlns:p14="http://schemas.microsoft.com/office/powerpoint/2010/main" val="213354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21</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10/12/2023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Ch06 – Use Case Modeling</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Use Cases</a:t>
            </a:r>
            <a:br>
              <a:rPr lang="en-US" dirty="0"/>
            </a:br>
            <a:r>
              <a:rPr lang="en-US" sz="3100" i="1" dirty="0"/>
              <a:t>What are actors?</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pPr marL="0" indent="0">
              <a:buNone/>
            </a:pPr>
            <a:r>
              <a:rPr lang="en-US" dirty="0"/>
              <a:t>﻿An actor characterizes an external user (i.e., outside the system) that interacts with the system</a:t>
            </a:r>
          </a:p>
          <a:p>
            <a:r>
              <a:rPr lang="en-US" sz="2800" dirty="0"/>
              <a:t>﻿The only external entities that interact with the system</a:t>
            </a:r>
          </a:p>
          <a:p>
            <a:r>
              <a:rPr lang="en-US" sz="2800" dirty="0"/>
              <a:t>﻿Actors are outside the system and not part of it</a:t>
            </a:r>
          </a:p>
          <a:p>
            <a:r>
              <a:rPr lang="en-US" sz="2800" dirty="0"/>
              <a:t>﻿A user is an individual, whereas an actor represents the role played by all users of the same type</a:t>
            </a:r>
          </a:p>
          <a:p>
            <a:r>
              <a:rPr lang="en-US" sz="2800" dirty="0"/>
              <a:t>There are other types of actors in addition to or in place of human actors: external systems, I/O devices, or timers</a:t>
            </a:r>
          </a:p>
        </p:txBody>
      </p:sp>
    </p:spTree>
    <p:extLst>
      <p:ext uri="{BB962C8B-B14F-4D97-AF65-F5344CB8AC3E}">
        <p14:creationId xmlns:p14="http://schemas.microsoft.com/office/powerpoint/2010/main" val="380799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Use Cases</a:t>
            </a:r>
            <a:br>
              <a:rPr lang="en-US" dirty="0"/>
            </a:br>
            <a:r>
              <a:rPr lang="en-US" sz="3100" i="1" dirty="0"/>
              <a:t>Sample actors</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r>
              <a:rPr lang="en-US" dirty="0"/>
              <a:t>Users</a:t>
            </a:r>
          </a:p>
          <a:p>
            <a:pPr lvl="1"/>
            <a:r>
              <a:rPr lang="en-US" dirty="0"/>
              <a:t>Homeowners are actors on HOLIS system</a:t>
            </a:r>
          </a:p>
          <a:p>
            <a:pPr lvl="1"/>
            <a:r>
              <a:rPr lang="en-US" dirty="0"/>
              <a:t>Authors are actors on a word processing system</a:t>
            </a:r>
          </a:p>
          <a:p>
            <a:r>
              <a:rPr lang="en-US" dirty="0"/>
              <a:t>Other systems or applications</a:t>
            </a:r>
          </a:p>
          <a:p>
            <a:pPr lvl="1"/>
            <a:r>
              <a:rPr lang="en-US" dirty="0"/>
              <a:t>HOLIS Control Switch is an actor on the HOLIS Central Control Unit</a:t>
            </a:r>
          </a:p>
          <a:p>
            <a:r>
              <a:rPr lang="en-US" dirty="0"/>
              <a:t>A device</a:t>
            </a:r>
          </a:p>
          <a:p>
            <a:pPr lvl="1"/>
            <a:r>
              <a:rPr lang="en-US" dirty="0"/>
              <a:t>Lights</a:t>
            </a:r>
          </a:p>
          <a:p>
            <a:pPr lvl="1"/>
            <a:r>
              <a:rPr lang="en-US" dirty="0"/>
              <a:t>Printer</a:t>
            </a:r>
          </a:p>
        </p:txBody>
      </p:sp>
    </p:spTree>
    <p:extLst>
      <p:ext uri="{BB962C8B-B14F-4D97-AF65-F5344CB8AC3E}">
        <p14:creationId xmlns:p14="http://schemas.microsoft.com/office/powerpoint/2010/main" val="99841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Use Cases</a:t>
            </a:r>
            <a:br>
              <a:rPr lang="en-US" dirty="0"/>
            </a:br>
            <a:r>
              <a:rPr lang="en-US" sz="3100" i="1" dirty="0"/>
              <a:t>Identifying actors</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pPr marL="0" indent="0">
              <a:buNone/>
            </a:pPr>
            <a:r>
              <a:rPr lang="en-US" dirty="0"/>
              <a:t>﻿Following are some questions you might ask to help user representatives identify actors</a:t>
            </a:r>
          </a:p>
          <a:p>
            <a:r>
              <a:rPr lang="en-US" sz="2800" dirty="0"/>
              <a:t>Who (or what) is notified when something occurs within the system?</a:t>
            </a:r>
          </a:p>
          <a:p>
            <a:r>
              <a:rPr lang="en-US" sz="2800" dirty="0"/>
              <a:t>Who (or what) provides information or services to the system?</a:t>
            </a:r>
          </a:p>
          <a:p>
            <a:r>
              <a:rPr lang="en-US" sz="2800" dirty="0"/>
              <a:t>Who (or what) helps the system respond to and complete a task?</a:t>
            </a:r>
          </a:p>
        </p:txBody>
      </p:sp>
    </p:spTree>
    <p:extLst>
      <p:ext uri="{BB962C8B-B14F-4D97-AF65-F5344CB8AC3E}">
        <p14:creationId xmlns:p14="http://schemas.microsoft.com/office/powerpoint/2010/main" val="293366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Use Cases</a:t>
            </a:r>
            <a:br>
              <a:rPr lang="en-US" dirty="0"/>
            </a:br>
            <a:r>
              <a:rPr lang="en-US" sz="3100" i="1" dirty="0"/>
              <a:t>﻿Primary vs secondary actors</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pPr marL="0" indent="0">
              <a:buNone/>
            </a:pPr>
            <a:r>
              <a:rPr lang="en-US" dirty="0"/>
              <a:t>﻿</a:t>
            </a:r>
            <a:r>
              <a:rPr lang="en-US" sz="2800" dirty="0"/>
              <a:t>﻿A </a:t>
            </a:r>
            <a:r>
              <a:rPr lang="en-US" sz="2800" b="1" i="1" dirty="0"/>
              <a:t>primary actor </a:t>
            </a:r>
            <a:r>
              <a:rPr lang="en-US" sz="2800" dirty="0"/>
              <a:t>initiates a use case. ﻿Thus, the use case starts with an input from the primary actor to which the system has to respond (gain value from the UC)</a:t>
            </a:r>
          </a:p>
          <a:p>
            <a:pPr marL="0" indent="0">
              <a:buNone/>
            </a:pPr>
            <a:r>
              <a:rPr lang="en-US" sz="2800" dirty="0"/>
              <a:t>﻿Other actors, referred to as </a:t>
            </a:r>
            <a:r>
              <a:rPr lang="en-US" sz="2800" b="1" i="1" dirty="0"/>
              <a:t>secondary actors</a:t>
            </a:r>
            <a:r>
              <a:rPr lang="en-US" sz="2800" dirty="0"/>
              <a:t>, can participate in the use case</a:t>
            </a:r>
          </a:p>
        </p:txBody>
      </p:sp>
      <p:pic>
        <p:nvPicPr>
          <p:cNvPr id="4" name="Picture 3">
            <a:extLst>
              <a:ext uri="{FF2B5EF4-FFF2-40B4-BE49-F238E27FC236}">
                <a16:creationId xmlns:a16="http://schemas.microsoft.com/office/drawing/2014/main" id="{7000B759-210D-BE4D-B510-1AE9942DDE77}"/>
              </a:ext>
            </a:extLst>
          </p:cNvPr>
          <p:cNvPicPr>
            <a:picLocks noChangeAspect="1"/>
          </p:cNvPicPr>
          <p:nvPr/>
        </p:nvPicPr>
        <p:blipFill>
          <a:blip r:embed="rId3"/>
          <a:stretch>
            <a:fillRect/>
          </a:stretch>
        </p:blipFill>
        <p:spPr>
          <a:xfrm>
            <a:off x="1259632" y="3429000"/>
            <a:ext cx="6688743" cy="2376264"/>
          </a:xfrm>
          <a:prstGeom prst="rect">
            <a:avLst/>
          </a:prstGeom>
        </p:spPr>
      </p:pic>
    </p:spTree>
    <p:extLst>
      <p:ext uri="{BB962C8B-B14F-4D97-AF65-F5344CB8AC3E}">
        <p14:creationId xmlns:p14="http://schemas.microsoft.com/office/powerpoint/2010/main" val="152806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Identifying Use Cases</a:t>
            </a:r>
            <a:endParaRPr lang="en-US" sz="3100"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fontScale="92500"/>
          </a:bodyPr>
          <a:lstStyle/>
          <a:p>
            <a:pPr algn="just"/>
            <a:r>
              <a:rPr lang="en-US" sz="2800" dirty="0"/>
              <a:t>A use case (UC) describes a sequence of interactions between a system and an external actor that results in the actor being able to achieve some outcome of value</a:t>
            </a:r>
          </a:p>
          <a:p>
            <a:pPr algn="just"/>
            <a:r>
              <a:rPr lang="en-US" sz="2800" dirty="0"/>
              <a:t>In this way, the functional requirements of the system are described in terms of the UCs, which constitute functional specification of a system. </a:t>
            </a:r>
          </a:p>
          <a:p>
            <a:pPr algn="just"/>
            <a:r>
              <a:rPr lang="en-US" sz="2800" dirty="0"/>
              <a:t>To determine the UCs in the system, it is useful to start by considering the actors and the interactions they have with the system.</a:t>
            </a:r>
          </a:p>
          <a:p>
            <a:pPr algn="just"/>
            <a:r>
              <a:rPr lang="en-US" sz="2800" dirty="0"/>
              <a:t>When developing UCs, it is important to avoid a functional decomposition in which several small UCs describe small individual functions of the system rather than describe a sequence of events that provides a useful result to the actor</a:t>
            </a:r>
          </a:p>
        </p:txBody>
      </p:sp>
    </p:spTree>
    <p:extLst>
      <p:ext uri="{BB962C8B-B14F-4D97-AF65-F5344CB8AC3E}">
        <p14:creationId xmlns:p14="http://schemas.microsoft.com/office/powerpoint/2010/main" val="4948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Identifying Use Cases</a:t>
            </a:r>
            <a:br>
              <a:rPr lang="en-US" dirty="0"/>
            </a:br>
            <a:r>
              <a:rPr lang="en-US" sz="3100" i="1" dirty="0"/>
              <a:t>Use case considering and naming</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r>
              <a:rPr lang="en-US" sz="2600" dirty="0"/>
              <a:t>Questions to consider when identifying use cases</a:t>
            </a:r>
          </a:p>
          <a:p>
            <a:pPr lvl="1"/>
            <a:r>
              <a:rPr lang="en-US" sz="2400" dirty="0"/>
              <a:t>What will the actor use the system for?</a:t>
            </a:r>
          </a:p>
          <a:p>
            <a:pPr lvl="1"/>
            <a:r>
              <a:rPr lang="en-US" sz="2400" dirty="0"/>
              <a:t>Will the actor create, store, change, remove, or read data in the system?</a:t>
            </a:r>
          </a:p>
          <a:p>
            <a:pPr lvl="1"/>
            <a:r>
              <a:rPr lang="en-US" sz="2400" dirty="0"/>
              <a:t>Will the actor need to inform the system about external events or changes?</a:t>
            </a:r>
          </a:p>
          <a:p>
            <a:pPr lvl="1"/>
            <a:r>
              <a:rPr lang="en-US" sz="2400" dirty="0"/>
              <a:t>Will the actor need to be informed about certain occurrences in the system?</a:t>
            </a:r>
          </a:p>
          <a:p>
            <a:r>
              <a:rPr lang="en-US" sz="2800" dirty="0"/>
              <a:t>The names of use cases are always written in the form of a verb followed by an object. </a:t>
            </a:r>
          </a:p>
          <a:p>
            <a:r>
              <a:rPr lang="en-US" sz="2800" dirty="0"/>
              <a:t>Select strong, descriptive names to make it evident from the name that the use case will deliver something valuable for some user.</a:t>
            </a:r>
          </a:p>
        </p:txBody>
      </p:sp>
    </p:spTree>
    <p:extLst>
      <p:ext uri="{BB962C8B-B14F-4D97-AF65-F5344CB8AC3E}">
        <p14:creationId xmlns:p14="http://schemas.microsoft.com/office/powerpoint/2010/main" val="3625031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Identifying Use Cases</a:t>
            </a:r>
            <a:br>
              <a:rPr lang="en-US" dirty="0"/>
            </a:br>
            <a:r>
              <a:rPr lang="en-US" sz="3100" i="1" dirty="0"/>
              <a:t>Simple Banking Example</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pPr algn="just"/>
            <a:r>
              <a:rPr lang="en-US" sz="2800" dirty="0"/>
              <a:t>In addition to withdrawing cash from the ATM, the ATM Customer actor is also allowed to query an account or transfer funds between two accounts.</a:t>
            </a:r>
          </a:p>
        </p:txBody>
      </p:sp>
      <p:pic>
        <p:nvPicPr>
          <p:cNvPr id="4" name="Picture 3">
            <a:extLst>
              <a:ext uri="{FF2B5EF4-FFF2-40B4-BE49-F238E27FC236}">
                <a16:creationId xmlns:a16="http://schemas.microsoft.com/office/drawing/2014/main" id="{B773B4B0-5FBA-9C4E-8AE7-D9EE1D9C0665}"/>
              </a:ext>
            </a:extLst>
          </p:cNvPr>
          <p:cNvPicPr>
            <a:picLocks noChangeAspect="1"/>
          </p:cNvPicPr>
          <p:nvPr/>
        </p:nvPicPr>
        <p:blipFill>
          <a:blip r:embed="rId3"/>
          <a:stretch>
            <a:fillRect/>
          </a:stretch>
        </p:blipFill>
        <p:spPr>
          <a:xfrm>
            <a:off x="4427984" y="2290134"/>
            <a:ext cx="4158203" cy="3371114"/>
          </a:xfrm>
          <a:prstGeom prst="rect">
            <a:avLst/>
          </a:prstGeom>
        </p:spPr>
      </p:pic>
      <p:sp>
        <p:nvSpPr>
          <p:cNvPr id="6" name="Content Placeholder 2">
            <a:extLst>
              <a:ext uri="{FF2B5EF4-FFF2-40B4-BE49-F238E27FC236}">
                <a16:creationId xmlns:a16="http://schemas.microsoft.com/office/drawing/2014/main" id="{16B330B8-5CEC-2246-9480-D9B3B3206BCE}"/>
              </a:ext>
            </a:extLst>
          </p:cNvPr>
          <p:cNvSpPr txBox="1">
            <a:spLocks/>
          </p:cNvSpPr>
          <p:nvPr/>
        </p:nvSpPr>
        <p:spPr>
          <a:xfrm>
            <a:off x="443715" y="2276872"/>
            <a:ext cx="4145552" cy="4248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Because these are distinct functions initiated by the customer with different useful results, the query and transfer functions should be modeled as separate UCs, rather than being part of the original UC</a:t>
            </a:r>
          </a:p>
        </p:txBody>
      </p:sp>
    </p:spTree>
    <p:extLst>
      <p:ext uri="{BB962C8B-B14F-4D97-AF65-F5344CB8AC3E}">
        <p14:creationId xmlns:p14="http://schemas.microsoft.com/office/powerpoint/2010/main" val="396470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Documenting Use Cases</a:t>
            </a:r>
            <a:endParaRPr lang="en-US" sz="3100"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pPr marL="0" indent="0" algn="just">
              <a:buNone/>
            </a:pPr>
            <a:r>
              <a:rPr lang="en-US" sz="2400" b="1" dirty="0"/>
              <a:t>UC Spec</a:t>
            </a:r>
          </a:p>
          <a:p>
            <a:pPr algn="just"/>
            <a:r>
              <a:rPr lang="en-US" sz="2400" dirty="0"/>
              <a:t>﻿Use case name</a:t>
            </a:r>
          </a:p>
          <a:p>
            <a:pPr algn="just"/>
            <a:r>
              <a:rPr lang="en-US" sz="2400" dirty="0"/>
              <a:t>﻿Summary</a:t>
            </a:r>
          </a:p>
          <a:p>
            <a:pPr algn="just"/>
            <a:r>
              <a:rPr lang="en-US" sz="2400" i="1" dirty="0"/>
              <a:t>﻿Dependency</a:t>
            </a:r>
            <a:endParaRPr lang="en-US" sz="2400" dirty="0"/>
          </a:p>
          <a:p>
            <a:pPr algn="just"/>
            <a:r>
              <a:rPr lang="en-US" sz="2400" dirty="0"/>
              <a:t>Actors</a:t>
            </a:r>
          </a:p>
          <a:p>
            <a:pPr algn="just"/>
            <a:r>
              <a:rPr lang="en-US" sz="2400" dirty="0"/>
              <a:t>﻿Preconditions</a:t>
            </a:r>
          </a:p>
          <a:p>
            <a:pPr algn="just"/>
            <a:r>
              <a:rPr lang="en-US" sz="2400" dirty="0"/>
              <a:t>﻿Main sequence</a:t>
            </a:r>
          </a:p>
          <a:p>
            <a:pPr algn="just"/>
            <a:r>
              <a:rPr lang="en-US" sz="2400" dirty="0"/>
              <a:t>﻿Alternative </a:t>
            </a:r>
          </a:p>
          <a:p>
            <a:pPr marL="317500" lvl="1" indent="0" algn="just">
              <a:buNone/>
            </a:pPr>
            <a:r>
              <a:rPr lang="en-US" sz="2400" dirty="0"/>
              <a:t>sequences</a:t>
            </a:r>
          </a:p>
          <a:p>
            <a:pPr algn="just"/>
            <a:r>
              <a:rPr lang="en-US" sz="2400" dirty="0"/>
              <a:t>﻿Postcondition</a:t>
            </a:r>
          </a:p>
        </p:txBody>
      </p:sp>
      <p:pic>
        <p:nvPicPr>
          <p:cNvPr id="4" name="Picture 3">
            <a:extLst>
              <a:ext uri="{FF2B5EF4-FFF2-40B4-BE49-F238E27FC236}">
                <a16:creationId xmlns:a16="http://schemas.microsoft.com/office/drawing/2014/main" id="{44232B22-6DC0-6047-8825-921DFAF86E9B}"/>
              </a:ext>
            </a:extLst>
          </p:cNvPr>
          <p:cNvPicPr>
            <a:picLocks noChangeAspect="1"/>
          </p:cNvPicPr>
          <p:nvPr/>
        </p:nvPicPr>
        <p:blipFill>
          <a:blip r:embed="rId3"/>
          <a:stretch>
            <a:fillRect/>
          </a:stretch>
        </p:blipFill>
        <p:spPr>
          <a:xfrm>
            <a:off x="3107720" y="889685"/>
            <a:ext cx="5591902" cy="3908028"/>
          </a:xfrm>
          <a:prstGeom prst="rect">
            <a:avLst/>
          </a:prstGeom>
        </p:spPr>
      </p:pic>
      <p:pic>
        <p:nvPicPr>
          <p:cNvPr id="5" name="Picture 4">
            <a:extLst>
              <a:ext uri="{FF2B5EF4-FFF2-40B4-BE49-F238E27FC236}">
                <a16:creationId xmlns:a16="http://schemas.microsoft.com/office/drawing/2014/main" id="{4747EAAF-0198-6747-A2B8-D70F0E3F857D}"/>
              </a:ext>
            </a:extLst>
          </p:cNvPr>
          <p:cNvPicPr>
            <a:picLocks noChangeAspect="1"/>
          </p:cNvPicPr>
          <p:nvPr/>
        </p:nvPicPr>
        <p:blipFill>
          <a:blip r:embed="rId4"/>
          <a:stretch>
            <a:fillRect/>
          </a:stretch>
        </p:blipFill>
        <p:spPr>
          <a:xfrm>
            <a:off x="2865216" y="4869160"/>
            <a:ext cx="6243288" cy="1699184"/>
          </a:xfrm>
          <a:prstGeom prst="rect">
            <a:avLst/>
          </a:prstGeom>
        </p:spPr>
      </p:pic>
    </p:spTree>
    <p:extLst>
      <p:ext uri="{BB962C8B-B14F-4D97-AF65-F5344CB8AC3E}">
        <p14:creationId xmlns:p14="http://schemas.microsoft.com/office/powerpoint/2010/main" val="370383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Documenting Use Cases</a:t>
            </a:r>
            <a:br>
              <a:rPr lang="en-US" dirty="0"/>
            </a:br>
            <a:r>
              <a:rPr lang="en-US" sz="3100" i="1" dirty="0"/>
              <a:t>Use Case Relationships</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5508102" y="1003696"/>
            <a:ext cx="3178697" cy="1849240"/>
          </a:xfrm>
        </p:spPr>
        <p:txBody>
          <a:bodyPr>
            <a:normAutofit/>
          </a:bodyPr>
          <a:lstStyle/>
          <a:p>
            <a:pPr marL="0" indent="0" algn="just">
              <a:buNone/>
            </a:pPr>
            <a:r>
              <a:rPr lang="en-US" sz="2400" b="1" dirty="0"/>
              <a:t>UC Relationships</a:t>
            </a:r>
          </a:p>
          <a:p>
            <a:pPr indent="-255588" algn="just"/>
            <a:r>
              <a:rPr lang="en-US" sz="2400" dirty="0"/>
              <a:t>Generalization</a:t>
            </a:r>
          </a:p>
          <a:p>
            <a:pPr indent="-255588" algn="just"/>
            <a:r>
              <a:rPr lang="en-US" sz="2400" dirty="0"/>
              <a:t>Include: mandatory</a:t>
            </a:r>
          </a:p>
          <a:p>
            <a:pPr indent="-255588" algn="just"/>
            <a:r>
              <a:rPr lang="en-US" sz="2400" dirty="0"/>
              <a:t>Extend: optional</a:t>
            </a:r>
          </a:p>
          <a:p>
            <a:pPr algn="just"/>
            <a:endParaRPr lang="en-US" sz="2400" dirty="0"/>
          </a:p>
        </p:txBody>
      </p:sp>
      <p:pic>
        <p:nvPicPr>
          <p:cNvPr id="6" name="Picture 5">
            <a:extLst>
              <a:ext uri="{FF2B5EF4-FFF2-40B4-BE49-F238E27FC236}">
                <a16:creationId xmlns:a16="http://schemas.microsoft.com/office/drawing/2014/main" id="{B36461BF-1D18-4A44-9EF5-C4ABC3AD7E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3568" y="1556792"/>
            <a:ext cx="6145427" cy="4363253"/>
          </a:xfrm>
          <a:prstGeom prst="rect">
            <a:avLst/>
          </a:prstGeom>
        </p:spPr>
      </p:pic>
    </p:spTree>
    <p:extLst>
      <p:ext uri="{BB962C8B-B14F-4D97-AF65-F5344CB8AC3E}">
        <p14:creationId xmlns:p14="http://schemas.microsoft.com/office/powerpoint/2010/main" val="198001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BE8F-CE2A-7F40-844F-B192FFA9103E}"/>
              </a:ext>
            </a:extLst>
          </p:cNvPr>
          <p:cNvSpPr>
            <a:spLocks noGrp="1"/>
          </p:cNvSpPr>
          <p:nvPr>
            <p:ph type="title"/>
          </p:nvPr>
        </p:nvSpPr>
        <p:spPr/>
        <p:txBody>
          <a:bodyPr/>
          <a:lstStyle/>
          <a:p>
            <a:r>
              <a:rPr lang="en-US" dirty="0"/>
              <a:t>Activity Diagrams 1/2</a:t>
            </a:r>
          </a:p>
        </p:txBody>
      </p:sp>
      <p:sp>
        <p:nvSpPr>
          <p:cNvPr id="3" name="Content Placeholder 2">
            <a:extLst>
              <a:ext uri="{FF2B5EF4-FFF2-40B4-BE49-F238E27FC236}">
                <a16:creationId xmlns:a16="http://schemas.microsoft.com/office/drawing/2014/main" id="{2E3714E8-2391-694D-8D21-2A73A8B28323}"/>
              </a:ext>
            </a:extLst>
          </p:cNvPr>
          <p:cNvSpPr>
            <a:spLocks noGrp="1"/>
          </p:cNvSpPr>
          <p:nvPr>
            <p:ph idx="1"/>
          </p:nvPr>
        </p:nvSpPr>
        <p:spPr>
          <a:xfrm>
            <a:off x="457199" y="976313"/>
            <a:ext cx="4468807" cy="5402070"/>
          </a:xfrm>
        </p:spPr>
        <p:txBody>
          <a:bodyPr>
            <a:normAutofit/>
          </a:bodyPr>
          <a:lstStyle/>
          <a:p>
            <a:pPr marL="0" indent="0">
              <a:buNone/>
            </a:pPr>
            <a:r>
              <a:rPr lang="en-US" sz="2800" dirty="0">
                <a:latin typeface="Hind"/>
                <a:ea typeface="Hind"/>
                <a:cs typeface="Hind"/>
                <a:sym typeface="Hind"/>
              </a:rPr>
              <a:t>An activity diagram can be used to represent the sequential steps of a UC, including the main sequence and all the alternative sequences</a:t>
            </a:r>
          </a:p>
          <a:p>
            <a:r>
              <a:rPr lang="en-US" sz="2400" dirty="0">
                <a:latin typeface="Hind"/>
                <a:ea typeface="Hind"/>
                <a:cs typeface="Hind"/>
                <a:sym typeface="Hind"/>
              </a:rPr>
              <a:t>Depicting the flow of control &amp; sequencing among activities</a:t>
            </a:r>
          </a:p>
          <a:p>
            <a:r>
              <a:rPr lang="en-US" sz="2400" dirty="0">
                <a:latin typeface="Hind"/>
                <a:ea typeface="Hind"/>
                <a:cs typeface="Hind"/>
                <a:sym typeface="Hind"/>
              </a:rPr>
              <a:t>Shows the sequence of activities, decision nodes, loops, and even concurrent activities</a:t>
            </a:r>
          </a:p>
        </p:txBody>
      </p:sp>
      <p:pic>
        <p:nvPicPr>
          <p:cNvPr id="4" name="Picture 3">
            <a:extLst>
              <a:ext uri="{FF2B5EF4-FFF2-40B4-BE49-F238E27FC236}">
                <a16:creationId xmlns:a16="http://schemas.microsoft.com/office/drawing/2014/main" id="{059F9DB5-A3DC-2E4F-B9EF-73E8B3E4F980}"/>
              </a:ext>
            </a:extLst>
          </p:cNvPr>
          <p:cNvPicPr>
            <a:picLocks noChangeAspect="1"/>
          </p:cNvPicPr>
          <p:nvPr/>
        </p:nvPicPr>
        <p:blipFill>
          <a:blip r:embed="rId2"/>
          <a:stretch>
            <a:fillRect/>
          </a:stretch>
        </p:blipFill>
        <p:spPr>
          <a:xfrm>
            <a:off x="4982735" y="976312"/>
            <a:ext cx="3621713" cy="4828951"/>
          </a:xfrm>
          <a:prstGeom prst="rect">
            <a:avLst/>
          </a:prstGeom>
        </p:spPr>
      </p:pic>
    </p:spTree>
    <p:extLst>
      <p:ext uri="{BB962C8B-B14F-4D97-AF65-F5344CB8AC3E}">
        <p14:creationId xmlns:p14="http://schemas.microsoft.com/office/powerpoint/2010/main" val="363769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dirty="0"/>
              <a:t>Requirement Modeling</a:t>
            </a:r>
          </a:p>
          <a:p>
            <a:r>
              <a:rPr lang="en-US" dirty="0"/>
              <a:t>Use Cases</a:t>
            </a:r>
          </a:p>
          <a:p>
            <a:r>
              <a:rPr lang="en-US" dirty="0"/>
              <a:t>Identifying Use Cases</a:t>
            </a:r>
          </a:p>
          <a:p>
            <a:r>
              <a:rPr lang="en-US" dirty="0"/>
              <a:t>Documenting Use Cases</a:t>
            </a:r>
          </a:p>
          <a:p>
            <a:r>
              <a:rPr lang="en-US" dirty="0"/>
              <a:t>Activity Diagrams</a:t>
            </a:r>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BE8F-CE2A-7F40-844F-B192FFA9103E}"/>
              </a:ext>
            </a:extLst>
          </p:cNvPr>
          <p:cNvSpPr>
            <a:spLocks noGrp="1"/>
          </p:cNvSpPr>
          <p:nvPr>
            <p:ph type="title"/>
          </p:nvPr>
        </p:nvSpPr>
        <p:spPr/>
        <p:txBody>
          <a:bodyPr/>
          <a:lstStyle/>
          <a:p>
            <a:r>
              <a:rPr lang="en-US" dirty="0"/>
              <a:t>Activity Diagrams 2/2</a:t>
            </a:r>
          </a:p>
        </p:txBody>
      </p:sp>
      <p:sp>
        <p:nvSpPr>
          <p:cNvPr id="3" name="Content Placeholder 2">
            <a:extLst>
              <a:ext uri="{FF2B5EF4-FFF2-40B4-BE49-F238E27FC236}">
                <a16:creationId xmlns:a16="http://schemas.microsoft.com/office/drawing/2014/main" id="{2E3714E8-2391-694D-8D21-2A73A8B28323}"/>
              </a:ext>
            </a:extLst>
          </p:cNvPr>
          <p:cNvSpPr>
            <a:spLocks noGrp="1"/>
          </p:cNvSpPr>
          <p:nvPr>
            <p:ph idx="1"/>
          </p:nvPr>
        </p:nvSpPr>
        <p:spPr>
          <a:xfrm>
            <a:off x="457199" y="976313"/>
            <a:ext cx="4978897" cy="5402070"/>
          </a:xfrm>
        </p:spPr>
        <p:txBody>
          <a:bodyPr>
            <a:normAutofit/>
          </a:bodyPr>
          <a:lstStyle/>
          <a:p>
            <a:r>
              <a:rPr lang="en-US" sz="2800" dirty="0">
                <a:latin typeface="Hind"/>
                <a:ea typeface="Hind"/>
                <a:cs typeface="Hind"/>
                <a:sym typeface="Hind"/>
              </a:rPr>
              <a:t>An activity node can be used to represent one or more sequential steps of the UC</a:t>
            </a:r>
          </a:p>
          <a:p>
            <a:r>
              <a:rPr lang="en-US" sz="2800" dirty="0">
                <a:latin typeface="Hind"/>
                <a:ea typeface="Hind"/>
                <a:cs typeface="Hind"/>
                <a:sym typeface="Hind"/>
              </a:rPr>
              <a:t>To depict a use case, a subset of the activity diagram capabilities is sufficient</a:t>
            </a:r>
          </a:p>
          <a:p>
            <a:r>
              <a:rPr lang="en-US" sz="2800" dirty="0">
                <a:latin typeface="Hind"/>
                <a:ea typeface="Hind"/>
                <a:cs typeface="Hind"/>
                <a:sym typeface="Hind"/>
              </a:rPr>
              <a:t>Activity diagrams can also be used to depict sequencing among UCs.</a:t>
            </a:r>
            <a:endParaRPr lang="en-US" sz="2800" dirty="0"/>
          </a:p>
        </p:txBody>
      </p:sp>
      <p:pic>
        <p:nvPicPr>
          <p:cNvPr id="5" name="Picture 4">
            <a:extLst>
              <a:ext uri="{FF2B5EF4-FFF2-40B4-BE49-F238E27FC236}">
                <a16:creationId xmlns:a16="http://schemas.microsoft.com/office/drawing/2014/main" id="{88B691B6-DC2D-6F42-AD52-84981723BB5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220072" y="908720"/>
            <a:ext cx="3240360" cy="5823477"/>
          </a:xfrm>
          <a:prstGeom prst="rect">
            <a:avLst/>
          </a:prstGeom>
        </p:spPr>
      </p:pic>
    </p:spTree>
    <p:extLst>
      <p:ext uri="{BB962C8B-B14F-4D97-AF65-F5344CB8AC3E}">
        <p14:creationId xmlns:p14="http://schemas.microsoft.com/office/powerpoint/2010/main" val="57561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lstStyle/>
          <a:p>
            <a:r>
              <a:rPr lang="en-US" dirty="0"/>
              <a:t>Requirement Modelling</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a:bodyPr>
          <a:lstStyle/>
          <a:p>
            <a:r>
              <a:rPr lang="en-US" dirty="0"/>
              <a:t>﻿The requirements of a system describe</a:t>
            </a:r>
          </a:p>
          <a:p>
            <a:pPr lvl="1"/>
            <a:r>
              <a:rPr lang="en-US" dirty="0"/>
              <a:t>﻿What the user expects from the system</a:t>
            </a:r>
          </a:p>
          <a:p>
            <a:pPr lvl="1"/>
            <a:r>
              <a:rPr lang="en-US" dirty="0"/>
              <a:t>﻿What the system will do for the user</a:t>
            </a:r>
          </a:p>
          <a:p>
            <a:r>
              <a:rPr lang="en-US" dirty="0"/>
              <a:t>﻿When defining the requirements of a system</a:t>
            </a:r>
          </a:p>
          <a:p>
            <a:pPr lvl="1"/>
            <a:r>
              <a:rPr lang="en-US" dirty="0"/>
              <a:t>The system should be viewed as a black box. </a:t>
            </a:r>
            <a:r>
              <a:rPr lang="en-US" dirty="0" err="1"/>
              <a:t>O﻿nly</a:t>
            </a:r>
            <a:r>
              <a:rPr lang="en-US" dirty="0"/>
              <a:t> the external characteristics of the system are considered</a:t>
            </a:r>
          </a:p>
          <a:p>
            <a:pPr lvl="1"/>
            <a:r>
              <a:rPr lang="en-US" dirty="0"/>
              <a:t>﻿Both functional and nonfunctional requirements need to be considered</a:t>
            </a:r>
          </a:p>
          <a:p>
            <a:r>
              <a:rPr lang="en-US" dirty="0"/>
              <a:t>﻿Requirements modeling consists of requirements analysis and requirements specification</a:t>
            </a:r>
          </a:p>
        </p:txBody>
      </p:sp>
    </p:spTree>
    <p:extLst>
      <p:ext uri="{BB962C8B-B14F-4D97-AF65-F5344CB8AC3E}">
        <p14:creationId xmlns:p14="http://schemas.microsoft.com/office/powerpoint/2010/main" val="17075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Requirement Modelling</a:t>
            </a:r>
            <a:br>
              <a:rPr lang="en-US" dirty="0"/>
            </a:br>
            <a:r>
              <a:rPr lang="en-US" sz="3100" i="1" dirty="0"/>
              <a:t>﻿Requirements Analysis</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lnSpcReduction="10000"/>
          </a:bodyPr>
          <a:lstStyle/>
          <a:p>
            <a:r>
              <a:rPr lang="en-US" dirty="0"/>
              <a:t>﻿The software requirements describe the functionality that the system must provide for the users.</a:t>
            </a:r>
          </a:p>
          <a:p>
            <a:r>
              <a:rPr lang="en-US" dirty="0"/>
              <a:t>﻿﻿﻿Requirements analysis involves analyzing the requirements by</a:t>
            </a:r>
          </a:p>
          <a:p>
            <a:pPr lvl="1"/>
            <a:r>
              <a:rPr lang="en-US" dirty="0"/>
              <a:t>Interviewing user</a:t>
            </a:r>
          </a:p>
          <a:p>
            <a:pPr lvl="1"/>
            <a:r>
              <a:rPr lang="en-US" dirty="0"/>
              <a:t>Analyzing the existing system(s)</a:t>
            </a:r>
          </a:p>
          <a:p>
            <a:pPr lvl="2"/>
            <a:r>
              <a:rPr lang="en-US" sz="2600" dirty="0"/>
              <a:t>﻿Understanding and documenting the current system</a:t>
            </a:r>
          </a:p>
          <a:p>
            <a:pPr lvl="2"/>
            <a:r>
              <a:rPr lang="en-US" sz="2600" dirty="0"/>
              <a:t>﻿Determining which features of the current system should be automated and which should remain manual</a:t>
            </a:r>
          </a:p>
          <a:p>
            <a:pPr lvl="2"/>
            <a:r>
              <a:rPr lang="en-US" sz="2600" dirty="0"/>
              <a:t>Discussing with users what functions could be done differently when the system is automated. </a:t>
            </a:r>
          </a:p>
        </p:txBody>
      </p:sp>
    </p:spTree>
    <p:extLst>
      <p:ext uri="{BB962C8B-B14F-4D97-AF65-F5344CB8AC3E}">
        <p14:creationId xmlns:p14="http://schemas.microsoft.com/office/powerpoint/2010/main" val="270080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Requirement Modelling</a:t>
            </a:r>
            <a:br>
              <a:rPr lang="en-US" dirty="0"/>
            </a:br>
            <a:r>
              <a:rPr lang="en-US" sz="3100" i="1" dirty="0"/>
              <a:t>﻿Requirements Specification 1/2</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85000" lnSpcReduction="20000"/>
          </a:bodyPr>
          <a:lstStyle/>
          <a:p>
            <a:r>
              <a:rPr lang="en-US" dirty="0"/>
              <a:t>﻿﻿The document that needs to be agreed on by the requirements analysts and the users.</a:t>
            </a:r>
          </a:p>
          <a:p>
            <a:pPr lvl="1"/>
            <a:r>
              <a:rPr lang="en-US" dirty="0"/>
              <a:t>﻿Starting point for the subsequent design &amp; development</a:t>
            </a:r>
          </a:p>
          <a:p>
            <a:pPr lvl="1"/>
            <a:r>
              <a:rPr lang="en-US" dirty="0"/>
              <a:t>﻿Both functional requirements &amp; nonfunctional requirements need to be specified</a:t>
            </a:r>
          </a:p>
          <a:p>
            <a:r>
              <a:rPr lang="en-US" dirty="0"/>
              <a:t>﻿A functional req. describes the functionality the system must be capable of providing in order to fulfill the purpose of the system</a:t>
            </a:r>
          </a:p>
          <a:p>
            <a:pPr lvl="1"/>
            <a:r>
              <a:rPr lang="en-US" dirty="0"/>
              <a:t>﻿Functionality the system needs to provide</a:t>
            </a:r>
          </a:p>
          <a:p>
            <a:pPr lvl="1"/>
            <a:r>
              <a:rPr lang="en-US" dirty="0"/>
              <a:t>﻿Input to the system from the external environment</a:t>
            </a:r>
          </a:p>
          <a:p>
            <a:pPr lvl="1"/>
            <a:r>
              <a:rPr lang="en-US" dirty="0"/>
              <a:t>﻿Output to the external environment</a:t>
            </a:r>
          </a:p>
          <a:p>
            <a:pPr lvl="1"/>
            <a:r>
              <a:rPr lang="en-US" dirty="0"/>
              <a:t>﻿What stored information the system reads or updates</a:t>
            </a:r>
          </a:p>
          <a:p>
            <a:r>
              <a:rPr lang="en-US" dirty="0"/>
              <a:t>﻿A nonfunctional requirement: quality attribute, or quality-of-service goal that the system must fulfill</a:t>
            </a:r>
          </a:p>
        </p:txBody>
      </p:sp>
    </p:spTree>
    <p:extLst>
      <p:ext uri="{BB962C8B-B14F-4D97-AF65-F5344CB8AC3E}">
        <p14:creationId xmlns:p14="http://schemas.microsoft.com/office/powerpoint/2010/main" val="64967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Requirement Modelling</a:t>
            </a:r>
            <a:br>
              <a:rPr lang="en-US" dirty="0"/>
            </a:br>
            <a:r>
              <a:rPr lang="en-US" sz="3100" i="1" dirty="0"/>
              <a:t>﻿Requirements Specification 2/2</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a:bodyPr>
          <a:lstStyle/>
          <a:p>
            <a:r>
              <a:rPr lang="en-US" dirty="0"/>
              <a:t>﻿﻿Quality Attributes for a well-written Software Requirement Specification (</a:t>
            </a:r>
            <a:r>
              <a:rPr lang="en-US" b="1" i="1" dirty="0"/>
              <a:t>SRS</a:t>
            </a:r>
            <a:r>
              <a:rPr lang="en-US" dirty="0"/>
              <a:t>)</a:t>
            </a:r>
          </a:p>
          <a:p>
            <a:pPr lvl="1"/>
            <a:r>
              <a:rPr lang="en-US" dirty="0"/>
              <a:t>Correct</a:t>
            </a:r>
          </a:p>
          <a:p>
            <a:pPr lvl="1"/>
            <a:r>
              <a:rPr lang="en-US" dirty="0"/>
              <a:t>Complete</a:t>
            </a:r>
          </a:p>
          <a:p>
            <a:pPr lvl="1"/>
            <a:r>
              <a:rPr lang="en-US" dirty="0"/>
              <a:t>﻿Unambiguous</a:t>
            </a:r>
          </a:p>
          <a:p>
            <a:pPr lvl="1"/>
            <a:r>
              <a:rPr lang="en-US" dirty="0"/>
              <a:t>﻿Consistent</a:t>
            </a:r>
          </a:p>
          <a:p>
            <a:pPr lvl="1"/>
            <a:r>
              <a:rPr lang="en-US" dirty="0"/>
              <a:t>﻿Verifiable</a:t>
            </a:r>
          </a:p>
          <a:p>
            <a:pPr lvl="1"/>
            <a:r>
              <a:rPr lang="en-US" dirty="0"/>
              <a:t>﻿Understandable by non-computer specialists</a:t>
            </a:r>
          </a:p>
          <a:p>
            <a:pPr lvl="1"/>
            <a:r>
              <a:rPr lang="en-US" dirty="0"/>
              <a:t>﻿Modifiable</a:t>
            </a:r>
          </a:p>
          <a:p>
            <a:pPr lvl="1"/>
            <a:r>
              <a:rPr lang="en-US" dirty="0"/>
              <a:t>﻿Traceable</a:t>
            </a:r>
          </a:p>
        </p:txBody>
      </p:sp>
    </p:spTree>
    <p:extLst>
      <p:ext uri="{BB962C8B-B14F-4D97-AF65-F5344CB8AC3E}">
        <p14:creationId xmlns:p14="http://schemas.microsoft.com/office/powerpoint/2010/main" val="262348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Use Cases</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200" y="976312"/>
            <a:ext cx="8229600" cy="5881688"/>
          </a:xfrm>
        </p:spPr>
        <p:txBody>
          <a:bodyPr>
            <a:normAutofit fontScale="77500" lnSpcReduction="20000"/>
          </a:bodyPr>
          <a:lstStyle/>
          <a:p>
            <a:pPr marL="0" indent="0">
              <a:buNone/>
            </a:pPr>
            <a:r>
              <a:rPr lang="en-US" sz="3300" dirty="0"/>
              <a:t>The </a:t>
            </a:r>
            <a:r>
              <a:rPr lang="en-US" sz="3300" b="1" i="1" dirty="0"/>
              <a:t>use case model </a:t>
            </a:r>
            <a:r>
              <a:rPr lang="en-US" sz="3300" dirty="0"/>
              <a:t>describes the functional requirements of the system in terms of the actors &amp; use cases</a:t>
            </a:r>
          </a:p>
          <a:p>
            <a:r>
              <a:rPr lang="en-US" dirty="0"/>
              <a:t>﻿The system is treated as a black box (﻿dealing with </a:t>
            </a:r>
            <a:r>
              <a:rPr lang="en-US" b="1" i="1" dirty="0"/>
              <a:t>what</a:t>
            </a:r>
            <a:r>
              <a:rPr lang="en-US" dirty="0"/>
              <a:t> the system does in response to the actor’s inputs)</a:t>
            </a:r>
          </a:p>
          <a:p>
            <a:r>
              <a:rPr lang="en-US" dirty="0"/>
              <a:t>﻿Functional requirements are described in terms of actors, which are users of the system, and use cases</a:t>
            </a:r>
          </a:p>
          <a:p>
            <a:pPr marL="0" indent="0">
              <a:buNone/>
            </a:pPr>
            <a:r>
              <a:rPr lang="en-US" sz="3300" dirty="0"/>
              <a:t>﻿A </a:t>
            </a:r>
            <a:r>
              <a:rPr lang="en-US" sz="3300" b="1" i="1" dirty="0"/>
              <a:t>use case (UC) </a:t>
            </a:r>
            <a:r>
              <a:rPr lang="en-US" sz="3300" dirty="0"/>
              <a:t>defines a sequence of interactions between one or more actors and the system</a:t>
            </a:r>
          </a:p>
          <a:p>
            <a:r>
              <a:rPr lang="en-US" dirty="0"/>
              <a:t>﻿A use case always starts with input from an actor</a:t>
            </a:r>
          </a:p>
          <a:p>
            <a:r>
              <a:rPr lang="en-US" dirty="0"/>
              <a:t>﻿Typically consists of a sequence of interactions between the actor and the system</a:t>
            </a:r>
          </a:p>
          <a:p>
            <a:r>
              <a:rPr lang="en-US" dirty="0"/>
              <a:t>﻿Each interaction consists of an input from the actor followed by a response from the system</a:t>
            </a:r>
          </a:p>
          <a:p>
            <a:pPr marL="0" indent="0">
              <a:buNone/>
            </a:pPr>
            <a:r>
              <a:rPr lang="en-US" sz="3600" dirty="0"/>
              <a:t>﻿An </a:t>
            </a:r>
            <a:r>
              <a:rPr lang="en-US" sz="3600" b="1" i="1" dirty="0"/>
              <a:t>actor</a:t>
            </a:r>
            <a:r>
              <a:rPr lang="en-US" sz="3600" dirty="0"/>
              <a:t> provides inputs to the system and the system provides responses to the actor﻿</a:t>
            </a:r>
          </a:p>
        </p:txBody>
      </p:sp>
    </p:spTree>
    <p:extLst>
      <p:ext uri="{BB962C8B-B14F-4D97-AF65-F5344CB8AC3E}">
        <p14:creationId xmlns:p14="http://schemas.microsoft.com/office/powerpoint/2010/main" val="141531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Use Cases</a:t>
            </a:r>
            <a:br>
              <a:rPr lang="en-US" dirty="0"/>
            </a:br>
            <a:r>
              <a:rPr lang="en-US" sz="3100" i="1" dirty="0"/>
              <a:t>Simple banking example</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200" y="976312"/>
            <a:ext cx="8229600" cy="5881688"/>
          </a:xfrm>
        </p:spPr>
        <p:txBody>
          <a:bodyPr>
            <a:normAutofit fontScale="92500" lnSpcReduction="10000"/>
          </a:bodyPr>
          <a:lstStyle/>
          <a:p>
            <a:pPr marL="0" indent="0">
              <a:buNone/>
            </a:pPr>
            <a:r>
              <a:rPr lang="en-US" sz="2800" dirty="0"/>
              <a:t>﻿An automated teller machine (ATM) allows customers to withdraw cash from their bank accounts</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Withdraw Funds use case describes the sequence of interactions between the ﻿customer and the system</a:t>
            </a:r>
          </a:p>
          <a:p>
            <a:r>
              <a:rPr lang="en-US" sz="2600" dirty="0"/>
              <a:t>The use case starts when the customer inserts an ATM card into the card reader, </a:t>
            </a:r>
          </a:p>
          <a:p>
            <a:r>
              <a:rPr lang="en-US" sz="2600" dirty="0"/>
              <a:t>Then responds to the system’s prompt for the PIN, </a:t>
            </a:r>
          </a:p>
          <a:p>
            <a:r>
              <a:rPr lang="en-US" sz="2600" dirty="0"/>
              <a:t>And eventually receives the cash dispensed by the ATM machine</a:t>
            </a:r>
          </a:p>
        </p:txBody>
      </p:sp>
      <p:pic>
        <p:nvPicPr>
          <p:cNvPr id="4" name="Picture 3">
            <a:extLst>
              <a:ext uri="{FF2B5EF4-FFF2-40B4-BE49-F238E27FC236}">
                <a16:creationId xmlns:a16="http://schemas.microsoft.com/office/drawing/2014/main" id="{E653441E-5602-A84F-A053-01FCF791E011}"/>
              </a:ext>
            </a:extLst>
          </p:cNvPr>
          <p:cNvPicPr>
            <a:picLocks noChangeAspect="1"/>
          </p:cNvPicPr>
          <p:nvPr/>
        </p:nvPicPr>
        <p:blipFill>
          <a:blip r:embed="rId2"/>
          <a:stretch>
            <a:fillRect/>
          </a:stretch>
        </p:blipFill>
        <p:spPr>
          <a:xfrm>
            <a:off x="1763688" y="1859591"/>
            <a:ext cx="4711700" cy="2032000"/>
          </a:xfrm>
          <a:prstGeom prst="rect">
            <a:avLst/>
          </a:prstGeom>
        </p:spPr>
      </p:pic>
    </p:spTree>
    <p:extLst>
      <p:ext uri="{BB962C8B-B14F-4D97-AF65-F5344CB8AC3E}">
        <p14:creationId xmlns:p14="http://schemas.microsoft.com/office/powerpoint/2010/main" val="275684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Use Cases</a:t>
            </a:r>
            <a:br>
              <a:rPr lang="en-US" dirty="0"/>
            </a:br>
            <a:r>
              <a:rPr lang="en-US" sz="3100" i="1" dirty="0"/>
              <a:t>﻿Emergency Monitoring System</a:t>
            </a:r>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199" y="859680"/>
            <a:ext cx="8229599" cy="5881688"/>
          </a:xfrm>
        </p:spPr>
        <p:txBody>
          <a:bodyPr>
            <a:normAutofit/>
          </a:bodyPr>
          <a:lstStyle/>
          <a:p>
            <a:pPr marL="0" indent="0">
              <a:buNone/>
            </a:pPr>
            <a:r>
              <a:rPr lang="en-US" sz="2800" dirty="0"/>
              <a:t>﻿As an example of a very simple use case, consider View Alarms from the Emergency Monitoring System. There is one actor, the Monitoring Operator, who can request to view the status of all alarms</a:t>
            </a:r>
          </a:p>
        </p:txBody>
      </p:sp>
      <p:pic>
        <p:nvPicPr>
          <p:cNvPr id="6" name="Picture 5">
            <a:extLst>
              <a:ext uri="{FF2B5EF4-FFF2-40B4-BE49-F238E27FC236}">
                <a16:creationId xmlns:a16="http://schemas.microsoft.com/office/drawing/2014/main" id="{FC7A74E9-4730-5849-971B-A2B0EDC2070D}"/>
              </a:ext>
            </a:extLst>
          </p:cNvPr>
          <p:cNvPicPr>
            <a:picLocks noChangeAspect="1"/>
          </p:cNvPicPr>
          <p:nvPr/>
        </p:nvPicPr>
        <p:blipFill>
          <a:blip r:embed="rId2"/>
          <a:stretch>
            <a:fillRect/>
          </a:stretch>
        </p:blipFill>
        <p:spPr>
          <a:xfrm>
            <a:off x="611560" y="2592288"/>
            <a:ext cx="7871874" cy="3868394"/>
          </a:xfrm>
          <a:prstGeom prst="rect">
            <a:avLst/>
          </a:prstGeom>
        </p:spPr>
      </p:pic>
    </p:spTree>
    <p:extLst>
      <p:ext uri="{BB962C8B-B14F-4D97-AF65-F5344CB8AC3E}">
        <p14:creationId xmlns:p14="http://schemas.microsoft.com/office/powerpoint/2010/main" val="4112245937"/>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5587</TotalTime>
  <Words>1305</Words>
  <Application>Microsoft Office PowerPoint</Application>
  <PresentationFormat>On-screen Show (4:3)</PresentationFormat>
  <Paragraphs>138</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Hind</vt:lpstr>
      <vt:lpstr>Wingdings</vt:lpstr>
      <vt:lpstr>Session 02_Integration Management</vt:lpstr>
      <vt:lpstr>Software Design (swD392)</vt:lpstr>
      <vt:lpstr>Main Contents</vt:lpstr>
      <vt:lpstr>Requirement Modelling</vt:lpstr>
      <vt:lpstr>Requirement Modelling ﻿Requirements Analysis</vt:lpstr>
      <vt:lpstr>Requirement Modelling ﻿Requirements Specification 1/2</vt:lpstr>
      <vt:lpstr>Requirement Modelling ﻿Requirements Specification 2/2</vt:lpstr>
      <vt:lpstr>Use Cases</vt:lpstr>
      <vt:lpstr>Use Cases Simple banking example</vt:lpstr>
      <vt:lpstr>Use Cases ﻿Emergency Monitoring System</vt:lpstr>
      <vt:lpstr>Use Cases What are actors?</vt:lpstr>
      <vt:lpstr>Use Cases Sample actors</vt:lpstr>
      <vt:lpstr>Use Cases Identifying actors</vt:lpstr>
      <vt:lpstr>Use Cases ﻿Primary vs secondary actors</vt:lpstr>
      <vt:lpstr>Identifying Use Cases</vt:lpstr>
      <vt:lpstr>Identifying Use Cases Use case considering and naming</vt:lpstr>
      <vt:lpstr>Identifying Use Cases Simple Banking Example</vt:lpstr>
      <vt:lpstr>Documenting Use Cases</vt:lpstr>
      <vt:lpstr>Documenting Use Cases Use Case Relationships</vt:lpstr>
      <vt:lpstr>Activity Diagrams 1/2</vt:lpstr>
      <vt:lpstr>Activity Diagrams 2/2</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561</cp:revision>
  <cp:lastPrinted>2021-04-05T14:49:05Z</cp:lastPrinted>
  <dcterms:created xsi:type="dcterms:W3CDTF">2014-07-26T10:22:45Z</dcterms:created>
  <dcterms:modified xsi:type="dcterms:W3CDTF">2023-12-10T11:28:55Z</dcterms:modified>
</cp:coreProperties>
</file>