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313" r:id="rId3"/>
    <p:sldId id="330"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5" r:id="rId19"/>
    <p:sldId id="366" r:id="rId20"/>
    <p:sldId id="367" r:id="rId21"/>
    <p:sldId id="368" r:id="rId22"/>
    <p:sldId id="370" r:id="rId23"/>
    <p:sldId id="369" r:id="rId24"/>
    <p:sldId id="371" r:id="rId25"/>
    <p:sldId id="372" r:id="rId26"/>
    <p:sldId id="274"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1"/>
    <p:restoredTop sz="87982" autoAdjust="0"/>
  </p:normalViewPr>
  <p:slideViewPr>
    <p:cSldViewPr>
      <p:cViewPr varScale="1">
        <p:scale>
          <a:sx n="66" d="100"/>
          <a:sy n="66" d="100"/>
        </p:scale>
        <p:origin x="153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05C73A68-AB7E-4521-B6A6-3A349F1C19E7}"/>
    <pc:docChg chg="modSld">
      <pc:chgData name="Kien Nguyen" userId="0175752f-9954-422a-b203-c08021e906d8" providerId="ADAL" clId="{05C73A68-AB7E-4521-B6A6-3A349F1C19E7}" dt="2023-05-17T16:38:49.127" v="0" actId="207"/>
      <pc:docMkLst>
        <pc:docMk/>
      </pc:docMkLst>
      <pc:sldChg chg="modSp mod">
        <pc:chgData name="Kien Nguyen" userId="0175752f-9954-422a-b203-c08021e906d8" providerId="ADAL" clId="{05C73A68-AB7E-4521-B6A6-3A349F1C19E7}" dt="2023-05-17T16:38:49.127" v="0" actId="207"/>
        <pc:sldMkLst>
          <pc:docMk/>
          <pc:sldMk cId="3171955924" sldId="357"/>
        </pc:sldMkLst>
        <pc:spChg chg="mod">
          <ac:chgData name="Kien Nguyen" userId="0175752f-9954-422a-b203-c08021e906d8" providerId="ADAL" clId="{05C73A68-AB7E-4521-B6A6-3A349F1C19E7}" dt="2023-05-17T16:38:49.127" v="0" actId="207"/>
          <ac:spMkLst>
            <pc:docMk/>
            <pc:sldMk cId="3171955924" sldId="357"/>
            <ac:spMk id="3" creationId="{DBF5FB31-59AA-5844-AD3E-FB5E9E6BA1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a:t>
            </a:r>
            <a:r>
              <a:rPr lang="en-US" dirty="0" err="1"/>
              <a:t>cố</a:t>
            </a:r>
            <a:r>
              <a:rPr lang="en-US" dirty="0"/>
              <a:t> </a:t>
            </a:r>
            <a:r>
              <a:rPr lang="en-US" dirty="0" err="1"/>
              <a:t>hữu</a:t>
            </a:r>
            <a:r>
              <a:rPr lang="en-US" dirty="0"/>
              <a:t>, </a:t>
            </a:r>
            <a:r>
              <a:rPr lang="en-US" dirty="0" err="1"/>
              <a:t>kiên</a:t>
            </a:r>
            <a:r>
              <a:rPr lang="en-US" dirty="0"/>
              <a:t> </a:t>
            </a:r>
            <a:r>
              <a:rPr lang="en-US" dirty="0" err="1"/>
              <a:t>trì</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3443507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ATM Operator interacts with the system via a keypad and display.</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21</a:t>
            </a:fld>
            <a:endParaRPr lang="en-GB"/>
          </a:p>
        </p:txBody>
      </p:sp>
    </p:spTree>
    <p:extLst>
      <p:ext uri="{BB962C8B-B14F-4D97-AF65-F5344CB8AC3E}">
        <p14:creationId xmlns:p14="http://schemas.microsoft.com/office/powerpoint/2010/main" val="326657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ATM Operator interacts with the system via a keypad and display.</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22</a:t>
            </a:fld>
            <a:endParaRPr lang="en-GB"/>
          </a:p>
        </p:txBody>
      </p:sp>
    </p:spTree>
    <p:extLst>
      <p:ext uri="{BB962C8B-B14F-4D97-AF65-F5344CB8AC3E}">
        <p14:creationId xmlns:p14="http://schemas.microsoft.com/office/powerpoint/2010/main" val="134289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ATM Operator interacts with the system via a keypad and display.</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23</a:t>
            </a:fld>
            <a:endParaRPr lang="en-GB"/>
          </a:p>
        </p:txBody>
      </p:sp>
    </p:spTree>
    <p:extLst>
      <p:ext uri="{BB962C8B-B14F-4D97-AF65-F5344CB8AC3E}">
        <p14:creationId xmlns:p14="http://schemas.microsoft.com/office/powerpoint/2010/main" val="6959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a:t>
            </a:r>
            <a:r>
              <a:rPr lang="en-US" dirty="0" err="1"/>
              <a:t>cố</a:t>
            </a:r>
            <a:r>
              <a:rPr lang="en-US" dirty="0"/>
              <a:t> </a:t>
            </a:r>
            <a:r>
              <a:rPr lang="en-US" dirty="0" err="1"/>
              <a:t>hữu</a:t>
            </a:r>
            <a:r>
              <a:rPr lang="en-US" dirty="0"/>
              <a:t>, </a:t>
            </a:r>
            <a:r>
              <a:rPr lang="en-US" dirty="0" err="1"/>
              <a:t>kiên</a:t>
            </a:r>
            <a:r>
              <a:rPr lang="en-US" dirty="0"/>
              <a:t> </a:t>
            </a:r>
            <a:r>
              <a:rPr lang="en-US" dirty="0" err="1"/>
              <a:t>trì</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239570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a:t>
            </a:r>
            <a:r>
              <a:rPr lang="en-US" dirty="0" err="1"/>
              <a:t>cố</a:t>
            </a:r>
            <a:r>
              <a:rPr lang="en-US" dirty="0"/>
              <a:t> </a:t>
            </a:r>
            <a:r>
              <a:rPr lang="en-US" dirty="0" err="1"/>
              <a:t>hữu</a:t>
            </a:r>
            <a:r>
              <a:rPr lang="en-US" dirty="0"/>
              <a:t>, </a:t>
            </a:r>
            <a:r>
              <a:rPr lang="en-US" dirty="0" err="1"/>
              <a:t>kiên</a:t>
            </a:r>
            <a:r>
              <a:rPr lang="en-US" dirty="0"/>
              <a:t> </a:t>
            </a:r>
            <a:r>
              <a:rPr lang="en-US" dirty="0" err="1"/>
              <a:t>trì</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242969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a:t>
            </a:r>
            <a:r>
              <a:rPr lang="en-US" dirty="0" err="1"/>
              <a:t>cố</a:t>
            </a:r>
            <a:r>
              <a:rPr lang="en-US" dirty="0"/>
              <a:t> </a:t>
            </a:r>
            <a:r>
              <a:rPr lang="en-US" dirty="0" err="1"/>
              <a:t>hữu</a:t>
            </a:r>
            <a:r>
              <a:rPr lang="en-US" dirty="0"/>
              <a:t>, </a:t>
            </a:r>
            <a:r>
              <a:rPr lang="en-US" dirty="0" err="1"/>
              <a:t>kiên</a:t>
            </a:r>
            <a:r>
              <a:rPr lang="en-US" dirty="0"/>
              <a:t> </a:t>
            </a:r>
            <a:r>
              <a:rPr lang="en-US" dirty="0" err="1"/>
              <a:t>trì</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352065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Ternary: </a:t>
            </a:r>
            <a:r>
              <a:rPr lang="en-US" sz="1200" dirty="0" err="1"/>
              <a:t>bậc</a:t>
            </a:r>
            <a:r>
              <a:rPr lang="en-US" sz="1200" dirty="0"/>
              <a:t> </a:t>
            </a:r>
            <a:r>
              <a:rPr lang="en-US" sz="1200" dirty="0" err="1"/>
              <a:t>ba</a:t>
            </a:r>
            <a:endParaRPr lang="en-US" sz="1200" dirty="0"/>
          </a:p>
          <a:p>
            <a:r>
              <a:rPr lang="en-US" sz="1200" dirty="0"/>
              <a:t>Unary: </a:t>
            </a:r>
            <a:r>
              <a:rPr lang="en-US" sz="1200" dirty="0" err="1"/>
              <a:t>một</a:t>
            </a:r>
            <a:r>
              <a:rPr lang="en-US" sz="1200" dirty="0"/>
              <a:t> </a:t>
            </a:r>
            <a:r>
              <a:rPr lang="en-US" sz="1200" dirty="0" err="1"/>
              <a:t>ngôi</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327823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Prevalent: </a:t>
            </a:r>
            <a:r>
              <a:rPr lang="en-US" sz="1200" dirty="0" err="1"/>
              <a:t>thịnh</a:t>
            </a:r>
            <a:r>
              <a:rPr lang="en-US" sz="1200" dirty="0"/>
              <a:t> </a:t>
            </a:r>
            <a:r>
              <a:rPr lang="en-US" sz="1200" dirty="0" err="1"/>
              <a:t>hành</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17</a:t>
            </a:fld>
            <a:endParaRPr lang="en-GB"/>
          </a:p>
        </p:txBody>
      </p:sp>
    </p:spTree>
    <p:extLst>
      <p:ext uri="{BB962C8B-B14F-4D97-AF65-F5344CB8AC3E}">
        <p14:creationId xmlns:p14="http://schemas.microsoft.com/office/powerpoint/2010/main" val="59279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Prevalent: </a:t>
            </a:r>
            <a:r>
              <a:rPr lang="en-US" sz="1200" dirty="0" err="1"/>
              <a:t>thịnh</a:t>
            </a:r>
            <a:r>
              <a:rPr lang="en-US" sz="1200" dirty="0"/>
              <a:t> </a:t>
            </a:r>
            <a:r>
              <a:rPr lang="en-US" sz="1200" dirty="0" err="1"/>
              <a:t>hành</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50900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ATM Operator interacts with the system via a keypad and display.</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19</a:t>
            </a:fld>
            <a:endParaRPr lang="en-GB"/>
          </a:p>
        </p:txBody>
      </p:sp>
    </p:spTree>
    <p:extLst>
      <p:ext uri="{BB962C8B-B14F-4D97-AF65-F5344CB8AC3E}">
        <p14:creationId xmlns:p14="http://schemas.microsoft.com/office/powerpoint/2010/main" val="362292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ATM Operator interacts with the system via a keypad and display.</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20</a:t>
            </a:fld>
            <a:endParaRPr lang="en-GB"/>
          </a:p>
        </p:txBody>
      </p:sp>
    </p:spTree>
    <p:extLst>
      <p:ext uri="{BB962C8B-B14F-4D97-AF65-F5344CB8AC3E}">
        <p14:creationId xmlns:p14="http://schemas.microsoft.com/office/powerpoint/2010/main" val="465405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26</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Ch07 – </a:t>
            </a:r>
            <a:r>
              <a:rPr lang="en-US" sz="3000" b="1" i="1" cap="all">
                <a:solidFill>
                  <a:srgbClr val="0070C0"/>
                </a:solidFill>
              </a:rPr>
              <a:t>Static Modeling</a:t>
            </a:r>
            <a:endParaRPr lang="en-US" sz="3000" b="1" i="1" cap="all" dirty="0">
              <a:solidFill>
                <a:srgbClr val="0070C0"/>
              </a:solidFill>
            </a:endParaRP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6B96-E7DE-0945-9A53-6C1B1D221683}"/>
              </a:ext>
            </a:extLst>
          </p:cNvPr>
          <p:cNvSpPr>
            <a:spLocks noGrp="1"/>
          </p:cNvSpPr>
          <p:nvPr>
            <p:ph type="title"/>
          </p:nvPr>
        </p:nvSpPr>
        <p:spPr/>
        <p:txBody>
          <a:bodyPr>
            <a:normAutofit fontScale="90000"/>
          </a:bodyPr>
          <a:lstStyle/>
          <a:p>
            <a:r>
              <a:rPr lang="en-US" dirty="0"/>
              <a:t>Association Between Classes</a:t>
            </a:r>
            <a:br>
              <a:rPr lang="en-US" dirty="0"/>
            </a:br>
            <a:r>
              <a:rPr lang="en-US" sz="3100" i="1" dirty="0"/>
              <a:t>Ternary &amp; Unary Associations</a:t>
            </a:r>
            <a:endParaRPr lang="en-US" dirty="0"/>
          </a:p>
        </p:txBody>
      </p:sp>
      <p:sp>
        <p:nvSpPr>
          <p:cNvPr id="3" name="Content Placeholder 2">
            <a:extLst>
              <a:ext uri="{FF2B5EF4-FFF2-40B4-BE49-F238E27FC236}">
                <a16:creationId xmlns:a16="http://schemas.microsoft.com/office/drawing/2014/main" id="{DBF5FB31-59AA-5844-AD3E-FB5E9E6BA1A0}"/>
              </a:ext>
            </a:extLst>
          </p:cNvPr>
          <p:cNvSpPr>
            <a:spLocks noGrp="1"/>
          </p:cNvSpPr>
          <p:nvPr>
            <p:ph idx="1"/>
          </p:nvPr>
        </p:nvSpPr>
        <p:spPr>
          <a:xfrm>
            <a:off x="457200" y="976313"/>
            <a:ext cx="8363272" cy="5402070"/>
          </a:xfrm>
        </p:spPr>
        <p:txBody>
          <a:bodyPr>
            <a:normAutofit/>
          </a:bodyPr>
          <a:lstStyle/>
          <a:p>
            <a:r>
              <a:rPr lang="en-US" sz="2400" dirty="0"/>
              <a:t>﻿A ternary association is a three-way association among classes. </a:t>
            </a:r>
          </a:p>
          <a:p>
            <a:r>
              <a:rPr lang="en-US" sz="2400" dirty="0"/>
              <a:t>﻿A unary association, also referred to as a self-association, is an association between an object of one class and another object in the same class.</a:t>
            </a:r>
          </a:p>
        </p:txBody>
      </p:sp>
      <p:pic>
        <p:nvPicPr>
          <p:cNvPr id="5" name="Picture 4">
            <a:extLst>
              <a:ext uri="{FF2B5EF4-FFF2-40B4-BE49-F238E27FC236}">
                <a16:creationId xmlns:a16="http://schemas.microsoft.com/office/drawing/2014/main" id="{88BA7338-AD1E-CD41-A37C-C47D82AC30A9}"/>
              </a:ext>
            </a:extLst>
          </p:cNvPr>
          <p:cNvPicPr>
            <a:picLocks noChangeAspect="1"/>
          </p:cNvPicPr>
          <p:nvPr/>
        </p:nvPicPr>
        <p:blipFill>
          <a:blip r:embed="rId3"/>
          <a:stretch>
            <a:fillRect/>
          </a:stretch>
        </p:blipFill>
        <p:spPr>
          <a:xfrm>
            <a:off x="793702" y="2708920"/>
            <a:ext cx="4622800" cy="2374900"/>
          </a:xfrm>
          <a:prstGeom prst="rect">
            <a:avLst/>
          </a:prstGeom>
        </p:spPr>
      </p:pic>
      <p:pic>
        <p:nvPicPr>
          <p:cNvPr id="6" name="Picture 5">
            <a:extLst>
              <a:ext uri="{FF2B5EF4-FFF2-40B4-BE49-F238E27FC236}">
                <a16:creationId xmlns:a16="http://schemas.microsoft.com/office/drawing/2014/main" id="{858B014E-BBDB-5245-A1C4-A6B1A7E1C08D}"/>
              </a:ext>
            </a:extLst>
          </p:cNvPr>
          <p:cNvPicPr>
            <a:picLocks noChangeAspect="1"/>
          </p:cNvPicPr>
          <p:nvPr/>
        </p:nvPicPr>
        <p:blipFill>
          <a:blip r:embed="rId4"/>
          <a:stretch>
            <a:fillRect/>
          </a:stretch>
        </p:blipFill>
        <p:spPr>
          <a:xfrm>
            <a:off x="6395332" y="4682031"/>
            <a:ext cx="1776842" cy="1483149"/>
          </a:xfrm>
          <a:prstGeom prst="rect">
            <a:avLst/>
          </a:prstGeom>
        </p:spPr>
      </p:pic>
      <p:sp>
        <p:nvSpPr>
          <p:cNvPr id="7" name="TextBox 6">
            <a:extLst>
              <a:ext uri="{FF2B5EF4-FFF2-40B4-BE49-F238E27FC236}">
                <a16:creationId xmlns:a16="http://schemas.microsoft.com/office/drawing/2014/main" id="{13958F97-B433-954E-A44F-89CCD5C5CCFE}"/>
              </a:ext>
            </a:extLst>
          </p:cNvPr>
          <p:cNvSpPr txBox="1"/>
          <p:nvPr/>
        </p:nvSpPr>
        <p:spPr>
          <a:xfrm>
            <a:off x="5652120" y="3512777"/>
            <a:ext cx="3263266" cy="1015663"/>
          </a:xfrm>
          <a:prstGeom prst="rect">
            <a:avLst/>
          </a:prstGeom>
          <a:noFill/>
        </p:spPr>
        <p:txBody>
          <a:bodyPr wrap="none" rtlCol="0">
            <a:spAutoFit/>
          </a:bodyPr>
          <a:lstStyle/>
          <a:p>
            <a:r>
              <a:rPr lang="en-US" sz="2000" i="1" dirty="0">
                <a:solidFill>
                  <a:srgbClr val="280099"/>
                </a:solidFill>
              </a:rPr>
              <a:t>Person ﻿Is child of Person</a:t>
            </a:r>
          </a:p>
          <a:p>
            <a:r>
              <a:rPr lang="en-US" sz="2000" i="1" dirty="0">
                <a:solidFill>
                  <a:srgbClr val="280099"/>
                </a:solidFill>
              </a:rPr>
              <a:t>﻿Person Is married to Person</a:t>
            </a:r>
          </a:p>
          <a:p>
            <a:r>
              <a:rPr lang="en-US" sz="2000" i="1" dirty="0">
                <a:solidFill>
                  <a:srgbClr val="280099"/>
                </a:solidFill>
              </a:rPr>
              <a:t>Employee Is boss of Employee</a:t>
            </a:r>
          </a:p>
        </p:txBody>
      </p:sp>
      <p:sp>
        <p:nvSpPr>
          <p:cNvPr id="8" name="TextBox 7">
            <a:extLst>
              <a:ext uri="{FF2B5EF4-FFF2-40B4-BE49-F238E27FC236}">
                <a16:creationId xmlns:a16="http://schemas.microsoft.com/office/drawing/2014/main" id="{6EBD0F8B-4A55-D34C-8B59-05234F32BB63}"/>
              </a:ext>
            </a:extLst>
          </p:cNvPr>
          <p:cNvSpPr txBox="1"/>
          <p:nvPr/>
        </p:nvSpPr>
        <p:spPr>
          <a:xfrm>
            <a:off x="899592" y="5276742"/>
            <a:ext cx="4066330" cy="707886"/>
          </a:xfrm>
          <a:prstGeom prst="rect">
            <a:avLst/>
          </a:prstGeom>
          <a:noFill/>
        </p:spPr>
        <p:txBody>
          <a:bodyPr wrap="square" rtlCol="0">
            <a:spAutoFit/>
          </a:bodyPr>
          <a:lstStyle/>
          <a:p>
            <a:pPr algn="ctr"/>
            <a:r>
              <a:rPr lang="en-US" sz="2000" i="1" dirty="0">
                <a:solidFill>
                  <a:srgbClr val="280099"/>
                </a:solidFill>
              </a:rPr>
              <a:t>The Buyer negotiates a price with the Seller through an Agent</a:t>
            </a:r>
          </a:p>
        </p:txBody>
      </p:sp>
    </p:spTree>
    <p:extLst>
      <p:ext uri="{BB962C8B-B14F-4D97-AF65-F5344CB8AC3E}">
        <p14:creationId xmlns:p14="http://schemas.microsoft.com/office/powerpoint/2010/main" val="134195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6B96-E7DE-0945-9A53-6C1B1D221683}"/>
              </a:ext>
            </a:extLst>
          </p:cNvPr>
          <p:cNvSpPr>
            <a:spLocks noGrp="1"/>
          </p:cNvSpPr>
          <p:nvPr>
            <p:ph type="title"/>
          </p:nvPr>
        </p:nvSpPr>
        <p:spPr/>
        <p:txBody>
          <a:bodyPr>
            <a:normAutofit fontScale="90000"/>
          </a:bodyPr>
          <a:lstStyle/>
          <a:p>
            <a:r>
              <a:rPr lang="en-US" dirty="0"/>
              <a:t>Association Between Classes</a:t>
            </a:r>
            <a:br>
              <a:rPr lang="en-US" dirty="0"/>
            </a:br>
            <a:r>
              <a:rPr lang="en-US" sz="3100" i="1" dirty="0"/>
              <a:t>﻿Association Classes</a:t>
            </a:r>
            <a:endParaRPr lang="en-US" dirty="0"/>
          </a:p>
        </p:txBody>
      </p:sp>
      <p:sp>
        <p:nvSpPr>
          <p:cNvPr id="3" name="Content Placeholder 2">
            <a:extLst>
              <a:ext uri="{FF2B5EF4-FFF2-40B4-BE49-F238E27FC236}">
                <a16:creationId xmlns:a16="http://schemas.microsoft.com/office/drawing/2014/main" id="{DBF5FB31-59AA-5844-AD3E-FB5E9E6BA1A0}"/>
              </a:ext>
            </a:extLst>
          </p:cNvPr>
          <p:cNvSpPr>
            <a:spLocks noGrp="1"/>
          </p:cNvSpPr>
          <p:nvPr>
            <p:ph idx="1"/>
          </p:nvPr>
        </p:nvSpPr>
        <p:spPr>
          <a:xfrm>
            <a:off x="457200" y="976313"/>
            <a:ext cx="8363272" cy="5402070"/>
          </a:xfrm>
        </p:spPr>
        <p:txBody>
          <a:bodyPr>
            <a:normAutofit/>
          </a:bodyPr>
          <a:lstStyle/>
          <a:p>
            <a:pPr marL="0" indent="0">
              <a:buNone/>
            </a:pPr>
            <a:r>
              <a:rPr lang="en-US" sz="2800" dirty="0">
                <a:solidFill>
                  <a:srgbClr val="280099"/>
                </a:solidFill>
              </a:rPr>
              <a:t>﻿An association class is a class that models an association between two or more classes. </a:t>
            </a:r>
          </a:p>
          <a:p>
            <a:r>
              <a:rPr lang="en-US" sz="2400" dirty="0">
                <a:solidFill>
                  <a:srgbClr val="280099"/>
                </a:solidFill>
              </a:rPr>
              <a:t>The attributes of the association class are the attributes of the association. </a:t>
            </a:r>
          </a:p>
          <a:p>
            <a:r>
              <a:rPr lang="en-US" sz="2400" dirty="0">
                <a:solidFill>
                  <a:srgbClr val="280099"/>
                </a:solidFill>
              </a:rPr>
              <a:t>In a complex association between two or more classes, it is possible for an association to have attributes. This happens most often in many-to-many associations, where an attribute does not belong to any of the classes but belongs to the association.</a:t>
            </a:r>
          </a:p>
        </p:txBody>
      </p:sp>
      <p:pic>
        <p:nvPicPr>
          <p:cNvPr id="4" name="Picture 3">
            <a:extLst>
              <a:ext uri="{FF2B5EF4-FFF2-40B4-BE49-F238E27FC236}">
                <a16:creationId xmlns:a16="http://schemas.microsoft.com/office/drawing/2014/main" id="{3037D5C7-35A2-B342-8BE4-6066C832C726}"/>
              </a:ext>
            </a:extLst>
          </p:cNvPr>
          <p:cNvPicPr>
            <a:picLocks noChangeAspect="1"/>
          </p:cNvPicPr>
          <p:nvPr/>
        </p:nvPicPr>
        <p:blipFill>
          <a:blip r:embed="rId2"/>
          <a:stretch>
            <a:fillRect/>
          </a:stretch>
        </p:blipFill>
        <p:spPr>
          <a:xfrm>
            <a:off x="3059832" y="4285698"/>
            <a:ext cx="5453174" cy="1807598"/>
          </a:xfrm>
          <a:prstGeom prst="rect">
            <a:avLst/>
          </a:prstGeom>
        </p:spPr>
      </p:pic>
      <p:sp>
        <p:nvSpPr>
          <p:cNvPr id="9" name="TextBox 8">
            <a:extLst>
              <a:ext uri="{FF2B5EF4-FFF2-40B4-BE49-F238E27FC236}">
                <a16:creationId xmlns:a16="http://schemas.microsoft.com/office/drawing/2014/main" id="{7A9BEB59-8E0A-EE4A-A9E2-92F5FF46D6CA}"/>
              </a:ext>
            </a:extLst>
          </p:cNvPr>
          <p:cNvSpPr txBox="1"/>
          <p:nvPr/>
        </p:nvSpPr>
        <p:spPr>
          <a:xfrm>
            <a:off x="457200" y="5661248"/>
            <a:ext cx="7427168" cy="892552"/>
          </a:xfrm>
          <a:prstGeom prst="rect">
            <a:avLst/>
          </a:prstGeom>
          <a:noFill/>
        </p:spPr>
        <p:txBody>
          <a:bodyPr wrap="square" rtlCol="0">
            <a:spAutoFit/>
          </a:bodyPr>
          <a:lstStyle/>
          <a:p>
            <a:r>
              <a:rPr lang="en-US" sz="2800" dirty="0">
                <a:solidFill>
                  <a:srgbClr val="280099"/>
                </a:solidFill>
              </a:rPr>
              <a:t>Association Class Example﻿</a:t>
            </a:r>
          </a:p>
          <a:p>
            <a:r>
              <a:rPr lang="en-US" sz="2400" i="1" dirty="0">
                <a:solidFill>
                  <a:srgbClr val="280099"/>
                </a:solidFill>
              </a:rPr>
              <a:t>Project Is staffed by Employee; Employee Works on Project</a:t>
            </a:r>
          </a:p>
        </p:txBody>
      </p:sp>
    </p:spTree>
    <p:extLst>
      <p:ext uri="{BB962C8B-B14F-4D97-AF65-F5344CB8AC3E}">
        <p14:creationId xmlns:p14="http://schemas.microsoft.com/office/powerpoint/2010/main" val="317195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3096-68AA-9B49-AD67-57E0C24E7507}"/>
              </a:ext>
            </a:extLst>
          </p:cNvPr>
          <p:cNvSpPr>
            <a:spLocks noGrp="1"/>
          </p:cNvSpPr>
          <p:nvPr>
            <p:ph type="title"/>
          </p:nvPr>
        </p:nvSpPr>
        <p:spPr/>
        <p:txBody>
          <a:bodyPr>
            <a:noAutofit/>
          </a:bodyPr>
          <a:lstStyle/>
          <a:p>
            <a:r>
              <a:rPr lang="en-US" sz="3000" dirty="0"/>
              <a:t>Composition &amp; Aggregation Hierarchies</a:t>
            </a:r>
          </a:p>
        </p:txBody>
      </p:sp>
      <p:sp>
        <p:nvSpPr>
          <p:cNvPr id="3" name="Content Placeholder 2">
            <a:extLst>
              <a:ext uri="{FF2B5EF4-FFF2-40B4-BE49-F238E27FC236}">
                <a16:creationId xmlns:a16="http://schemas.microsoft.com/office/drawing/2014/main" id="{6038FDBD-52E7-B443-9763-4D4CD790DD2F}"/>
              </a:ext>
            </a:extLst>
          </p:cNvPr>
          <p:cNvSpPr>
            <a:spLocks noGrp="1"/>
          </p:cNvSpPr>
          <p:nvPr>
            <p:ph idx="1"/>
          </p:nvPr>
        </p:nvSpPr>
        <p:spPr/>
        <p:txBody>
          <a:bodyPr>
            <a:normAutofit/>
          </a:bodyPr>
          <a:lstStyle/>
          <a:p>
            <a:pPr marL="0" indent="0">
              <a:buNone/>
            </a:pPr>
            <a:r>
              <a:rPr lang="en-US" sz="2800" dirty="0"/>
              <a:t>﻿Composition &amp; aggregation hierarchies address a class that is made up of other classes</a:t>
            </a:r>
          </a:p>
          <a:p>
            <a:pPr lvl="1"/>
            <a:r>
              <a:rPr lang="en-US" sz="2400" dirty="0"/>
              <a:t>﻿Special forms of a relationship in which classes are connected by the whole/part relationship</a:t>
            </a:r>
          </a:p>
          <a:p>
            <a:pPr lvl="1"/>
            <a:r>
              <a:rPr lang="en-US" sz="2400" dirty="0"/>
              <a:t>﻿ The relationship between the parts and the whole is an Is part of relationship</a:t>
            </a:r>
          </a:p>
          <a:p>
            <a:pPr marL="0" indent="0">
              <a:buNone/>
            </a:pPr>
            <a:endParaRPr lang="en-US" sz="2800" dirty="0"/>
          </a:p>
          <a:p>
            <a:pPr marL="0" indent="0">
              <a:buNone/>
            </a:pPr>
            <a:r>
              <a:rPr lang="en-US" sz="2800" dirty="0"/>
              <a:t>Relationship</a:t>
            </a:r>
          </a:p>
          <a:p>
            <a:pPr marL="0" indent="0">
              <a:buNone/>
            </a:pPr>
            <a:r>
              <a:rPr lang="en-US" sz="2800" dirty="0"/>
              <a:t>Characteristics</a:t>
            </a:r>
          </a:p>
          <a:p>
            <a:pPr lvl="1"/>
            <a:endParaRPr lang="en-US" sz="2400" dirty="0"/>
          </a:p>
          <a:p>
            <a:pPr lvl="1"/>
            <a:endParaRPr lang="en-US" sz="2400" dirty="0"/>
          </a:p>
        </p:txBody>
      </p:sp>
      <p:pic>
        <p:nvPicPr>
          <p:cNvPr id="5" name="Picture 4">
            <a:extLst>
              <a:ext uri="{FF2B5EF4-FFF2-40B4-BE49-F238E27FC236}">
                <a16:creationId xmlns:a16="http://schemas.microsoft.com/office/drawing/2014/main" id="{4C19DEA1-6107-B04E-A86E-C02B9621BB92}"/>
              </a:ext>
            </a:extLst>
          </p:cNvPr>
          <p:cNvPicPr>
            <a:picLocks noChangeAspect="1"/>
          </p:cNvPicPr>
          <p:nvPr/>
        </p:nvPicPr>
        <p:blipFill>
          <a:blip r:embed="rId2"/>
          <a:stretch>
            <a:fillRect/>
          </a:stretch>
        </p:blipFill>
        <p:spPr>
          <a:xfrm>
            <a:off x="2987824" y="3774883"/>
            <a:ext cx="5346700" cy="2603500"/>
          </a:xfrm>
          <a:prstGeom prst="rect">
            <a:avLst/>
          </a:prstGeom>
        </p:spPr>
      </p:pic>
    </p:spTree>
    <p:extLst>
      <p:ext uri="{BB962C8B-B14F-4D97-AF65-F5344CB8AC3E}">
        <p14:creationId xmlns:p14="http://schemas.microsoft.com/office/powerpoint/2010/main" val="5384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3096-68AA-9B49-AD67-57E0C24E7507}"/>
              </a:ext>
            </a:extLst>
          </p:cNvPr>
          <p:cNvSpPr>
            <a:spLocks noGrp="1"/>
          </p:cNvSpPr>
          <p:nvPr>
            <p:ph type="title"/>
          </p:nvPr>
        </p:nvSpPr>
        <p:spPr/>
        <p:txBody>
          <a:bodyPr>
            <a:noAutofit/>
          </a:bodyPr>
          <a:lstStyle/>
          <a:p>
            <a:r>
              <a:rPr lang="en-US" sz="3000" dirty="0"/>
              <a:t>Composition &amp; Aggregation Hierarchies</a:t>
            </a:r>
            <a:br>
              <a:rPr lang="en-US" sz="3000" dirty="0"/>
            </a:br>
            <a:r>
              <a:rPr lang="en-US" sz="2800" i="1" dirty="0"/>
              <a:t>Composition Relationship</a:t>
            </a:r>
            <a:endParaRPr lang="en-US" sz="3000" i="1" dirty="0"/>
          </a:p>
        </p:txBody>
      </p:sp>
      <p:sp>
        <p:nvSpPr>
          <p:cNvPr id="3" name="Content Placeholder 2">
            <a:extLst>
              <a:ext uri="{FF2B5EF4-FFF2-40B4-BE49-F238E27FC236}">
                <a16:creationId xmlns:a16="http://schemas.microsoft.com/office/drawing/2014/main" id="{6038FDBD-52E7-B443-9763-4D4CD790DD2F}"/>
              </a:ext>
            </a:extLst>
          </p:cNvPr>
          <p:cNvSpPr>
            <a:spLocks noGrp="1"/>
          </p:cNvSpPr>
          <p:nvPr>
            <p:ph idx="1"/>
          </p:nvPr>
        </p:nvSpPr>
        <p:spPr/>
        <p:txBody>
          <a:bodyPr>
            <a:normAutofit/>
          </a:bodyPr>
          <a:lstStyle/>
          <a:p>
            <a:pPr marL="0" indent="0">
              <a:buNone/>
            </a:pPr>
            <a:r>
              <a:rPr lang="en-US" dirty="0"/>
              <a:t>﻿In composition relationship, ﻿the part objects are created, live, and die together with the whole. The part object can belong to only one whole.</a:t>
            </a:r>
          </a:p>
        </p:txBody>
      </p:sp>
      <p:pic>
        <p:nvPicPr>
          <p:cNvPr id="4" name="Picture 3">
            <a:extLst>
              <a:ext uri="{FF2B5EF4-FFF2-40B4-BE49-F238E27FC236}">
                <a16:creationId xmlns:a16="http://schemas.microsoft.com/office/drawing/2014/main" id="{5B76BC9C-EA20-7B4F-9A45-559788C49361}"/>
              </a:ext>
            </a:extLst>
          </p:cNvPr>
          <p:cNvPicPr>
            <a:picLocks noChangeAspect="1"/>
          </p:cNvPicPr>
          <p:nvPr/>
        </p:nvPicPr>
        <p:blipFill>
          <a:blip r:embed="rId2"/>
          <a:stretch>
            <a:fillRect/>
          </a:stretch>
        </p:blipFill>
        <p:spPr>
          <a:xfrm>
            <a:off x="539552" y="2636912"/>
            <a:ext cx="7875807" cy="2592288"/>
          </a:xfrm>
          <a:prstGeom prst="rect">
            <a:avLst/>
          </a:prstGeom>
        </p:spPr>
      </p:pic>
    </p:spTree>
    <p:extLst>
      <p:ext uri="{BB962C8B-B14F-4D97-AF65-F5344CB8AC3E}">
        <p14:creationId xmlns:p14="http://schemas.microsoft.com/office/powerpoint/2010/main" val="122161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3096-68AA-9B49-AD67-57E0C24E7507}"/>
              </a:ext>
            </a:extLst>
          </p:cNvPr>
          <p:cNvSpPr>
            <a:spLocks noGrp="1"/>
          </p:cNvSpPr>
          <p:nvPr>
            <p:ph type="title"/>
          </p:nvPr>
        </p:nvSpPr>
        <p:spPr/>
        <p:txBody>
          <a:bodyPr>
            <a:noAutofit/>
          </a:bodyPr>
          <a:lstStyle/>
          <a:p>
            <a:r>
              <a:rPr lang="en-US" sz="3000" dirty="0"/>
              <a:t>Composition &amp; Aggregation Hierarchies</a:t>
            </a:r>
            <a:br>
              <a:rPr lang="en-US" sz="3000" dirty="0"/>
            </a:br>
            <a:r>
              <a:rPr lang="en-US" sz="2800" i="1" dirty="0"/>
              <a:t>Aggregation Hierarchy</a:t>
            </a:r>
            <a:endParaRPr lang="en-US" sz="3000" i="1" dirty="0"/>
          </a:p>
        </p:txBody>
      </p:sp>
      <p:sp>
        <p:nvSpPr>
          <p:cNvPr id="3" name="Content Placeholder 2">
            <a:extLst>
              <a:ext uri="{FF2B5EF4-FFF2-40B4-BE49-F238E27FC236}">
                <a16:creationId xmlns:a16="http://schemas.microsoft.com/office/drawing/2014/main" id="{6038FDBD-52E7-B443-9763-4D4CD790DD2F}"/>
              </a:ext>
            </a:extLst>
          </p:cNvPr>
          <p:cNvSpPr>
            <a:spLocks noGrp="1"/>
          </p:cNvSpPr>
          <p:nvPr>
            <p:ph idx="1"/>
          </p:nvPr>
        </p:nvSpPr>
        <p:spPr/>
        <p:txBody>
          <a:bodyPr>
            <a:normAutofit/>
          </a:bodyPr>
          <a:lstStyle/>
          <a:p>
            <a:pPr marL="0" indent="0">
              <a:buNone/>
            </a:pPr>
            <a:r>
              <a:rPr lang="en-US" dirty="0"/>
              <a:t>﻿The aggregation hierarchy is a weaker form of whole/part relationship. </a:t>
            </a:r>
          </a:p>
          <a:p>
            <a:pPr marL="0" indent="0">
              <a:buNone/>
            </a:pPr>
            <a:r>
              <a:rPr lang="en-US" dirty="0"/>
              <a:t>Part instances can be added to and removed from the aggregate whole. For this reason:</a:t>
            </a:r>
          </a:p>
        </p:txBody>
      </p:sp>
      <p:pic>
        <p:nvPicPr>
          <p:cNvPr id="5" name="Picture 4">
            <a:extLst>
              <a:ext uri="{FF2B5EF4-FFF2-40B4-BE49-F238E27FC236}">
                <a16:creationId xmlns:a16="http://schemas.microsoft.com/office/drawing/2014/main" id="{91D13FDA-3DDC-A04A-8827-E133D4B238A1}"/>
              </a:ext>
            </a:extLst>
          </p:cNvPr>
          <p:cNvPicPr>
            <a:picLocks noChangeAspect="1"/>
          </p:cNvPicPr>
          <p:nvPr/>
        </p:nvPicPr>
        <p:blipFill>
          <a:blip r:embed="rId2"/>
          <a:stretch>
            <a:fillRect/>
          </a:stretch>
        </p:blipFill>
        <p:spPr>
          <a:xfrm>
            <a:off x="3950733" y="3302065"/>
            <a:ext cx="4509699" cy="3223279"/>
          </a:xfrm>
          <a:prstGeom prst="rect">
            <a:avLst/>
          </a:prstGeom>
        </p:spPr>
      </p:pic>
      <p:sp>
        <p:nvSpPr>
          <p:cNvPr id="6" name="Content Placeholder 2">
            <a:extLst>
              <a:ext uri="{FF2B5EF4-FFF2-40B4-BE49-F238E27FC236}">
                <a16:creationId xmlns:a16="http://schemas.microsoft.com/office/drawing/2014/main" id="{4A901F2C-BACD-9E40-93AE-EB846EFFEA14}"/>
              </a:ext>
            </a:extLst>
          </p:cNvPr>
          <p:cNvSpPr txBox="1">
            <a:spLocks/>
          </p:cNvSpPr>
          <p:nvPr/>
        </p:nvSpPr>
        <p:spPr>
          <a:xfrm>
            <a:off x="497632" y="3068960"/>
            <a:ext cx="5010472" cy="3093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solidFill>
              </a:rPr>
              <a:t>﻿</a:t>
            </a:r>
            <a:r>
              <a:rPr lang="en-US" sz="2800" dirty="0">
                <a:solidFill>
                  <a:schemeClr val="tx1"/>
                </a:solidFill>
              </a:rPr>
              <a:t>Aggregations are likely to be used to model conceptual classes rather than physical classes. </a:t>
            </a:r>
          </a:p>
        </p:txBody>
      </p:sp>
      <p:sp>
        <p:nvSpPr>
          <p:cNvPr id="7" name="Content Placeholder 2">
            <a:extLst>
              <a:ext uri="{FF2B5EF4-FFF2-40B4-BE49-F238E27FC236}">
                <a16:creationId xmlns:a16="http://schemas.microsoft.com/office/drawing/2014/main" id="{725621EC-0B5F-D54A-96B4-81847852C5C8}"/>
              </a:ext>
            </a:extLst>
          </p:cNvPr>
          <p:cNvSpPr txBox="1">
            <a:spLocks/>
          </p:cNvSpPr>
          <p:nvPr/>
        </p:nvSpPr>
        <p:spPr>
          <a:xfrm>
            <a:off x="538064" y="4941168"/>
            <a:ext cx="3423563" cy="14372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solidFill>
              </a:rPr>
              <a:t>A </a:t>
            </a:r>
            <a:r>
              <a:rPr lang="en-US" sz="2800" dirty="0">
                <a:solidFill>
                  <a:schemeClr val="tx1"/>
                </a:solidFill>
              </a:rPr>
              <a:t>part could belong to more than one aggregation</a:t>
            </a:r>
          </a:p>
        </p:txBody>
      </p:sp>
    </p:spTree>
    <p:extLst>
      <p:ext uri="{BB962C8B-B14F-4D97-AF65-F5344CB8AC3E}">
        <p14:creationId xmlns:p14="http://schemas.microsoft.com/office/powerpoint/2010/main" val="32714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3522-A2E3-084A-8547-CAC0ECA0171B}"/>
              </a:ext>
            </a:extLst>
          </p:cNvPr>
          <p:cNvSpPr>
            <a:spLocks noGrp="1"/>
          </p:cNvSpPr>
          <p:nvPr>
            <p:ph type="title"/>
          </p:nvPr>
        </p:nvSpPr>
        <p:spPr/>
        <p:txBody>
          <a:bodyPr>
            <a:noAutofit/>
          </a:bodyPr>
          <a:lstStyle/>
          <a:p>
            <a:r>
              <a:rPr lang="en-US" sz="3000" dirty="0"/>
              <a:t>﻿Generalization/Specialization Hierarchy</a:t>
            </a:r>
          </a:p>
        </p:txBody>
      </p:sp>
      <p:sp>
        <p:nvSpPr>
          <p:cNvPr id="3" name="Content Placeholder 2">
            <a:extLst>
              <a:ext uri="{FF2B5EF4-FFF2-40B4-BE49-F238E27FC236}">
                <a16:creationId xmlns:a16="http://schemas.microsoft.com/office/drawing/2014/main" id="{E1050470-F800-BA43-93B5-A5D32A5BA103}"/>
              </a:ext>
            </a:extLst>
          </p:cNvPr>
          <p:cNvSpPr>
            <a:spLocks noGrp="1"/>
          </p:cNvSpPr>
          <p:nvPr>
            <p:ph idx="1"/>
          </p:nvPr>
        </p:nvSpPr>
        <p:spPr>
          <a:xfrm>
            <a:off x="457200" y="976312"/>
            <a:ext cx="8229600" cy="5549031"/>
          </a:xfrm>
        </p:spPr>
        <p:txBody>
          <a:bodyPr>
            <a:normAutofit fontScale="92500" lnSpcReduction="10000"/>
          </a:bodyPr>
          <a:lstStyle/>
          <a:p>
            <a:r>
              <a:rPr lang="en-US" dirty="0"/>
              <a:t>﻿Some classes are similar but not identical. They have some attributes in common and others that are different</a:t>
            </a:r>
          </a:p>
          <a:p>
            <a:pPr lvl="1"/>
            <a:r>
              <a:rPr lang="en-US" dirty="0"/>
              <a:t>﻿Common attributes are abstracted into a generalized class, which is referred to as a superclass</a:t>
            </a:r>
          </a:p>
          <a:p>
            <a:pPr lvl="1"/>
            <a:r>
              <a:rPr lang="en-US" dirty="0"/>
              <a:t>﻿The different attributes are properties of the specialized class, which is referred to as a subclass.</a:t>
            </a:r>
          </a:p>
          <a:p>
            <a:r>
              <a:rPr lang="en-US" dirty="0"/>
              <a:t>﻿There is an Is a relationship between the subclass and the superclass.</a:t>
            </a:r>
          </a:p>
          <a:p>
            <a:pPr lvl="1"/>
            <a:r>
              <a:rPr lang="en-US" dirty="0"/>
              <a:t>﻿The superclass is also referred to as a parent class or ancestor class. </a:t>
            </a:r>
          </a:p>
          <a:p>
            <a:pPr lvl="1"/>
            <a:r>
              <a:rPr lang="en-US" dirty="0"/>
              <a:t>The subclass is also referred to as a child class or descendent class</a:t>
            </a:r>
          </a:p>
        </p:txBody>
      </p:sp>
    </p:spTree>
    <p:extLst>
      <p:ext uri="{BB962C8B-B14F-4D97-AF65-F5344CB8AC3E}">
        <p14:creationId xmlns:p14="http://schemas.microsoft.com/office/powerpoint/2010/main" val="192945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3522-A2E3-084A-8547-CAC0ECA0171B}"/>
              </a:ext>
            </a:extLst>
          </p:cNvPr>
          <p:cNvSpPr>
            <a:spLocks noGrp="1"/>
          </p:cNvSpPr>
          <p:nvPr>
            <p:ph type="title"/>
          </p:nvPr>
        </p:nvSpPr>
        <p:spPr>
          <a:xfrm>
            <a:off x="1921822" y="0"/>
            <a:ext cx="6764977" cy="822722"/>
          </a:xfrm>
        </p:spPr>
        <p:txBody>
          <a:bodyPr>
            <a:noAutofit/>
          </a:bodyPr>
          <a:lstStyle/>
          <a:p>
            <a:r>
              <a:rPr lang="en-US" sz="3000" dirty="0"/>
              <a:t>﻿﻿Generalization/Specialization Hierarchy</a:t>
            </a:r>
            <a:br>
              <a:rPr lang="en-US" sz="2600" dirty="0"/>
            </a:br>
            <a:r>
              <a:rPr lang="en-US" sz="2400" i="1" dirty="0"/>
              <a:t>Inheritance of Class Attributes/Operations</a:t>
            </a:r>
          </a:p>
        </p:txBody>
      </p:sp>
      <p:sp>
        <p:nvSpPr>
          <p:cNvPr id="5" name="Content Placeholder 2">
            <a:extLst>
              <a:ext uri="{FF2B5EF4-FFF2-40B4-BE49-F238E27FC236}">
                <a16:creationId xmlns:a16="http://schemas.microsoft.com/office/drawing/2014/main" id="{A76D55AB-68C0-CF45-8FC5-EF2122C076C6}"/>
              </a:ext>
            </a:extLst>
          </p:cNvPr>
          <p:cNvSpPr txBox="1">
            <a:spLocks/>
          </p:cNvSpPr>
          <p:nvPr/>
        </p:nvSpPr>
        <p:spPr>
          <a:xfrm>
            <a:off x="457199" y="1013433"/>
            <a:ext cx="8229600" cy="3600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solidFill>
              </a:rPr>
              <a:t>﻿Each subclass inherits the properties (﻿attributes, operations)  of the superclass but then extends these properties in different ways</a:t>
            </a:r>
          </a:p>
        </p:txBody>
      </p:sp>
      <p:pic>
        <p:nvPicPr>
          <p:cNvPr id="8" name="Picture 0">
            <a:extLst>
              <a:ext uri="{FF2B5EF4-FFF2-40B4-BE49-F238E27FC236}">
                <a16:creationId xmlns:a16="http://schemas.microsoft.com/office/drawing/2014/main" id="{D0EEB5ED-5733-EE4D-86C8-59AE9D8CD419}"/>
              </a:ext>
            </a:extLst>
          </p:cNvPr>
          <p:cNvPicPr>
            <a:picLocks noChangeAspect="1"/>
          </p:cNvPicPr>
          <p:nvPr/>
        </p:nvPicPr>
        <p:blipFill>
          <a:blip r:embed="rId2"/>
          <a:stretch>
            <a:fillRect/>
          </a:stretch>
        </p:blipFill>
        <p:spPr>
          <a:xfrm>
            <a:off x="574269" y="2636911"/>
            <a:ext cx="4185233" cy="3040977"/>
          </a:xfrm>
          <a:prstGeom prst="rect">
            <a:avLst/>
          </a:prstGeom>
        </p:spPr>
      </p:pic>
      <p:pic>
        <p:nvPicPr>
          <p:cNvPr id="9" name="Picture 8">
            <a:extLst>
              <a:ext uri="{FF2B5EF4-FFF2-40B4-BE49-F238E27FC236}">
                <a16:creationId xmlns:a16="http://schemas.microsoft.com/office/drawing/2014/main" id="{758D67CE-71D3-CA45-B8A5-C3E164061B34}"/>
              </a:ext>
            </a:extLst>
          </p:cNvPr>
          <p:cNvPicPr>
            <a:picLocks noChangeAspect="1"/>
          </p:cNvPicPr>
          <p:nvPr/>
        </p:nvPicPr>
        <p:blipFill>
          <a:blip r:embed="rId3"/>
          <a:stretch>
            <a:fillRect/>
          </a:stretch>
        </p:blipFill>
        <p:spPr>
          <a:xfrm>
            <a:off x="4759502" y="2852936"/>
            <a:ext cx="3703955" cy="2924175"/>
          </a:xfrm>
          <a:prstGeom prst="rect">
            <a:avLst/>
          </a:prstGeom>
        </p:spPr>
      </p:pic>
    </p:spTree>
    <p:extLst>
      <p:ext uri="{BB962C8B-B14F-4D97-AF65-F5344CB8AC3E}">
        <p14:creationId xmlns:p14="http://schemas.microsoft.com/office/powerpoint/2010/main" val="43609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lstStyle/>
          <a:p>
            <a:r>
              <a:rPr lang="en-US" dirty="0"/>
              <a:t>Static Modeling &amp; The UML</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3542382"/>
          </a:xfrm>
        </p:spPr>
        <p:txBody>
          <a:bodyPr>
            <a:normAutofit fontScale="77500" lnSpcReduction="20000"/>
          </a:bodyPr>
          <a:lstStyle/>
          <a:p>
            <a:r>
              <a:rPr lang="en-US" sz="2800" dirty="0"/>
              <a:t>﻿The approach used in COMET is to have a conceptual static model early in the analysis phase that is used to model and help understand the problem domain. </a:t>
            </a:r>
          </a:p>
          <a:p>
            <a:r>
              <a:rPr lang="en-US" sz="2800" dirty="0"/>
              <a:t>The initial emphasis is on modeling physical classes &amp; entity classes</a:t>
            </a:r>
          </a:p>
          <a:p>
            <a:pPr lvl="1"/>
            <a:r>
              <a:rPr lang="en-US" dirty="0"/>
              <a:t>﻿Physical classes: classes that have physical characteristics – that is, they can be seen &amp; touched (﻿users, external systems, timers)</a:t>
            </a:r>
          </a:p>
          <a:p>
            <a:pPr lvl="1" algn="just"/>
            <a:r>
              <a:rPr lang="en-US" dirty="0"/>
              <a:t>﻿Entity classes are conceptual data-intensive classes that are often persistent (long-living). </a:t>
            </a:r>
          </a:p>
          <a:p>
            <a:pPr lvl="1" algn="just"/>
            <a:endParaRPr lang="en-US" sz="1500" dirty="0"/>
          </a:p>
          <a:p>
            <a:r>
              <a:rPr lang="en-US" sz="2800" dirty="0"/>
              <a:t>A </a:t>
            </a:r>
            <a:r>
              <a:rPr lang="en-US" sz="2800" b="1" i="1" dirty="0"/>
              <a:t>constraint</a:t>
            </a:r>
            <a:r>
              <a:rPr lang="en-US" sz="2800" dirty="0"/>
              <a:t> specifies a condition or restriction that must be true</a:t>
            </a:r>
          </a:p>
        </p:txBody>
      </p:sp>
      <p:pic>
        <p:nvPicPr>
          <p:cNvPr id="4" name="Picture 3">
            <a:extLst>
              <a:ext uri="{FF2B5EF4-FFF2-40B4-BE49-F238E27FC236}">
                <a16:creationId xmlns:a16="http://schemas.microsoft.com/office/drawing/2014/main" id="{42DCF32D-5DF1-804C-9783-C5D8BE4CF87C}"/>
              </a:ext>
            </a:extLst>
          </p:cNvPr>
          <p:cNvPicPr>
            <a:picLocks noChangeAspect="1"/>
          </p:cNvPicPr>
          <p:nvPr/>
        </p:nvPicPr>
        <p:blipFill>
          <a:blip r:embed="rId3"/>
          <a:stretch>
            <a:fillRect/>
          </a:stretch>
        </p:blipFill>
        <p:spPr>
          <a:xfrm>
            <a:off x="899592" y="3912362"/>
            <a:ext cx="1701800" cy="762000"/>
          </a:xfrm>
          <a:prstGeom prst="rect">
            <a:avLst/>
          </a:prstGeom>
        </p:spPr>
      </p:pic>
      <p:sp>
        <p:nvSpPr>
          <p:cNvPr id="5" name="TextBox 4">
            <a:extLst>
              <a:ext uri="{FF2B5EF4-FFF2-40B4-BE49-F238E27FC236}">
                <a16:creationId xmlns:a16="http://schemas.microsoft.com/office/drawing/2014/main" id="{6FA7D533-077D-7A49-863E-05186D2CE922}"/>
              </a:ext>
            </a:extLst>
          </p:cNvPr>
          <p:cNvSpPr txBox="1"/>
          <p:nvPr/>
        </p:nvSpPr>
        <p:spPr>
          <a:xfrm>
            <a:off x="898269" y="4708973"/>
            <a:ext cx="1701800" cy="923330"/>
          </a:xfrm>
          <a:prstGeom prst="rect">
            <a:avLst/>
          </a:prstGeom>
          <a:noFill/>
        </p:spPr>
        <p:txBody>
          <a:bodyPr wrap="square" rtlCol="0">
            <a:spAutoFit/>
          </a:bodyPr>
          <a:lstStyle/>
          <a:p>
            <a:pPr algn="ctr"/>
            <a:r>
              <a:rPr lang="en-US" dirty="0">
                <a:solidFill>
                  <a:srgbClr val="280099"/>
                </a:solidFill>
              </a:rPr>
              <a:t>﻿Example of constraints on objects</a:t>
            </a:r>
          </a:p>
        </p:txBody>
      </p:sp>
      <p:pic>
        <p:nvPicPr>
          <p:cNvPr id="6" name="Picture 5">
            <a:extLst>
              <a:ext uri="{FF2B5EF4-FFF2-40B4-BE49-F238E27FC236}">
                <a16:creationId xmlns:a16="http://schemas.microsoft.com/office/drawing/2014/main" id="{2A84B76F-EAB0-EC48-90A8-0BF87CCF5FF6}"/>
              </a:ext>
            </a:extLst>
          </p:cNvPr>
          <p:cNvPicPr>
            <a:picLocks noChangeAspect="1"/>
          </p:cNvPicPr>
          <p:nvPr/>
        </p:nvPicPr>
        <p:blipFill>
          <a:blip r:embed="rId4"/>
          <a:stretch>
            <a:fillRect/>
          </a:stretch>
        </p:blipFill>
        <p:spPr>
          <a:xfrm>
            <a:off x="4597979" y="3912362"/>
            <a:ext cx="1729176" cy="2901014"/>
          </a:xfrm>
          <a:prstGeom prst="rect">
            <a:avLst/>
          </a:prstGeom>
        </p:spPr>
      </p:pic>
      <p:sp>
        <p:nvSpPr>
          <p:cNvPr id="7" name="TextBox 6">
            <a:extLst>
              <a:ext uri="{FF2B5EF4-FFF2-40B4-BE49-F238E27FC236}">
                <a16:creationId xmlns:a16="http://schemas.microsoft.com/office/drawing/2014/main" id="{6071CF57-6997-2B47-B0BA-1A6E3C9E854B}"/>
              </a:ext>
            </a:extLst>
          </p:cNvPr>
          <p:cNvSpPr txBox="1"/>
          <p:nvPr/>
        </p:nvSpPr>
        <p:spPr>
          <a:xfrm>
            <a:off x="6358731" y="5180381"/>
            <a:ext cx="2359644" cy="1477328"/>
          </a:xfrm>
          <a:prstGeom prst="rect">
            <a:avLst/>
          </a:prstGeom>
          <a:noFill/>
        </p:spPr>
        <p:txBody>
          <a:bodyPr wrap="square" rtlCol="0">
            <a:spAutoFit/>
          </a:bodyPr>
          <a:lstStyle/>
          <a:p>
            <a:pPr algn="ctr"/>
            <a:r>
              <a:rPr lang="en-US" dirty="0">
                <a:solidFill>
                  <a:srgbClr val="280099"/>
                </a:solidFill>
              </a:rPr>
              <a:t>﻿ ﻿Ordering in classes association: an example of constraint (restriction) on ﻿an association link</a:t>
            </a:r>
          </a:p>
        </p:txBody>
      </p:sp>
    </p:spTree>
    <p:extLst>
      <p:ext uri="{BB962C8B-B14F-4D97-AF65-F5344CB8AC3E}">
        <p14:creationId xmlns:p14="http://schemas.microsoft.com/office/powerpoint/2010/main" val="395921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a:bodyPr>
          <a:lstStyle/>
          <a:p>
            <a:r>
              <a:rPr lang="en-US" dirty="0"/>
              <a:t>Context Modeling</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4180878"/>
          </a:xfrm>
        </p:spPr>
        <p:txBody>
          <a:bodyPr>
            <a:normAutofit lnSpcReduction="10000"/>
          </a:bodyPr>
          <a:lstStyle/>
          <a:p>
            <a:pPr marL="0" indent="0">
              <a:buNone/>
            </a:pPr>
            <a:r>
              <a:rPr lang="en-US" sz="2800" dirty="0"/>
              <a:t>﻿Context modeling explicitly identifies what is inside the system and what is outside.</a:t>
            </a:r>
          </a:p>
          <a:p>
            <a:pPr algn="just"/>
            <a:r>
              <a:rPr lang="en-US" sz="2400" dirty="0"/>
              <a:t>Can be done at the total system (hardware and software) level or at the software system (software only) level</a:t>
            </a:r>
          </a:p>
          <a:p>
            <a:pPr algn="just"/>
            <a:r>
              <a:rPr lang="en-US" sz="2400" dirty="0"/>
              <a:t>Helps to ﻿understand the scope of a computer system:  what is to be included inside the system and what is to be left outside the system</a:t>
            </a:r>
          </a:p>
          <a:p>
            <a:pPr marL="0" indent="0">
              <a:buNone/>
            </a:pPr>
            <a:r>
              <a:rPr lang="en-US" sz="2600" dirty="0"/>
              <a:t>﻿A diagram that explicitly shows the border between the system (hardware and software), which is treated as a black box,  and the external environment is called a </a:t>
            </a:r>
            <a:r>
              <a:rPr lang="en-US" sz="2600" b="1" dirty="0"/>
              <a:t>system context diagram</a:t>
            </a:r>
          </a:p>
        </p:txBody>
      </p:sp>
      <p:pic>
        <p:nvPicPr>
          <p:cNvPr id="8" name="Picture 7">
            <a:extLst>
              <a:ext uri="{FF2B5EF4-FFF2-40B4-BE49-F238E27FC236}">
                <a16:creationId xmlns:a16="http://schemas.microsoft.com/office/drawing/2014/main" id="{BAB07811-548A-A846-B608-95A6034B2EF6}"/>
              </a:ext>
            </a:extLst>
          </p:cNvPr>
          <p:cNvPicPr>
            <a:picLocks noChangeAspect="1"/>
          </p:cNvPicPr>
          <p:nvPr/>
        </p:nvPicPr>
        <p:blipFill>
          <a:blip r:embed="rId3"/>
          <a:stretch>
            <a:fillRect/>
          </a:stretch>
        </p:blipFill>
        <p:spPr>
          <a:xfrm>
            <a:off x="3347864" y="4797152"/>
            <a:ext cx="5258010" cy="1800200"/>
          </a:xfrm>
          <a:prstGeom prst="rect">
            <a:avLst/>
          </a:prstGeom>
        </p:spPr>
      </p:pic>
    </p:spTree>
    <p:extLst>
      <p:ext uri="{BB962C8B-B14F-4D97-AF65-F5344CB8AC3E}">
        <p14:creationId xmlns:p14="http://schemas.microsoft.com/office/powerpoint/2010/main" val="190923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fontScale="90000"/>
          </a:bodyPr>
          <a:lstStyle/>
          <a:p>
            <a:r>
              <a:rPr lang="en-US" dirty="0"/>
              <a:t>Context Modeling</a:t>
            </a:r>
            <a:br>
              <a:rPr lang="en-US" dirty="0"/>
            </a:br>
            <a:r>
              <a:rPr lang="en-US" sz="3100" i="1" dirty="0"/>
              <a:t>Software System Context Diagram</a:t>
            </a:r>
            <a:endParaRPr lang="en-US" i="1" dirty="0"/>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4180878"/>
          </a:xfrm>
        </p:spPr>
        <p:txBody>
          <a:bodyPr>
            <a:normAutofit/>
          </a:bodyPr>
          <a:lstStyle/>
          <a:p>
            <a:pPr marL="0" indent="0">
              <a:buNone/>
            </a:pPr>
            <a:r>
              <a:rPr lang="en-US" sz="2400" dirty="0"/>
              <a:t>﻿A diagram that explicitly shows the border between the software system, also treated as a black box, &amp; the external environment (which now includes the hardware)</a:t>
            </a:r>
            <a:endParaRPr lang="en-US" sz="2400" b="1" dirty="0"/>
          </a:p>
        </p:txBody>
      </p:sp>
      <p:pic>
        <p:nvPicPr>
          <p:cNvPr id="4" name="Picture 3">
            <a:extLst>
              <a:ext uri="{FF2B5EF4-FFF2-40B4-BE49-F238E27FC236}">
                <a16:creationId xmlns:a16="http://schemas.microsoft.com/office/drawing/2014/main" id="{2FD78B4F-5086-1446-B34D-F8765F6C6C8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3608" y="2276872"/>
            <a:ext cx="7344816" cy="4377945"/>
          </a:xfrm>
          <a:prstGeom prst="rect">
            <a:avLst/>
          </a:prstGeom>
        </p:spPr>
      </p:pic>
    </p:spTree>
    <p:extLst>
      <p:ext uri="{BB962C8B-B14F-4D97-AF65-F5344CB8AC3E}">
        <p14:creationId xmlns:p14="http://schemas.microsoft.com/office/powerpoint/2010/main" val="1538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Overview</a:t>
            </a:r>
          </a:p>
          <a:p>
            <a:r>
              <a:rPr lang="en-US" dirty="0"/>
              <a:t>Association Between Classes</a:t>
            </a:r>
          </a:p>
          <a:p>
            <a:r>
              <a:rPr lang="en-US" dirty="0"/>
              <a:t>Composition &amp; Aggregation Hierarchies</a:t>
            </a:r>
          </a:p>
          <a:p>
            <a:r>
              <a:rPr lang="en-US" dirty="0"/>
              <a:t>Generalization/Specialization Hierarchy</a:t>
            </a:r>
          </a:p>
          <a:p>
            <a:r>
              <a:rPr lang="en-US" dirty="0"/>
              <a:t>Static Modeling &amp; the UML</a:t>
            </a:r>
          </a:p>
          <a:p>
            <a:r>
              <a:rPr lang="en-US" dirty="0"/>
              <a:t>Context Modeling</a:t>
            </a:r>
          </a:p>
          <a:p>
            <a:r>
              <a:rPr lang="en-US" dirty="0"/>
              <a:t>Static Modeling of Entity Classes</a:t>
            </a:r>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fontScale="90000"/>
          </a:bodyPr>
          <a:lstStyle/>
          <a:p>
            <a:r>
              <a:rPr lang="en-US" dirty="0"/>
              <a:t>Context Modeling</a:t>
            </a:r>
            <a:br>
              <a:rPr lang="en-US" dirty="0"/>
            </a:br>
            <a:r>
              <a:rPr lang="en-US" sz="2900" i="1" dirty="0"/>
              <a:t>Classes Categorization Using UML Stereotypes</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5405014"/>
          </a:xfrm>
        </p:spPr>
        <p:txBody>
          <a:bodyPr>
            <a:normAutofit/>
          </a:bodyPr>
          <a:lstStyle/>
          <a:p>
            <a:r>
              <a:rPr lang="en-US" sz="2400" dirty="0"/>
              <a:t>﻿In class structuring, the COMET method advocates categorizing classes in order to group together classes with similar characteristics</a:t>
            </a:r>
          </a:p>
          <a:p>
            <a:r>
              <a:rPr lang="en-US" sz="2400" dirty="0"/>
              <a:t>﻿In UML, </a:t>
            </a:r>
            <a:r>
              <a:rPr lang="en-US" sz="2400" b="1" i="1" dirty="0"/>
              <a:t>stereotypes</a:t>
            </a:r>
            <a:r>
              <a:rPr lang="en-US" sz="2400" dirty="0"/>
              <a:t> are used to distinguish among the various kinds of classes</a:t>
            </a:r>
          </a:p>
          <a:p>
            <a:pPr lvl="1"/>
            <a:r>
              <a:rPr lang="en-US" sz="2000" dirty="0"/>
              <a:t>﻿A stereotype is a subclass of an existing modeling element (e.g., an application or external class) that is used to represent a usage distinction (e.g., the kind of application or external class)</a:t>
            </a:r>
          </a:p>
          <a:p>
            <a:pPr lvl="1"/>
            <a:r>
              <a:rPr lang="en-US" sz="2000" dirty="0"/>
              <a:t>﻿In the UML notation, a stereotype is enclosed by guillemets («entity»).</a:t>
            </a:r>
          </a:p>
          <a:p>
            <a:r>
              <a:rPr lang="en-US" sz="2400" dirty="0"/>
              <a:t>In software applications, a class is categorized by the role it plays in the application («entity», «boundary», «control»)</a:t>
            </a:r>
          </a:p>
          <a:p>
            <a:r>
              <a:rPr lang="en-US" sz="2400" dirty="0"/>
              <a:t>﻿External classes are categorized on the basis of their characteristics in the external environment, such as «external system» or «external user»</a:t>
            </a:r>
          </a:p>
        </p:txBody>
      </p:sp>
    </p:spTree>
    <p:extLst>
      <p:ext uri="{BB962C8B-B14F-4D97-AF65-F5344CB8AC3E}">
        <p14:creationId xmlns:p14="http://schemas.microsoft.com/office/powerpoint/2010/main" val="229751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fontScale="90000"/>
          </a:bodyPr>
          <a:lstStyle/>
          <a:p>
            <a:r>
              <a:rPr lang="en-US" dirty="0"/>
              <a:t>Context Modeling</a:t>
            </a:r>
            <a:br>
              <a:rPr lang="en-US" dirty="0"/>
            </a:br>
            <a:r>
              <a:rPr lang="en-US" sz="2900" i="1" dirty="0"/>
              <a:t>Modeling External Classes 1/3</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5881686"/>
          </a:xfrm>
        </p:spPr>
        <p:txBody>
          <a:bodyPr>
            <a:normAutofit/>
          </a:bodyPr>
          <a:lstStyle/>
          <a:p>
            <a:pPr marL="0" indent="0">
              <a:buNone/>
            </a:pPr>
            <a:r>
              <a:rPr lang="en-US" sz="2000" b="1" dirty="0"/>
              <a:t>﻿</a:t>
            </a:r>
            <a:r>
              <a:rPr lang="en-US" sz="2000" dirty="0"/>
              <a:t>A human user often interacts with the software system by means of standard I/O devices such as a keyboard/display and mouse</a:t>
            </a:r>
            <a:r>
              <a:rPr lang="en-US" sz="2000" b="1" dirty="0"/>
              <a:t>﻿</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1600" b="1" i="1" dirty="0"/>
          </a:p>
          <a:p>
            <a:pPr marL="0" indent="0">
              <a:buNone/>
            </a:pPr>
            <a:endParaRPr lang="en-US" sz="1600" b="1" i="1" dirty="0"/>
          </a:p>
          <a:p>
            <a:pPr marL="0" indent="0">
              <a:buNone/>
            </a:pPr>
            <a:r>
              <a:rPr lang="en-US" sz="2000" b="1" i="1" dirty="0"/>
              <a:t>External input device</a:t>
            </a:r>
            <a:r>
              <a:rPr lang="en-US" sz="2000" dirty="0"/>
              <a:t>:  a device </a:t>
            </a:r>
          </a:p>
          <a:p>
            <a:pPr marL="0" indent="0">
              <a:buNone/>
            </a:pPr>
            <a:r>
              <a:rPr lang="en-US" sz="2000" dirty="0"/>
              <a:t>that only provides input to the </a:t>
            </a:r>
          </a:p>
          <a:p>
            <a:pPr marL="0" indent="0">
              <a:buNone/>
            </a:pPr>
            <a:r>
              <a:rPr lang="en-US" sz="2000" dirty="0"/>
              <a:t>system – for example, a sensor</a:t>
            </a:r>
          </a:p>
          <a:p>
            <a:pPr marL="0" indent="0">
              <a:buNone/>
            </a:pPr>
            <a:r>
              <a:rPr lang="en-US" sz="2000" b="1" i="1" dirty="0"/>
              <a:t>External output device</a:t>
            </a:r>
            <a:r>
              <a:rPr lang="en-US" sz="2000" dirty="0"/>
              <a:t>: a device that only receives output from the system – for example, an actuator</a:t>
            </a:r>
          </a:p>
          <a:p>
            <a:pPr marL="0" indent="0">
              <a:buNone/>
            </a:pPr>
            <a:r>
              <a:rPr lang="en-US" sz="2000" b="1" i="1" dirty="0"/>
              <a:t>External I/O device</a:t>
            </a:r>
            <a:r>
              <a:rPr lang="en-US" sz="2000" dirty="0"/>
              <a:t>: a device that both provides input to the system and receives output from the system – for example, an ATM card reader</a:t>
            </a:r>
          </a:p>
        </p:txBody>
      </p:sp>
      <p:pic>
        <p:nvPicPr>
          <p:cNvPr id="4" name="Picture 3">
            <a:extLst>
              <a:ext uri="{FF2B5EF4-FFF2-40B4-BE49-F238E27FC236}">
                <a16:creationId xmlns:a16="http://schemas.microsoft.com/office/drawing/2014/main" id="{A79E5479-EDAD-CE4D-8DDE-2DFC72F3F61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37437" y="1865839"/>
            <a:ext cx="5471067" cy="3363361"/>
          </a:xfrm>
          <a:prstGeom prst="rect">
            <a:avLst/>
          </a:prstGeom>
        </p:spPr>
      </p:pic>
      <p:pic>
        <p:nvPicPr>
          <p:cNvPr id="5" name="Picture 4">
            <a:extLst>
              <a:ext uri="{FF2B5EF4-FFF2-40B4-BE49-F238E27FC236}">
                <a16:creationId xmlns:a16="http://schemas.microsoft.com/office/drawing/2014/main" id="{13621A51-29F0-DD45-99EB-FF9EF1784F1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4391" y="1640239"/>
            <a:ext cx="4975721" cy="1307818"/>
          </a:xfrm>
          <a:prstGeom prst="rect">
            <a:avLst/>
          </a:prstGeom>
        </p:spPr>
      </p:pic>
    </p:spTree>
    <p:extLst>
      <p:ext uri="{BB962C8B-B14F-4D97-AF65-F5344CB8AC3E}">
        <p14:creationId xmlns:p14="http://schemas.microsoft.com/office/powerpoint/2010/main" val="394784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fontScale="90000"/>
          </a:bodyPr>
          <a:lstStyle/>
          <a:p>
            <a:r>
              <a:rPr lang="en-US" dirty="0"/>
              <a:t>Context Modeling</a:t>
            </a:r>
            <a:br>
              <a:rPr lang="en-US" dirty="0"/>
            </a:br>
            <a:r>
              <a:rPr lang="en-US" sz="2900" i="1" dirty="0"/>
              <a:t>Modeling External Classes 2/3</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5881686"/>
          </a:xfrm>
        </p:spPr>
        <p:txBody>
          <a:bodyPr>
            <a:normAutofit/>
          </a:bodyPr>
          <a:lstStyle/>
          <a:p>
            <a:pPr marL="0" indent="0">
              <a:buNone/>
            </a:pPr>
            <a:r>
              <a:rPr lang="en-US" sz="2400" dirty="0"/>
              <a:t>﻿</a:t>
            </a:r>
            <a:r>
              <a:rPr lang="en-US" sz="2400" b="1" dirty="0"/>
              <a:t>Actors and External Classes</a:t>
            </a:r>
          </a:p>
          <a:p>
            <a:pPr marL="0" indent="0">
              <a:buNone/>
            </a:pPr>
            <a:r>
              <a:rPr lang="en-US" sz="2400" dirty="0"/>
              <a:t>﻿Actors are a more abstract concept than external classes. The relationship between actors and external classes is as follows:</a:t>
            </a:r>
          </a:p>
          <a:p>
            <a:r>
              <a:rPr lang="en-US" sz="2400" b="1" i="1" dirty="0"/>
              <a:t>﻿An I/O device actor</a:t>
            </a:r>
            <a:r>
              <a:rPr lang="en-US" sz="2400" dirty="0"/>
              <a:t> is equivalent to an external I/O device class. This means the I/O device actor interfaces to the system via an external I/O device class.</a:t>
            </a:r>
          </a:p>
          <a:p>
            <a:r>
              <a:rPr lang="en-US" sz="2400" b="1" i="1" dirty="0"/>
              <a:t>An external system actor</a:t>
            </a:r>
            <a:r>
              <a:rPr lang="en-US" sz="2400" dirty="0"/>
              <a:t> is equivalent to an external system class.</a:t>
            </a:r>
          </a:p>
          <a:p>
            <a:r>
              <a:rPr lang="en-US" sz="2400" dirty="0"/>
              <a:t>﻿</a:t>
            </a:r>
            <a:r>
              <a:rPr lang="en-US" sz="2400" b="1" i="1" dirty="0"/>
              <a:t>A timer actor </a:t>
            </a:r>
            <a:r>
              <a:rPr lang="en-US" sz="2400" dirty="0"/>
              <a:t>interfaces to the system via an external timer class, which provides timer events to the system.</a:t>
            </a:r>
          </a:p>
          <a:p>
            <a:r>
              <a:rPr lang="en-US" sz="2400" b="1" i="1" dirty="0"/>
              <a:t>A human user actor </a:t>
            </a:r>
            <a:r>
              <a:rPr lang="en-US" sz="2400" dirty="0"/>
              <a:t>has the most flexibility. In the simplest case, the user actor interfaces to the system via standard user I/O devices, such as keyboard, visual display, and mouse</a:t>
            </a:r>
          </a:p>
        </p:txBody>
      </p:sp>
    </p:spTree>
    <p:extLst>
      <p:ext uri="{BB962C8B-B14F-4D97-AF65-F5344CB8AC3E}">
        <p14:creationId xmlns:p14="http://schemas.microsoft.com/office/powerpoint/2010/main" val="372833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D75-807A-3445-BFA0-3B6A00BC2703}"/>
              </a:ext>
            </a:extLst>
          </p:cNvPr>
          <p:cNvSpPr>
            <a:spLocks noGrp="1"/>
          </p:cNvSpPr>
          <p:nvPr>
            <p:ph type="title"/>
          </p:nvPr>
        </p:nvSpPr>
        <p:spPr/>
        <p:txBody>
          <a:bodyPr>
            <a:normAutofit fontScale="90000"/>
          </a:bodyPr>
          <a:lstStyle/>
          <a:p>
            <a:r>
              <a:rPr lang="en-US" dirty="0"/>
              <a:t>Context Modeling</a:t>
            </a:r>
            <a:br>
              <a:rPr lang="en-US" dirty="0"/>
            </a:br>
            <a:r>
              <a:rPr lang="en-US" sz="2900" i="1" dirty="0"/>
              <a:t>Modeling External Classes 3/3</a:t>
            </a:r>
          </a:p>
        </p:txBody>
      </p:sp>
      <p:sp>
        <p:nvSpPr>
          <p:cNvPr id="3" name="Content Placeholder 2">
            <a:extLst>
              <a:ext uri="{FF2B5EF4-FFF2-40B4-BE49-F238E27FC236}">
                <a16:creationId xmlns:a16="http://schemas.microsoft.com/office/drawing/2014/main" id="{DDE788C9-DE99-FB4F-8AF3-6D0ED2C0633A}"/>
              </a:ext>
            </a:extLst>
          </p:cNvPr>
          <p:cNvSpPr>
            <a:spLocks noGrp="1"/>
          </p:cNvSpPr>
          <p:nvPr>
            <p:ph idx="1"/>
          </p:nvPr>
        </p:nvSpPr>
        <p:spPr>
          <a:xfrm>
            <a:off x="457200" y="976314"/>
            <a:ext cx="8229600" cy="5881686"/>
          </a:xfrm>
        </p:spPr>
        <p:txBody>
          <a:bodyPr>
            <a:normAutofit/>
          </a:bodyPr>
          <a:lstStyle/>
          <a:p>
            <a:pPr marL="0" indent="0">
              <a:buNone/>
            </a:pPr>
            <a:r>
              <a:rPr lang="en-US" sz="2400" dirty="0"/>
              <a:t>﻿Banking System software context class diagram with stereotypes</a:t>
            </a:r>
          </a:p>
        </p:txBody>
      </p:sp>
      <p:pic>
        <p:nvPicPr>
          <p:cNvPr id="6" name="Picture 5">
            <a:extLst>
              <a:ext uri="{FF2B5EF4-FFF2-40B4-BE49-F238E27FC236}">
                <a16:creationId xmlns:a16="http://schemas.microsoft.com/office/drawing/2014/main" id="{22988924-F123-0045-8B72-50BDC8B24922}"/>
              </a:ext>
            </a:extLst>
          </p:cNvPr>
          <p:cNvPicPr>
            <a:picLocks noChangeAspect="1"/>
          </p:cNvPicPr>
          <p:nvPr/>
        </p:nvPicPr>
        <p:blipFill>
          <a:blip r:embed="rId3"/>
          <a:stretch>
            <a:fillRect/>
          </a:stretch>
        </p:blipFill>
        <p:spPr>
          <a:xfrm>
            <a:off x="786436" y="1412776"/>
            <a:ext cx="7571127" cy="4608512"/>
          </a:xfrm>
          <a:prstGeom prst="rect">
            <a:avLst/>
          </a:prstGeom>
        </p:spPr>
      </p:pic>
    </p:spTree>
    <p:extLst>
      <p:ext uri="{BB962C8B-B14F-4D97-AF65-F5344CB8AC3E}">
        <p14:creationId xmlns:p14="http://schemas.microsoft.com/office/powerpoint/2010/main" val="208660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7AE7-EE1D-B141-B74F-C20026F9E212}"/>
              </a:ext>
            </a:extLst>
          </p:cNvPr>
          <p:cNvSpPr>
            <a:spLocks noGrp="1"/>
          </p:cNvSpPr>
          <p:nvPr>
            <p:ph type="title"/>
          </p:nvPr>
        </p:nvSpPr>
        <p:spPr/>
        <p:txBody>
          <a:bodyPr/>
          <a:lstStyle/>
          <a:p>
            <a:r>
              <a:rPr lang="en-US" dirty="0"/>
              <a:t>Static Modeling of Entity Classes</a:t>
            </a:r>
          </a:p>
        </p:txBody>
      </p:sp>
      <p:sp>
        <p:nvSpPr>
          <p:cNvPr id="3" name="Content Placeholder 2">
            <a:extLst>
              <a:ext uri="{FF2B5EF4-FFF2-40B4-BE49-F238E27FC236}">
                <a16:creationId xmlns:a16="http://schemas.microsoft.com/office/drawing/2014/main" id="{CB4B88F1-29EE-D948-B283-B3EA9F7C074D}"/>
              </a:ext>
            </a:extLst>
          </p:cNvPr>
          <p:cNvSpPr>
            <a:spLocks noGrp="1"/>
          </p:cNvSpPr>
          <p:nvPr>
            <p:ph idx="1"/>
          </p:nvPr>
        </p:nvSpPr>
        <p:spPr/>
        <p:txBody>
          <a:bodyPr>
            <a:normAutofit/>
          </a:bodyPr>
          <a:lstStyle/>
          <a:p>
            <a:r>
              <a:rPr lang="en-US" sz="2400" dirty="0"/>
              <a:t>﻿Entity classes: store data and provide access to this data</a:t>
            </a:r>
          </a:p>
          <a:p>
            <a:r>
              <a:rPr lang="en-US" sz="2400" dirty="0"/>
              <a:t>﻿During static modeling of the problem domain, the COMET emphasis is on determining the entity classes that are defined in the problem, their attributes,  and their relationships</a:t>
            </a:r>
          </a:p>
        </p:txBody>
      </p:sp>
      <p:pic>
        <p:nvPicPr>
          <p:cNvPr id="4" name="Picture 3">
            <a:extLst>
              <a:ext uri="{FF2B5EF4-FFF2-40B4-BE49-F238E27FC236}">
                <a16:creationId xmlns:a16="http://schemas.microsoft.com/office/drawing/2014/main" id="{F84859F3-45DA-374B-B0DB-0B7EEF504993}"/>
              </a:ext>
            </a:extLst>
          </p:cNvPr>
          <p:cNvPicPr>
            <a:picLocks noChangeAspect="1"/>
          </p:cNvPicPr>
          <p:nvPr/>
        </p:nvPicPr>
        <p:blipFill>
          <a:blip r:embed="rId2"/>
          <a:stretch>
            <a:fillRect/>
          </a:stretch>
        </p:blipFill>
        <p:spPr>
          <a:xfrm>
            <a:off x="1835696" y="2564904"/>
            <a:ext cx="6408712" cy="4251166"/>
          </a:xfrm>
          <a:prstGeom prst="rect">
            <a:avLst/>
          </a:prstGeom>
        </p:spPr>
      </p:pic>
      <p:sp>
        <p:nvSpPr>
          <p:cNvPr id="5" name="TextBox 4">
            <a:extLst>
              <a:ext uri="{FF2B5EF4-FFF2-40B4-BE49-F238E27FC236}">
                <a16:creationId xmlns:a16="http://schemas.microsoft.com/office/drawing/2014/main" id="{CDE8E17A-1B0E-7048-993B-224E9ECB5239}"/>
              </a:ext>
            </a:extLst>
          </p:cNvPr>
          <p:cNvSpPr txBox="1"/>
          <p:nvPr/>
        </p:nvSpPr>
        <p:spPr>
          <a:xfrm>
            <a:off x="827584" y="4747167"/>
            <a:ext cx="1728192" cy="1631216"/>
          </a:xfrm>
          <a:prstGeom prst="rect">
            <a:avLst/>
          </a:prstGeom>
          <a:noFill/>
        </p:spPr>
        <p:txBody>
          <a:bodyPr wrap="square" rtlCol="0">
            <a:spAutoFit/>
          </a:bodyPr>
          <a:lstStyle/>
          <a:p>
            <a:r>
              <a:rPr lang="en-US" sz="2000" i="1" dirty="0"/>
              <a:t>﻿Entity class model for online shopping application</a:t>
            </a:r>
          </a:p>
        </p:txBody>
      </p:sp>
    </p:spTree>
    <p:extLst>
      <p:ext uri="{BB962C8B-B14F-4D97-AF65-F5344CB8AC3E}">
        <p14:creationId xmlns:p14="http://schemas.microsoft.com/office/powerpoint/2010/main" val="1776186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0FE8-9A44-2E48-9228-0D7CC2249F06}"/>
              </a:ext>
            </a:extLst>
          </p:cNvPr>
          <p:cNvSpPr>
            <a:spLocks noGrp="1"/>
          </p:cNvSpPr>
          <p:nvPr>
            <p:ph type="title"/>
          </p:nvPr>
        </p:nvSpPr>
        <p:spPr/>
        <p:txBody>
          <a:bodyPr>
            <a:normAutofit fontScale="90000"/>
          </a:bodyPr>
          <a:lstStyle/>
          <a:p>
            <a:r>
              <a:rPr lang="en-US" dirty="0"/>
              <a:t>Static Modeling of Entity Classes</a:t>
            </a:r>
            <a:br>
              <a:rPr lang="en-US" dirty="0"/>
            </a:br>
            <a:r>
              <a:rPr lang="en-US" dirty="0"/>
              <a:t>﻿</a:t>
            </a:r>
            <a:r>
              <a:rPr lang="en-US" sz="3100" i="1" dirty="0"/>
              <a:t>Modeling Class Attribute</a:t>
            </a:r>
            <a:endParaRPr lang="en-US" i="1" dirty="0"/>
          </a:p>
        </p:txBody>
      </p:sp>
      <p:sp>
        <p:nvSpPr>
          <p:cNvPr id="3" name="Content Placeholder 2">
            <a:extLst>
              <a:ext uri="{FF2B5EF4-FFF2-40B4-BE49-F238E27FC236}">
                <a16:creationId xmlns:a16="http://schemas.microsoft.com/office/drawing/2014/main" id="{337873F1-1453-C249-BDD4-15511824ECF9}"/>
              </a:ext>
            </a:extLst>
          </p:cNvPr>
          <p:cNvSpPr>
            <a:spLocks noGrp="1"/>
          </p:cNvSpPr>
          <p:nvPr>
            <p:ph idx="1"/>
          </p:nvPr>
        </p:nvSpPr>
        <p:spPr/>
        <p:txBody>
          <a:bodyPr>
            <a:normAutofit/>
          </a:bodyPr>
          <a:lstStyle/>
          <a:p>
            <a:pPr marL="0" indent="0">
              <a:buNone/>
            </a:pPr>
            <a:r>
              <a:rPr lang="en-US" sz="2400" dirty="0"/>
              <a:t>﻿Each class has several attributes that provide information that distinguishes this class from other classes. Furthermore, each instance of the class has specific values of these attributes to differentiate it from other instances of the class</a:t>
            </a:r>
          </a:p>
        </p:txBody>
      </p:sp>
      <p:pic>
        <p:nvPicPr>
          <p:cNvPr id="6" name="Picture 5">
            <a:extLst>
              <a:ext uri="{FF2B5EF4-FFF2-40B4-BE49-F238E27FC236}">
                <a16:creationId xmlns:a16="http://schemas.microsoft.com/office/drawing/2014/main" id="{0C1E8388-4FE7-C24A-BD84-19D4CD313360}"/>
              </a:ext>
            </a:extLst>
          </p:cNvPr>
          <p:cNvPicPr>
            <a:picLocks noChangeAspect="1"/>
          </p:cNvPicPr>
          <p:nvPr/>
        </p:nvPicPr>
        <p:blipFill>
          <a:blip r:embed="rId2"/>
          <a:stretch>
            <a:fillRect/>
          </a:stretch>
        </p:blipFill>
        <p:spPr>
          <a:xfrm>
            <a:off x="467544" y="2564904"/>
            <a:ext cx="7783908" cy="3672408"/>
          </a:xfrm>
          <a:prstGeom prst="rect">
            <a:avLst/>
          </a:prstGeom>
        </p:spPr>
      </p:pic>
    </p:spTree>
    <p:extLst>
      <p:ext uri="{BB962C8B-B14F-4D97-AF65-F5344CB8AC3E}">
        <p14:creationId xmlns:p14="http://schemas.microsoft.com/office/powerpoint/2010/main" val="268747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Overview</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lnSpcReduction="10000"/>
          </a:bodyPr>
          <a:lstStyle/>
          <a:p>
            <a:r>
              <a:rPr lang="en-US" dirty="0"/>
              <a:t>﻿The static model</a:t>
            </a:r>
          </a:p>
          <a:p>
            <a:pPr lvl="1"/>
            <a:r>
              <a:rPr lang="en-US" dirty="0"/>
              <a:t>﻿Addresses the static structural view of a problem, which does not vary with time</a:t>
            </a:r>
          </a:p>
          <a:p>
            <a:pPr lvl="1"/>
            <a:r>
              <a:rPr lang="en-US" dirty="0"/>
              <a:t>﻿Describes the static structure of the system being modeled, which is considered less likely to change than the functions of the system</a:t>
            </a:r>
          </a:p>
          <a:p>
            <a:pPr lvl="1"/>
            <a:r>
              <a:rPr lang="en-US" dirty="0"/>
              <a:t>﻿Defines the classes in the system, the attributes of the classes, the relationships between classes, and the operations of each class</a:t>
            </a:r>
          </a:p>
          <a:p>
            <a:r>
              <a:rPr lang="en-US" dirty="0"/>
              <a:t>﻿Static modeling refers to the modeling process and the UML class diagram notation is used to depict the static model</a:t>
            </a:r>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Objects and Classes</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lnSpcReduction="10000"/>
          </a:bodyPr>
          <a:lstStyle/>
          <a:p>
            <a:r>
              <a:rPr lang="en-US" dirty="0"/>
              <a:t>Objects represent ‘’thing’’ in real world </a:t>
            </a:r>
          </a:p>
          <a:p>
            <a:pPr lvl="1"/>
            <a:r>
              <a:rPr lang="en-US" dirty="0"/>
              <a:t>Provide understanding of real world </a:t>
            </a:r>
          </a:p>
          <a:p>
            <a:pPr lvl="1"/>
            <a:r>
              <a:rPr lang="en-US" dirty="0"/>
              <a:t>Form basis for a  computer solution</a:t>
            </a:r>
          </a:p>
          <a:p>
            <a:r>
              <a:rPr lang="en-US" dirty="0"/>
              <a:t>An Object (object instance) is a single ‘’thing’’ </a:t>
            </a:r>
          </a:p>
          <a:p>
            <a:pPr lvl="1"/>
            <a:r>
              <a:rPr lang="en-US" dirty="0"/>
              <a:t>E.g., an account, an employee</a:t>
            </a:r>
          </a:p>
          <a:p>
            <a:r>
              <a:rPr lang="en-US" dirty="0"/>
              <a:t>A Class (object class) is a collection of objects with the same characteristics</a:t>
            </a:r>
          </a:p>
          <a:p>
            <a:pPr lvl="1"/>
            <a:r>
              <a:rPr lang="en-US" dirty="0"/>
              <a:t>E.g., account, employee</a:t>
            </a:r>
          </a:p>
          <a:p>
            <a:r>
              <a:rPr lang="en-US" dirty="0"/>
              <a:t>Attribute</a:t>
            </a:r>
          </a:p>
          <a:p>
            <a:pPr lvl="1"/>
            <a:r>
              <a:rPr lang="en-US" dirty="0"/>
              <a:t>Data value held  by objects in class</a:t>
            </a:r>
          </a:p>
          <a:p>
            <a:pPr lvl="1"/>
            <a:r>
              <a:rPr lang="en-US" dirty="0"/>
              <a:t>E.g., account number, balance</a:t>
            </a:r>
          </a:p>
        </p:txBody>
      </p:sp>
    </p:spTree>
    <p:extLst>
      <p:ext uri="{BB962C8B-B14F-4D97-AF65-F5344CB8AC3E}">
        <p14:creationId xmlns:p14="http://schemas.microsoft.com/office/powerpoint/2010/main" val="12596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Objects and Classes</a:t>
            </a:r>
            <a:endParaRPr lang="en-US" i="1" dirty="0"/>
          </a:p>
        </p:txBody>
      </p:sp>
      <p:pic>
        <p:nvPicPr>
          <p:cNvPr id="6" name="Picture 5">
            <a:extLst>
              <a:ext uri="{FF2B5EF4-FFF2-40B4-BE49-F238E27FC236}">
                <a16:creationId xmlns:a16="http://schemas.microsoft.com/office/drawing/2014/main" id="{AD5C534A-7A23-5C46-8363-E3865DDEDFD8}"/>
              </a:ext>
            </a:extLst>
          </p:cNvPr>
          <p:cNvPicPr>
            <a:picLocks noChangeAspect="1"/>
          </p:cNvPicPr>
          <p:nvPr/>
        </p:nvPicPr>
        <p:blipFill rotWithShape="1">
          <a:blip r:embed="rId2"/>
          <a:srcRect l="996"/>
          <a:stretch/>
        </p:blipFill>
        <p:spPr>
          <a:xfrm>
            <a:off x="827584" y="1412776"/>
            <a:ext cx="7588412" cy="3744416"/>
          </a:xfrm>
          <a:prstGeom prst="rect">
            <a:avLst/>
          </a:prstGeom>
        </p:spPr>
      </p:pic>
    </p:spTree>
    <p:extLst>
      <p:ext uri="{BB962C8B-B14F-4D97-AF65-F5344CB8AC3E}">
        <p14:creationId xmlns:p14="http://schemas.microsoft.com/office/powerpoint/2010/main" val="315920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Overview</a:t>
            </a:r>
            <a:br>
              <a:rPr lang="en-US" dirty="0"/>
            </a:br>
            <a:r>
              <a:rPr lang="en-US" sz="3100" i="1" dirty="0"/>
              <a:t>Static Modeling</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a:bodyPr>
          <a:lstStyle/>
          <a:p>
            <a:r>
              <a:rPr lang="en-US" dirty="0"/>
              <a:t>Define structural relationships between classes</a:t>
            </a:r>
          </a:p>
          <a:p>
            <a:pPr lvl="1"/>
            <a:r>
              <a:rPr lang="en-US" dirty="0"/>
              <a:t>Depict classes and their relationships on class diagram</a:t>
            </a:r>
          </a:p>
          <a:p>
            <a:r>
              <a:rPr lang="en-US" dirty="0"/>
              <a:t>Relationships between classes</a:t>
            </a:r>
          </a:p>
          <a:p>
            <a:pPr lvl="1"/>
            <a:r>
              <a:rPr lang="en-US" dirty="0"/>
              <a:t>Associations</a:t>
            </a:r>
          </a:p>
          <a:p>
            <a:pPr lvl="1"/>
            <a:r>
              <a:rPr lang="en-US" dirty="0"/>
              <a:t>Composition / Aggregation</a:t>
            </a:r>
          </a:p>
          <a:p>
            <a:pPr lvl="1"/>
            <a:r>
              <a:rPr lang="en-US" dirty="0"/>
              <a:t>Generalization / Specialization</a:t>
            </a:r>
          </a:p>
          <a:p>
            <a:r>
              <a:rPr lang="en-US" dirty="0"/>
              <a:t>Static Modeling during Analysis</a:t>
            </a:r>
          </a:p>
          <a:p>
            <a:pPr lvl="1"/>
            <a:r>
              <a:rPr lang="en-US" dirty="0"/>
              <a:t>System Context Class Diagram: depict external classes and system boundary</a:t>
            </a:r>
          </a:p>
          <a:p>
            <a:pPr lvl="1"/>
            <a:r>
              <a:rPr lang="en-US" dirty="0"/>
              <a:t>Static Modeling of Entity classes: persistent classes that store data</a:t>
            </a:r>
          </a:p>
        </p:txBody>
      </p:sp>
    </p:spTree>
    <p:extLst>
      <p:ext uri="{BB962C8B-B14F-4D97-AF65-F5344CB8AC3E}">
        <p14:creationId xmlns:p14="http://schemas.microsoft.com/office/powerpoint/2010/main" val="69020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Association Between Classes</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85000" lnSpcReduction="20000"/>
          </a:bodyPr>
          <a:lstStyle/>
          <a:p>
            <a:r>
              <a:rPr lang="en-US" dirty="0"/>
              <a:t>﻿An association defines a relationship between two or more classes, denoting a static, structural relationship between classes. </a:t>
            </a:r>
          </a:p>
          <a:p>
            <a:pPr lvl="1"/>
            <a:r>
              <a:rPr lang="en-US" dirty="0" err="1"/>
              <a:t>I.e</a:t>
            </a:r>
            <a:r>
              <a:rPr lang="en-US" dirty="0"/>
              <a:t>: </a:t>
            </a:r>
            <a:r>
              <a:rPr lang="en-US" i="1" dirty="0"/>
              <a:t>Employee Works in Department</a:t>
            </a:r>
            <a:r>
              <a:rPr lang="en-US" dirty="0"/>
              <a:t>, where Employee and Department are classes and Works in is an association.</a:t>
            </a:r>
          </a:p>
          <a:p>
            <a:pPr lvl="1"/>
            <a:r>
              <a:rPr lang="en-US" dirty="0"/>
              <a:t>The classes are nouns, whereas the association is usually a verb or verb phrase.</a:t>
            </a:r>
          </a:p>
          <a:p>
            <a:r>
              <a:rPr lang="en-US" dirty="0"/>
              <a:t>﻿A link is a connection between instances of the classes (objects) and represents an instance of an association between classes</a:t>
            </a:r>
          </a:p>
          <a:p>
            <a:pPr lvl="1"/>
            <a:r>
              <a:rPr lang="en-US" dirty="0"/>
              <a:t>﻿</a:t>
            </a:r>
            <a:r>
              <a:rPr lang="en-US" dirty="0" err="1"/>
              <a:t>I.e</a:t>
            </a:r>
            <a:r>
              <a:rPr lang="en-US" dirty="0"/>
              <a:t>: </a:t>
            </a:r>
            <a:r>
              <a:rPr lang="en-US" i="1" dirty="0"/>
              <a:t>Jane Works in Manufacturing</a:t>
            </a:r>
            <a:r>
              <a:rPr lang="en-US" dirty="0"/>
              <a:t>, </a:t>
            </a:r>
          </a:p>
          <a:p>
            <a:pPr lvl="1"/>
            <a:r>
              <a:rPr lang="en-US" dirty="0"/>
              <a:t>Jane is an instance of Employee and Manufacturing is an instance of Department. </a:t>
            </a:r>
          </a:p>
          <a:p>
            <a:pPr lvl="1"/>
            <a:r>
              <a:rPr lang="en-US" dirty="0"/>
              <a:t>A link can exist between two objects if, and only if, there is an association between their corresponding classes.</a:t>
            </a:r>
          </a:p>
        </p:txBody>
      </p:sp>
    </p:spTree>
    <p:extLst>
      <p:ext uri="{BB962C8B-B14F-4D97-AF65-F5344CB8AC3E}">
        <p14:creationId xmlns:p14="http://schemas.microsoft.com/office/powerpoint/2010/main" val="107834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Association Between Classes</a:t>
            </a:r>
            <a:br>
              <a:rPr lang="en-US" dirty="0"/>
            </a:br>
            <a:r>
              <a:rPr lang="en-US" sz="3100" i="1" dirty="0"/>
              <a:t>UML Notations 1/2</a:t>
            </a:r>
          </a:p>
        </p:txBody>
      </p:sp>
      <p:pic>
        <p:nvPicPr>
          <p:cNvPr id="6" name="Picture 5">
            <a:extLst>
              <a:ext uri="{FF2B5EF4-FFF2-40B4-BE49-F238E27FC236}">
                <a16:creationId xmlns:a16="http://schemas.microsoft.com/office/drawing/2014/main" id="{53AB14D0-2E4D-D843-A325-AC7F679AF331}"/>
              </a:ext>
            </a:extLst>
          </p:cNvPr>
          <p:cNvPicPr>
            <a:picLocks noChangeAspect="1"/>
          </p:cNvPicPr>
          <p:nvPr/>
        </p:nvPicPr>
        <p:blipFill>
          <a:blip r:embed="rId3"/>
          <a:stretch>
            <a:fillRect/>
          </a:stretch>
        </p:blipFill>
        <p:spPr>
          <a:xfrm>
            <a:off x="683567" y="1052736"/>
            <a:ext cx="7871659" cy="2448272"/>
          </a:xfrm>
          <a:prstGeom prst="rect">
            <a:avLst/>
          </a:prstGeom>
        </p:spPr>
      </p:pic>
      <p:pic>
        <p:nvPicPr>
          <p:cNvPr id="7" name="Picture 6">
            <a:extLst>
              <a:ext uri="{FF2B5EF4-FFF2-40B4-BE49-F238E27FC236}">
                <a16:creationId xmlns:a16="http://schemas.microsoft.com/office/drawing/2014/main" id="{A1E411E9-FF79-394B-9876-1D7B72E1EAE8}"/>
              </a:ext>
            </a:extLst>
          </p:cNvPr>
          <p:cNvPicPr>
            <a:picLocks noChangeAspect="1"/>
          </p:cNvPicPr>
          <p:nvPr/>
        </p:nvPicPr>
        <p:blipFill>
          <a:blip r:embed="rId4"/>
          <a:stretch>
            <a:fillRect/>
          </a:stretch>
        </p:blipFill>
        <p:spPr>
          <a:xfrm>
            <a:off x="611560" y="3714337"/>
            <a:ext cx="1562100" cy="2705100"/>
          </a:xfrm>
          <a:prstGeom prst="rect">
            <a:avLst/>
          </a:prstGeom>
        </p:spPr>
      </p:pic>
      <p:pic>
        <p:nvPicPr>
          <p:cNvPr id="8" name="Picture 7">
            <a:extLst>
              <a:ext uri="{FF2B5EF4-FFF2-40B4-BE49-F238E27FC236}">
                <a16:creationId xmlns:a16="http://schemas.microsoft.com/office/drawing/2014/main" id="{BC008648-D95B-6C48-BB27-D14B7A8482B8}"/>
              </a:ext>
            </a:extLst>
          </p:cNvPr>
          <p:cNvPicPr>
            <a:picLocks noChangeAspect="1"/>
          </p:cNvPicPr>
          <p:nvPr/>
        </p:nvPicPr>
        <p:blipFill>
          <a:blip r:embed="rId5"/>
          <a:stretch>
            <a:fillRect/>
          </a:stretch>
        </p:blipFill>
        <p:spPr>
          <a:xfrm>
            <a:off x="2712103" y="3731021"/>
            <a:ext cx="1800200" cy="2729335"/>
          </a:xfrm>
          <a:prstGeom prst="rect">
            <a:avLst/>
          </a:prstGeom>
        </p:spPr>
      </p:pic>
      <p:pic>
        <p:nvPicPr>
          <p:cNvPr id="9" name="Picture 8">
            <a:extLst>
              <a:ext uri="{FF2B5EF4-FFF2-40B4-BE49-F238E27FC236}">
                <a16:creationId xmlns:a16="http://schemas.microsoft.com/office/drawing/2014/main" id="{66C117AB-064D-4B43-AAC0-E7AF91889248}"/>
              </a:ext>
            </a:extLst>
          </p:cNvPr>
          <p:cNvPicPr>
            <a:picLocks noChangeAspect="1"/>
          </p:cNvPicPr>
          <p:nvPr/>
        </p:nvPicPr>
        <p:blipFill>
          <a:blip r:embed="rId6"/>
          <a:stretch>
            <a:fillRect/>
          </a:stretch>
        </p:blipFill>
        <p:spPr>
          <a:xfrm>
            <a:off x="4904125" y="3710145"/>
            <a:ext cx="1828115" cy="2709292"/>
          </a:xfrm>
          <a:prstGeom prst="rect">
            <a:avLst/>
          </a:prstGeom>
        </p:spPr>
      </p:pic>
      <p:pic>
        <p:nvPicPr>
          <p:cNvPr id="10" name="Picture 9">
            <a:extLst>
              <a:ext uri="{FF2B5EF4-FFF2-40B4-BE49-F238E27FC236}">
                <a16:creationId xmlns:a16="http://schemas.microsoft.com/office/drawing/2014/main" id="{4E2DBB8E-38F2-5D45-B057-3663F22E5267}"/>
              </a:ext>
            </a:extLst>
          </p:cNvPr>
          <p:cNvPicPr>
            <a:picLocks noChangeAspect="1"/>
          </p:cNvPicPr>
          <p:nvPr/>
        </p:nvPicPr>
        <p:blipFill>
          <a:blip r:embed="rId7"/>
          <a:stretch>
            <a:fillRect/>
          </a:stretch>
        </p:blipFill>
        <p:spPr>
          <a:xfrm>
            <a:off x="6847408" y="3645024"/>
            <a:ext cx="1397000" cy="2832100"/>
          </a:xfrm>
          <a:prstGeom prst="rect">
            <a:avLst/>
          </a:prstGeom>
        </p:spPr>
      </p:pic>
    </p:spTree>
    <p:extLst>
      <p:ext uri="{BB962C8B-B14F-4D97-AF65-F5344CB8AC3E}">
        <p14:creationId xmlns:p14="http://schemas.microsoft.com/office/powerpoint/2010/main" val="324968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Association Between Classes</a:t>
            </a:r>
            <a:br>
              <a:rPr lang="en-US" dirty="0"/>
            </a:br>
            <a:r>
              <a:rPr lang="en-US" sz="3100" i="1" dirty="0"/>
              <a:t>UML </a:t>
            </a:r>
            <a:r>
              <a:rPr lang="en-US" sz="3100" i="1"/>
              <a:t>Notations 2/2</a:t>
            </a:r>
            <a:endParaRPr lang="en-US" sz="3100" i="1" dirty="0"/>
          </a:p>
        </p:txBody>
      </p:sp>
      <p:pic>
        <p:nvPicPr>
          <p:cNvPr id="3" name="Picture 2">
            <a:extLst>
              <a:ext uri="{FF2B5EF4-FFF2-40B4-BE49-F238E27FC236}">
                <a16:creationId xmlns:a16="http://schemas.microsoft.com/office/drawing/2014/main" id="{42CAD2D3-8C99-4645-AB9D-8229FDB0C7D5}"/>
              </a:ext>
            </a:extLst>
          </p:cNvPr>
          <p:cNvPicPr>
            <a:picLocks noChangeAspect="1"/>
          </p:cNvPicPr>
          <p:nvPr/>
        </p:nvPicPr>
        <p:blipFill>
          <a:blip r:embed="rId3"/>
          <a:stretch>
            <a:fillRect/>
          </a:stretch>
        </p:blipFill>
        <p:spPr>
          <a:xfrm>
            <a:off x="467544" y="1052736"/>
            <a:ext cx="1364179" cy="2514148"/>
          </a:xfrm>
          <a:prstGeom prst="rect">
            <a:avLst/>
          </a:prstGeom>
        </p:spPr>
      </p:pic>
      <p:pic>
        <p:nvPicPr>
          <p:cNvPr id="4" name="Picture 3">
            <a:extLst>
              <a:ext uri="{FF2B5EF4-FFF2-40B4-BE49-F238E27FC236}">
                <a16:creationId xmlns:a16="http://schemas.microsoft.com/office/drawing/2014/main" id="{1FC255F2-0D5D-E340-8788-7262EFB988EE}"/>
              </a:ext>
            </a:extLst>
          </p:cNvPr>
          <p:cNvPicPr>
            <a:picLocks noChangeAspect="1"/>
          </p:cNvPicPr>
          <p:nvPr/>
        </p:nvPicPr>
        <p:blipFill>
          <a:blip r:embed="rId4"/>
          <a:stretch>
            <a:fillRect/>
          </a:stretch>
        </p:blipFill>
        <p:spPr>
          <a:xfrm>
            <a:off x="395536" y="3901206"/>
            <a:ext cx="1650084" cy="2552130"/>
          </a:xfrm>
          <a:prstGeom prst="rect">
            <a:avLst/>
          </a:prstGeom>
        </p:spPr>
      </p:pic>
      <p:pic>
        <p:nvPicPr>
          <p:cNvPr id="5" name="Picture 4">
            <a:extLst>
              <a:ext uri="{FF2B5EF4-FFF2-40B4-BE49-F238E27FC236}">
                <a16:creationId xmlns:a16="http://schemas.microsoft.com/office/drawing/2014/main" id="{9CB4EB72-FDE6-9448-8192-4B3DE2A29133}"/>
              </a:ext>
            </a:extLst>
          </p:cNvPr>
          <p:cNvPicPr>
            <a:picLocks noChangeAspect="1"/>
          </p:cNvPicPr>
          <p:nvPr/>
        </p:nvPicPr>
        <p:blipFill>
          <a:blip r:embed="rId5"/>
          <a:stretch>
            <a:fillRect/>
          </a:stretch>
        </p:blipFill>
        <p:spPr>
          <a:xfrm>
            <a:off x="2267743" y="980728"/>
            <a:ext cx="6447435" cy="2848470"/>
          </a:xfrm>
          <a:prstGeom prst="rect">
            <a:avLst/>
          </a:prstGeom>
        </p:spPr>
      </p:pic>
      <p:pic>
        <p:nvPicPr>
          <p:cNvPr id="11" name="Picture 10">
            <a:extLst>
              <a:ext uri="{FF2B5EF4-FFF2-40B4-BE49-F238E27FC236}">
                <a16:creationId xmlns:a16="http://schemas.microsoft.com/office/drawing/2014/main" id="{856B4913-DB90-ED44-A22E-81999799F522}"/>
              </a:ext>
            </a:extLst>
          </p:cNvPr>
          <p:cNvPicPr>
            <a:picLocks noChangeAspect="1"/>
          </p:cNvPicPr>
          <p:nvPr/>
        </p:nvPicPr>
        <p:blipFill>
          <a:blip r:embed="rId6"/>
          <a:stretch>
            <a:fillRect/>
          </a:stretch>
        </p:blipFill>
        <p:spPr>
          <a:xfrm>
            <a:off x="2915816" y="4192736"/>
            <a:ext cx="4896544" cy="2625256"/>
          </a:xfrm>
          <a:prstGeom prst="rect">
            <a:avLst/>
          </a:prstGeom>
        </p:spPr>
      </p:pic>
      <p:sp>
        <p:nvSpPr>
          <p:cNvPr id="12" name="TextBox 11">
            <a:extLst>
              <a:ext uri="{FF2B5EF4-FFF2-40B4-BE49-F238E27FC236}">
                <a16:creationId xmlns:a16="http://schemas.microsoft.com/office/drawing/2014/main" id="{7EF7528D-8CE2-4543-BF66-07442B280960}"/>
              </a:ext>
            </a:extLst>
          </p:cNvPr>
          <p:cNvSpPr txBox="1"/>
          <p:nvPr/>
        </p:nvSpPr>
        <p:spPr>
          <a:xfrm>
            <a:off x="2432472" y="2793702"/>
            <a:ext cx="1419448" cy="923330"/>
          </a:xfrm>
          <a:prstGeom prst="rect">
            <a:avLst/>
          </a:prstGeom>
          <a:noFill/>
        </p:spPr>
        <p:txBody>
          <a:bodyPr wrap="square" rtlCol="0">
            <a:spAutoFit/>
          </a:bodyPr>
          <a:lstStyle/>
          <a:p>
            <a:pPr algn="ctr"/>
            <a:r>
              <a:rPr lang="en-US" b="1" i="1" dirty="0">
                <a:solidFill>
                  <a:srgbClr val="C00000"/>
                </a:solidFill>
              </a:rPr>
              <a:t>﻿Associations on a class diagram</a:t>
            </a:r>
          </a:p>
        </p:txBody>
      </p:sp>
      <p:sp>
        <p:nvSpPr>
          <p:cNvPr id="13" name="TextBox 12">
            <a:extLst>
              <a:ext uri="{FF2B5EF4-FFF2-40B4-BE49-F238E27FC236}">
                <a16:creationId xmlns:a16="http://schemas.microsoft.com/office/drawing/2014/main" id="{9E75982C-C099-484B-8106-9F6A8E2F4966}"/>
              </a:ext>
            </a:extLst>
          </p:cNvPr>
          <p:cNvSpPr txBox="1"/>
          <p:nvPr/>
        </p:nvSpPr>
        <p:spPr>
          <a:xfrm>
            <a:off x="6964720" y="6130170"/>
            <a:ext cx="1419448" cy="646331"/>
          </a:xfrm>
          <a:prstGeom prst="rect">
            <a:avLst/>
          </a:prstGeom>
          <a:noFill/>
        </p:spPr>
        <p:txBody>
          <a:bodyPr wrap="square" rtlCol="0">
            <a:spAutoFit/>
          </a:bodyPr>
          <a:lstStyle/>
          <a:p>
            <a:pPr algn="ctr"/>
            <a:r>
              <a:rPr lang="en-US" b="1" i="1" dirty="0">
                <a:solidFill>
                  <a:srgbClr val="C00000"/>
                </a:solidFill>
              </a:rPr>
              <a:t>Class attributes</a:t>
            </a:r>
          </a:p>
        </p:txBody>
      </p:sp>
    </p:spTree>
    <p:extLst>
      <p:ext uri="{BB962C8B-B14F-4D97-AF65-F5344CB8AC3E}">
        <p14:creationId xmlns:p14="http://schemas.microsoft.com/office/powerpoint/2010/main" val="2181897731"/>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6040</TotalTime>
  <Words>1789</Words>
  <Application>Microsoft Office PowerPoint</Application>
  <PresentationFormat>On-screen Show (4:3)</PresentationFormat>
  <Paragraphs>163</Paragraphs>
  <Slides>26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Session 02_Integration Management</vt:lpstr>
      <vt:lpstr>Software Design (swD392)</vt:lpstr>
      <vt:lpstr>Main Contents</vt:lpstr>
      <vt:lpstr>Overview</vt:lpstr>
      <vt:lpstr>Overview Objects and Classes</vt:lpstr>
      <vt:lpstr>Overview Objects and Classes</vt:lpstr>
      <vt:lpstr>Overview Static Modeling</vt:lpstr>
      <vt:lpstr>Association Between Classes</vt:lpstr>
      <vt:lpstr>Association Between Classes UML Notations 1/2</vt:lpstr>
      <vt:lpstr>Association Between Classes UML Notations 2/2</vt:lpstr>
      <vt:lpstr>Association Between Classes Ternary &amp; Unary Associations</vt:lpstr>
      <vt:lpstr>Association Between Classes ﻿Association Classes</vt:lpstr>
      <vt:lpstr>Composition &amp; Aggregation Hierarchies</vt:lpstr>
      <vt:lpstr>Composition &amp; Aggregation Hierarchies Composition Relationship</vt:lpstr>
      <vt:lpstr>Composition &amp; Aggregation Hierarchies Aggregation Hierarchy</vt:lpstr>
      <vt:lpstr>﻿Generalization/Specialization Hierarchy</vt:lpstr>
      <vt:lpstr>﻿﻿Generalization/Specialization Hierarchy Inheritance of Class Attributes/Operations</vt:lpstr>
      <vt:lpstr>Static Modeling &amp; The UML</vt:lpstr>
      <vt:lpstr>Context Modeling</vt:lpstr>
      <vt:lpstr>Context Modeling Software System Context Diagram</vt:lpstr>
      <vt:lpstr>Context Modeling Classes Categorization Using UML Stereotypes</vt:lpstr>
      <vt:lpstr>Context Modeling Modeling External Classes 1/3</vt:lpstr>
      <vt:lpstr>Context Modeling Modeling External Classes 2/3</vt:lpstr>
      <vt:lpstr>Context Modeling Modeling External Classes 3/3</vt:lpstr>
      <vt:lpstr>Static Modeling of Entity Classes</vt:lpstr>
      <vt:lpstr>Static Modeling of Entity Classes ﻿Modeling Class Attribute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637</cp:revision>
  <cp:lastPrinted>2021-04-05T14:49:05Z</cp:lastPrinted>
  <dcterms:created xsi:type="dcterms:W3CDTF">2014-07-26T10:22:45Z</dcterms:created>
  <dcterms:modified xsi:type="dcterms:W3CDTF">2023-12-10T14:13:47Z</dcterms:modified>
</cp:coreProperties>
</file>