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313" r:id="rId3"/>
    <p:sldId id="330" r:id="rId4"/>
    <p:sldId id="373" r:id="rId5"/>
    <p:sldId id="374" r:id="rId6"/>
    <p:sldId id="375" r:id="rId7"/>
    <p:sldId id="376" r:id="rId8"/>
    <p:sldId id="378" r:id="rId9"/>
    <p:sldId id="379" r:id="rId10"/>
    <p:sldId id="380" r:id="rId11"/>
    <p:sldId id="387" r:id="rId12"/>
    <p:sldId id="381" r:id="rId13"/>
    <p:sldId id="382" r:id="rId14"/>
    <p:sldId id="383" r:id="rId15"/>
    <p:sldId id="384" r:id="rId16"/>
    <p:sldId id="385" r:id="rId17"/>
    <p:sldId id="386" r:id="rId18"/>
    <p:sldId id="274"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3"/>
    <p:restoredTop sz="88091" autoAdjust="0"/>
  </p:normalViewPr>
  <p:slideViewPr>
    <p:cSldViewPr>
      <p:cViewPr varScale="1">
        <p:scale>
          <a:sx n="66" d="100"/>
          <a:sy n="66" d="100"/>
        </p:scale>
        <p:origin x="150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C2E6DC08-BE47-4B4A-AFFA-ADF88293000C}"/>
    <pc:docChg chg="modSld">
      <pc:chgData name="Kien Nguyen" userId="0175752f-9954-422a-b203-c08021e906d8" providerId="ADAL" clId="{C2E6DC08-BE47-4B4A-AFFA-ADF88293000C}" dt="2023-05-28T14:18:01.158" v="4" actId="1035"/>
      <pc:docMkLst>
        <pc:docMk/>
      </pc:docMkLst>
      <pc:sldChg chg="modSp mod">
        <pc:chgData name="Kien Nguyen" userId="0175752f-9954-422a-b203-c08021e906d8" providerId="ADAL" clId="{C2E6DC08-BE47-4B4A-AFFA-ADF88293000C}" dt="2023-05-28T14:18:01.158" v="4" actId="1035"/>
        <pc:sldMkLst>
          <pc:docMk/>
          <pc:sldMk cId="957291339" sldId="373"/>
        </pc:sldMkLst>
        <pc:picChg chg="mod">
          <ac:chgData name="Kien Nguyen" userId="0175752f-9954-422a-b203-c08021e906d8" providerId="ADAL" clId="{C2E6DC08-BE47-4B4A-AFFA-ADF88293000C}" dt="2023-05-28T14:18:01.158" v="4" actId="1035"/>
          <ac:picMkLst>
            <pc:docMk/>
            <pc:sldMk cId="957291339" sldId="373"/>
            <ac:picMk id="6" creationId="{7FDF5F96-6B08-894E-B852-49E991224A13}"/>
          </ac:picMkLst>
        </pc:picChg>
      </pc:sldChg>
    </pc:docChg>
  </pc:docChgLst>
  <pc:docChgLst>
    <pc:chgData name="Kien Nguyen" userId="0175752f-9954-422a-b203-c08021e906d8" providerId="ADAL" clId="{80C5E9A5-EFCD-4FE0-AAA1-FB1631328F46}"/>
    <pc:docChg chg="modMainMaster">
      <pc:chgData name="Kien Nguyen" userId="0175752f-9954-422a-b203-c08021e906d8" providerId="ADAL" clId="{80C5E9A5-EFCD-4FE0-AAA1-FB1631328F46}" dt="2023-09-18T08:39:35.340" v="1" actId="20577"/>
      <pc:docMkLst>
        <pc:docMk/>
      </pc:docMkLst>
      <pc:sldMasterChg chg="modSldLayout">
        <pc:chgData name="Kien Nguyen" userId="0175752f-9954-422a-b203-c08021e906d8" providerId="ADAL" clId="{80C5E9A5-EFCD-4FE0-AAA1-FB1631328F46}" dt="2023-09-18T08:39:35.340" v="1" actId="20577"/>
        <pc:sldMasterMkLst>
          <pc:docMk/>
          <pc:sldMasterMk cId="3573815682" sldId="2147483660"/>
        </pc:sldMasterMkLst>
        <pc:sldLayoutChg chg="modSp mod">
          <pc:chgData name="Kien Nguyen" userId="0175752f-9954-422a-b203-c08021e906d8" providerId="ADAL" clId="{80C5E9A5-EFCD-4FE0-AAA1-FB1631328F46}" dt="2023-09-18T08:39:35.340" v="1" actId="20577"/>
          <pc:sldLayoutMkLst>
            <pc:docMk/>
            <pc:sldMasterMk cId="3573815682" sldId="2147483660"/>
            <pc:sldLayoutMk cId="2057139944" sldId="2147483662"/>
          </pc:sldLayoutMkLst>
          <pc:spChg chg="mod">
            <ac:chgData name="Kien Nguyen" userId="0175752f-9954-422a-b203-c08021e906d8" providerId="ADAL" clId="{80C5E9A5-EFCD-4FE0-AAA1-FB1631328F46}" dt="2023-09-18T08:39:35.340" v="1" actId="20577"/>
            <ac:spMkLst>
              <pc:docMk/>
              <pc:sldMasterMk cId="3573815682" sldId="2147483660"/>
              <pc:sldLayoutMk cId="2057139944" sldId="2147483662"/>
              <ac:spMk id="11" creationId="{9DA947C3-1AB8-1944-94EA-07318327ACB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9/23/2023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23/09/2023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18</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23/09/2023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23/09/2023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Ch08 - ﻿Object and Class Structuring</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811CFE-BA3E-F243-B312-1F85433CBF47}"/>
              </a:ext>
            </a:extLst>
          </p:cNvPr>
          <p:cNvPicPr>
            <a:picLocks noChangeAspect="1"/>
          </p:cNvPicPr>
          <p:nvPr/>
        </p:nvPicPr>
        <p:blipFill>
          <a:blip r:embed="rId2"/>
          <a:stretch>
            <a:fillRect/>
          </a:stretch>
        </p:blipFill>
        <p:spPr>
          <a:xfrm>
            <a:off x="4932040" y="1057308"/>
            <a:ext cx="4007415" cy="2941952"/>
          </a:xfrm>
          <a:prstGeom prst="rect">
            <a:avLst/>
          </a:prstGeom>
        </p:spPr>
      </p:pic>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normAutofit fontScale="90000"/>
          </a:bodyPr>
          <a:lstStyle/>
          <a:p>
            <a:r>
              <a:rPr lang="en-US" dirty="0"/>
              <a:t>Control Classes &amp; Objects</a:t>
            </a:r>
            <a:br>
              <a:rPr lang="en-US" dirty="0"/>
            </a:br>
            <a:r>
              <a:rPr lang="en-US" sz="3100" i="1" dirty="0"/>
              <a:t>Categories of Control Objects</a:t>
            </a:r>
            <a:endParaRPr lang="en-US" i="1" dirty="0"/>
          </a:p>
        </p:txBody>
      </p:sp>
      <p:sp>
        <p:nvSpPr>
          <p:cNvPr id="3" name="Content Placeholder 2">
            <a:extLst>
              <a:ext uri="{FF2B5EF4-FFF2-40B4-BE49-F238E27FC236}">
                <a16:creationId xmlns:a16="http://schemas.microsoft.com/office/drawing/2014/main" id="{54CB728F-9A06-E14E-B946-B009FCD42C6A}"/>
              </a:ext>
            </a:extLst>
          </p:cNvPr>
          <p:cNvSpPr>
            <a:spLocks noGrp="1"/>
          </p:cNvSpPr>
          <p:nvPr>
            <p:ph idx="1"/>
          </p:nvPr>
        </p:nvSpPr>
        <p:spPr>
          <a:xfrm>
            <a:off x="457200" y="908721"/>
            <a:ext cx="4618856" cy="1800199"/>
          </a:xfrm>
        </p:spPr>
        <p:txBody>
          <a:bodyPr>
            <a:noAutofit/>
          </a:bodyPr>
          <a:lstStyle/>
          <a:p>
            <a:pPr marL="0" indent="0">
              <a:buNone/>
            </a:pPr>
            <a:r>
              <a:rPr lang="en-US" sz="2800" dirty="0"/>
              <a:t>Depending on the characteristics of the use case, the control object may be state-dependent or timer objects</a:t>
            </a:r>
          </a:p>
        </p:txBody>
      </p:sp>
      <p:sp>
        <p:nvSpPr>
          <p:cNvPr id="8" name="Content Placeholder 2">
            <a:extLst>
              <a:ext uri="{FF2B5EF4-FFF2-40B4-BE49-F238E27FC236}">
                <a16:creationId xmlns:a16="http://schemas.microsoft.com/office/drawing/2014/main" id="{3100C9C8-5B9D-4C18-ADFC-88AD3358AF50}"/>
              </a:ext>
            </a:extLst>
          </p:cNvPr>
          <p:cNvSpPr txBox="1">
            <a:spLocks/>
          </p:cNvSpPr>
          <p:nvPr/>
        </p:nvSpPr>
        <p:spPr>
          <a:xfrm>
            <a:off x="457200" y="3154958"/>
            <a:ext cx="7211144" cy="2730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255588"/>
            <a:r>
              <a:rPr lang="en-US" sz="2400" dirty="0"/>
              <a:t>﻿A state-dependent control object is a control object whose behavior varies in each of its states</a:t>
            </a:r>
          </a:p>
          <a:p>
            <a:pPr indent="-255588"/>
            <a:r>
              <a:rPr lang="en-US" sz="2400" dirty="0"/>
              <a:t>﻿A timer object is a control object that is activated by an external timer – for example,  a real-time clock or operating system clock. The timer object either performs some action itself or activates another object to perform the desired action</a:t>
            </a:r>
          </a:p>
        </p:txBody>
      </p:sp>
    </p:spTree>
    <p:extLst>
      <p:ext uri="{BB962C8B-B14F-4D97-AF65-F5344CB8AC3E}">
        <p14:creationId xmlns:p14="http://schemas.microsoft.com/office/powerpoint/2010/main" val="315911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227998-EF80-0B48-83AC-DFA1EA7FAD04}"/>
              </a:ext>
            </a:extLst>
          </p:cNvPr>
          <p:cNvPicPr>
            <a:picLocks noChangeAspect="1"/>
          </p:cNvPicPr>
          <p:nvPr/>
        </p:nvPicPr>
        <p:blipFill>
          <a:blip r:embed="rId2"/>
          <a:stretch>
            <a:fillRect/>
          </a:stretch>
        </p:blipFill>
        <p:spPr>
          <a:xfrm>
            <a:off x="4605897" y="859715"/>
            <a:ext cx="4125957" cy="2664296"/>
          </a:xfrm>
          <a:prstGeom prst="rect">
            <a:avLst/>
          </a:prstGeom>
        </p:spPr>
      </p:pic>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normAutofit fontScale="90000"/>
          </a:bodyPr>
          <a:lstStyle/>
          <a:p>
            <a:r>
              <a:rPr lang="en-US" dirty="0"/>
              <a:t>Control Classes &amp; Objects</a:t>
            </a:r>
            <a:br>
              <a:rPr lang="en-US" dirty="0"/>
            </a:br>
            <a:r>
              <a:rPr lang="en-US" sz="3100" i="1" dirty="0"/>
              <a:t>State-dependent Control Object</a:t>
            </a:r>
            <a:endParaRPr lang="en-US" i="1" dirty="0"/>
          </a:p>
        </p:txBody>
      </p:sp>
      <p:sp>
        <p:nvSpPr>
          <p:cNvPr id="3" name="Content Placeholder 2">
            <a:extLst>
              <a:ext uri="{FF2B5EF4-FFF2-40B4-BE49-F238E27FC236}">
                <a16:creationId xmlns:a16="http://schemas.microsoft.com/office/drawing/2014/main" id="{54CB728F-9A06-E14E-B946-B009FCD42C6A}"/>
              </a:ext>
            </a:extLst>
          </p:cNvPr>
          <p:cNvSpPr>
            <a:spLocks noGrp="1"/>
          </p:cNvSpPr>
          <p:nvPr>
            <p:ph idx="1"/>
          </p:nvPr>
        </p:nvSpPr>
        <p:spPr>
          <a:xfrm>
            <a:off x="457200" y="908721"/>
            <a:ext cx="4618856" cy="2664296"/>
          </a:xfrm>
        </p:spPr>
        <p:txBody>
          <a:bodyPr>
            <a:normAutofit/>
          </a:bodyPr>
          <a:lstStyle/>
          <a:p>
            <a:pPr marL="0" indent="0">
              <a:buNone/>
            </a:pPr>
            <a:r>
              <a:rPr lang="en-US" sz="2800" dirty="0"/>
              <a:t>A state-dependent control object receives incoming events that cause state transitions and generates output events that control other objects. </a:t>
            </a:r>
          </a:p>
        </p:txBody>
      </p:sp>
      <p:sp>
        <p:nvSpPr>
          <p:cNvPr id="8" name="Content Placeholder 2">
            <a:extLst>
              <a:ext uri="{FF2B5EF4-FFF2-40B4-BE49-F238E27FC236}">
                <a16:creationId xmlns:a16="http://schemas.microsoft.com/office/drawing/2014/main" id="{C78BDEC6-7E63-4CEC-A084-C2C2AFA7F12D}"/>
              </a:ext>
            </a:extLst>
          </p:cNvPr>
          <p:cNvSpPr txBox="1">
            <a:spLocks/>
          </p:cNvSpPr>
          <p:nvPr/>
        </p:nvSpPr>
        <p:spPr>
          <a:xfrm>
            <a:off x="457199" y="3561004"/>
            <a:ext cx="8537893" cy="2664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output event generated by a state-dependent control object depends not only on the input received by the object but also on the current state of the object.</a:t>
            </a:r>
          </a:p>
          <a:p>
            <a:r>
              <a:rPr lang="en-US" sz="2400" dirty="0"/>
              <a:t>Example: state-dependent control object ATM Control is defined by means of the ATM Control state-chart. In the example, ATM Control is shown controlling two other output boundary objects, Receipt Printer Interface and Cash Dispenser Interface.</a:t>
            </a:r>
          </a:p>
        </p:txBody>
      </p:sp>
    </p:spTree>
    <p:extLst>
      <p:ext uri="{BB962C8B-B14F-4D97-AF65-F5344CB8AC3E}">
        <p14:creationId xmlns:p14="http://schemas.microsoft.com/office/powerpoint/2010/main" val="155727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normAutofit fontScale="90000"/>
          </a:bodyPr>
          <a:lstStyle/>
          <a:p>
            <a:r>
              <a:rPr lang="en-US" dirty="0"/>
              <a:t>Application Logic Classes &amp; Objects</a:t>
            </a:r>
            <a:br>
              <a:rPr lang="en-US" dirty="0"/>
            </a:br>
            <a:r>
              <a:rPr lang="en-US" sz="3100" i="1" dirty="0"/>
              <a:t>Business Logic Objects 1/2</a:t>
            </a:r>
            <a:endParaRPr lang="en-US" i="1" dirty="0"/>
          </a:p>
        </p:txBody>
      </p:sp>
      <p:sp>
        <p:nvSpPr>
          <p:cNvPr id="3" name="Content Placeholder 2">
            <a:extLst>
              <a:ext uri="{FF2B5EF4-FFF2-40B4-BE49-F238E27FC236}">
                <a16:creationId xmlns:a16="http://schemas.microsoft.com/office/drawing/2014/main" id="{54CB728F-9A06-E14E-B946-B009FCD42C6A}"/>
              </a:ext>
            </a:extLst>
          </p:cNvPr>
          <p:cNvSpPr>
            <a:spLocks noGrp="1"/>
          </p:cNvSpPr>
          <p:nvPr>
            <p:ph idx="1"/>
          </p:nvPr>
        </p:nvSpPr>
        <p:spPr>
          <a:xfrm>
            <a:off x="457199" y="908720"/>
            <a:ext cx="8229599" cy="5523813"/>
          </a:xfrm>
        </p:spPr>
        <p:txBody>
          <a:bodyPr>
            <a:normAutofit fontScale="92500"/>
          </a:bodyPr>
          <a:lstStyle/>
          <a:p>
            <a:pPr marL="0" indent="0">
              <a:buNone/>
            </a:pPr>
            <a:r>
              <a:rPr lang="en-US" sz="3600" dirty="0"/>
              <a:t>﻿Defines the business-specific application logic for processing a client request. The goal is to</a:t>
            </a:r>
          </a:p>
          <a:p>
            <a:r>
              <a:rPr lang="en-US" sz="3600" dirty="0"/>
              <a:t>Encapsulate (hide) business rules that could change independently of each other into separate business logic objects. </a:t>
            </a:r>
          </a:p>
          <a:p>
            <a:r>
              <a:rPr lang="en-US" sz="3600" dirty="0"/>
              <a:t>Separate the business rules from the entity data that they operate on, because the business rules can change independently of the entity data.</a:t>
            </a:r>
            <a:endParaRPr lang="en-US" dirty="0"/>
          </a:p>
        </p:txBody>
      </p:sp>
    </p:spTree>
    <p:extLst>
      <p:ext uri="{BB962C8B-B14F-4D97-AF65-F5344CB8AC3E}">
        <p14:creationId xmlns:p14="http://schemas.microsoft.com/office/powerpoint/2010/main" val="108668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normAutofit fontScale="90000"/>
          </a:bodyPr>
          <a:lstStyle/>
          <a:p>
            <a:r>
              <a:rPr lang="en-US" dirty="0"/>
              <a:t>Application Logic Classes &amp; Objects</a:t>
            </a:r>
            <a:br>
              <a:rPr lang="en-US" dirty="0"/>
            </a:br>
            <a:r>
              <a:rPr lang="en-US" sz="3100" i="1" dirty="0"/>
              <a:t>Business Logic Objects 2/2</a:t>
            </a:r>
            <a:endParaRPr lang="en-US" i="1" dirty="0"/>
          </a:p>
        </p:txBody>
      </p:sp>
      <p:pic>
        <p:nvPicPr>
          <p:cNvPr id="6" name="Picture 5">
            <a:extLst>
              <a:ext uri="{FF2B5EF4-FFF2-40B4-BE49-F238E27FC236}">
                <a16:creationId xmlns:a16="http://schemas.microsoft.com/office/drawing/2014/main" id="{DBF6143F-E042-924E-9183-074ECF5F1449}"/>
              </a:ext>
            </a:extLst>
          </p:cNvPr>
          <p:cNvPicPr>
            <a:picLocks noChangeAspect="1"/>
          </p:cNvPicPr>
          <p:nvPr/>
        </p:nvPicPr>
        <p:blipFill>
          <a:blip r:embed="rId2"/>
          <a:stretch>
            <a:fillRect/>
          </a:stretch>
        </p:blipFill>
        <p:spPr>
          <a:xfrm>
            <a:off x="683568" y="1052736"/>
            <a:ext cx="7658100" cy="5346700"/>
          </a:xfrm>
          <a:prstGeom prst="rect">
            <a:avLst/>
          </a:prstGeom>
        </p:spPr>
      </p:pic>
    </p:spTree>
    <p:extLst>
      <p:ext uri="{BB962C8B-B14F-4D97-AF65-F5344CB8AC3E}">
        <p14:creationId xmlns:p14="http://schemas.microsoft.com/office/powerpoint/2010/main" val="91372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normAutofit fontScale="90000"/>
          </a:bodyPr>
          <a:lstStyle/>
          <a:p>
            <a:r>
              <a:rPr lang="en-US" dirty="0"/>
              <a:t>Application Logic Classes &amp; Objects</a:t>
            </a:r>
            <a:br>
              <a:rPr lang="en-US" dirty="0"/>
            </a:br>
            <a:r>
              <a:rPr lang="en-US" sz="3100" i="1" dirty="0"/>
              <a:t>﻿Algorithm Objects 1/2</a:t>
            </a:r>
            <a:endParaRPr lang="en-US" i="1" dirty="0"/>
          </a:p>
        </p:txBody>
      </p:sp>
      <p:sp>
        <p:nvSpPr>
          <p:cNvPr id="3" name="Content Placeholder 2">
            <a:extLst>
              <a:ext uri="{FF2B5EF4-FFF2-40B4-BE49-F238E27FC236}">
                <a16:creationId xmlns:a16="http://schemas.microsoft.com/office/drawing/2014/main" id="{54CB728F-9A06-E14E-B946-B009FCD42C6A}"/>
              </a:ext>
            </a:extLst>
          </p:cNvPr>
          <p:cNvSpPr>
            <a:spLocks noGrp="1"/>
          </p:cNvSpPr>
          <p:nvPr>
            <p:ph idx="1"/>
          </p:nvPr>
        </p:nvSpPr>
        <p:spPr>
          <a:xfrm>
            <a:off x="457199" y="908720"/>
            <a:ext cx="8229599" cy="5523813"/>
          </a:xfrm>
        </p:spPr>
        <p:txBody>
          <a:bodyPr>
            <a:normAutofit lnSpcReduction="10000"/>
          </a:bodyPr>
          <a:lstStyle/>
          <a:p>
            <a:pPr marL="0" indent="0">
              <a:buNone/>
            </a:pPr>
            <a:r>
              <a:rPr lang="en-US" dirty="0"/>
              <a:t>﻿﻿An algorithm object encapsulates an algorithm used in the problem domain. This kind of object is more prevalent in real-time, scientific, and engineering domains.</a:t>
            </a:r>
          </a:p>
          <a:p>
            <a:r>
              <a:rPr lang="en-US" dirty="0"/>
              <a:t>Algorithm objects are used when there is a substantial algorithm used in the problem domain that can change independently of the other objects</a:t>
            </a:r>
          </a:p>
          <a:p>
            <a:r>
              <a:rPr lang="en-US" dirty="0"/>
              <a:t>﻿Simple algorithms ﻿are usually operations of an entity object that operate on the data encapsulated in the entity</a:t>
            </a:r>
            <a:endParaRPr lang="en-US" sz="2800" dirty="0"/>
          </a:p>
        </p:txBody>
      </p:sp>
    </p:spTree>
    <p:extLst>
      <p:ext uri="{BB962C8B-B14F-4D97-AF65-F5344CB8AC3E}">
        <p14:creationId xmlns:p14="http://schemas.microsoft.com/office/powerpoint/2010/main" val="321034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normAutofit fontScale="90000"/>
          </a:bodyPr>
          <a:lstStyle/>
          <a:p>
            <a:r>
              <a:rPr lang="en-US" dirty="0"/>
              <a:t>Application Logic Classes &amp; Objects</a:t>
            </a:r>
            <a:br>
              <a:rPr lang="en-US" dirty="0"/>
            </a:br>
            <a:r>
              <a:rPr lang="en-US" sz="3100" i="1" dirty="0"/>
              <a:t>Algorithm Objects 2/2</a:t>
            </a:r>
            <a:endParaRPr lang="en-US" i="1" dirty="0"/>
          </a:p>
        </p:txBody>
      </p:sp>
      <p:pic>
        <p:nvPicPr>
          <p:cNvPr id="3" name="Picture 2">
            <a:extLst>
              <a:ext uri="{FF2B5EF4-FFF2-40B4-BE49-F238E27FC236}">
                <a16:creationId xmlns:a16="http://schemas.microsoft.com/office/drawing/2014/main" id="{22C059EC-16E6-E74C-A5FE-FAF2D1AAAB41}"/>
              </a:ext>
            </a:extLst>
          </p:cNvPr>
          <p:cNvPicPr>
            <a:picLocks noChangeAspect="1"/>
          </p:cNvPicPr>
          <p:nvPr/>
        </p:nvPicPr>
        <p:blipFill>
          <a:blip r:embed="rId2"/>
          <a:stretch>
            <a:fillRect/>
          </a:stretch>
        </p:blipFill>
        <p:spPr>
          <a:xfrm>
            <a:off x="600579" y="1052736"/>
            <a:ext cx="8064500" cy="3949700"/>
          </a:xfrm>
          <a:prstGeom prst="rect">
            <a:avLst/>
          </a:prstGeom>
        </p:spPr>
      </p:pic>
    </p:spTree>
    <p:extLst>
      <p:ext uri="{BB962C8B-B14F-4D97-AF65-F5344CB8AC3E}">
        <p14:creationId xmlns:p14="http://schemas.microsoft.com/office/powerpoint/2010/main" val="276962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normAutofit fontScale="90000"/>
          </a:bodyPr>
          <a:lstStyle/>
          <a:p>
            <a:r>
              <a:rPr lang="en-US" dirty="0"/>
              <a:t>Application Logic Classes &amp; Objects</a:t>
            </a:r>
            <a:br>
              <a:rPr lang="en-US" dirty="0"/>
            </a:br>
            <a:r>
              <a:rPr lang="en-US" sz="3100" i="1" dirty="0"/>
              <a:t>﻿Service Objects 1/2</a:t>
            </a:r>
            <a:endParaRPr lang="en-US" i="1" dirty="0"/>
          </a:p>
        </p:txBody>
      </p:sp>
      <p:sp>
        <p:nvSpPr>
          <p:cNvPr id="3" name="Content Placeholder 2">
            <a:extLst>
              <a:ext uri="{FF2B5EF4-FFF2-40B4-BE49-F238E27FC236}">
                <a16:creationId xmlns:a16="http://schemas.microsoft.com/office/drawing/2014/main" id="{54CB728F-9A06-E14E-B946-B009FCD42C6A}"/>
              </a:ext>
            </a:extLst>
          </p:cNvPr>
          <p:cNvSpPr>
            <a:spLocks noGrp="1"/>
          </p:cNvSpPr>
          <p:nvPr>
            <p:ph idx="1"/>
          </p:nvPr>
        </p:nvSpPr>
        <p:spPr>
          <a:xfrm>
            <a:off x="457199" y="908720"/>
            <a:ext cx="8229599" cy="5523813"/>
          </a:xfrm>
        </p:spPr>
        <p:txBody>
          <a:bodyPr>
            <a:normAutofit fontScale="77500" lnSpcReduction="20000"/>
          </a:bodyPr>
          <a:lstStyle/>
          <a:p>
            <a:pPr marL="0" indent="0">
              <a:buNone/>
            </a:pPr>
            <a:r>
              <a:rPr lang="en-US" sz="3600" dirty="0"/>
              <a:t>﻿﻿ ﻿A service object is an object that provides a service for other objects. They are usually provided in service-oriented architectures and applications.</a:t>
            </a:r>
          </a:p>
          <a:p>
            <a:r>
              <a:rPr lang="en-US" dirty="0"/>
              <a:t>﻿Client objects can request a service from the service object, which the service object will respond to. A service object never initiates a request; however,  in response to a service request it might seek the assistance of other service objects.</a:t>
            </a:r>
          </a:p>
          <a:p>
            <a:r>
              <a:rPr lang="en-US" dirty="0"/>
              <a:t>Service objects play an important role in service-oriented architectures, although ﻿they are used in other architectures as well, such as client/server architectures and component-based software architectures. </a:t>
            </a:r>
          </a:p>
          <a:p>
            <a:r>
              <a:rPr lang="en-US" dirty="0"/>
              <a:t>A service object might encapsulate the data it needs to service client requests or access another entity object(s) that encapsulate the data</a:t>
            </a:r>
            <a:endParaRPr lang="en-US" sz="2800" dirty="0"/>
          </a:p>
        </p:txBody>
      </p:sp>
    </p:spTree>
    <p:extLst>
      <p:ext uri="{BB962C8B-B14F-4D97-AF65-F5344CB8AC3E}">
        <p14:creationId xmlns:p14="http://schemas.microsoft.com/office/powerpoint/2010/main" val="29424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normAutofit fontScale="90000"/>
          </a:bodyPr>
          <a:lstStyle/>
          <a:p>
            <a:r>
              <a:rPr lang="en-US" dirty="0"/>
              <a:t>Application Logic Classes &amp; Objects</a:t>
            </a:r>
            <a:br>
              <a:rPr lang="en-US" dirty="0"/>
            </a:br>
            <a:r>
              <a:rPr lang="en-US" sz="3100" i="1" dirty="0"/>
              <a:t>Service Objects 2/2</a:t>
            </a:r>
            <a:endParaRPr lang="en-US" i="1" dirty="0"/>
          </a:p>
        </p:txBody>
      </p:sp>
      <p:pic>
        <p:nvPicPr>
          <p:cNvPr id="4" name="Picture 3">
            <a:extLst>
              <a:ext uri="{FF2B5EF4-FFF2-40B4-BE49-F238E27FC236}">
                <a16:creationId xmlns:a16="http://schemas.microsoft.com/office/drawing/2014/main" id="{8421FE42-EB7E-474D-86FD-431A09A4BDC9}"/>
              </a:ext>
            </a:extLst>
          </p:cNvPr>
          <p:cNvPicPr>
            <a:picLocks noChangeAspect="1"/>
          </p:cNvPicPr>
          <p:nvPr/>
        </p:nvPicPr>
        <p:blipFill>
          <a:blip r:embed="rId2"/>
          <a:stretch>
            <a:fillRect/>
          </a:stretch>
        </p:blipFill>
        <p:spPr>
          <a:xfrm>
            <a:off x="461854" y="1124744"/>
            <a:ext cx="8224945" cy="4104456"/>
          </a:xfrm>
          <a:prstGeom prst="rect">
            <a:avLst/>
          </a:prstGeom>
        </p:spPr>
      </p:pic>
    </p:spTree>
    <p:extLst>
      <p:ext uri="{BB962C8B-B14F-4D97-AF65-F5344CB8AC3E}">
        <p14:creationId xmlns:p14="http://schemas.microsoft.com/office/powerpoint/2010/main" val="353474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p:txBody>
          <a:bodyPr/>
          <a:lstStyle/>
          <a:p>
            <a:r>
              <a:rPr lang="en-US" dirty="0"/>
              <a:t>Overview</a:t>
            </a:r>
          </a:p>
          <a:p>
            <a:r>
              <a:rPr lang="en-US" dirty="0"/>
              <a:t>External Classes &amp; Software Boundary Classes</a:t>
            </a:r>
          </a:p>
          <a:p>
            <a:r>
              <a:rPr lang="en-US" dirty="0"/>
              <a:t>Entity Classes &amp; Objects</a:t>
            </a:r>
          </a:p>
          <a:p>
            <a:r>
              <a:rPr lang="en-US" dirty="0"/>
              <a:t>Control Classes &amp; Objects</a:t>
            </a:r>
          </a:p>
          <a:p>
            <a:r>
              <a:rPr lang="en-US" dirty="0"/>
              <a:t>Application Logic Classes &amp; Objects</a:t>
            </a:r>
          </a:p>
          <a:p>
            <a:endParaRPr lang="en-US" dirty="0"/>
          </a:p>
        </p:txBody>
      </p:sp>
    </p:spTree>
    <p:extLst>
      <p:ext uri="{BB962C8B-B14F-4D97-AF65-F5344CB8AC3E}">
        <p14:creationId xmlns:p14="http://schemas.microsoft.com/office/powerpoint/2010/main" val="244350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Overview</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lnSpcReduction="10000"/>
          </a:bodyPr>
          <a:lstStyle/>
          <a:p>
            <a:r>
              <a:rPr lang="en-US" dirty="0"/>
              <a:t>Requirement modeling is to understand the ﻿problem domain</a:t>
            </a:r>
          </a:p>
          <a:p>
            <a:pPr lvl="1"/>
            <a:r>
              <a:rPr lang="en-US" dirty="0"/>
              <a:t>Use case modeling: actors, UCs, UC diagrams</a:t>
            </a:r>
          </a:p>
          <a:p>
            <a:pPr lvl="1"/>
            <a:r>
              <a:rPr lang="en-US" dirty="0"/>
              <a:t>Static modeling: class/object relationships, system context class diagrams, software context class diagrams, entity class models</a:t>
            </a:r>
          </a:p>
          <a:p>
            <a:r>
              <a:rPr lang="en-US" dirty="0"/>
              <a:t>﻿Object and Class Structuring are ﻿to determine the software objects in the system</a:t>
            </a:r>
          </a:p>
          <a:p>
            <a:pPr lvl="1"/>
            <a:r>
              <a:rPr lang="en-US" dirty="0"/>
              <a:t>﻿The emphasis is on software objects that model real-world objects in the problem domain</a:t>
            </a:r>
          </a:p>
          <a:p>
            <a:pPr lvl="1"/>
            <a:r>
              <a:rPr lang="en-US" dirty="0"/>
              <a:t>The application ﻿classes are categorized in order to group together classes with similar characteristics</a:t>
            </a:r>
          </a:p>
          <a:p>
            <a:endParaRPr lang="en-US" dirty="0"/>
          </a:p>
        </p:txBody>
      </p:sp>
    </p:spTree>
    <p:extLst>
      <p:ext uri="{BB962C8B-B14F-4D97-AF65-F5344CB8AC3E}">
        <p14:creationId xmlns:p14="http://schemas.microsoft.com/office/powerpoint/2010/main" val="17075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Overview</a:t>
            </a:r>
            <a:br>
              <a:rPr lang="en-US" dirty="0"/>
            </a:br>
            <a:r>
              <a:rPr lang="en-US" sz="3100" i="1" dirty="0"/>
              <a:t>Object &amp; Class Structuring Categories 1/3</a:t>
            </a:r>
            <a:endParaRPr lang="en-US" i="1" dirty="0"/>
          </a:p>
        </p:txBody>
      </p:sp>
      <p:pic>
        <p:nvPicPr>
          <p:cNvPr id="6" name="Picture 5">
            <a:extLst>
              <a:ext uri="{FF2B5EF4-FFF2-40B4-BE49-F238E27FC236}">
                <a16:creationId xmlns:a16="http://schemas.microsoft.com/office/drawing/2014/main" id="{7FDF5F96-6B08-894E-B852-49E991224A13}"/>
              </a:ext>
            </a:extLst>
          </p:cNvPr>
          <p:cNvPicPr>
            <a:picLocks noChangeAspect="1"/>
          </p:cNvPicPr>
          <p:nvPr/>
        </p:nvPicPr>
        <p:blipFill>
          <a:blip r:embed="rId2"/>
          <a:stretch>
            <a:fillRect/>
          </a:stretch>
        </p:blipFill>
        <p:spPr>
          <a:xfrm>
            <a:off x="245792" y="1124744"/>
            <a:ext cx="8652415" cy="3672408"/>
          </a:xfrm>
          <a:prstGeom prst="rect">
            <a:avLst/>
          </a:prstGeom>
        </p:spPr>
      </p:pic>
    </p:spTree>
    <p:extLst>
      <p:ext uri="{BB962C8B-B14F-4D97-AF65-F5344CB8AC3E}">
        <p14:creationId xmlns:p14="http://schemas.microsoft.com/office/powerpoint/2010/main" val="95729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Overview</a:t>
            </a:r>
            <a:br>
              <a:rPr lang="en-US" dirty="0"/>
            </a:br>
            <a:r>
              <a:rPr lang="en-US" sz="3100" i="1" dirty="0"/>
              <a:t>Object &amp; Class Structuring Categories 2/3</a:t>
            </a:r>
            <a:endParaRPr lang="en-US" i="1" dirty="0"/>
          </a:p>
        </p:txBody>
      </p:sp>
      <p:pic>
        <p:nvPicPr>
          <p:cNvPr id="4" name="Picture 3">
            <a:extLst>
              <a:ext uri="{FF2B5EF4-FFF2-40B4-BE49-F238E27FC236}">
                <a16:creationId xmlns:a16="http://schemas.microsoft.com/office/drawing/2014/main" id="{57645C9E-ACDA-5E4F-BCA2-68F8C12F5E6D}"/>
              </a:ext>
            </a:extLst>
          </p:cNvPr>
          <p:cNvPicPr>
            <a:picLocks noChangeAspect="1"/>
          </p:cNvPicPr>
          <p:nvPr/>
        </p:nvPicPr>
        <p:blipFill>
          <a:blip r:embed="rId2"/>
          <a:stretch>
            <a:fillRect/>
          </a:stretch>
        </p:blipFill>
        <p:spPr>
          <a:xfrm>
            <a:off x="539552" y="1052736"/>
            <a:ext cx="8138120" cy="4248472"/>
          </a:xfrm>
          <a:prstGeom prst="rect">
            <a:avLst/>
          </a:prstGeom>
        </p:spPr>
      </p:pic>
    </p:spTree>
    <p:extLst>
      <p:ext uri="{BB962C8B-B14F-4D97-AF65-F5344CB8AC3E}">
        <p14:creationId xmlns:p14="http://schemas.microsoft.com/office/powerpoint/2010/main" val="422074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Overview</a:t>
            </a:r>
            <a:br>
              <a:rPr lang="en-US" dirty="0"/>
            </a:br>
            <a:r>
              <a:rPr lang="en-US" sz="3100" i="1" dirty="0"/>
              <a:t>Object &amp; Class Structuring Categories 3/3</a:t>
            </a:r>
            <a:endParaRPr lang="en-US" i="1" dirty="0"/>
          </a:p>
        </p:txBody>
      </p:sp>
      <p:sp>
        <p:nvSpPr>
          <p:cNvPr id="5" name="Content Placeholder 2">
            <a:extLst>
              <a:ext uri="{FF2B5EF4-FFF2-40B4-BE49-F238E27FC236}">
                <a16:creationId xmlns:a16="http://schemas.microsoft.com/office/drawing/2014/main" id="{666BAFD1-E929-564B-AEBF-F343CE80DBC4}"/>
              </a:ext>
            </a:extLst>
          </p:cNvPr>
          <p:cNvSpPr>
            <a:spLocks noGrp="1"/>
          </p:cNvSpPr>
          <p:nvPr>
            <p:ph idx="1"/>
          </p:nvPr>
        </p:nvSpPr>
        <p:spPr>
          <a:xfrm>
            <a:off x="457200" y="976313"/>
            <a:ext cx="8229600" cy="5402070"/>
          </a:xfrm>
        </p:spPr>
        <p:txBody>
          <a:bodyPr>
            <a:normAutofit fontScale="92500" lnSpcReduction="20000"/>
          </a:bodyPr>
          <a:lstStyle/>
          <a:p>
            <a:pPr marL="0" indent="0">
              <a:buNone/>
            </a:pPr>
            <a:r>
              <a:rPr lang="en-US" dirty="0"/>
              <a:t>﻿</a:t>
            </a:r>
            <a:r>
              <a:rPr lang="en-US" b="1" dirty="0"/>
              <a:t>Application logic object</a:t>
            </a:r>
            <a:r>
              <a:rPr lang="en-US" dirty="0"/>
              <a:t>. Software object that contains the details of the application logic. Needed when it is desirable to hide the application logic separately from the data being manipulated because it is considered likely that the application logic could change independently of the data. </a:t>
            </a:r>
          </a:p>
          <a:p>
            <a:r>
              <a:rPr lang="en-US" dirty="0"/>
              <a:t>For information systems, application logic objects are usually </a:t>
            </a:r>
            <a:r>
              <a:rPr lang="en-US" b="1" i="1" dirty="0"/>
              <a:t>business logic objects</a:t>
            </a:r>
          </a:p>
          <a:p>
            <a:r>
              <a:rPr lang="en-US" dirty="0"/>
              <a:t>For real-time, scientific, or engineering applications, they are usually </a:t>
            </a:r>
            <a:r>
              <a:rPr lang="en-US" b="1" i="1" dirty="0"/>
              <a:t>algorithm objects</a:t>
            </a:r>
            <a:r>
              <a:rPr lang="en-US" dirty="0"/>
              <a:t>.</a:t>
            </a:r>
          </a:p>
          <a:p>
            <a:r>
              <a:rPr lang="en-US" dirty="0"/>
              <a:t>Another category is </a:t>
            </a:r>
            <a:r>
              <a:rPr lang="en-US" b="1" i="1" dirty="0"/>
              <a:t>service objects</a:t>
            </a:r>
            <a:r>
              <a:rPr lang="en-US" dirty="0"/>
              <a:t>, which provide services for client objects, typically in service-oriented architectures and applications</a:t>
            </a:r>
          </a:p>
        </p:txBody>
      </p:sp>
    </p:spTree>
    <p:extLst>
      <p:ext uri="{BB962C8B-B14F-4D97-AF65-F5344CB8AC3E}">
        <p14:creationId xmlns:p14="http://schemas.microsoft.com/office/powerpoint/2010/main" val="133882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Autofit/>
          </a:bodyPr>
          <a:lstStyle/>
          <a:p>
            <a:r>
              <a:rPr lang="en-US" sz="3200" dirty="0"/>
              <a:t>External Classes </a:t>
            </a:r>
            <a:br>
              <a:rPr lang="en-US" sz="3200" dirty="0"/>
            </a:br>
            <a:r>
              <a:rPr lang="en-US" sz="2800" dirty="0"/>
              <a:t>&amp; Software Boundary Classes</a:t>
            </a:r>
            <a:endParaRPr lang="en-US" sz="3200" dirty="0"/>
          </a:p>
        </p:txBody>
      </p:sp>
      <p:pic>
        <p:nvPicPr>
          <p:cNvPr id="4" name="Picture 3">
            <a:extLst>
              <a:ext uri="{FF2B5EF4-FFF2-40B4-BE49-F238E27FC236}">
                <a16:creationId xmlns:a16="http://schemas.microsoft.com/office/drawing/2014/main" id="{EEC12E59-0AF9-E64B-BD46-3AEF602A3620}"/>
              </a:ext>
            </a:extLst>
          </p:cNvPr>
          <p:cNvPicPr>
            <a:picLocks noChangeAspect="1"/>
          </p:cNvPicPr>
          <p:nvPr/>
        </p:nvPicPr>
        <p:blipFill>
          <a:blip r:embed="rId2"/>
          <a:stretch>
            <a:fillRect/>
          </a:stretch>
        </p:blipFill>
        <p:spPr>
          <a:xfrm>
            <a:off x="539552" y="1052736"/>
            <a:ext cx="8151152" cy="2592288"/>
          </a:xfrm>
          <a:prstGeom prst="rect">
            <a:avLst/>
          </a:prstGeom>
        </p:spPr>
      </p:pic>
      <p:sp>
        <p:nvSpPr>
          <p:cNvPr id="5" name="Content Placeholder 2">
            <a:extLst>
              <a:ext uri="{FF2B5EF4-FFF2-40B4-BE49-F238E27FC236}">
                <a16:creationId xmlns:a16="http://schemas.microsoft.com/office/drawing/2014/main" id="{9541C09C-D369-6243-B6E3-B0AB1E4DFC6A}"/>
              </a:ext>
            </a:extLst>
          </p:cNvPr>
          <p:cNvSpPr>
            <a:spLocks noGrp="1"/>
          </p:cNvSpPr>
          <p:nvPr>
            <p:ph idx="1"/>
          </p:nvPr>
        </p:nvSpPr>
        <p:spPr>
          <a:xfrm>
            <a:off x="457199" y="3933056"/>
            <a:ext cx="8229600" cy="2448272"/>
          </a:xfrm>
        </p:spPr>
        <p:txBody>
          <a:bodyPr>
            <a:normAutofit fontScale="62500" lnSpcReduction="20000"/>
          </a:bodyPr>
          <a:lstStyle/>
          <a:p>
            <a:pPr marL="0" indent="0">
              <a:buNone/>
            </a:pPr>
            <a:r>
              <a:rPr lang="en-US" sz="3600" b="1" dirty="0"/>
              <a:t>﻿User Interaction Objects</a:t>
            </a:r>
          </a:p>
          <a:p>
            <a:r>
              <a:rPr lang="en-US" sz="3500" dirty="0"/>
              <a:t>A user interaction object communicates directly with the human user, receiving input from the user and providing output to the user via standard I/O devices such as the keyboard, visual display, and mouse.</a:t>
            </a:r>
          </a:p>
          <a:p>
            <a:r>
              <a:rPr lang="en-US" sz="3500" dirty="0"/>
              <a:t>Depending on the user interface technology, the user interface could be very simple (such as a command line interface) or it could be more complex (such as a graphical user interface [GUI] object).</a:t>
            </a:r>
          </a:p>
        </p:txBody>
      </p:sp>
    </p:spTree>
    <p:extLst>
      <p:ext uri="{BB962C8B-B14F-4D97-AF65-F5344CB8AC3E}">
        <p14:creationId xmlns:p14="http://schemas.microsoft.com/office/powerpoint/2010/main" val="44675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lstStyle/>
          <a:p>
            <a:r>
              <a:rPr lang="en-US" dirty="0"/>
              <a:t>Entity Classes &amp; Objects</a:t>
            </a:r>
          </a:p>
        </p:txBody>
      </p:sp>
      <p:sp>
        <p:nvSpPr>
          <p:cNvPr id="3" name="Content Placeholder 2">
            <a:extLst>
              <a:ext uri="{FF2B5EF4-FFF2-40B4-BE49-F238E27FC236}">
                <a16:creationId xmlns:a16="http://schemas.microsoft.com/office/drawing/2014/main" id="{54CB728F-9A06-E14E-B946-B009FCD42C6A}"/>
              </a:ext>
            </a:extLst>
          </p:cNvPr>
          <p:cNvSpPr>
            <a:spLocks noGrp="1"/>
          </p:cNvSpPr>
          <p:nvPr>
            <p:ph idx="1"/>
          </p:nvPr>
        </p:nvSpPr>
        <p:spPr>
          <a:xfrm>
            <a:off x="457200" y="976313"/>
            <a:ext cx="8229600" cy="4396903"/>
          </a:xfrm>
        </p:spPr>
        <p:txBody>
          <a:bodyPr>
            <a:normAutofit/>
          </a:bodyPr>
          <a:lstStyle/>
          <a:p>
            <a:pPr marL="0" indent="0">
              <a:buNone/>
            </a:pPr>
            <a:r>
              <a:rPr lang="en-US" dirty="0"/>
              <a:t>﻿An entity object is a software object that stores information. </a:t>
            </a:r>
          </a:p>
          <a:p>
            <a:r>
              <a:rPr lang="en-US" sz="2800" dirty="0"/>
              <a:t>Entity objects are instances of entity classes, whose attributes and relationships with other entity classes are determined during static modeling</a:t>
            </a:r>
          </a:p>
          <a:p>
            <a:r>
              <a:rPr lang="en-US" sz="2800" dirty="0"/>
              <a:t>﻿Entity objects store data and provide limited access to that data via the operations they provide.</a:t>
            </a:r>
          </a:p>
        </p:txBody>
      </p:sp>
      <p:pic>
        <p:nvPicPr>
          <p:cNvPr id="4" name="Picture 3">
            <a:extLst>
              <a:ext uri="{FF2B5EF4-FFF2-40B4-BE49-F238E27FC236}">
                <a16:creationId xmlns:a16="http://schemas.microsoft.com/office/drawing/2014/main" id="{14A2A95D-A225-4A4B-B596-346BD2B3EF03}"/>
              </a:ext>
            </a:extLst>
          </p:cNvPr>
          <p:cNvPicPr>
            <a:picLocks noChangeAspect="1"/>
          </p:cNvPicPr>
          <p:nvPr/>
        </p:nvPicPr>
        <p:blipFill>
          <a:blip r:embed="rId2"/>
          <a:stretch>
            <a:fillRect/>
          </a:stretch>
        </p:blipFill>
        <p:spPr>
          <a:xfrm>
            <a:off x="1714522" y="4383756"/>
            <a:ext cx="5836106" cy="1781548"/>
          </a:xfrm>
          <a:prstGeom prst="rect">
            <a:avLst/>
          </a:prstGeom>
        </p:spPr>
      </p:pic>
    </p:spTree>
    <p:extLst>
      <p:ext uri="{BB962C8B-B14F-4D97-AF65-F5344CB8AC3E}">
        <p14:creationId xmlns:p14="http://schemas.microsoft.com/office/powerpoint/2010/main" val="238655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8E0-79FF-054C-9BE8-B79C303AB601}"/>
              </a:ext>
            </a:extLst>
          </p:cNvPr>
          <p:cNvSpPr>
            <a:spLocks noGrp="1"/>
          </p:cNvSpPr>
          <p:nvPr>
            <p:ph type="title"/>
          </p:nvPr>
        </p:nvSpPr>
        <p:spPr/>
        <p:txBody>
          <a:bodyPr/>
          <a:lstStyle/>
          <a:p>
            <a:r>
              <a:rPr lang="en-US" dirty="0"/>
              <a:t>Control Classes &amp; Objects</a:t>
            </a:r>
          </a:p>
        </p:txBody>
      </p:sp>
      <p:sp>
        <p:nvSpPr>
          <p:cNvPr id="3" name="Content Placeholder 2">
            <a:extLst>
              <a:ext uri="{FF2B5EF4-FFF2-40B4-BE49-F238E27FC236}">
                <a16:creationId xmlns:a16="http://schemas.microsoft.com/office/drawing/2014/main" id="{54CB728F-9A06-E14E-B946-B009FCD42C6A}"/>
              </a:ext>
            </a:extLst>
          </p:cNvPr>
          <p:cNvSpPr>
            <a:spLocks noGrp="1"/>
          </p:cNvSpPr>
          <p:nvPr>
            <p:ph idx="1"/>
          </p:nvPr>
        </p:nvSpPr>
        <p:spPr>
          <a:xfrm>
            <a:off x="457200" y="976313"/>
            <a:ext cx="8229600" cy="4396903"/>
          </a:xfrm>
        </p:spPr>
        <p:txBody>
          <a:bodyPr>
            <a:normAutofit fontScale="92500" lnSpcReduction="10000"/>
          </a:bodyPr>
          <a:lstStyle/>
          <a:p>
            <a:pPr marL="0" indent="0">
              <a:buNone/>
            </a:pPr>
            <a:r>
              <a:rPr lang="en-US" dirty="0"/>
              <a:t>﻿A control object provides the overall coordination of the objects that realize a use case. </a:t>
            </a:r>
          </a:p>
          <a:p>
            <a:pPr marL="0" indent="0">
              <a:buNone/>
            </a:pPr>
            <a:r>
              <a:rPr lang="en-US" dirty="0"/>
              <a:t>Simple use cases do not need control objects. However, in a more complex use case, a control object is usually needed. </a:t>
            </a:r>
          </a:p>
          <a:p>
            <a:pPr marL="0" indent="0">
              <a:buNone/>
            </a:pPr>
            <a:r>
              <a:rPr lang="en-US" dirty="0"/>
              <a:t>A control object is analogous to the conductor of an orchestra, who orchestrates (controls) the behavior of the other objects that participate in the use case, notifying each object when and what it should perform. </a:t>
            </a:r>
          </a:p>
        </p:txBody>
      </p:sp>
    </p:spTree>
    <p:extLst>
      <p:ext uri="{BB962C8B-B14F-4D97-AF65-F5344CB8AC3E}">
        <p14:creationId xmlns:p14="http://schemas.microsoft.com/office/powerpoint/2010/main" val="1179455602"/>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6142</TotalTime>
  <Words>970</Words>
  <Application>Microsoft Office PowerPoint</Application>
  <PresentationFormat>On-screen Show (4:3)</PresentationFormat>
  <Paragraphs>58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Session 02_Integration Management</vt:lpstr>
      <vt:lpstr>Software Design (swD392)</vt:lpstr>
      <vt:lpstr>Main Contents</vt:lpstr>
      <vt:lpstr>Overview</vt:lpstr>
      <vt:lpstr>Overview Object &amp; Class Structuring Categories 1/3</vt:lpstr>
      <vt:lpstr>Overview Object &amp; Class Structuring Categories 2/3</vt:lpstr>
      <vt:lpstr>Overview Object &amp; Class Structuring Categories 3/3</vt:lpstr>
      <vt:lpstr>External Classes  &amp; Software Boundary Classes</vt:lpstr>
      <vt:lpstr>Entity Classes &amp; Objects</vt:lpstr>
      <vt:lpstr>Control Classes &amp; Objects</vt:lpstr>
      <vt:lpstr>Control Classes &amp; Objects Categories of Control Objects</vt:lpstr>
      <vt:lpstr>Control Classes &amp; Objects State-dependent Control Object</vt:lpstr>
      <vt:lpstr>Application Logic Classes &amp; Objects Business Logic Objects 1/2</vt:lpstr>
      <vt:lpstr>Application Logic Classes &amp; Objects Business Logic Objects 2/2</vt:lpstr>
      <vt:lpstr>Application Logic Classes &amp; Objects ﻿Algorithm Objects 1/2</vt:lpstr>
      <vt:lpstr>Application Logic Classes &amp; Objects Algorithm Objects 2/2</vt:lpstr>
      <vt:lpstr>Application Logic Classes &amp; Objects ﻿Service Objects 1/2</vt:lpstr>
      <vt:lpstr>Application Logic Classes &amp; Objects Service Objects 2/2</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660</cp:revision>
  <cp:lastPrinted>2021-04-05T14:49:05Z</cp:lastPrinted>
  <dcterms:created xsi:type="dcterms:W3CDTF">2014-07-26T10:22:45Z</dcterms:created>
  <dcterms:modified xsi:type="dcterms:W3CDTF">2023-09-23T09:38:56Z</dcterms:modified>
</cp:coreProperties>
</file>