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313" r:id="rId3"/>
    <p:sldId id="330" r:id="rId4"/>
    <p:sldId id="387" r:id="rId5"/>
    <p:sldId id="388" r:id="rId6"/>
    <p:sldId id="389" r:id="rId7"/>
    <p:sldId id="390" r:id="rId8"/>
    <p:sldId id="391" r:id="rId9"/>
    <p:sldId id="392" r:id="rId10"/>
    <p:sldId id="393" r:id="rId11"/>
    <p:sldId id="394" r:id="rId12"/>
    <p:sldId id="401" r:id="rId13"/>
    <p:sldId id="395" r:id="rId14"/>
    <p:sldId id="396" r:id="rId15"/>
    <p:sldId id="397" r:id="rId16"/>
    <p:sldId id="398" r:id="rId17"/>
    <p:sldId id="399" r:id="rId18"/>
    <p:sldId id="400" r:id="rId19"/>
    <p:sldId id="274"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6"/>
    <p:restoredTop sz="82007" autoAdjust="0"/>
  </p:normalViewPr>
  <p:slideViewPr>
    <p:cSldViewPr>
      <p:cViewPr varScale="1">
        <p:scale>
          <a:sx n="61" d="100"/>
          <a:sy n="61" d="100"/>
        </p:scale>
        <p:origin x="1575"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F8232A4D-3875-4548-A7AF-DBC72B7D7E31}"/>
    <pc:docChg chg="custSel modSld">
      <pc:chgData name="Kien Nguyen" userId="0175752f-9954-422a-b203-c08021e906d8" providerId="ADAL" clId="{F8232A4D-3875-4548-A7AF-DBC72B7D7E31}" dt="2023-06-04T15:32:54.574" v="6" actId="255"/>
      <pc:docMkLst>
        <pc:docMk/>
      </pc:docMkLst>
      <pc:sldChg chg="modSp mod">
        <pc:chgData name="Kien Nguyen" userId="0175752f-9954-422a-b203-c08021e906d8" providerId="ADAL" clId="{F8232A4D-3875-4548-A7AF-DBC72B7D7E31}" dt="2023-06-04T15:25:51.136" v="1" actId="27636"/>
        <pc:sldMkLst>
          <pc:docMk/>
          <pc:sldMk cId="4051126364" sldId="387"/>
        </pc:sldMkLst>
        <pc:spChg chg="mod">
          <ac:chgData name="Kien Nguyen" userId="0175752f-9954-422a-b203-c08021e906d8" providerId="ADAL" clId="{F8232A4D-3875-4548-A7AF-DBC72B7D7E31}" dt="2023-06-04T15:25:51.136" v="1" actId="27636"/>
          <ac:spMkLst>
            <pc:docMk/>
            <pc:sldMk cId="4051126364" sldId="387"/>
            <ac:spMk id="3" creationId="{5B0B41E1-85F5-EC9A-EF73-6F4DA398B785}"/>
          </ac:spMkLst>
        </pc:spChg>
      </pc:sldChg>
      <pc:sldChg chg="modSp mod">
        <pc:chgData name="Kien Nguyen" userId="0175752f-9954-422a-b203-c08021e906d8" providerId="ADAL" clId="{F8232A4D-3875-4548-A7AF-DBC72B7D7E31}" dt="2023-06-04T15:26:59.435" v="2" actId="255"/>
        <pc:sldMkLst>
          <pc:docMk/>
          <pc:sldMk cId="3485061837" sldId="388"/>
        </pc:sldMkLst>
        <pc:spChg chg="mod">
          <ac:chgData name="Kien Nguyen" userId="0175752f-9954-422a-b203-c08021e906d8" providerId="ADAL" clId="{F8232A4D-3875-4548-A7AF-DBC72B7D7E31}" dt="2023-06-04T15:26:59.435" v="2" actId="255"/>
          <ac:spMkLst>
            <pc:docMk/>
            <pc:sldMk cId="3485061837" sldId="388"/>
            <ac:spMk id="2" creationId="{F826BCB3-B038-5167-91C0-F2AF24C2E539}"/>
          </ac:spMkLst>
        </pc:spChg>
      </pc:sldChg>
      <pc:sldChg chg="modSp mod">
        <pc:chgData name="Kien Nguyen" userId="0175752f-9954-422a-b203-c08021e906d8" providerId="ADAL" clId="{F8232A4D-3875-4548-A7AF-DBC72B7D7E31}" dt="2023-06-04T15:29:53.951" v="3" actId="255"/>
        <pc:sldMkLst>
          <pc:docMk/>
          <pc:sldMk cId="1602239170" sldId="389"/>
        </pc:sldMkLst>
        <pc:spChg chg="mod">
          <ac:chgData name="Kien Nguyen" userId="0175752f-9954-422a-b203-c08021e906d8" providerId="ADAL" clId="{F8232A4D-3875-4548-A7AF-DBC72B7D7E31}" dt="2023-06-04T15:29:53.951" v="3" actId="255"/>
          <ac:spMkLst>
            <pc:docMk/>
            <pc:sldMk cId="1602239170" sldId="389"/>
            <ac:spMk id="2" creationId="{F826BCB3-B038-5167-91C0-F2AF24C2E539}"/>
          </ac:spMkLst>
        </pc:spChg>
      </pc:sldChg>
      <pc:sldChg chg="modSp mod">
        <pc:chgData name="Kien Nguyen" userId="0175752f-9954-422a-b203-c08021e906d8" providerId="ADAL" clId="{F8232A4D-3875-4548-A7AF-DBC72B7D7E31}" dt="2023-06-04T15:30:55.001" v="4" actId="255"/>
        <pc:sldMkLst>
          <pc:docMk/>
          <pc:sldMk cId="2720607389" sldId="390"/>
        </pc:sldMkLst>
        <pc:spChg chg="mod">
          <ac:chgData name="Kien Nguyen" userId="0175752f-9954-422a-b203-c08021e906d8" providerId="ADAL" clId="{F8232A4D-3875-4548-A7AF-DBC72B7D7E31}" dt="2023-06-04T15:30:55.001" v="4" actId="255"/>
          <ac:spMkLst>
            <pc:docMk/>
            <pc:sldMk cId="2720607389" sldId="390"/>
            <ac:spMk id="2" creationId="{F826BCB3-B038-5167-91C0-F2AF24C2E539}"/>
          </ac:spMkLst>
        </pc:spChg>
      </pc:sldChg>
      <pc:sldChg chg="modSp mod">
        <pc:chgData name="Kien Nguyen" userId="0175752f-9954-422a-b203-c08021e906d8" providerId="ADAL" clId="{F8232A4D-3875-4548-A7AF-DBC72B7D7E31}" dt="2023-06-04T15:31:51.014" v="5" actId="255"/>
        <pc:sldMkLst>
          <pc:docMk/>
          <pc:sldMk cId="3520537190" sldId="392"/>
        </pc:sldMkLst>
        <pc:spChg chg="mod">
          <ac:chgData name="Kien Nguyen" userId="0175752f-9954-422a-b203-c08021e906d8" providerId="ADAL" clId="{F8232A4D-3875-4548-A7AF-DBC72B7D7E31}" dt="2023-06-04T15:31:51.014" v="5" actId="255"/>
          <ac:spMkLst>
            <pc:docMk/>
            <pc:sldMk cId="3520537190" sldId="392"/>
            <ac:spMk id="2" creationId="{F826BCB3-B038-5167-91C0-F2AF24C2E539}"/>
          </ac:spMkLst>
        </pc:spChg>
      </pc:sldChg>
      <pc:sldChg chg="modSp mod">
        <pc:chgData name="Kien Nguyen" userId="0175752f-9954-422a-b203-c08021e906d8" providerId="ADAL" clId="{F8232A4D-3875-4548-A7AF-DBC72B7D7E31}" dt="2023-06-04T15:32:54.574" v="6" actId="255"/>
        <pc:sldMkLst>
          <pc:docMk/>
          <pc:sldMk cId="599486017" sldId="393"/>
        </pc:sldMkLst>
        <pc:spChg chg="mod">
          <ac:chgData name="Kien Nguyen" userId="0175752f-9954-422a-b203-c08021e906d8" providerId="ADAL" clId="{F8232A4D-3875-4548-A7AF-DBC72B7D7E31}" dt="2023-06-04T15:32:54.574" v="6" actId="255"/>
          <ac:spMkLst>
            <pc:docMk/>
            <pc:sldMk cId="599486017" sldId="393"/>
            <ac:spMk id="2" creationId="{F826BCB3-B038-5167-91C0-F2AF24C2E53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10/3/2023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03/10/2023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widely held: </a:t>
            </a:r>
            <a:r>
              <a:rPr lang="en-US" dirty="0" err="1"/>
              <a:t>phổ</a:t>
            </a:r>
            <a:r>
              <a:rPr lang="en-US" dirty="0"/>
              <a:t> </a:t>
            </a:r>
            <a:r>
              <a:rPr lang="en-US" dirty="0" err="1"/>
              <a:t>biến</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4</a:t>
            </a:fld>
            <a:endParaRPr lang="en-GB"/>
          </a:p>
        </p:txBody>
      </p:sp>
    </p:spTree>
    <p:extLst>
      <p:ext uri="{BB962C8B-B14F-4D97-AF65-F5344CB8AC3E}">
        <p14:creationId xmlns:p14="http://schemas.microsoft.com/office/powerpoint/2010/main" val="408037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Multiplicity: </a:t>
            </a:r>
            <a:r>
              <a:rPr lang="en-GB" sz="1200" dirty="0" err="1"/>
              <a:t>sự</a:t>
            </a:r>
            <a:r>
              <a:rPr lang="en-GB" sz="1200" dirty="0"/>
              <a:t> </a:t>
            </a:r>
            <a:r>
              <a:rPr lang="en-GB" sz="1200" dirty="0" err="1"/>
              <a:t>đa</a:t>
            </a:r>
            <a:r>
              <a:rPr lang="en-GB" sz="1200" dirty="0"/>
              <a:t> </a:t>
            </a:r>
            <a:r>
              <a:rPr lang="en-GB" sz="1200" dirty="0" err="1"/>
              <a:t>dạng</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5</a:t>
            </a:fld>
            <a:endParaRPr lang="en-GB"/>
          </a:p>
        </p:txBody>
      </p:sp>
    </p:spTree>
    <p:extLst>
      <p:ext uri="{BB962C8B-B14F-4D97-AF65-F5344CB8AC3E}">
        <p14:creationId xmlns:p14="http://schemas.microsoft.com/office/powerpoint/2010/main" val="343280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164735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Withdrawal Transaction Manager invokes the debit operation of either account object with input parameters consisting of the account# and the withdrawal amount. When called, another operation, </a:t>
            </a:r>
            <a:r>
              <a:rPr lang="en-US" dirty="0" err="1"/>
              <a:t>readBalance</a:t>
            </a:r>
            <a:r>
              <a:rPr lang="en-US" dirty="0"/>
              <a:t>, returns the account balance after withdrawal. </a:t>
            </a:r>
          </a:p>
          <a:p>
            <a:r>
              <a:rPr lang="en-US" dirty="0"/>
              <a:t>To process a transfer request, the Transfer Transaction Manager invokes the debit operation of one account (with account# and debit amount as parameters) and the credit operation of the other account (with account# and credit amount as parameters).</a:t>
            </a:r>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10</a:t>
            </a:fld>
            <a:endParaRPr lang="en-GB"/>
          </a:p>
        </p:txBody>
      </p:sp>
    </p:spTree>
    <p:extLst>
      <p:ext uri="{BB962C8B-B14F-4D97-AF65-F5344CB8AC3E}">
        <p14:creationId xmlns:p14="http://schemas.microsoft.com/office/powerpoint/2010/main" val="91058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11</a:t>
            </a:fld>
            <a:endParaRPr lang="en-GB"/>
          </a:p>
        </p:txBody>
      </p:sp>
    </p:spTree>
    <p:extLst>
      <p:ext uri="{BB962C8B-B14F-4D97-AF65-F5344CB8AC3E}">
        <p14:creationId xmlns:p14="http://schemas.microsoft.com/office/powerpoint/2010/main" val="1140952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Supervisory System Proxy and the Arrival Sensor Component send asynchronous messages to Vehicle Control, which are queued ﬁrst-in-ﬁrst-out. Vehicle Control has one input message queue from which it receives whichever message arrives ﬁrst, move message or arriving message</a:t>
            </a:r>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12</a:t>
            </a:fld>
            <a:endParaRPr lang="en-GB"/>
          </a:p>
        </p:txBody>
      </p:sp>
    </p:spTree>
    <p:extLst>
      <p:ext uri="{BB962C8B-B14F-4D97-AF65-F5344CB8AC3E}">
        <p14:creationId xmlns:p14="http://schemas.microsoft.com/office/powerpoint/2010/main" val="3747344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13</a:t>
            </a:fld>
            <a:endParaRPr lang="en-GB"/>
          </a:p>
        </p:txBody>
      </p:sp>
    </p:spTree>
    <p:extLst>
      <p:ext uri="{BB962C8B-B14F-4D97-AF65-F5344CB8AC3E}">
        <p14:creationId xmlns:p14="http://schemas.microsoft.com/office/powerpoint/2010/main" val="2744695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t>The context is the situation that gives rise to a problem. </a:t>
            </a:r>
          </a:p>
          <a:p>
            <a:pPr algn="just"/>
            <a:r>
              <a:rPr lang="en-US" sz="1200" dirty="0"/>
              <a:t>The problem refers to a recurring problem that arises in this context. </a:t>
            </a:r>
          </a:p>
          <a:p>
            <a:pPr algn="just"/>
            <a:r>
              <a:rPr lang="en-US" sz="1200" dirty="0"/>
              <a:t>The solution is a proven resolution to the problem. A template for describing a pattern usually also addresses its strengths, weaknesses, and related patterns</a:t>
            </a:r>
            <a:endParaRPr lang="en-VN" sz="1200" dirty="0"/>
          </a:p>
          <a:p>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14</a:t>
            </a:fld>
            <a:endParaRPr lang="en-GB"/>
          </a:p>
        </p:txBody>
      </p:sp>
    </p:spTree>
    <p:extLst>
      <p:ext uri="{BB962C8B-B14F-4D97-AF65-F5344CB8AC3E}">
        <p14:creationId xmlns:p14="http://schemas.microsoft.com/office/powerpoint/2010/main" val="3451241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DAE0073-C388-4BBC-94F1-A3FD064D5EAA}" type="slidenum">
              <a:rPr lang="en-GB" smtClean="0"/>
              <a:t>15</a:t>
            </a:fld>
            <a:endParaRPr lang="en-GB"/>
          </a:p>
        </p:txBody>
      </p:sp>
    </p:spTree>
    <p:extLst>
      <p:ext uri="{BB962C8B-B14F-4D97-AF65-F5344CB8AC3E}">
        <p14:creationId xmlns:p14="http://schemas.microsoft.com/office/powerpoint/2010/main" val="2575329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03/10/2023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19</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03/10/2023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03/10/2023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992888"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Ch12 - Overview of Software Architecture</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Software Architectural Patterns</a:t>
            </a:r>
            <a:br>
              <a:rPr lang="en-US" sz="2800" dirty="0"/>
            </a:br>
            <a:r>
              <a:rPr lang="en-US" sz="2600" i="1" dirty="0"/>
              <a:t>Call/Return Pattern</a:t>
            </a:r>
            <a:endParaRPr lang="en-VN" sz="2600" i="1" dirty="0"/>
          </a:p>
        </p:txBody>
      </p:sp>
      <p:sp>
        <p:nvSpPr>
          <p:cNvPr id="3" name="Content Placeholder 2">
            <a:extLst>
              <a:ext uri="{FF2B5EF4-FFF2-40B4-BE49-F238E27FC236}">
                <a16:creationId xmlns:a16="http://schemas.microsoft.com/office/drawing/2014/main" id="{5C10DC28-8EEF-0BF4-A301-017B50EDFFA9}"/>
              </a:ext>
            </a:extLst>
          </p:cNvPr>
          <p:cNvSpPr>
            <a:spLocks noGrp="1"/>
          </p:cNvSpPr>
          <p:nvPr>
            <p:ph idx="1"/>
          </p:nvPr>
        </p:nvSpPr>
        <p:spPr>
          <a:xfrm>
            <a:off x="457199" y="908720"/>
            <a:ext cx="4952999" cy="5549031"/>
          </a:xfrm>
        </p:spPr>
        <p:txBody>
          <a:bodyPr>
            <a:normAutofit/>
          </a:bodyPr>
          <a:lstStyle/>
          <a:p>
            <a:pPr marL="0" indent="0">
              <a:buNone/>
            </a:pPr>
            <a:r>
              <a:rPr lang="en-US" sz="2000" dirty="0"/>
              <a:t>This is the simplest form of communication between objects. A calling operation in the calling object invokes a called operation in the called object. Control is passed from the calling operation to the called operation at the time of operation invocation. </a:t>
            </a:r>
            <a:endParaRPr lang="en-VN" sz="2000" dirty="0"/>
          </a:p>
        </p:txBody>
      </p:sp>
      <p:pic>
        <p:nvPicPr>
          <p:cNvPr id="5" name="Picture 4">
            <a:extLst>
              <a:ext uri="{FF2B5EF4-FFF2-40B4-BE49-F238E27FC236}">
                <a16:creationId xmlns:a16="http://schemas.microsoft.com/office/drawing/2014/main" id="{E45F1DA2-6FFE-C96E-D745-AC47E6246BC1}"/>
              </a:ext>
            </a:extLst>
          </p:cNvPr>
          <p:cNvPicPr>
            <a:picLocks noChangeAspect="1"/>
          </p:cNvPicPr>
          <p:nvPr/>
        </p:nvPicPr>
        <p:blipFill>
          <a:blip r:embed="rId3"/>
          <a:stretch>
            <a:fillRect/>
          </a:stretch>
        </p:blipFill>
        <p:spPr>
          <a:xfrm>
            <a:off x="5442639" y="990084"/>
            <a:ext cx="3276600" cy="1877541"/>
          </a:xfrm>
          <a:prstGeom prst="rect">
            <a:avLst/>
          </a:prstGeom>
        </p:spPr>
      </p:pic>
      <p:pic>
        <p:nvPicPr>
          <p:cNvPr id="6" name="Picture 5">
            <a:extLst>
              <a:ext uri="{FF2B5EF4-FFF2-40B4-BE49-F238E27FC236}">
                <a16:creationId xmlns:a16="http://schemas.microsoft.com/office/drawing/2014/main" id="{3CA392E9-0562-CD95-5815-FFB2F0ACC1B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803399" y="3789040"/>
            <a:ext cx="7213600" cy="3096343"/>
          </a:xfrm>
          <a:prstGeom prst="rect">
            <a:avLst/>
          </a:prstGeom>
        </p:spPr>
      </p:pic>
      <p:sp>
        <p:nvSpPr>
          <p:cNvPr id="7" name="Content Placeholder 2">
            <a:extLst>
              <a:ext uri="{FF2B5EF4-FFF2-40B4-BE49-F238E27FC236}">
                <a16:creationId xmlns:a16="http://schemas.microsoft.com/office/drawing/2014/main" id="{AA5CC11D-51E6-8E8A-8A4D-DB7FCFE35578}"/>
              </a:ext>
            </a:extLst>
          </p:cNvPr>
          <p:cNvSpPr txBox="1">
            <a:spLocks/>
          </p:cNvSpPr>
          <p:nvPr/>
        </p:nvSpPr>
        <p:spPr>
          <a:xfrm>
            <a:off x="457199" y="2800033"/>
            <a:ext cx="8559800" cy="17664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a:t>Any input parameters are passed from the calling operation to the called operation at the same time that control is passed. When the called operation ﬁnishes executing, it returns control and any output parameters to the calling operation</a:t>
            </a:r>
            <a:endParaRPr lang="en-VN" sz="2000" dirty="0"/>
          </a:p>
        </p:txBody>
      </p:sp>
    </p:spTree>
    <p:extLst>
      <p:ext uri="{BB962C8B-B14F-4D97-AF65-F5344CB8AC3E}">
        <p14:creationId xmlns:p14="http://schemas.microsoft.com/office/powerpoint/2010/main" val="59948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Software Architectural Patterns</a:t>
            </a:r>
            <a:br>
              <a:rPr lang="en-US" sz="2800" dirty="0"/>
            </a:br>
            <a:r>
              <a:rPr lang="en-US" sz="2400" i="1" dirty="0"/>
              <a:t>Asynchronous Message Communication Pattern 1/2</a:t>
            </a:r>
            <a:endParaRPr lang="en-VN" sz="2800" i="1" dirty="0"/>
          </a:p>
        </p:txBody>
      </p:sp>
      <p:sp>
        <p:nvSpPr>
          <p:cNvPr id="8" name="Content Placeholder 7">
            <a:extLst>
              <a:ext uri="{FF2B5EF4-FFF2-40B4-BE49-F238E27FC236}">
                <a16:creationId xmlns:a16="http://schemas.microsoft.com/office/drawing/2014/main" id="{D435A38E-CCCE-1C96-940C-624224F908D8}"/>
              </a:ext>
            </a:extLst>
          </p:cNvPr>
          <p:cNvSpPr>
            <a:spLocks noGrp="1"/>
          </p:cNvSpPr>
          <p:nvPr>
            <p:ph idx="1"/>
          </p:nvPr>
        </p:nvSpPr>
        <p:spPr>
          <a:xfrm>
            <a:off x="469118" y="2217700"/>
            <a:ext cx="8229600" cy="4379652"/>
          </a:xfrm>
        </p:spPr>
        <p:txBody>
          <a:bodyPr>
            <a:normAutofit fontScale="92500" lnSpcReduction="10000"/>
          </a:bodyPr>
          <a:lstStyle/>
          <a:p>
            <a:pPr marL="0" indent="0">
              <a:buNone/>
            </a:pPr>
            <a:r>
              <a:rPr lang="en-US" sz="2400" dirty="0"/>
              <a:t>With the Asynchronous (Loosely Coupled) Message Communication pattern, the producer component sends a message to the consumer component and does not wait for a reply. </a:t>
            </a:r>
          </a:p>
          <a:p>
            <a:r>
              <a:rPr lang="en-US" sz="2400" dirty="0"/>
              <a:t>The producer continues because it either does not need a response or has other functions to perform before receiving a response. </a:t>
            </a:r>
          </a:p>
          <a:p>
            <a:r>
              <a:rPr lang="en-US" sz="2400" dirty="0"/>
              <a:t>The consumer receives the message; if the consumer is busy when the message arrives, the message is queued. </a:t>
            </a:r>
          </a:p>
          <a:p>
            <a:r>
              <a:rPr lang="en-US" sz="2400" dirty="0"/>
              <a:t>Because the producer and consumer components proceed asynchronously (i.e., at different speeds), a ﬁrst-in, ﬁrst-out (FIFO) message queue can build up between producer and consumer.</a:t>
            </a:r>
          </a:p>
          <a:p>
            <a:r>
              <a:rPr lang="en-US" sz="2400" dirty="0"/>
              <a:t>If no message is available when the consumer requests one, the consumer is suspended. The consumer is then reawakened when a message arrives.</a:t>
            </a:r>
            <a:endParaRPr lang="en-VN" sz="2400" dirty="0"/>
          </a:p>
        </p:txBody>
      </p:sp>
      <p:pic>
        <p:nvPicPr>
          <p:cNvPr id="9" name="Picture 8">
            <a:extLst>
              <a:ext uri="{FF2B5EF4-FFF2-40B4-BE49-F238E27FC236}">
                <a16:creationId xmlns:a16="http://schemas.microsoft.com/office/drawing/2014/main" id="{EB8E061D-40D1-89F0-4619-A9457A00B129}"/>
              </a:ext>
            </a:extLst>
          </p:cNvPr>
          <p:cNvPicPr>
            <a:picLocks noChangeAspect="1"/>
          </p:cNvPicPr>
          <p:nvPr/>
        </p:nvPicPr>
        <p:blipFill>
          <a:blip r:embed="rId3"/>
          <a:stretch>
            <a:fillRect/>
          </a:stretch>
        </p:blipFill>
        <p:spPr>
          <a:xfrm>
            <a:off x="1064442" y="908720"/>
            <a:ext cx="7323835" cy="1222982"/>
          </a:xfrm>
          <a:prstGeom prst="rect">
            <a:avLst/>
          </a:prstGeom>
        </p:spPr>
      </p:pic>
    </p:spTree>
    <p:extLst>
      <p:ext uri="{BB962C8B-B14F-4D97-AF65-F5344CB8AC3E}">
        <p14:creationId xmlns:p14="http://schemas.microsoft.com/office/powerpoint/2010/main" val="423545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Software Architectural Patterns</a:t>
            </a:r>
            <a:br>
              <a:rPr lang="en-US" sz="2800" dirty="0"/>
            </a:br>
            <a:r>
              <a:rPr lang="en-US" sz="2400" i="1" dirty="0"/>
              <a:t>Asynchronous Message Communication Pattern 2/2</a:t>
            </a:r>
            <a:endParaRPr lang="en-VN" sz="2800" i="1" dirty="0"/>
          </a:p>
        </p:txBody>
      </p:sp>
      <p:sp>
        <p:nvSpPr>
          <p:cNvPr id="8" name="Content Placeholder 7">
            <a:extLst>
              <a:ext uri="{FF2B5EF4-FFF2-40B4-BE49-F238E27FC236}">
                <a16:creationId xmlns:a16="http://schemas.microsoft.com/office/drawing/2014/main" id="{D435A38E-CCCE-1C96-940C-624224F908D8}"/>
              </a:ext>
            </a:extLst>
          </p:cNvPr>
          <p:cNvSpPr>
            <a:spLocks noGrp="1"/>
          </p:cNvSpPr>
          <p:nvPr>
            <p:ph idx="1"/>
          </p:nvPr>
        </p:nvSpPr>
        <p:spPr>
          <a:xfrm>
            <a:off x="457200" y="980728"/>
            <a:ext cx="8229600" cy="5040560"/>
          </a:xfrm>
        </p:spPr>
        <p:txBody>
          <a:bodyPr>
            <a:normAutofit fontScale="92500" lnSpcReduction="20000"/>
          </a:bodyPr>
          <a:lstStyle/>
          <a:p>
            <a:pPr marL="0" indent="0">
              <a:buNone/>
            </a:pPr>
            <a:r>
              <a:rPr lang="en-US" sz="2400" dirty="0"/>
              <a:t>An example of the Asynchronous Message Communication pattern in a distributed environment is given on the generic communication diagram depicted below for the Automated Guided Vehicle System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GB" sz="2400" dirty="0"/>
              <a:t>It is also possible to have peer-to-peer communication between two components, which send asynchronous messages to each other. This kind of communication is referred to as bidirectional asynchronous communication</a:t>
            </a:r>
            <a:endParaRPr lang="en-VN" sz="2400" dirty="0"/>
          </a:p>
        </p:txBody>
      </p:sp>
      <p:pic>
        <p:nvPicPr>
          <p:cNvPr id="3" name="Picture 2">
            <a:extLst>
              <a:ext uri="{FF2B5EF4-FFF2-40B4-BE49-F238E27FC236}">
                <a16:creationId xmlns:a16="http://schemas.microsoft.com/office/drawing/2014/main" id="{77DCC308-3053-01AC-7144-31E284C2A897}"/>
              </a:ext>
            </a:extLst>
          </p:cNvPr>
          <p:cNvPicPr>
            <a:picLocks noChangeAspect="1"/>
          </p:cNvPicPr>
          <p:nvPr/>
        </p:nvPicPr>
        <p:blipFill>
          <a:blip r:embed="rId3"/>
          <a:stretch>
            <a:fillRect/>
          </a:stretch>
        </p:blipFill>
        <p:spPr>
          <a:xfrm>
            <a:off x="1530350" y="1844824"/>
            <a:ext cx="6083300" cy="2755900"/>
          </a:xfrm>
          <a:prstGeom prst="rect">
            <a:avLst/>
          </a:prstGeom>
        </p:spPr>
      </p:pic>
      <p:pic>
        <p:nvPicPr>
          <p:cNvPr id="6" name="Picture 5">
            <a:extLst>
              <a:ext uri="{FF2B5EF4-FFF2-40B4-BE49-F238E27FC236}">
                <a16:creationId xmlns:a16="http://schemas.microsoft.com/office/drawing/2014/main" id="{3AE83188-C7C9-7B6D-C5DD-DC45E2F8792C}"/>
              </a:ext>
            </a:extLst>
          </p:cNvPr>
          <p:cNvPicPr>
            <a:picLocks noChangeAspect="1"/>
          </p:cNvPicPr>
          <p:nvPr/>
        </p:nvPicPr>
        <p:blipFill>
          <a:blip r:embed="rId4"/>
          <a:stretch>
            <a:fillRect/>
          </a:stretch>
        </p:blipFill>
        <p:spPr>
          <a:xfrm>
            <a:off x="1899307" y="5690659"/>
            <a:ext cx="6540500" cy="1143000"/>
          </a:xfrm>
          <a:prstGeom prst="rect">
            <a:avLst/>
          </a:prstGeom>
        </p:spPr>
      </p:pic>
    </p:spTree>
    <p:extLst>
      <p:ext uri="{BB962C8B-B14F-4D97-AF65-F5344CB8AC3E}">
        <p14:creationId xmlns:p14="http://schemas.microsoft.com/office/powerpoint/2010/main" val="324808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a:xfrm>
            <a:off x="1691680" y="0"/>
            <a:ext cx="6995119" cy="822722"/>
          </a:xfrm>
        </p:spPr>
        <p:txBody>
          <a:bodyPr>
            <a:noAutofit/>
          </a:bodyPr>
          <a:lstStyle/>
          <a:p>
            <a:r>
              <a:rPr lang="en-US" sz="2800" dirty="0"/>
              <a:t>Software Architectural Patterns</a:t>
            </a:r>
            <a:br>
              <a:rPr lang="en-US" sz="2800" dirty="0"/>
            </a:br>
            <a:r>
              <a:rPr lang="en-US" sz="2200" i="1" dirty="0"/>
              <a:t>Synchronous Message Communication with Reply Pattern</a:t>
            </a:r>
            <a:endParaRPr lang="en-VN" sz="2200" i="1" dirty="0"/>
          </a:p>
        </p:txBody>
      </p:sp>
      <p:sp>
        <p:nvSpPr>
          <p:cNvPr id="8" name="Content Placeholder 7">
            <a:extLst>
              <a:ext uri="{FF2B5EF4-FFF2-40B4-BE49-F238E27FC236}">
                <a16:creationId xmlns:a16="http://schemas.microsoft.com/office/drawing/2014/main" id="{D435A38E-CCCE-1C96-940C-624224F908D8}"/>
              </a:ext>
            </a:extLst>
          </p:cNvPr>
          <p:cNvSpPr>
            <a:spLocks noGrp="1"/>
          </p:cNvSpPr>
          <p:nvPr>
            <p:ph idx="1"/>
          </p:nvPr>
        </p:nvSpPr>
        <p:spPr>
          <a:xfrm>
            <a:off x="469118" y="2217700"/>
            <a:ext cx="8423362" cy="4379652"/>
          </a:xfrm>
        </p:spPr>
        <p:txBody>
          <a:bodyPr>
            <a:normAutofit/>
          </a:bodyPr>
          <a:lstStyle/>
          <a:p>
            <a:pPr marL="0" indent="0">
              <a:buNone/>
            </a:pPr>
            <a:r>
              <a:rPr lang="en-US" sz="2400" dirty="0"/>
              <a:t>With the Synchronous (Tightly Coupled) Message Communication with Reply pattern, the client component sends a message to the service component and then waits for a reply from the service.</a:t>
            </a:r>
          </a:p>
          <a:p>
            <a:pPr marL="0" indent="0">
              <a:buNone/>
            </a:pPr>
            <a:r>
              <a:rPr lang="en-US" sz="2400" dirty="0"/>
              <a:t>When the message arrives, the service accepts it, processes it, generates a reply, and then sends the reply. The client and service then both continue. </a:t>
            </a:r>
          </a:p>
          <a:p>
            <a:pPr marL="0" indent="0">
              <a:buNone/>
            </a:pPr>
            <a:r>
              <a:rPr lang="en-US" sz="2400" dirty="0"/>
              <a:t>The service is suspended if no message is available. Although there might only be one client and one service, it is more likely that synchronous message communication involves multiple clients and one service.</a:t>
            </a:r>
            <a:endParaRPr lang="en-VN" sz="2400" dirty="0"/>
          </a:p>
        </p:txBody>
      </p:sp>
      <p:pic>
        <p:nvPicPr>
          <p:cNvPr id="4" name="Picture 3">
            <a:extLst>
              <a:ext uri="{FF2B5EF4-FFF2-40B4-BE49-F238E27FC236}">
                <a16:creationId xmlns:a16="http://schemas.microsoft.com/office/drawing/2014/main" id="{692C80CE-023D-3AEF-E616-BD633B60F851}"/>
              </a:ext>
            </a:extLst>
          </p:cNvPr>
          <p:cNvPicPr>
            <a:picLocks noChangeAspect="1"/>
          </p:cNvPicPr>
          <p:nvPr/>
        </p:nvPicPr>
        <p:blipFill>
          <a:blip r:embed="rId3"/>
          <a:stretch>
            <a:fillRect/>
          </a:stretch>
        </p:blipFill>
        <p:spPr>
          <a:xfrm>
            <a:off x="889849" y="923311"/>
            <a:ext cx="7581900" cy="1193800"/>
          </a:xfrm>
          <a:prstGeom prst="rect">
            <a:avLst/>
          </a:prstGeom>
        </p:spPr>
      </p:pic>
    </p:spTree>
    <p:extLst>
      <p:ext uri="{BB962C8B-B14F-4D97-AF65-F5344CB8AC3E}">
        <p14:creationId xmlns:p14="http://schemas.microsoft.com/office/powerpoint/2010/main" val="1751202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a:xfrm>
            <a:off x="1403648" y="0"/>
            <a:ext cx="7283151" cy="822722"/>
          </a:xfrm>
        </p:spPr>
        <p:txBody>
          <a:bodyPr>
            <a:noAutofit/>
          </a:bodyPr>
          <a:lstStyle/>
          <a:p>
            <a:r>
              <a:rPr lang="en-US" sz="2800" dirty="0"/>
              <a:t>Documenting Software Architectural Patterns</a:t>
            </a:r>
            <a:endParaRPr lang="en-VN" sz="2800" i="1" dirty="0"/>
          </a:p>
        </p:txBody>
      </p:sp>
      <p:sp>
        <p:nvSpPr>
          <p:cNvPr id="3" name="Content Placeholder 2">
            <a:extLst>
              <a:ext uri="{FF2B5EF4-FFF2-40B4-BE49-F238E27FC236}">
                <a16:creationId xmlns:a16="http://schemas.microsoft.com/office/drawing/2014/main" id="{5C10DC28-8EEF-0BF4-A301-017B50EDFFA9}"/>
              </a:ext>
            </a:extLst>
          </p:cNvPr>
          <p:cNvSpPr>
            <a:spLocks noGrp="1"/>
          </p:cNvSpPr>
          <p:nvPr>
            <p:ph idx="1"/>
          </p:nvPr>
        </p:nvSpPr>
        <p:spPr>
          <a:xfrm>
            <a:off x="457200" y="976312"/>
            <a:ext cx="8229600" cy="5549031"/>
          </a:xfrm>
        </p:spPr>
        <p:txBody>
          <a:bodyPr>
            <a:normAutofit fontScale="92500"/>
          </a:bodyPr>
          <a:lstStyle/>
          <a:p>
            <a:pPr marL="457200" lvl="0" indent="-330200" algn="l" rtl="0">
              <a:lnSpc>
                <a:spcPct val="100000"/>
              </a:lnSpc>
              <a:spcBef>
                <a:spcPts val="0"/>
              </a:spcBef>
              <a:spcAft>
                <a:spcPts val="0"/>
              </a:spcAft>
              <a:buSzPts val="1600"/>
              <a:buChar char="●"/>
            </a:pPr>
            <a:r>
              <a:rPr lang="en-GB" sz="2400" dirty="0"/>
              <a:t>It is very useful to have a </a:t>
            </a:r>
            <a:r>
              <a:rPr lang="en-GB" sz="2400" b="1" dirty="0"/>
              <a:t>standard way</a:t>
            </a:r>
            <a:r>
              <a:rPr lang="en-GB" sz="2400" dirty="0"/>
              <a:t> of describing and documenting a pattern so that it can be </a:t>
            </a:r>
            <a:r>
              <a:rPr lang="en-GB" sz="2400" b="1" dirty="0"/>
              <a:t>easily referenced, compared with other patterns, and reused</a:t>
            </a:r>
            <a:r>
              <a:rPr lang="en-GB" sz="2400" dirty="0"/>
              <a:t>.</a:t>
            </a:r>
          </a:p>
          <a:p>
            <a:pPr marL="457200" lvl="0" indent="-330200" algn="l" rtl="0">
              <a:lnSpc>
                <a:spcPct val="100000"/>
              </a:lnSpc>
              <a:spcBef>
                <a:spcPts val="0"/>
              </a:spcBef>
              <a:spcAft>
                <a:spcPts val="0"/>
              </a:spcAft>
              <a:buSzPts val="1600"/>
              <a:buChar char="●"/>
            </a:pPr>
            <a:r>
              <a:rPr lang="en-GB" sz="2400" dirty="0"/>
              <a:t>Important aspects of a pattern: </a:t>
            </a:r>
            <a:r>
              <a:rPr lang="en-GB" sz="2400" b="1" dirty="0">
                <a:solidFill>
                  <a:schemeClr val="accent6"/>
                </a:solidFill>
              </a:rPr>
              <a:t>context, problem, and solution</a:t>
            </a:r>
            <a:r>
              <a:rPr lang="en-GB" sz="2400" dirty="0"/>
              <a:t>.</a:t>
            </a:r>
          </a:p>
          <a:p>
            <a:pPr marL="457200" lvl="0" indent="-330200" algn="l" rtl="0">
              <a:lnSpc>
                <a:spcPct val="100000"/>
              </a:lnSpc>
              <a:spcBef>
                <a:spcPts val="0"/>
              </a:spcBef>
              <a:spcAft>
                <a:spcPts val="0"/>
              </a:spcAft>
              <a:buSzPts val="1600"/>
              <a:buChar char="●"/>
            </a:pPr>
            <a:r>
              <a:rPr lang="en-GB" sz="2400" dirty="0"/>
              <a:t>A typical template looks like this:</a:t>
            </a:r>
          </a:p>
          <a:p>
            <a:pPr marL="800100" indent="-263525">
              <a:spcBef>
                <a:spcPts val="0"/>
              </a:spcBef>
              <a:buSzPts val="1600"/>
            </a:pPr>
            <a:r>
              <a:rPr lang="en-GB" sz="2400" dirty="0"/>
              <a:t>Pattern name</a:t>
            </a:r>
          </a:p>
          <a:p>
            <a:pPr marL="800100" indent="-263525">
              <a:spcBef>
                <a:spcPts val="0"/>
              </a:spcBef>
              <a:buSzPts val="1600"/>
            </a:pPr>
            <a:r>
              <a:rPr lang="en-GB" sz="2400" dirty="0"/>
              <a:t>Aliases. Other names by which this pattern is known.</a:t>
            </a:r>
          </a:p>
          <a:p>
            <a:pPr marL="800100" indent="-263525">
              <a:spcBef>
                <a:spcPts val="0"/>
              </a:spcBef>
              <a:buSzPts val="1600"/>
            </a:pPr>
            <a:r>
              <a:rPr lang="en-GB" sz="2400" dirty="0"/>
              <a:t>Context. The situation that gives rise to this problem.</a:t>
            </a:r>
          </a:p>
          <a:p>
            <a:pPr marL="800100" indent="-263525">
              <a:spcBef>
                <a:spcPts val="0"/>
              </a:spcBef>
              <a:buSzPts val="1600"/>
            </a:pPr>
            <a:r>
              <a:rPr lang="en-GB" sz="2400" dirty="0"/>
              <a:t>Problem. Brief description of the problem.</a:t>
            </a:r>
          </a:p>
          <a:p>
            <a:pPr marL="800100" indent="-263525">
              <a:spcBef>
                <a:spcPts val="0"/>
              </a:spcBef>
              <a:buSzPts val="1600"/>
            </a:pPr>
            <a:r>
              <a:rPr lang="en-GB" sz="2400" dirty="0"/>
              <a:t>Summary of solution. Brief description of the solution.</a:t>
            </a:r>
          </a:p>
          <a:p>
            <a:pPr marL="800100" indent="-263525">
              <a:spcBef>
                <a:spcPts val="0"/>
              </a:spcBef>
              <a:buSzPts val="1600"/>
            </a:pPr>
            <a:r>
              <a:rPr lang="en-GB" sz="2400" dirty="0"/>
              <a:t>Strengths of solution</a:t>
            </a:r>
          </a:p>
          <a:p>
            <a:pPr marL="800100" indent="-263525">
              <a:spcBef>
                <a:spcPts val="0"/>
              </a:spcBef>
              <a:buSzPts val="1600"/>
            </a:pPr>
            <a:r>
              <a:rPr lang="en-GB" sz="2400" dirty="0"/>
              <a:t>Weaknesses of solution</a:t>
            </a:r>
          </a:p>
          <a:p>
            <a:pPr marL="800100" indent="-263525">
              <a:spcBef>
                <a:spcPts val="0"/>
              </a:spcBef>
              <a:buSzPts val="1600"/>
            </a:pPr>
            <a:r>
              <a:rPr lang="en-GB" sz="2400" dirty="0"/>
              <a:t>Applicability. When you can use the pattern.</a:t>
            </a:r>
          </a:p>
          <a:p>
            <a:pPr marL="800100" indent="-263525">
              <a:spcBef>
                <a:spcPts val="0"/>
              </a:spcBef>
              <a:buSzPts val="1600"/>
            </a:pPr>
            <a:r>
              <a:rPr lang="en-GB" sz="2400" dirty="0"/>
              <a:t>Related patterns</a:t>
            </a:r>
          </a:p>
          <a:p>
            <a:pPr marL="800100" indent="-263525">
              <a:spcBef>
                <a:spcPts val="0"/>
              </a:spcBef>
              <a:buSzPts val="1600"/>
            </a:pPr>
            <a:r>
              <a:rPr lang="en-GB" sz="2400" dirty="0"/>
              <a:t>Reference. Where you can find more information about the pattern</a:t>
            </a:r>
            <a:r>
              <a:rPr lang="en-GB" sz="2000" dirty="0"/>
              <a:t>.</a:t>
            </a:r>
          </a:p>
        </p:txBody>
      </p:sp>
    </p:spTree>
    <p:extLst>
      <p:ext uri="{BB962C8B-B14F-4D97-AF65-F5344CB8AC3E}">
        <p14:creationId xmlns:p14="http://schemas.microsoft.com/office/powerpoint/2010/main" val="132581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a:xfrm>
            <a:off x="1403648" y="0"/>
            <a:ext cx="7283151" cy="822722"/>
          </a:xfrm>
        </p:spPr>
        <p:txBody>
          <a:bodyPr>
            <a:noAutofit/>
          </a:bodyPr>
          <a:lstStyle/>
          <a:p>
            <a:r>
              <a:rPr lang="en-US" sz="2800" dirty="0"/>
              <a:t>Documenting Software Architectural Patterns</a:t>
            </a:r>
            <a:br>
              <a:rPr lang="en-US" sz="2800" dirty="0"/>
            </a:br>
            <a:r>
              <a:rPr lang="en-US" sz="2400" i="1" dirty="0"/>
              <a:t>Sample - for the Layered Pattern</a:t>
            </a:r>
            <a:endParaRPr lang="en-VN" sz="2800" i="1" dirty="0"/>
          </a:p>
        </p:txBody>
      </p:sp>
      <p:pic>
        <p:nvPicPr>
          <p:cNvPr id="6" name="Picture 5">
            <a:extLst>
              <a:ext uri="{FF2B5EF4-FFF2-40B4-BE49-F238E27FC236}">
                <a16:creationId xmlns:a16="http://schemas.microsoft.com/office/drawing/2014/main" id="{9B8E61D7-9CAB-DC41-CF34-1C3B79D041D4}"/>
              </a:ext>
            </a:extLst>
          </p:cNvPr>
          <p:cNvPicPr>
            <a:picLocks noChangeAspect="1"/>
          </p:cNvPicPr>
          <p:nvPr/>
        </p:nvPicPr>
        <p:blipFill>
          <a:blip r:embed="rId3"/>
          <a:stretch>
            <a:fillRect/>
          </a:stretch>
        </p:blipFill>
        <p:spPr>
          <a:xfrm>
            <a:off x="330200" y="1052736"/>
            <a:ext cx="8483600" cy="4229100"/>
          </a:xfrm>
          <a:prstGeom prst="rect">
            <a:avLst/>
          </a:prstGeom>
        </p:spPr>
      </p:pic>
    </p:spTree>
    <p:extLst>
      <p:ext uri="{BB962C8B-B14F-4D97-AF65-F5344CB8AC3E}">
        <p14:creationId xmlns:p14="http://schemas.microsoft.com/office/powerpoint/2010/main" val="3719996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44EE-7BCB-5F37-C000-5D8A17D32350}"/>
              </a:ext>
            </a:extLst>
          </p:cNvPr>
          <p:cNvSpPr>
            <a:spLocks noGrp="1"/>
          </p:cNvSpPr>
          <p:nvPr>
            <p:ph type="title"/>
          </p:nvPr>
        </p:nvSpPr>
        <p:spPr/>
        <p:txBody>
          <a:bodyPr/>
          <a:lstStyle/>
          <a:p>
            <a:r>
              <a:rPr lang="en-VN" dirty="0"/>
              <a:t>Interface Design</a:t>
            </a:r>
          </a:p>
        </p:txBody>
      </p:sp>
      <p:sp>
        <p:nvSpPr>
          <p:cNvPr id="3" name="Content Placeholder 2">
            <a:extLst>
              <a:ext uri="{FF2B5EF4-FFF2-40B4-BE49-F238E27FC236}">
                <a16:creationId xmlns:a16="http://schemas.microsoft.com/office/drawing/2014/main" id="{D65DAC0B-8C95-941C-9E56-B0719ED89E60}"/>
              </a:ext>
            </a:extLst>
          </p:cNvPr>
          <p:cNvSpPr>
            <a:spLocks noGrp="1"/>
          </p:cNvSpPr>
          <p:nvPr>
            <p:ph idx="1"/>
          </p:nvPr>
        </p:nvSpPr>
        <p:spPr>
          <a:xfrm>
            <a:off x="457200" y="976313"/>
            <a:ext cx="8229600" cy="5405016"/>
          </a:xfrm>
        </p:spPr>
        <p:txBody>
          <a:bodyPr>
            <a:normAutofit fontScale="85000" lnSpcReduction="10000"/>
          </a:bodyPr>
          <a:lstStyle/>
          <a:p>
            <a:pPr marL="0" indent="0">
              <a:buNone/>
            </a:pPr>
            <a:r>
              <a:rPr lang="en-US" sz="3300" dirty="0"/>
              <a:t>An important goal of both object-oriented design and component-based software architecture is the separation of the interface from the implementation</a:t>
            </a:r>
          </a:p>
          <a:p>
            <a:r>
              <a:rPr lang="en-US" dirty="0"/>
              <a:t>An interface speciﬁes the externally visible operations of a class, service, or component without revealing the internal structure (implementation) of the operations</a:t>
            </a:r>
          </a:p>
          <a:p>
            <a:r>
              <a:rPr lang="en-US" dirty="0"/>
              <a:t>The interface can be considered a contract between the designer of the external view of the class and the implementer of the class internals. </a:t>
            </a:r>
          </a:p>
          <a:p>
            <a:r>
              <a:rPr lang="en-US" dirty="0"/>
              <a:t>It is also a contract between a class that requires (uses) the interface (i.e., invokes the operations provided by the interface) and the class that provides the interface.</a:t>
            </a:r>
          </a:p>
        </p:txBody>
      </p:sp>
    </p:spTree>
    <p:extLst>
      <p:ext uri="{BB962C8B-B14F-4D97-AF65-F5344CB8AC3E}">
        <p14:creationId xmlns:p14="http://schemas.microsoft.com/office/powerpoint/2010/main" val="285510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44EE-7BCB-5F37-C000-5D8A17D32350}"/>
              </a:ext>
            </a:extLst>
          </p:cNvPr>
          <p:cNvSpPr>
            <a:spLocks noGrp="1"/>
          </p:cNvSpPr>
          <p:nvPr>
            <p:ph type="title"/>
          </p:nvPr>
        </p:nvSpPr>
        <p:spPr/>
        <p:txBody>
          <a:bodyPr>
            <a:normAutofit fontScale="90000"/>
          </a:bodyPr>
          <a:lstStyle/>
          <a:p>
            <a:r>
              <a:rPr lang="en-VN" dirty="0"/>
              <a:t>Interface Design</a:t>
            </a:r>
            <a:br>
              <a:rPr lang="en-VN" dirty="0"/>
            </a:br>
            <a:r>
              <a:rPr lang="en-VN" sz="3100" i="1" dirty="0"/>
              <a:t>Depict Interfaces</a:t>
            </a:r>
            <a:endParaRPr lang="en-VN" i="1" dirty="0"/>
          </a:p>
        </p:txBody>
      </p:sp>
      <p:sp>
        <p:nvSpPr>
          <p:cNvPr id="3" name="Content Placeholder 2">
            <a:extLst>
              <a:ext uri="{FF2B5EF4-FFF2-40B4-BE49-F238E27FC236}">
                <a16:creationId xmlns:a16="http://schemas.microsoft.com/office/drawing/2014/main" id="{D65DAC0B-8C95-941C-9E56-B0719ED89E60}"/>
              </a:ext>
            </a:extLst>
          </p:cNvPr>
          <p:cNvSpPr>
            <a:spLocks noGrp="1"/>
          </p:cNvSpPr>
          <p:nvPr>
            <p:ph idx="1"/>
          </p:nvPr>
        </p:nvSpPr>
        <p:spPr/>
        <p:txBody>
          <a:bodyPr>
            <a:normAutofit/>
          </a:bodyPr>
          <a:lstStyle/>
          <a:p>
            <a:r>
              <a:rPr lang="en-US" sz="2800" dirty="0"/>
              <a:t>Because the same interface can be implemented in different ways, it is useful to depict the design of the interface separately from the component that realizes (i.e., implements) the interface.</a:t>
            </a:r>
          </a:p>
          <a:p>
            <a:r>
              <a:rPr lang="en-US" sz="2800" dirty="0"/>
              <a:t>Interfaces can be realized in wider contexts than classes. Thus, interfaces for subsystems, distributed components, and passive classes can all be depicted using the same interface notation.</a:t>
            </a:r>
            <a:endParaRPr lang="en-VN" sz="2800" dirty="0"/>
          </a:p>
        </p:txBody>
      </p:sp>
      <p:pic>
        <p:nvPicPr>
          <p:cNvPr id="4" name="Picture 3">
            <a:extLst>
              <a:ext uri="{FF2B5EF4-FFF2-40B4-BE49-F238E27FC236}">
                <a16:creationId xmlns:a16="http://schemas.microsoft.com/office/drawing/2014/main" id="{AFA2F7F2-CB46-FC2C-92CC-E9804523A832}"/>
              </a:ext>
            </a:extLst>
          </p:cNvPr>
          <p:cNvPicPr>
            <a:picLocks noChangeAspect="1"/>
          </p:cNvPicPr>
          <p:nvPr/>
        </p:nvPicPr>
        <p:blipFill>
          <a:blip r:embed="rId2"/>
          <a:stretch>
            <a:fillRect/>
          </a:stretch>
        </p:blipFill>
        <p:spPr>
          <a:xfrm>
            <a:off x="899592" y="4718248"/>
            <a:ext cx="2712563" cy="1813726"/>
          </a:xfrm>
          <a:prstGeom prst="rect">
            <a:avLst/>
          </a:prstGeom>
        </p:spPr>
      </p:pic>
      <p:pic>
        <p:nvPicPr>
          <p:cNvPr id="5" name="Picture 4">
            <a:extLst>
              <a:ext uri="{FF2B5EF4-FFF2-40B4-BE49-F238E27FC236}">
                <a16:creationId xmlns:a16="http://schemas.microsoft.com/office/drawing/2014/main" id="{196F66F6-4D73-7F4A-6436-D393164164D2}"/>
              </a:ext>
            </a:extLst>
          </p:cNvPr>
          <p:cNvPicPr>
            <a:picLocks noChangeAspect="1"/>
          </p:cNvPicPr>
          <p:nvPr/>
        </p:nvPicPr>
        <p:blipFill>
          <a:blip r:embed="rId3"/>
          <a:stretch>
            <a:fillRect/>
          </a:stretch>
        </p:blipFill>
        <p:spPr>
          <a:xfrm>
            <a:off x="4932040" y="4736199"/>
            <a:ext cx="3578702" cy="1944106"/>
          </a:xfrm>
          <a:prstGeom prst="rect">
            <a:avLst/>
          </a:prstGeom>
        </p:spPr>
      </p:pic>
    </p:spTree>
    <p:extLst>
      <p:ext uri="{BB962C8B-B14F-4D97-AF65-F5344CB8AC3E}">
        <p14:creationId xmlns:p14="http://schemas.microsoft.com/office/powerpoint/2010/main" val="3141709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6AB0-E250-0C14-38E7-BAC26FE921D0}"/>
              </a:ext>
            </a:extLst>
          </p:cNvPr>
          <p:cNvSpPr>
            <a:spLocks noGrp="1"/>
          </p:cNvSpPr>
          <p:nvPr>
            <p:ph type="title"/>
          </p:nvPr>
        </p:nvSpPr>
        <p:spPr/>
        <p:txBody>
          <a:bodyPr/>
          <a:lstStyle/>
          <a:p>
            <a:r>
              <a:rPr lang="en-US" dirty="0"/>
              <a:t>Designing Software Architectures</a:t>
            </a:r>
            <a:endParaRPr lang="en-VN" dirty="0"/>
          </a:p>
        </p:txBody>
      </p:sp>
      <p:sp>
        <p:nvSpPr>
          <p:cNvPr id="3" name="Content Placeholder 2">
            <a:extLst>
              <a:ext uri="{FF2B5EF4-FFF2-40B4-BE49-F238E27FC236}">
                <a16:creationId xmlns:a16="http://schemas.microsoft.com/office/drawing/2014/main" id="{E0135C1F-9672-C529-B1B3-636C0024F743}"/>
              </a:ext>
            </a:extLst>
          </p:cNvPr>
          <p:cNvSpPr>
            <a:spLocks noGrp="1"/>
          </p:cNvSpPr>
          <p:nvPr>
            <p:ph idx="1"/>
          </p:nvPr>
        </p:nvSpPr>
        <p:spPr/>
        <p:txBody>
          <a:bodyPr>
            <a:normAutofit fontScale="77500" lnSpcReduction="20000"/>
          </a:bodyPr>
          <a:lstStyle/>
          <a:p>
            <a:r>
              <a:rPr lang="en-US" dirty="0"/>
              <a:t>During software design modeling, design decisions are made relating to the characteristics of the software architecture. </a:t>
            </a:r>
          </a:p>
          <a:p>
            <a:r>
              <a:rPr lang="en-US" dirty="0"/>
              <a:t>The following chapters describe the design of different kinds of software architectures:</a:t>
            </a:r>
          </a:p>
          <a:p>
            <a:pPr lvl="1"/>
            <a:r>
              <a:rPr lang="en-US" dirty="0"/>
              <a:t>Object-oriented software architectures. Ch14</a:t>
            </a:r>
          </a:p>
          <a:p>
            <a:pPr lvl="1"/>
            <a:r>
              <a:rPr lang="en-US" dirty="0"/>
              <a:t>Client/server software architectures. Ch15</a:t>
            </a:r>
          </a:p>
          <a:p>
            <a:pPr lvl="1"/>
            <a:r>
              <a:rPr lang="en-US" dirty="0"/>
              <a:t>Service-oriented architectures. Ch16</a:t>
            </a:r>
          </a:p>
          <a:p>
            <a:pPr lvl="1"/>
            <a:r>
              <a:rPr lang="en-US" dirty="0"/>
              <a:t>Distributed component-based software architectures. Ch17</a:t>
            </a:r>
          </a:p>
          <a:p>
            <a:pPr lvl="1"/>
            <a:r>
              <a:rPr lang="en-US" dirty="0"/>
              <a:t>Concurrent and real-time software architectures. Ch18</a:t>
            </a:r>
          </a:p>
          <a:p>
            <a:pPr lvl="1"/>
            <a:r>
              <a:rPr lang="en-US" dirty="0"/>
              <a:t>Software product line architectures. Ch19</a:t>
            </a:r>
          </a:p>
          <a:p>
            <a:r>
              <a:rPr lang="en-US" dirty="0"/>
              <a:t>Ch20 describes the quality attributes of software architectures that address nonfunctional requirements of software, which can have a profound effect on the quality of a software product.</a:t>
            </a:r>
          </a:p>
          <a:p>
            <a:endParaRPr lang="en-VN" dirty="0"/>
          </a:p>
        </p:txBody>
      </p:sp>
    </p:spTree>
    <p:extLst>
      <p:ext uri="{BB962C8B-B14F-4D97-AF65-F5344CB8AC3E}">
        <p14:creationId xmlns:p14="http://schemas.microsoft.com/office/powerpoint/2010/main" val="350350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p:txBody>
          <a:bodyPr/>
          <a:lstStyle/>
          <a:p>
            <a:r>
              <a:rPr lang="en-US" sz="3200" dirty="0"/>
              <a:t>Software Architecture </a:t>
            </a:r>
            <a:r>
              <a:rPr lang="en-US" dirty="0"/>
              <a:t>Overview</a:t>
            </a:r>
          </a:p>
          <a:p>
            <a:r>
              <a:rPr lang="en-US" sz="3200" dirty="0"/>
              <a:t>Component-Based Software Architecture</a:t>
            </a:r>
          </a:p>
          <a:p>
            <a:r>
              <a:rPr lang="en-US" sz="3200" dirty="0"/>
              <a:t>Multiple Views of a Software Architecture</a:t>
            </a:r>
          </a:p>
          <a:p>
            <a:r>
              <a:rPr lang="en-US" sz="3200" dirty="0"/>
              <a:t>Software Architectural Patterns</a:t>
            </a:r>
          </a:p>
          <a:p>
            <a:r>
              <a:rPr lang="en-US" sz="3200" dirty="0"/>
              <a:t>Documenting Software Architectural Patterns</a:t>
            </a:r>
            <a:endParaRPr lang="en-US" dirty="0"/>
          </a:p>
          <a:p>
            <a:r>
              <a:rPr lang="en-US" sz="3200" dirty="0"/>
              <a:t>Interface Design</a:t>
            </a:r>
          </a:p>
          <a:p>
            <a:r>
              <a:rPr lang="en-US" dirty="0"/>
              <a:t>Designing </a:t>
            </a:r>
            <a:r>
              <a:rPr lang="en-US"/>
              <a:t>Software Architectures</a:t>
            </a:r>
            <a:br>
              <a:rPr lang="en-US" sz="3200" dirty="0"/>
            </a:br>
            <a:endParaRPr lang="en-US" dirty="0"/>
          </a:p>
        </p:txBody>
      </p:sp>
    </p:spTree>
    <p:extLst>
      <p:ext uri="{BB962C8B-B14F-4D97-AF65-F5344CB8AC3E}">
        <p14:creationId xmlns:p14="http://schemas.microsoft.com/office/powerpoint/2010/main" val="244350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sz="3600" dirty="0"/>
              <a:t>Software Architecture </a:t>
            </a:r>
            <a:r>
              <a:rPr lang="en-US" dirty="0"/>
              <a:t>Overview</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p:txBody>
          <a:bodyPr>
            <a:normAutofit fontScale="92500" lnSpcReduction="20000"/>
          </a:bodyPr>
          <a:lstStyle/>
          <a:p>
            <a:r>
              <a:rPr lang="en-US" sz="2800" dirty="0"/>
              <a:t>The software architecture of a program or computing system is the structure or structures of the system, which comprise </a:t>
            </a:r>
          </a:p>
          <a:p>
            <a:pPr lvl="1"/>
            <a:r>
              <a:rPr lang="en-US" sz="2400" dirty="0"/>
              <a:t>software elements, </a:t>
            </a:r>
          </a:p>
          <a:p>
            <a:pPr lvl="1"/>
            <a:r>
              <a:rPr lang="en-US" sz="2400" dirty="0"/>
              <a:t>the externally visible properties of those elements, </a:t>
            </a:r>
          </a:p>
          <a:p>
            <a:pPr lvl="1"/>
            <a:r>
              <a:rPr lang="en-US" sz="2400" dirty="0"/>
              <a:t>and the relationships among them.</a:t>
            </a:r>
          </a:p>
          <a:p>
            <a:r>
              <a:rPr lang="en-US" sz="2800" dirty="0"/>
              <a:t>The software architecture separates the overall structure of the system, in terms of subsystems and their interfaces, from the internal details of the individual subsystems. </a:t>
            </a:r>
          </a:p>
          <a:p>
            <a:pPr lvl="1"/>
            <a:r>
              <a:rPr lang="en-US" sz="2400" dirty="0"/>
              <a:t>A software architecture is structured into subsystems</a:t>
            </a:r>
          </a:p>
          <a:p>
            <a:pPr lvl="1"/>
            <a:r>
              <a:rPr lang="en-US" sz="2400" dirty="0"/>
              <a:t>Each subsystem should be relatively independent of other subsystems.</a:t>
            </a:r>
          </a:p>
          <a:p>
            <a:r>
              <a:rPr lang="en-US" sz="2800" dirty="0"/>
              <a:t>Software architecture is also referred to as a high-level design</a:t>
            </a:r>
          </a:p>
        </p:txBody>
      </p:sp>
    </p:spTree>
    <p:extLst>
      <p:ext uri="{BB962C8B-B14F-4D97-AF65-F5344CB8AC3E}">
        <p14:creationId xmlns:p14="http://schemas.microsoft.com/office/powerpoint/2010/main" val="170756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9F2D-8172-E369-C7FC-BA823F44E53F}"/>
              </a:ext>
            </a:extLst>
          </p:cNvPr>
          <p:cNvSpPr>
            <a:spLocks noGrp="1"/>
          </p:cNvSpPr>
          <p:nvPr>
            <p:ph type="title"/>
          </p:nvPr>
        </p:nvSpPr>
        <p:spPr/>
        <p:txBody>
          <a:bodyPr>
            <a:normAutofit fontScale="90000"/>
          </a:bodyPr>
          <a:lstStyle/>
          <a:p>
            <a:r>
              <a:rPr lang="en-US" sz="3200" dirty="0"/>
              <a:t>Component-Based Software Architecture</a:t>
            </a:r>
            <a:endParaRPr lang="en-VN" dirty="0"/>
          </a:p>
        </p:txBody>
      </p:sp>
      <p:sp>
        <p:nvSpPr>
          <p:cNvPr id="3" name="Content Placeholder 2">
            <a:extLst>
              <a:ext uri="{FF2B5EF4-FFF2-40B4-BE49-F238E27FC236}">
                <a16:creationId xmlns:a16="http://schemas.microsoft.com/office/drawing/2014/main" id="{5B0B41E1-85F5-EC9A-EF73-6F4DA398B785}"/>
              </a:ext>
            </a:extLst>
          </p:cNvPr>
          <p:cNvSpPr>
            <a:spLocks noGrp="1"/>
          </p:cNvSpPr>
          <p:nvPr>
            <p:ph idx="1"/>
          </p:nvPr>
        </p:nvSpPr>
        <p:spPr/>
        <p:txBody>
          <a:bodyPr>
            <a:normAutofit fontScale="85000" lnSpcReduction="10000"/>
          </a:bodyPr>
          <a:lstStyle/>
          <a:p>
            <a:r>
              <a:rPr lang="en-US" dirty="0"/>
              <a:t>A structural perspective on software architecture is given by the widely held concept of component-based software architecture</a:t>
            </a:r>
          </a:p>
          <a:p>
            <a:r>
              <a:rPr lang="en-US" dirty="0"/>
              <a:t>A component-based software architecture consists of multiple components in which</a:t>
            </a:r>
          </a:p>
          <a:p>
            <a:pPr lvl="1"/>
            <a:r>
              <a:rPr lang="en-US" dirty="0"/>
              <a:t>Each component is self-contained and encapsulates certain information</a:t>
            </a:r>
          </a:p>
          <a:p>
            <a:pPr lvl="1"/>
            <a:r>
              <a:rPr lang="en-US" dirty="0"/>
              <a:t>A component is either a composite object composed of other objects or a simple object</a:t>
            </a:r>
          </a:p>
          <a:p>
            <a:pPr lvl="1"/>
            <a:r>
              <a:rPr lang="en-US" dirty="0"/>
              <a:t>A component provides an interface through which it communicates with other components</a:t>
            </a:r>
          </a:p>
          <a:p>
            <a:pPr lvl="1"/>
            <a:r>
              <a:rPr lang="en-US" dirty="0"/>
              <a:t>All information that is needed by one component to communicate with another component is contained in the interface, which is separate from the implementation.</a:t>
            </a:r>
            <a:endParaRPr lang="en-VN" dirty="0"/>
          </a:p>
        </p:txBody>
      </p:sp>
    </p:spTree>
    <p:extLst>
      <p:ext uri="{BB962C8B-B14F-4D97-AF65-F5344CB8AC3E}">
        <p14:creationId xmlns:p14="http://schemas.microsoft.com/office/powerpoint/2010/main" val="405112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Multiple Views of a Software Architecture</a:t>
            </a:r>
            <a:br>
              <a:rPr lang="en-US" sz="2800" dirty="0"/>
            </a:br>
            <a:r>
              <a:rPr lang="en-US" sz="2600" i="1" dirty="0"/>
              <a:t>Structural View of a Software Architecture</a:t>
            </a:r>
            <a:endParaRPr lang="en-VN" sz="2600" i="1" dirty="0"/>
          </a:p>
        </p:txBody>
      </p:sp>
      <p:sp>
        <p:nvSpPr>
          <p:cNvPr id="3" name="Content Placeholder 2">
            <a:extLst>
              <a:ext uri="{FF2B5EF4-FFF2-40B4-BE49-F238E27FC236}">
                <a16:creationId xmlns:a16="http://schemas.microsoft.com/office/drawing/2014/main" id="{5C10DC28-8EEF-0BF4-A301-017B50EDFFA9}"/>
              </a:ext>
            </a:extLst>
          </p:cNvPr>
          <p:cNvSpPr>
            <a:spLocks noGrp="1"/>
          </p:cNvSpPr>
          <p:nvPr>
            <p:ph idx="1"/>
          </p:nvPr>
        </p:nvSpPr>
        <p:spPr/>
        <p:txBody>
          <a:bodyPr>
            <a:normAutofit/>
          </a:bodyPr>
          <a:lstStyle/>
          <a:p>
            <a:pPr marL="457200" lvl="0" indent="-323850" algn="l" rtl="0">
              <a:lnSpc>
                <a:spcPct val="100000"/>
              </a:lnSpc>
              <a:spcBef>
                <a:spcPts val="0"/>
              </a:spcBef>
              <a:spcAft>
                <a:spcPts val="0"/>
              </a:spcAft>
              <a:buClr>
                <a:schemeClr val="accent6"/>
              </a:buClr>
              <a:buSzPts val="1500"/>
              <a:buChar char="●"/>
            </a:pPr>
            <a:r>
              <a:rPr lang="en-GB" sz="2000" dirty="0"/>
              <a:t>The structural view of a software architecture is a static view.</a:t>
            </a:r>
          </a:p>
          <a:p>
            <a:pPr marL="457200" lvl="0" indent="-323850" algn="l" rtl="0">
              <a:lnSpc>
                <a:spcPct val="100000"/>
              </a:lnSpc>
              <a:spcBef>
                <a:spcPts val="0"/>
              </a:spcBef>
              <a:spcAft>
                <a:spcPts val="0"/>
              </a:spcAft>
              <a:buClr>
                <a:schemeClr val="accent6"/>
              </a:buClr>
              <a:buSzPts val="1500"/>
              <a:buChar char="●"/>
            </a:pPr>
            <a:r>
              <a:rPr lang="en-GB" sz="2000" dirty="0"/>
              <a:t>At the highest level, subsystems are depicted on a class diagram where it highlight the static structural relationship between the subsystems, which are represented as composite or aggregate classes, and multiplicity of associations among them.</a:t>
            </a:r>
          </a:p>
        </p:txBody>
      </p:sp>
      <p:pic>
        <p:nvPicPr>
          <p:cNvPr id="4" name="Picture 3">
            <a:extLst>
              <a:ext uri="{FF2B5EF4-FFF2-40B4-BE49-F238E27FC236}">
                <a16:creationId xmlns:a16="http://schemas.microsoft.com/office/drawing/2014/main" id="{66DE3C0A-EF05-00D0-ECA5-CC899699E8E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15616" y="2492896"/>
            <a:ext cx="7048500" cy="4320480"/>
          </a:xfrm>
          <a:prstGeom prst="rect">
            <a:avLst/>
          </a:prstGeom>
        </p:spPr>
      </p:pic>
    </p:spTree>
    <p:extLst>
      <p:ext uri="{BB962C8B-B14F-4D97-AF65-F5344CB8AC3E}">
        <p14:creationId xmlns:p14="http://schemas.microsoft.com/office/powerpoint/2010/main" val="348506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Multiple Views of a Software Architecture</a:t>
            </a:r>
            <a:br>
              <a:rPr lang="en-US" sz="2800" dirty="0"/>
            </a:br>
            <a:r>
              <a:rPr lang="en-US" sz="2600" i="1" dirty="0"/>
              <a:t>Dynamic View of a Software Architecture</a:t>
            </a:r>
            <a:endParaRPr lang="en-VN" sz="2600" i="1" dirty="0"/>
          </a:p>
        </p:txBody>
      </p:sp>
      <p:sp>
        <p:nvSpPr>
          <p:cNvPr id="3" name="Content Placeholder 2">
            <a:extLst>
              <a:ext uri="{FF2B5EF4-FFF2-40B4-BE49-F238E27FC236}">
                <a16:creationId xmlns:a16="http://schemas.microsoft.com/office/drawing/2014/main" id="{5C10DC28-8EEF-0BF4-A301-017B50EDFFA9}"/>
              </a:ext>
            </a:extLst>
          </p:cNvPr>
          <p:cNvSpPr>
            <a:spLocks noGrp="1"/>
          </p:cNvSpPr>
          <p:nvPr>
            <p:ph idx="1"/>
          </p:nvPr>
        </p:nvSpPr>
        <p:spPr/>
        <p:txBody>
          <a:bodyPr>
            <a:normAutofit/>
          </a:bodyPr>
          <a:lstStyle/>
          <a:p>
            <a:pPr marL="457200" lvl="0" indent="-323850" algn="l" rtl="0">
              <a:lnSpc>
                <a:spcPct val="100000"/>
              </a:lnSpc>
              <a:spcBef>
                <a:spcPts val="0"/>
              </a:spcBef>
              <a:spcAft>
                <a:spcPts val="0"/>
              </a:spcAft>
              <a:buClr>
                <a:schemeClr val="accent6"/>
              </a:buClr>
              <a:buSzPts val="1500"/>
              <a:buChar char="●"/>
            </a:pPr>
            <a:r>
              <a:rPr lang="en-GB" sz="2400" dirty="0"/>
              <a:t>The dynamic view of an architecture is a behavioural view, represented by a communication diagram.</a:t>
            </a:r>
          </a:p>
          <a:p>
            <a:pPr marL="457200" lvl="0" indent="-323850" algn="l" rtl="0">
              <a:lnSpc>
                <a:spcPct val="100000"/>
              </a:lnSpc>
              <a:spcBef>
                <a:spcPts val="0"/>
              </a:spcBef>
              <a:spcAft>
                <a:spcPts val="0"/>
              </a:spcAft>
              <a:buClr>
                <a:schemeClr val="accent6"/>
              </a:buClr>
              <a:buSzPts val="1500"/>
              <a:buChar char="●"/>
            </a:pPr>
            <a:r>
              <a:rPr lang="en-GB" sz="2400" dirty="0"/>
              <a:t>This diagram shows the subsystems and the message communication between them. Furthermore, it must depicts all possible interactions.</a:t>
            </a:r>
          </a:p>
        </p:txBody>
      </p:sp>
      <p:pic>
        <p:nvPicPr>
          <p:cNvPr id="5" name="Picture 4">
            <a:extLst>
              <a:ext uri="{FF2B5EF4-FFF2-40B4-BE49-F238E27FC236}">
                <a16:creationId xmlns:a16="http://schemas.microsoft.com/office/drawing/2014/main" id="{BAE9B9C8-B154-4BBC-53BC-0FB4F440C84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3608" y="2420888"/>
            <a:ext cx="7676898" cy="4183094"/>
          </a:xfrm>
          <a:prstGeom prst="rect">
            <a:avLst/>
          </a:prstGeom>
        </p:spPr>
      </p:pic>
    </p:spTree>
    <p:extLst>
      <p:ext uri="{BB962C8B-B14F-4D97-AF65-F5344CB8AC3E}">
        <p14:creationId xmlns:p14="http://schemas.microsoft.com/office/powerpoint/2010/main" val="160223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Multiple Views of a Software Architecture</a:t>
            </a:r>
            <a:br>
              <a:rPr lang="en-US" sz="2800" dirty="0"/>
            </a:br>
            <a:r>
              <a:rPr lang="en-US" sz="2600" i="1" dirty="0"/>
              <a:t>Deployment View of a Software Architecture</a:t>
            </a:r>
            <a:endParaRPr lang="en-VN" sz="2600" i="1" dirty="0"/>
          </a:p>
        </p:txBody>
      </p:sp>
      <p:sp>
        <p:nvSpPr>
          <p:cNvPr id="3" name="Content Placeholder 2">
            <a:extLst>
              <a:ext uri="{FF2B5EF4-FFF2-40B4-BE49-F238E27FC236}">
                <a16:creationId xmlns:a16="http://schemas.microsoft.com/office/drawing/2014/main" id="{5C10DC28-8EEF-0BF4-A301-017B50EDFFA9}"/>
              </a:ext>
            </a:extLst>
          </p:cNvPr>
          <p:cNvSpPr>
            <a:spLocks noGrp="1"/>
          </p:cNvSpPr>
          <p:nvPr>
            <p:ph idx="1"/>
          </p:nvPr>
        </p:nvSpPr>
        <p:spPr/>
        <p:txBody>
          <a:bodyPr>
            <a:normAutofit/>
          </a:bodyPr>
          <a:lstStyle/>
          <a:p>
            <a:pPr marL="0" indent="0" algn="just">
              <a:buNone/>
            </a:pPr>
            <a:r>
              <a:rPr lang="en-US" sz="2400" dirty="0"/>
              <a:t>The deployment view of the software architecture depicts the physical conﬁguration of the software architecture, in particular how the subsystems of the architecture are allocated to physical nodes in a distributed conﬁguration. </a:t>
            </a:r>
            <a:endParaRPr lang="en-VN" sz="2400" dirty="0"/>
          </a:p>
        </p:txBody>
      </p:sp>
      <p:pic>
        <p:nvPicPr>
          <p:cNvPr id="4" name="Picture 3">
            <a:extLst>
              <a:ext uri="{FF2B5EF4-FFF2-40B4-BE49-F238E27FC236}">
                <a16:creationId xmlns:a16="http://schemas.microsoft.com/office/drawing/2014/main" id="{39418AA7-9184-F018-EE68-3EBC24AF137D}"/>
              </a:ext>
            </a:extLst>
          </p:cNvPr>
          <p:cNvPicPr>
            <a:picLocks noChangeAspect="1"/>
          </p:cNvPicPr>
          <p:nvPr/>
        </p:nvPicPr>
        <p:blipFill>
          <a:blip r:embed="rId2"/>
          <a:stretch>
            <a:fillRect/>
          </a:stretch>
        </p:blipFill>
        <p:spPr>
          <a:xfrm>
            <a:off x="1403648" y="2540886"/>
            <a:ext cx="6705600" cy="3984458"/>
          </a:xfrm>
          <a:prstGeom prst="rect">
            <a:avLst/>
          </a:prstGeom>
        </p:spPr>
      </p:pic>
    </p:spTree>
    <p:extLst>
      <p:ext uri="{BB962C8B-B14F-4D97-AF65-F5344CB8AC3E}">
        <p14:creationId xmlns:p14="http://schemas.microsoft.com/office/powerpoint/2010/main" val="272060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3200" dirty="0"/>
              <a:t>Software Architectural Patterns</a:t>
            </a:r>
            <a:endParaRPr lang="en-VN" sz="3200" i="1" dirty="0"/>
          </a:p>
        </p:txBody>
      </p:sp>
      <p:sp>
        <p:nvSpPr>
          <p:cNvPr id="3" name="Content Placeholder 2">
            <a:extLst>
              <a:ext uri="{FF2B5EF4-FFF2-40B4-BE49-F238E27FC236}">
                <a16:creationId xmlns:a16="http://schemas.microsoft.com/office/drawing/2014/main" id="{5C10DC28-8EEF-0BF4-A301-017B50EDFFA9}"/>
              </a:ext>
            </a:extLst>
          </p:cNvPr>
          <p:cNvSpPr>
            <a:spLocks noGrp="1"/>
          </p:cNvSpPr>
          <p:nvPr>
            <p:ph idx="1"/>
          </p:nvPr>
        </p:nvSpPr>
        <p:spPr>
          <a:xfrm>
            <a:off x="457200" y="976312"/>
            <a:ext cx="8229600" cy="5549031"/>
          </a:xfrm>
        </p:spPr>
        <p:txBody>
          <a:bodyPr>
            <a:normAutofit/>
          </a:bodyPr>
          <a:lstStyle/>
          <a:p>
            <a:pPr marL="0" indent="0" algn="just">
              <a:buNone/>
            </a:pPr>
            <a:r>
              <a:rPr lang="en-US" sz="2800" dirty="0"/>
              <a:t>Software architectural patterns provide the skeleton or template for the overall software architecture or high-level design of an application.</a:t>
            </a:r>
          </a:p>
          <a:p>
            <a:pPr marL="0" indent="0" algn="just">
              <a:buNone/>
            </a:pPr>
            <a:r>
              <a:rPr lang="en-US" sz="2800" dirty="0"/>
              <a:t>Software architectural patterns can be grouped into two main categories: </a:t>
            </a:r>
          </a:p>
          <a:p>
            <a:pPr algn="just"/>
            <a:r>
              <a:rPr lang="en-US" sz="2400" dirty="0"/>
              <a:t>Architectural structure patterns, which address the static structure of the architecture, </a:t>
            </a:r>
          </a:p>
          <a:p>
            <a:r>
              <a:rPr lang="en-US" sz="2400" dirty="0"/>
              <a:t>Architectural communication patterns, which address the dynamic communication among distributed components of the architecture.</a:t>
            </a:r>
            <a:endParaRPr lang="en-VN" sz="2400" dirty="0"/>
          </a:p>
        </p:txBody>
      </p:sp>
    </p:spTree>
    <p:extLst>
      <p:ext uri="{BB962C8B-B14F-4D97-AF65-F5344CB8AC3E}">
        <p14:creationId xmlns:p14="http://schemas.microsoft.com/office/powerpoint/2010/main" val="376671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BCB3-B038-5167-91C0-F2AF24C2E539}"/>
              </a:ext>
            </a:extLst>
          </p:cNvPr>
          <p:cNvSpPr>
            <a:spLocks noGrp="1"/>
          </p:cNvSpPr>
          <p:nvPr>
            <p:ph type="title"/>
          </p:nvPr>
        </p:nvSpPr>
        <p:spPr/>
        <p:txBody>
          <a:bodyPr>
            <a:noAutofit/>
          </a:bodyPr>
          <a:lstStyle/>
          <a:p>
            <a:r>
              <a:rPr lang="en-US" sz="2800" dirty="0"/>
              <a:t>Software Architectural Patterns</a:t>
            </a:r>
            <a:br>
              <a:rPr lang="en-US" sz="2800" dirty="0"/>
            </a:br>
            <a:r>
              <a:rPr lang="en-US" sz="2600" i="1" dirty="0"/>
              <a:t>Layers of Abstraction Architectural Pattern</a:t>
            </a:r>
            <a:endParaRPr lang="en-VN" sz="2600" i="1" dirty="0"/>
          </a:p>
        </p:txBody>
      </p:sp>
      <p:sp>
        <p:nvSpPr>
          <p:cNvPr id="3" name="Content Placeholder 2">
            <a:extLst>
              <a:ext uri="{FF2B5EF4-FFF2-40B4-BE49-F238E27FC236}">
                <a16:creationId xmlns:a16="http://schemas.microsoft.com/office/drawing/2014/main" id="{5C10DC28-8EEF-0BF4-A301-017B50EDFFA9}"/>
              </a:ext>
            </a:extLst>
          </p:cNvPr>
          <p:cNvSpPr>
            <a:spLocks noGrp="1"/>
          </p:cNvSpPr>
          <p:nvPr>
            <p:ph idx="1"/>
          </p:nvPr>
        </p:nvSpPr>
        <p:spPr>
          <a:xfrm>
            <a:off x="457200" y="976312"/>
            <a:ext cx="8229600" cy="5549031"/>
          </a:xfrm>
        </p:spPr>
        <p:txBody>
          <a:bodyPr>
            <a:normAutofit/>
          </a:bodyPr>
          <a:lstStyle/>
          <a:p>
            <a:pPr marL="0" indent="0" algn="just">
              <a:buNone/>
            </a:pPr>
            <a:r>
              <a:rPr lang="en-US" sz="2000" dirty="0"/>
              <a:t>The Layers of Abstraction pattern (Hierarchical Layers or Levels of Abstraction pattern) is a common architectural pattern that is applied in many different software domains. </a:t>
            </a:r>
            <a:r>
              <a:rPr lang="en-US" sz="2000"/>
              <a:t>If </a:t>
            </a:r>
            <a:r>
              <a:rPr lang="en-US" sz="2000" dirty="0"/>
              <a:t>software is designed in the form of layers, it can be extended by the addition of upper layers that use services provided by lower layers and contracted by the removal of upper layers</a:t>
            </a:r>
          </a:p>
          <a:p>
            <a:pPr marL="0" indent="0" algn="just">
              <a:buNone/>
            </a:pPr>
            <a:endParaRPr lang="en-VN" sz="2000" dirty="0"/>
          </a:p>
        </p:txBody>
      </p:sp>
      <p:pic>
        <p:nvPicPr>
          <p:cNvPr id="5" name="Picture 4">
            <a:extLst>
              <a:ext uri="{FF2B5EF4-FFF2-40B4-BE49-F238E27FC236}">
                <a16:creationId xmlns:a16="http://schemas.microsoft.com/office/drawing/2014/main" id="{C0520B7D-AB73-EF1C-1217-581AB3AA3BD8}"/>
              </a:ext>
            </a:extLst>
          </p:cNvPr>
          <p:cNvPicPr>
            <a:picLocks noChangeAspect="1"/>
          </p:cNvPicPr>
          <p:nvPr/>
        </p:nvPicPr>
        <p:blipFill>
          <a:blip r:embed="rId3"/>
          <a:stretch>
            <a:fillRect/>
          </a:stretch>
        </p:blipFill>
        <p:spPr>
          <a:xfrm>
            <a:off x="596521" y="2607426"/>
            <a:ext cx="8090278" cy="3845910"/>
          </a:xfrm>
          <a:prstGeom prst="rect">
            <a:avLst/>
          </a:prstGeom>
        </p:spPr>
      </p:pic>
    </p:spTree>
    <p:extLst>
      <p:ext uri="{BB962C8B-B14F-4D97-AF65-F5344CB8AC3E}">
        <p14:creationId xmlns:p14="http://schemas.microsoft.com/office/powerpoint/2010/main" val="3520537190"/>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7504</TotalTime>
  <Words>1548</Words>
  <Application>Microsoft Office PowerPoint</Application>
  <PresentationFormat>On-screen Show (4:3)</PresentationFormat>
  <Paragraphs>115</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Session 02_Integration Management</vt:lpstr>
      <vt:lpstr>Software Design (swD392)</vt:lpstr>
      <vt:lpstr>Main Contents</vt:lpstr>
      <vt:lpstr>Software Architecture Overview</vt:lpstr>
      <vt:lpstr>Component-Based Software Architecture</vt:lpstr>
      <vt:lpstr>Multiple Views of a Software Architecture Structural View of a Software Architecture</vt:lpstr>
      <vt:lpstr>Multiple Views of a Software Architecture Dynamic View of a Software Architecture</vt:lpstr>
      <vt:lpstr>Multiple Views of a Software Architecture Deployment View of a Software Architecture</vt:lpstr>
      <vt:lpstr>Software Architectural Patterns</vt:lpstr>
      <vt:lpstr>Software Architectural Patterns Layers of Abstraction Architectural Pattern</vt:lpstr>
      <vt:lpstr>Software Architectural Patterns Call/Return Pattern</vt:lpstr>
      <vt:lpstr>Software Architectural Patterns Asynchronous Message Communication Pattern 1/2</vt:lpstr>
      <vt:lpstr>Software Architectural Patterns Asynchronous Message Communication Pattern 2/2</vt:lpstr>
      <vt:lpstr>Software Architectural Patterns Synchronous Message Communication with Reply Pattern</vt:lpstr>
      <vt:lpstr>Documenting Software Architectural Patterns</vt:lpstr>
      <vt:lpstr>Documenting Software Architectural Patterns Sample - for the Layered Pattern</vt:lpstr>
      <vt:lpstr>Interface Design</vt:lpstr>
      <vt:lpstr>Interface Design Depict Interfaces</vt:lpstr>
      <vt:lpstr>Designing Software Architectures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690</cp:revision>
  <cp:lastPrinted>2021-04-05T14:49:05Z</cp:lastPrinted>
  <dcterms:created xsi:type="dcterms:W3CDTF">2014-07-26T10:22:45Z</dcterms:created>
  <dcterms:modified xsi:type="dcterms:W3CDTF">2023-10-03T13:40:21Z</dcterms:modified>
</cp:coreProperties>
</file>