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313" r:id="rId3"/>
    <p:sldId id="330" r:id="rId4"/>
    <p:sldId id="401" r:id="rId5"/>
    <p:sldId id="387" r:id="rId6"/>
    <p:sldId id="402" r:id="rId7"/>
    <p:sldId id="388" r:id="rId8"/>
    <p:sldId id="403" r:id="rId9"/>
    <p:sldId id="389"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274"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p:restoredTop sz="88805" autoAdjust="0"/>
  </p:normalViewPr>
  <p:slideViewPr>
    <p:cSldViewPr>
      <p:cViewPr varScale="1">
        <p:scale>
          <a:sx n="96" d="100"/>
          <a:sy n="96" d="100"/>
        </p:scale>
        <p:origin x="174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10/5/22</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05/10/2022</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Synthesized: </a:t>
            </a:r>
            <a:r>
              <a:rPr lang="en-US" sz="1200" dirty="0" err="1"/>
              <a:t>tổng</a:t>
            </a:r>
            <a:r>
              <a:rPr lang="en-US" sz="1200" dirty="0"/>
              <a:t> </a:t>
            </a:r>
            <a:r>
              <a:rPr lang="en-US" sz="1200" dirty="0" err="1"/>
              <a:t>hợp</a:t>
            </a:r>
            <a:endParaRPr lang="en-US" sz="1200" dirty="0"/>
          </a:p>
          <a:p>
            <a:r>
              <a:rPr lang="en-US" sz="1200" dirty="0"/>
              <a:t>Inherent: </a:t>
            </a:r>
            <a:r>
              <a:rPr lang="en-US" sz="1200" dirty="0" err="1"/>
              <a:t>vốn</a:t>
            </a:r>
            <a:r>
              <a:rPr lang="en-US" sz="1200" dirty="0"/>
              <a:t> </a:t>
            </a:r>
            <a:r>
              <a:rPr lang="en-US" sz="1200" dirty="0" err="1"/>
              <a:t>có</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3</a:t>
            </a:fld>
            <a:endParaRPr lang="en-GB"/>
          </a:p>
        </p:txBody>
      </p:sp>
    </p:spTree>
    <p:extLst>
      <p:ext uri="{BB962C8B-B14F-4D97-AF65-F5344CB8AC3E}">
        <p14:creationId xmlns:p14="http://schemas.microsoft.com/office/powerpoint/2010/main" val="414038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Synthesized: </a:t>
            </a:r>
            <a:r>
              <a:rPr lang="en-US" sz="1200" dirty="0" err="1"/>
              <a:t>tổng</a:t>
            </a:r>
            <a:r>
              <a:rPr lang="en-US" sz="1200" dirty="0"/>
              <a:t> </a:t>
            </a:r>
            <a:r>
              <a:rPr lang="en-US" sz="1200" dirty="0" err="1"/>
              <a:t>hợp</a:t>
            </a:r>
            <a:endParaRPr lang="en-US" sz="1200" dirty="0"/>
          </a:p>
          <a:p>
            <a:r>
              <a:rPr lang="en-US" sz="1200" dirty="0"/>
              <a:t>Precise: </a:t>
            </a:r>
            <a:r>
              <a:rPr lang="en-US" sz="1200" dirty="0" err="1"/>
              <a:t>tóm</a:t>
            </a:r>
            <a:r>
              <a:rPr lang="en-US" sz="1200" dirty="0"/>
              <a:t> </a:t>
            </a:r>
            <a:r>
              <a:rPr lang="en-US" sz="1200" dirty="0" err="1"/>
              <a:t>lược</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26085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183994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sample </a:t>
            </a:r>
            <a:r>
              <a:rPr lang="en-US" dirty="0"/>
              <a:t>provides the overall control of the objects in the ATM Client subsystem, including several internal I/O objects (such as Card Reader Interface and Cash Dispenser Interface), user interaction objects (such as Customer Interaction), and entity objects (such as ATM Transaction).</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339396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Aforementioned: </a:t>
            </a:r>
            <a:r>
              <a:rPr lang="en-GB" dirty="0" err="1"/>
              <a:t>đã</a:t>
            </a:r>
            <a:r>
              <a:rPr lang="en-GB" dirty="0"/>
              <a:t> </a:t>
            </a:r>
            <a:r>
              <a:rPr lang="en-GB" dirty="0" err="1"/>
              <a:t>nói</a:t>
            </a:r>
            <a:r>
              <a:rPr lang="en-GB" dirty="0"/>
              <a:t> </a:t>
            </a:r>
            <a:r>
              <a:rPr lang="en-GB" dirty="0" err="1"/>
              <a:t>ở</a:t>
            </a:r>
            <a:r>
              <a:rPr lang="en-GB" dirty="0"/>
              <a:t> </a:t>
            </a:r>
            <a:r>
              <a:rPr lang="en-GB" dirty="0" err="1"/>
              <a:t>trên</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23</a:t>
            </a:fld>
            <a:endParaRPr lang="en-GB"/>
          </a:p>
        </p:txBody>
      </p:sp>
    </p:spTree>
    <p:extLst>
      <p:ext uri="{BB962C8B-B14F-4D97-AF65-F5344CB8AC3E}">
        <p14:creationId xmlns:p14="http://schemas.microsoft.com/office/powerpoint/2010/main" val="414854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Aforementioned: </a:t>
            </a:r>
            <a:r>
              <a:rPr lang="en-GB" dirty="0" err="1"/>
              <a:t>đã</a:t>
            </a:r>
            <a:r>
              <a:rPr lang="en-GB" dirty="0"/>
              <a:t> </a:t>
            </a:r>
            <a:r>
              <a:rPr lang="en-GB" dirty="0" err="1"/>
              <a:t>nói</a:t>
            </a:r>
            <a:r>
              <a:rPr lang="en-GB" dirty="0"/>
              <a:t> </a:t>
            </a:r>
            <a:r>
              <a:rPr lang="en-GB" dirty="0" err="1"/>
              <a:t>ở</a:t>
            </a:r>
            <a:r>
              <a:rPr lang="en-GB" dirty="0"/>
              <a:t> </a:t>
            </a:r>
            <a:r>
              <a:rPr lang="en-GB" dirty="0" err="1"/>
              <a:t>trên</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24</a:t>
            </a:fld>
            <a:endParaRPr lang="en-GB"/>
          </a:p>
        </p:txBody>
      </p:sp>
    </p:spTree>
    <p:extLst>
      <p:ext uri="{BB962C8B-B14F-4D97-AF65-F5344CB8AC3E}">
        <p14:creationId xmlns:p14="http://schemas.microsoft.com/office/powerpoint/2010/main" val="156901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Aforementioned: </a:t>
            </a:r>
            <a:r>
              <a:rPr lang="en-GB" dirty="0" err="1"/>
              <a:t>đã</a:t>
            </a:r>
            <a:r>
              <a:rPr lang="en-GB" dirty="0"/>
              <a:t> </a:t>
            </a:r>
            <a:r>
              <a:rPr lang="en-GB" dirty="0" err="1"/>
              <a:t>nói</a:t>
            </a:r>
            <a:r>
              <a:rPr lang="en-GB" dirty="0"/>
              <a:t> </a:t>
            </a:r>
            <a:r>
              <a:rPr lang="en-GB" dirty="0" err="1"/>
              <a:t>ở</a:t>
            </a:r>
            <a:r>
              <a:rPr lang="en-GB" dirty="0"/>
              <a:t> </a:t>
            </a:r>
            <a:r>
              <a:rPr lang="en-GB" dirty="0" err="1"/>
              <a:t>trên</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25</a:t>
            </a:fld>
            <a:endParaRPr lang="en-GB"/>
          </a:p>
        </p:txBody>
      </p:sp>
    </p:spTree>
    <p:extLst>
      <p:ext uri="{BB962C8B-B14F-4D97-AF65-F5344CB8AC3E}">
        <p14:creationId xmlns:p14="http://schemas.microsoft.com/office/powerpoint/2010/main" val="254793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05/10/2022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26</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05/10/2022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05/10/2022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Ch13 - Software Subsystem Architectural Design</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Composite Object</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p:txBody>
          <a:bodyPr>
            <a:normAutofit/>
          </a:bodyPr>
          <a:lstStyle/>
          <a:p>
            <a:pPr algn="just"/>
            <a:r>
              <a:rPr lang="en-US" sz="2500" dirty="0"/>
              <a:t>A composite object is typically composed of a group of related objects that work together in a coordinated fashion</a:t>
            </a:r>
          </a:p>
          <a:p>
            <a:pPr algn="just"/>
            <a:r>
              <a:rPr lang="en-US" sz="2500" dirty="0"/>
              <a:t>Objects that are part of the same composite object should be in the same subsystem and separate from objects that are not part of the same composite object.</a:t>
            </a:r>
          </a:p>
          <a:p>
            <a:pPr algn="just"/>
            <a:r>
              <a:rPr lang="en-US" sz="2500" dirty="0"/>
              <a:t>The composite object (the whole) and its constituent objects (the parts) are created together, live together, and die together.</a:t>
            </a:r>
          </a:p>
        </p:txBody>
      </p:sp>
      <p:pic>
        <p:nvPicPr>
          <p:cNvPr id="7" name="Picture 6">
            <a:extLst>
              <a:ext uri="{FF2B5EF4-FFF2-40B4-BE49-F238E27FC236}">
                <a16:creationId xmlns:a16="http://schemas.microsoft.com/office/drawing/2014/main" id="{39209725-E400-1E29-0A1F-E46A618024A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03648" y="3718396"/>
            <a:ext cx="6769100" cy="2374900"/>
          </a:xfrm>
          <a:prstGeom prst="rect">
            <a:avLst/>
          </a:prstGeom>
        </p:spPr>
      </p:pic>
      <p:sp>
        <p:nvSpPr>
          <p:cNvPr id="5" name="Google Shape;3511;p53">
            <a:extLst>
              <a:ext uri="{FF2B5EF4-FFF2-40B4-BE49-F238E27FC236}">
                <a16:creationId xmlns:a16="http://schemas.microsoft.com/office/drawing/2014/main" id="{9C8DA583-0F91-D5EB-C9A4-D20CFA46B909}"/>
              </a:ext>
            </a:extLst>
          </p:cNvPr>
          <p:cNvSpPr txBox="1"/>
          <p:nvPr/>
        </p:nvSpPr>
        <p:spPr>
          <a:xfrm>
            <a:off x="1907704" y="6093296"/>
            <a:ext cx="648072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i="1" dirty="0">
                <a:latin typeface="Hind" panose="02000000000000000000"/>
                <a:ea typeface="Hind" panose="02000000000000000000"/>
                <a:cs typeface="Hind" panose="02000000000000000000"/>
                <a:sym typeface="Hind" panose="02000000000000000000"/>
              </a:rPr>
              <a:t>ATM is the composite object, others are constituent objects</a:t>
            </a:r>
            <a:endParaRPr b="1" i="1" dirty="0">
              <a:latin typeface="Hind" panose="02000000000000000000"/>
              <a:ea typeface="Hind" panose="02000000000000000000"/>
              <a:cs typeface="Hind" panose="02000000000000000000"/>
              <a:sym typeface="Hind" panose="02000000000000000000"/>
            </a:endParaRPr>
          </a:p>
        </p:txBody>
      </p:sp>
    </p:spTree>
    <p:extLst>
      <p:ext uri="{BB962C8B-B14F-4D97-AF65-F5344CB8AC3E}">
        <p14:creationId xmlns:p14="http://schemas.microsoft.com/office/powerpoint/2010/main" val="65040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Geographical Location</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p:txBody>
          <a:bodyPr>
            <a:normAutofit/>
          </a:bodyPr>
          <a:lstStyle/>
          <a:p>
            <a:pPr marL="457200" lvl="0" indent="-330200" algn="l" rtl="0">
              <a:lnSpc>
                <a:spcPct val="100000"/>
              </a:lnSpc>
              <a:spcBef>
                <a:spcPts val="0"/>
              </a:spcBef>
              <a:spcAft>
                <a:spcPts val="0"/>
              </a:spcAft>
              <a:buSzPts val="1600"/>
              <a:buChar char="●"/>
            </a:pPr>
            <a:r>
              <a:rPr lang="en-GB" sz="2400" dirty="0"/>
              <a:t>If two objects could potentially be physically separated in different geographical locations, they should be in different subsystems.</a:t>
            </a:r>
          </a:p>
          <a:p>
            <a:pPr marL="457200" lvl="0" indent="-330200" algn="l" rtl="0">
              <a:lnSpc>
                <a:spcPct val="100000"/>
              </a:lnSpc>
              <a:spcBef>
                <a:spcPts val="0"/>
              </a:spcBef>
              <a:spcAft>
                <a:spcPts val="0"/>
              </a:spcAft>
              <a:buSzPts val="1600"/>
              <a:buChar char="●"/>
            </a:pPr>
            <a:r>
              <a:rPr lang="en-GB" sz="2400" dirty="0"/>
              <a:t>In the example, the service layer is divided because the 2 services don’t related by any mean.</a:t>
            </a:r>
          </a:p>
          <a:p>
            <a:pPr marL="457200" lvl="0" indent="0" algn="l" rtl="0">
              <a:lnSpc>
                <a:spcPct val="100000"/>
              </a:lnSpc>
              <a:spcBef>
                <a:spcPts val="0"/>
              </a:spcBef>
              <a:spcAft>
                <a:spcPts val="0"/>
              </a:spcAft>
              <a:buNone/>
            </a:pPr>
            <a:endParaRPr lang="en-GB" sz="2400" dirty="0"/>
          </a:p>
        </p:txBody>
      </p:sp>
      <p:pic>
        <p:nvPicPr>
          <p:cNvPr id="8" name="Google Shape;3519;p54">
            <a:extLst>
              <a:ext uri="{FF2B5EF4-FFF2-40B4-BE49-F238E27FC236}">
                <a16:creationId xmlns:a16="http://schemas.microsoft.com/office/drawing/2014/main" id="{713B62CB-6702-D2E1-965C-E57B1857DF14}"/>
              </a:ext>
            </a:extLst>
          </p:cNvPr>
          <p:cNvPicPr preferRelativeResize="0"/>
          <p:nvPr/>
        </p:nvPicPr>
        <p:blipFill>
          <a:blip r:embed="rId2">
            <a:duotone>
              <a:prstClr val="black"/>
              <a:schemeClr val="accent1">
                <a:lumMod val="20000"/>
                <a:lumOff val="80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86994" y="2924944"/>
            <a:ext cx="4485006" cy="3168351"/>
          </a:xfrm>
          <a:prstGeom prst="rect">
            <a:avLst/>
          </a:prstGeom>
          <a:noFill/>
          <a:ln>
            <a:noFill/>
          </a:ln>
        </p:spPr>
      </p:pic>
      <p:pic>
        <p:nvPicPr>
          <p:cNvPr id="10" name="Google Shape;3521;p54">
            <a:extLst>
              <a:ext uri="{FF2B5EF4-FFF2-40B4-BE49-F238E27FC236}">
                <a16:creationId xmlns:a16="http://schemas.microsoft.com/office/drawing/2014/main" id="{54ACDA4F-D5AF-38F9-BB6D-F9BDF9017D24}"/>
              </a:ext>
            </a:extLst>
          </p:cNvPr>
          <p:cNvPicPr preferRelativeResize="0"/>
          <p:nvPr/>
        </p:nvPicPr>
        <p:blipFill>
          <a:blip r:embed="rId4"/>
          <a:stretch>
            <a:fillRect/>
          </a:stretch>
        </p:blipFill>
        <p:spPr>
          <a:xfrm>
            <a:off x="4572000" y="4097308"/>
            <a:ext cx="4485007" cy="1995987"/>
          </a:xfrm>
          <a:prstGeom prst="rect">
            <a:avLst/>
          </a:prstGeom>
          <a:noFill/>
          <a:ln>
            <a:solidFill>
              <a:schemeClr val="accent1"/>
            </a:solidFill>
          </a:ln>
        </p:spPr>
      </p:pic>
      <p:sp>
        <p:nvSpPr>
          <p:cNvPr id="3" name="Bent Arrow 2">
            <a:extLst>
              <a:ext uri="{FF2B5EF4-FFF2-40B4-BE49-F238E27FC236}">
                <a16:creationId xmlns:a16="http://schemas.microsoft.com/office/drawing/2014/main" id="{F38A10DE-B83C-3A7E-5813-44F22DA5F15F}"/>
              </a:ext>
            </a:extLst>
          </p:cNvPr>
          <p:cNvSpPr/>
          <p:nvPr/>
        </p:nvSpPr>
        <p:spPr>
          <a:xfrm rot="5400000">
            <a:off x="5121313" y="3140968"/>
            <a:ext cx="648072" cy="936104"/>
          </a:xfrm>
          <a:prstGeom prst="ben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131617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Clients and Services</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p:txBody>
          <a:bodyPr>
            <a:normAutofit/>
          </a:bodyPr>
          <a:lstStyle/>
          <a:p>
            <a:pPr marL="127000" lvl="0" indent="0" algn="l" rtl="0">
              <a:lnSpc>
                <a:spcPct val="100000"/>
              </a:lnSpc>
              <a:spcBef>
                <a:spcPts val="0"/>
              </a:spcBef>
              <a:spcAft>
                <a:spcPts val="0"/>
              </a:spcAft>
              <a:buSzPts val="1600"/>
              <a:buNone/>
            </a:pPr>
            <a:r>
              <a:rPr lang="en-GB" sz="2800" dirty="0"/>
              <a:t>Clients and services should be in separate subsystems. This guideline can be viewed as a special case of the geographical location rule because clients and services are usually at different locations</a:t>
            </a:r>
          </a:p>
        </p:txBody>
      </p:sp>
      <p:pic>
        <p:nvPicPr>
          <p:cNvPr id="4" name="Picture 3">
            <a:extLst>
              <a:ext uri="{FF2B5EF4-FFF2-40B4-BE49-F238E27FC236}">
                <a16:creationId xmlns:a16="http://schemas.microsoft.com/office/drawing/2014/main" id="{54E65B4A-D295-F6D8-FDBE-F244AA3EB01F}"/>
              </a:ext>
            </a:extLst>
          </p:cNvPr>
          <p:cNvPicPr>
            <a:picLocks noChangeAspect="1"/>
          </p:cNvPicPr>
          <p:nvPr/>
        </p:nvPicPr>
        <p:blipFill>
          <a:blip r:embed="rId2"/>
          <a:stretch>
            <a:fillRect/>
          </a:stretch>
        </p:blipFill>
        <p:spPr>
          <a:xfrm>
            <a:off x="1009650" y="2852936"/>
            <a:ext cx="6586686" cy="1291507"/>
          </a:xfrm>
          <a:prstGeom prst="rect">
            <a:avLst/>
          </a:prstGeom>
          <a:ln>
            <a:solidFill>
              <a:schemeClr val="accent1">
                <a:lumMod val="60000"/>
                <a:lumOff val="40000"/>
              </a:schemeClr>
            </a:solidFill>
          </a:ln>
        </p:spPr>
      </p:pic>
      <p:pic>
        <p:nvPicPr>
          <p:cNvPr id="5" name="Picture 4">
            <a:extLst>
              <a:ext uri="{FF2B5EF4-FFF2-40B4-BE49-F238E27FC236}">
                <a16:creationId xmlns:a16="http://schemas.microsoft.com/office/drawing/2014/main" id="{AAD99380-2F2F-651A-95BC-F8A7B2AF86CE}"/>
              </a:ext>
            </a:extLst>
          </p:cNvPr>
          <p:cNvPicPr>
            <a:picLocks noChangeAspect="1"/>
          </p:cNvPicPr>
          <p:nvPr/>
        </p:nvPicPr>
        <p:blipFill>
          <a:blip r:embed="rId3"/>
          <a:stretch>
            <a:fillRect/>
          </a:stretch>
        </p:blipFill>
        <p:spPr>
          <a:xfrm>
            <a:off x="2571695" y="4365104"/>
            <a:ext cx="5744721" cy="2362413"/>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32281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User Interaction</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a:xfrm>
            <a:off x="457200" y="976313"/>
            <a:ext cx="8363272" cy="5402070"/>
          </a:xfrm>
        </p:spPr>
        <p:txBody>
          <a:bodyPr>
            <a:normAutofit/>
          </a:bodyPr>
          <a:lstStyle/>
          <a:p>
            <a:pPr marL="127000" lvl="0" indent="0" algn="l" rtl="0">
              <a:lnSpc>
                <a:spcPct val="100000"/>
              </a:lnSpc>
              <a:spcBef>
                <a:spcPts val="0"/>
              </a:spcBef>
              <a:spcAft>
                <a:spcPts val="0"/>
              </a:spcAft>
              <a:buSzPts val="1600"/>
              <a:buNone/>
            </a:pPr>
            <a:r>
              <a:rPr lang="en-GB" sz="2400" dirty="0"/>
              <a:t>Users often use their own PCs as part of a larger distributed conﬁguration, so the most ﬂexible option is to keep user interaction objects in separate subsystems. </a:t>
            </a:r>
          </a:p>
          <a:p>
            <a:pPr marL="127000" lvl="0" indent="0" algn="l" rtl="0">
              <a:lnSpc>
                <a:spcPct val="100000"/>
              </a:lnSpc>
              <a:spcBef>
                <a:spcPts val="0"/>
              </a:spcBef>
              <a:spcAft>
                <a:spcPts val="0"/>
              </a:spcAft>
              <a:buSzPts val="1600"/>
              <a:buNone/>
            </a:pPr>
            <a:r>
              <a:rPr lang="en-GB" sz="2400" dirty="0"/>
              <a:t>As user interaction objects are usually clients, this guideline can be viewed as a special case of the client/service guideline. </a:t>
            </a:r>
          </a:p>
          <a:p>
            <a:pPr marL="127000" lvl="0" indent="0" algn="l" rtl="0">
              <a:lnSpc>
                <a:spcPct val="100000"/>
              </a:lnSpc>
              <a:spcBef>
                <a:spcPts val="0"/>
              </a:spcBef>
              <a:spcAft>
                <a:spcPts val="0"/>
              </a:spcAft>
              <a:buSzPts val="1600"/>
              <a:buNone/>
            </a:pPr>
            <a:r>
              <a:rPr lang="en-GB" sz="2400" dirty="0"/>
              <a:t>Furthermore, a user interaction object may be a composite graphical user interaction object composed of several simpler user interaction objects.</a:t>
            </a:r>
          </a:p>
        </p:txBody>
      </p:sp>
      <p:pic>
        <p:nvPicPr>
          <p:cNvPr id="3" name="Picture 2">
            <a:extLst>
              <a:ext uri="{FF2B5EF4-FFF2-40B4-BE49-F238E27FC236}">
                <a16:creationId xmlns:a16="http://schemas.microsoft.com/office/drawing/2014/main" id="{163E5DD7-9494-692D-2CA1-CACF4315B0D9}"/>
              </a:ext>
            </a:extLst>
          </p:cNvPr>
          <p:cNvPicPr>
            <a:picLocks noChangeAspect="1"/>
          </p:cNvPicPr>
          <p:nvPr/>
        </p:nvPicPr>
        <p:blipFill>
          <a:blip r:embed="rId2"/>
          <a:stretch>
            <a:fillRect/>
          </a:stretch>
        </p:blipFill>
        <p:spPr>
          <a:xfrm>
            <a:off x="1475656" y="3933056"/>
            <a:ext cx="6921500" cy="2806700"/>
          </a:xfrm>
          <a:prstGeom prst="rect">
            <a:avLst/>
          </a:prstGeom>
        </p:spPr>
      </p:pic>
    </p:spTree>
    <p:extLst>
      <p:ext uri="{BB962C8B-B14F-4D97-AF65-F5344CB8AC3E}">
        <p14:creationId xmlns:p14="http://schemas.microsoft.com/office/powerpoint/2010/main" val="168313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Interface to External Objects</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a:xfrm>
            <a:off x="457200" y="836712"/>
            <a:ext cx="8363272" cy="5402070"/>
          </a:xfrm>
        </p:spPr>
        <p:txBody>
          <a:bodyPr>
            <a:normAutofit/>
          </a:bodyPr>
          <a:lstStyle/>
          <a:p>
            <a:pPr marL="127000" lvl="0" indent="0" algn="l" rtl="0">
              <a:lnSpc>
                <a:spcPct val="100000"/>
              </a:lnSpc>
              <a:spcBef>
                <a:spcPts val="0"/>
              </a:spcBef>
              <a:spcAft>
                <a:spcPts val="0"/>
              </a:spcAft>
              <a:buSzPts val="1600"/>
              <a:buNone/>
            </a:pPr>
            <a:r>
              <a:rPr lang="en-GB" sz="2400" dirty="0"/>
              <a:t>A subsystem deals with a subset of the actors shown in the use case model and a subset of the external real-world objects shown on the context diagram. An external real-world object should interface to only one subsystem.</a:t>
            </a:r>
          </a:p>
        </p:txBody>
      </p:sp>
      <p:pic>
        <p:nvPicPr>
          <p:cNvPr id="4" name="Picture 3">
            <a:extLst>
              <a:ext uri="{FF2B5EF4-FFF2-40B4-BE49-F238E27FC236}">
                <a16:creationId xmlns:a16="http://schemas.microsoft.com/office/drawing/2014/main" id="{04CEE97E-DF97-67C3-A37B-87FC47F7D9B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98178" y="2060848"/>
            <a:ext cx="8363272" cy="4797152"/>
          </a:xfrm>
          <a:prstGeom prst="rect">
            <a:avLst/>
          </a:prstGeom>
        </p:spPr>
      </p:pic>
    </p:spTree>
    <p:extLst>
      <p:ext uri="{BB962C8B-B14F-4D97-AF65-F5344CB8AC3E}">
        <p14:creationId xmlns:p14="http://schemas.microsoft.com/office/powerpoint/2010/main" val="5965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Separation of Concerns in Subsystem Design</a:t>
            </a:r>
            <a:br>
              <a:rPr lang="en-US" sz="2800" dirty="0"/>
            </a:br>
            <a:r>
              <a:rPr lang="en-US" sz="2400" i="1" dirty="0"/>
              <a:t>Scope of Control</a:t>
            </a:r>
            <a:endParaRPr lang="en-VN" sz="2800" i="1" dirty="0"/>
          </a:p>
        </p:txBody>
      </p:sp>
      <p:sp>
        <p:nvSpPr>
          <p:cNvPr id="6" name="Content Placeholder 5">
            <a:extLst>
              <a:ext uri="{FF2B5EF4-FFF2-40B4-BE49-F238E27FC236}">
                <a16:creationId xmlns:a16="http://schemas.microsoft.com/office/drawing/2014/main" id="{C8B9A456-F2BE-EE3D-9640-7317DC6779EE}"/>
              </a:ext>
            </a:extLst>
          </p:cNvPr>
          <p:cNvSpPr>
            <a:spLocks noGrp="1"/>
          </p:cNvSpPr>
          <p:nvPr>
            <p:ph idx="1"/>
          </p:nvPr>
        </p:nvSpPr>
        <p:spPr>
          <a:xfrm>
            <a:off x="457200" y="836712"/>
            <a:ext cx="8363272" cy="5402070"/>
          </a:xfrm>
        </p:spPr>
        <p:txBody>
          <a:bodyPr>
            <a:normAutofit/>
          </a:bodyPr>
          <a:lstStyle/>
          <a:p>
            <a:pPr marL="127000" lvl="0" indent="0" algn="just" rtl="0">
              <a:lnSpc>
                <a:spcPct val="100000"/>
              </a:lnSpc>
              <a:spcBef>
                <a:spcPts val="0"/>
              </a:spcBef>
              <a:spcAft>
                <a:spcPts val="0"/>
              </a:spcAft>
              <a:buSzPts val="1600"/>
              <a:buNone/>
            </a:pPr>
            <a:r>
              <a:rPr lang="en-GB" sz="2400" dirty="0"/>
              <a:t>A control object and all the entity and I/O objects it directly controls should all be part of one subsystem and not split among subsystems.</a:t>
            </a:r>
          </a:p>
        </p:txBody>
      </p:sp>
      <p:pic>
        <p:nvPicPr>
          <p:cNvPr id="3" name="Picture 2">
            <a:extLst>
              <a:ext uri="{FF2B5EF4-FFF2-40B4-BE49-F238E27FC236}">
                <a16:creationId xmlns:a16="http://schemas.microsoft.com/office/drawing/2014/main" id="{4D7EA862-D597-CEAB-D2E7-501D304E3A5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484784"/>
            <a:ext cx="9144000" cy="5047190"/>
          </a:xfrm>
          <a:prstGeom prst="rect">
            <a:avLst/>
          </a:prstGeom>
        </p:spPr>
      </p:pic>
    </p:spTree>
    <p:extLst>
      <p:ext uri="{BB962C8B-B14F-4D97-AF65-F5344CB8AC3E}">
        <p14:creationId xmlns:p14="http://schemas.microsoft.com/office/powerpoint/2010/main" val="377321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41CD-C72B-9303-19C9-686D6EB394E3}"/>
              </a:ext>
            </a:extLst>
          </p:cNvPr>
          <p:cNvSpPr>
            <a:spLocks noGrp="1"/>
          </p:cNvSpPr>
          <p:nvPr>
            <p:ph type="title"/>
          </p:nvPr>
        </p:nvSpPr>
        <p:spPr/>
        <p:txBody>
          <a:bodyPr/>
          <a:lstStyle/>
          <a:p>
            <a:r>
              <a:rPr lang="en-US" dirty="0"/>
              <a:t>Subsystem Structuring Criteria</a:t>
            </a:r>
            <a:endParaRPr lang="en-VN" dirty="0"/>
          </a:p>
        </p:txBody>
      </p:sp>
      <p:sp>
        <p:nvSpPr>
          <p:cNvPr id="3" name="Content Placeholder 2">
            <a:extLst>
              <a:ext uri="{FF2B5EF4-FFF2-40B4-BE49-F238E27FC236}">
                <a16:creationId xmlns:a16="http://schemas.microsoft.com/office/drawing/2014/main" id="{670839D8-DBBB-CE3D-CCDC-958BA6CD9A12}"/>
              </a:ext>
            </a:extLst>
          </p:cNvPr>
          <p:cNvSpPr>
            <a:spLocks noGrp="1"/>
          </p:cNvSpPr>
          <p:nvPr>
            <p:ph idx="1"/>
          </p:nvPr>
        </p:nvSpPr>
        <p:spPr/>
        <p:txBody>
          <a:bodyPr>
            <a:normAutofit fontScale="92500" lnSpcReduction="20000"/>
          </a:bodyPr>
          <a:lstStyle/>
          <a:p>
            <a:pPr marL="457200" lvl="0" indent="-330200" algn="l" rtl="0">
              <a:lnSpc>
                <a:spcPct val="100000"/>
              </a:lnSpc>
              <a:spcBef>
                <a:spcPts val="0"/>
              </a:spcBef>
              <a:spcAft>
                <a:spcPts val="0"/>
              </a:spcAft>
              <a:buSzPts val="1600"/>
              <a:buChar char="●"/>
            </a:pPr>
            <a:r>
              <a:rPr lang="en-GB" dirty="0"/>
              <a:t>The design considerations described in the previous section can be formalized as subsystem structuring criteria, which help ensure that subsystems are designed effectively.</a:t>
            </a:r>
          </a:p>
          <a:p>
            <a:pPr marL="457200" lvl="0" indent="-330200" algn="l" rtl="0">
              <a:lnSpc>
                <a:spcPct val="100000"/>
              </a:lnSpc>
              <a:spcBef>
                <a:spcPts val="0"/>
              </a:spcBef>
              <a:spcAft>
                <a:spcPts val="0"/>
              </a:spcAft>
              <a:buSzPts val="1600"/>
              <a:buChar char="●"/>
            </a:pPr>
            <a:endParaRPr lang="en-GB" dirty="0"/>
          </a:p>
          <a:p>
            <a:pPr marL="457200" lvl="0" indent="-330200" algn="l" rtl="0">
              <a:lnSpc>
                <a:spcPct val="100000"/>
              </a:lnSpc>
              <a:spcBef>
                <a:spcPts val="0"/>
              </a:spcBef>
              <a:spcAft>
                <a:spcPts val="0"/>
              </a:spcAft>
              <a:buSzPts val="1600"/>
              <a:buChar char="●"/>
            </a:pPr>
            <a:r>
              <a:rPr lang="en-GB" dirty="0"/>
              <a:t>Subsystems are generally depicted with the stereotype </a:t>
            </a:r>
            <a:r>
              <a:rPr lang="en-GB" dirty="0">
                <a:solidFill>
                  <a:schemeClr val="accent6"/>
                </a:solidFill>
              </a:rPr>
              <a:t>«subsystem»</a:t>
            </a:r>
            <a:r>
              <a:rPr lang="en-GB" dirty="0"/>
              <a:t>. For certain software architectures consisting of distributed component-based subsystems, the stereotype </a:t>
            </a:r>
            <a:r>
              <a:rPr lang="en-GB" dirty="0">
                <a:solidFill>
                  <a:schemeClr val="accent6"/>
                </a:solidFill>
              </a:rPr>
              <a:t>«component»</a:t>
            </a:r>
            <a:r>
              <a:rPr lang="en-GB" dirty="0"/>
              <a:t> is used for such a subsystem, and in service-oriented architecture consisting of service subsystems, the stereotype </a:t>
            </a:r>
            <a:r>
              <a:rPr lang="en-GB" dirty="0">
                <a:solidFill>
                  <a:schemeClr val="accent6"/>
                </a:solidFill>
              </a:rPr>
              <a:t>«service»</a:t>
            </a:r>
            <a:r>
              <a:rPr lang="en-GB" dirty="0"/>
              <a:t> is used for a service subsystem.</a:t>
            </a:r>
          </a:p>
        </p:txBody>
      </p:sp>
    </p:spTree>
    <p:extLst>
      <p:ext uri="{BB962C8B-B14F-4D97-AF65-F5344CB8AC3E}">
        <p14:creationId xmlns:p14="http://schemas.microsoft.com/office/powerpoint/2010/main" val="250893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Client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1300559"/>
          </a:xfrm>
        </p:spPr>
        <p:txBody>
          <a:bodyPr>
            <a:normAutofit fontScale="70000" lnSpcReduction="20000"/>
          </a:bodyPr>
          <a:lstStyle/>
          <a:p>
            <a:pPr marL="457200" lvl="0" indent="-330200" algn="l" rtl="0">
              <a:lnSpc>
                <a:spcPct val="100000"/>
              </a:lnSpc>
              <a:spcBef>
                <a:spcPts val="0"/>
              </a:spcBef>
              <a:spcAft>
                <a:spcPts val="0"/>
              </a:spcAft>
              <a:buSzPts val="1600"/>
              <a:buChar char="●"/>
            </a:pPr>
            <a:r>
              <a:rPr lang="en-GB" dirty="0"/>
              <a:t>A client subsystem is a requester of one or more services.</a:t>
            </a:r>
          </a:p>
          <a:p>
            <a:pPr marL="457200" lvl="0" indent="-330200" algn="l" rtl="0">
              <a:lnSpc>
                <a:spcPct val="100000"/>
              </a:lnSpc>
              <a:spcBef>
                <a:spcPts val="0"/>
              </a:spcBef>
              <a:spcAft>
                <a:spcPts val="0"/>
              </a:spcAft>
              <a:buSzPts val="1600"/>
              <a:buChar char="●"/>
            </a:pPr>
            <a:r>
              <a:rPr lang="en-GB" dirty="0"/>
              <a:t>Client subsystems include </a:t>
            </a:r>
            <a:r>
              <a:rPr lang="en-GB" dirty="0">
                <a:solidFill>
                  <a:schemeClr val="accent6"/>
                </a:solidFill>
              </a:rPr>
              <a:t>user interaction subsystems</a:t>
            </a:r>
            <a:r>
              <a:rPr lang="en-GB" dirty="0"/>
              <a:t>, </a:t>
            </a:r>
            <a:r>
              <a:rPr lang="en-GB" dirty="0">
                <a:solidFill>
                  <a:schemeClr val="accent6"/>
                </a:solidFill>
              </a:rPr>
              <a:t>control subsystems</a:t>
            </a:r>
            <a:r>
              <a:rPr lang="en-GB" dirty="0"/>
              <a:t>, and </a:t>
            </a:r>
            <a:r>
              <a:rPr lang="en-GB" dirty="0">
                <a:solidFill>
                  <a:schemeClr val="accent6"/>
                </a:solidFill>
              </a:rPr>
              <a:t>I/O subsystems. (will be detailed later)</a:t>
            </a:r>
          </a:p>
          <a:p>
            <a:pPr marL="457200" lvl="0" indent="-330200" algn="l" rtl="0">
              <a:lnSpc>
                <a:spcPct val="100000"/>
              </a:lnSpc>
              <a:spcBef>
                <a:spcPts val="0"/>
              </a:spcBef>
              <a:spcAft>
                <a:spcPts val="0"/>
              </a:spcAft>
              <a:buSzPts val="1600"/>
              <a:buChar char="●"/>
            </a:pPr>
            <a:r>
              <a:rPr lang="en-GB" dirty="0"/>
              <a:t>A client subsystem may combines more than one role.</a:t>
            </a:r>
          </a:p>
          <a:p>
            <a:pPr marL="1371600" lvl="0" indent="0" algn="l" rtl="0">
              <a:lnSpc>
                <a:spcPct val="100000"/>
              </a:lnSpc>
              <a:spcBef>
                <a:spcPts val="0"/>
              </a:spcBef>
              <a:spcAft>
                <a:spcPts val="0"/>
              </a:spcAft>
              <a:buNone/>
            </a:pPr>
            <a:endParaRPr lang="en-GB" dirty="0"/>
          </a:p>
          <a:p>
            <a:endParaRPr lang="en-VN" dirty="0"/>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893434" y="2202700"/>
            <a:ext cx="1905541"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i="1" dirty="0">
                <a:solidFill>
                  <a:schemeClr val="tx2">
                    <a:lumMod val="60000"/>
                    <a:lumOff val="40000"/>
                  </a:schemeClr>
                </a:solidFill>
                <a:latin typeface="Hind" panose="02000000000000000000"/>
                <a:ea typeface="Hind" panose="02000000000000000000"/>
                <a:cs typeface="Hind" panose="02000000000000000000"/>
                <a:sym typeface="Hind" panose="02000000000000000000"/>
              </a:rPr>
              <a:t>In this example, The Monitoring Sensor Component, Remote System Proxy, and Operator Presentation components are clients of Alarm Service and Monitoring Data Service</a:t>
            </a:r>
            <a:endParaRPr sz="1400" i="1" dirty="0">
              <a:solidFill>
                <a:schemeClr val="tx2">
                  <a:lumMod val="60000"/>
                  <a:lumOff val="40000"/>
                </a:schemeClr>
              </a:solidFill>
              <a:latin typeface="Hind" panose="02000000000000000000"/>
              <a:ea typeface="Hind" panose="02000000000000000000"/>
              <a:cs typeface="Hind" panose="02000000000000000000"/>
              <a:sym typeface="Hind" panose="02000000000000000000"/>
            </a:endParaRPr>
          </a:p>
        </p:txBody>
      </p:sp>
      <p:pic>
        <p:nvPicPr>
          <p:cNvPr id="9" name="Picture 8">
            <a:extLst>
              <a:ext uri="{FF2B5EF4-FFF2-40B4-BE49-F238E27FC236}">
                <a16:creationId xmlns:a16="http://schemas.microsoft.com/office/drawing/2014/main" id="{ADB1A00F-7967-C8ED-87E2-D91DBEC7941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36857" y="2202700"/>
            <a:ext cx="5660693" cy="4106620"/>
          </a:xfrm>
          <a:prstGeom prst="rect">
            <a:avLst/>
          </a:prstGeom>
        </p:spPr>
      </p:pic>
    </p:spTree>
    <p:extLst>
      <p:ext uri="{BB962C8B-B14F-4D97-AF65-F5344CB8AC3E}">
        <p14:creationId xmlns:p14="http://schemas.microsoft.com/office/powerpoint/2010/main" val="95160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User Interaction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1804615"/>
          </a:xfrm>
        </p:spPr>
        <p:txBody>
          <a:bodyPr>
            <a:normAutofit fontScale="92500" lnSpcReduction="10000"/>
          </a:bodyPr>
          <a:lstStyle/>
          <a:p>
            <a:pPr marL="457200" lvl="0" indent="-317500" algn="l" rtl="0">
              <a:lnSpc>
                <a:spcPct val="100000"/>
              </a:lnSpc>
              <a:spcBef>
                <a:spcPts val="0"/>
              </a:spcBef>
              <a:spcAft>
                <a:spcPts val="0"/>
              </a:spcAft>
              <a:buSzPts val="1400"/>
              <a:buChar char="●"/>
            </a:pPr>
            <a:r>
              <a:rPr lang="en-GB" sz="1800" dirty="0"/>
              <a:t>A user interaction subsystem provides the user interface and performs the role of a client in a </a:t>
            </a:r>
            <a:r>
              <a:rPr lang="en-GB" sz="1800" dirty="0">
                <a:solidFill>
                  <a:schemeClr val="accent6"/>
                </a:solidFill>
              </a:rPr>
              <a:t>client/server system</a:t>
            </a:r>
            <a:r>
              <a:rPr lang="en-GB" sz="1800" dirty="0"/>
              <a:t>, providing user access to services. There may be </a:t>
            </a:r>
            <a:r>
              <a:rPr lang="en-GB" sz="1800" b="1" dirty="0"/>
              <a:t>more than one</a:t>
            </a:r>
            <a:r>
              <a:rPr lang="en-GB" sz="1800" dirty="0"/>
              <a:t> user interaction subsystem – one for each type of user.</a:t>
            </a:r>
          </a:p>
          <a:p>
            <a:pPr marL="457200" lvl="0" indent="-317500" algn="l" rtl="0">
              <a:lnSpc>
                <a:spcPct val="100000"/>
              </a:lnSpc>
              <a:spcBef>
                <a:spcPts val="0"/>
              </a:spcBef>
              <a:spcAft>
                <a:spcPts val="0"/>
              </a:spcAft>
              <a:buSzPts val="1400"/>
              <a:buChar char="●"/>
            </a:pPr>
            <a:r>
              <a:rPr lang="en-GB" sz="1800" dirty="0"/>
              <a:t>A user interaction subsystem is usually a composite object that is composed of several simpler user interaction objects. </a:t>
            </a:r>
          </a:p>
          <a:p>
            <a:pPr marL="457200" lvl="0" indent="-317500" algn="l" rtl="0">
              <a:lnSpc>
                <a:spcPct val="100000"/>
              </a:lnSpc>
              <a:spcBef>
                <a:spcPts val="0"/>
              </a:spcBef>
              <a:spcAft>
                <a:spcPts val="0"/>
              </a:spcAft>
              <a:buSzPts val="1400"/>
              <a:buChar char="●"/>
            </a:pPr>
            <a:r>
              <a:rPr lang="en-GB" sz="1800" dirty="0"/>
              <a:t>May contain entity objects for local storage and caching, and control objects for overall sequencing of user input and output.</a:t>
            </a:r>
          </a:p>
          <a:p>
            <a:pPr marL="1371600" lvl="0" indent="0" algn="l" rtl="0">
              <a:lnSpc>
                <a:spcPct val="100000"/>
              </a:lnSpc>
              <a:spcBef>
                <a:spcPts val="0"/>
              </a:spcBef>
              <a:spcAft>
                <a:spcPts val="0"/>
              </a:spcAft>
              <a:buNone/>
            </a:pPr>
            <a:endParaRPr lang="en-GB" sz="1800" dirty="0"/>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827584" y="2856385"/>
            <a:ext cx="1296144"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dirty="0">
                <a:solidFill>
                  <a:schemeClr val="accent1"/>
                </a:solidFill>
                <a:latin typeface="Hind" panose="02000000000000000000"/>
                <a:ea typeface="Hind" panose="02000000000000000000"/>
                <a:cs typeface="Hind" panose="02000000000000000000"/>
                <a:sym typeface="Hind" panose="02000000000000000000"/>
              </a:rPr>
              <a:t>In this example, the Operator actor interacts with the system through two Windows of UI Subsystem</a:t>
            </a:r>
          </a:p>
        </p:txBody>
      </p:sp>
      <p:pic>
        <p:nvPicPr>
          <p:cNvPr id="4" name="Picture 3">
            <a:extLst>
              <a:ext uri="{FF2B5EF4-FFF2-40B4-BE49-F238E27FC236}">
                <a16:creationId xmlns:a16="http://schemas.microsoft.com/office/drawing/2014/main" id="{AD7A15BA-D034-576D-9419-BE6E955BC130}"/>
              </a:ext>
            </a:extLst>
          </p:cNvPr>
          <p:cNvPicPr>
            <a:picLocks noChangeAspect="1"/>
          </p:cNvPicPr>
          <p:nvPr/>
        </p:nvPicPr>
        <p:blipFill>
          <a:blip r:embed="rId2"/>
          <a:stretch>
            <a:fillRect/>
          </a:stretch>
        </p:blipFill>
        <p:spPr>
          <a:xfrm>
            <a:off x="2267744" y="2856385"/>
            <a:ext cx="6764978" cy="3733208"/>
          </a:xfrm>
          <a:prstGeom prst="rect">
            <a:avLst/>
          </a:prstGeom>
        </p:spPr>
      </p:pic>
    </p:spTree>
    <p:extLst>
      <p:ext uri="{BB962C8B-B14F-4D97-AF65-F5344CB8AC3E}">
        <p14:creationId xmlns:p14="http://schemas.microsoft.com/office/powerpoint/2010/main" val="66182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Service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2123628"/>
          </a:xfrm>
        </p:spPr>
        <p:txBody>
          <a:bodyPr>
            <a:normAutofit/>
          </a:bodyPr>
          <a:lstStyle/>
          <a:p>
            <a:pPr marL="457200" lvl="0" indent="-317500" algn="l" rtl="0">
              <a:lnSpc>
                <a:spcPct val="100000"/>
              </a:lnSpc>
              <a:spcBef>
                <a:spcPts val="0"/>
              </a:spcBef>
              <a:spcAft>
                <a:spcPts val="0"/>
              </a:spcAft>
              <a:buSzPts val="1400"/>
              <a:buChar char="●"/>
            </a:pPr>
            <a:r>
              <a:rPr lang="en-GB" sz="1800" dirty="0"/>
              <a:t>A </a:t>
            </a:r>
            <a:r>
              <a:rPr lang="en-GB" sz="1800" b="1" dirty="0">
                <a:solidFill>
                  <a:schemeClr val="accent6"/>
                </a:solidFill>
              </a:rPr>
              <a:t>service subsystem</a:t>
            </a:r>
            <a:r>
              <a:rPr lang="en-GB" sz="1800" dirty="0"/>
              <a:t> provides a service for </a:t>
            </a:r>
            <a:r>
              <a:rPr lang="en-GB" sz="1800" dirty="0">
                <a:solidFill>
                  <a:schemeClr val="accent6"/>
                </a:solidFill>
              </a:rPr>
              <a:t>client subsystems</a:t>
            </a:r>
            <a:r>
              <a:rPr lang="en-GB" sz="1800" dirty="0"/>
              <a:t>. It </a:t>
            </a:r>
            <a:r>
              <a:rPr lang="en-GB" sz="1800" dirty="0">
                <a:solidFill>
                  <a:schemeClr val="accent6"/>
                </a:solidFill>
              </a:rPr>
              <a:t>responds to requests</a:t>
            </a:r>
            <a:r>
              <a:rPr lang="en-GB" sz="1800" dirty="0"/>
              <a:t> from </a:t>
            </a:r>
            <a:r>
              <a:rPr lang="en-GB" sz="1800" dirty="0">
                <a:solidFill>
                  <a:schemeClr val="accent6"/>
                </a:solidFill>
              </a:rPr>
              <a:t>client subsystems</a:t>
            </a:r>
            <a:r>
              <a:rPr lang="en-GB" sz="1800" dirty="0"/>
              <a:t>, although it </a:t>
            </a:r>
            <a:r>
              <a:rPr lang="en-GB" sz="1800" u="sng" dirty="0"/>
              <a:t>does not</a:t>
            </a:r>
            <a:r>
              <a:rPr lang="en-GB" sz="1800" dirty="0"/>
              <a:t> initiate any requests.</a:t>
            </a:r>
          </a:p>
          <a:p>
            <a:pPr marL="457200" lvl="0" indent="-311150" algn="l" rtl="0">
              <a:lnSpc>
                <a:spcPct val="100000"/>
              </a:lnSpc>
              <a:spcBef>
                <a:spcPts val="0"/>
              </a:spcBef>
              <a:spcAft>
                <a:spcPts val="0"/>
              </a:spcAft>
              <a:buSzPts val="1300"/>
              <a:buChar char="●"/>
            </a:pPr>
            <a:r>
              <a:rPr lang="en-GB" sz="1800" dirty="0"/>
              <a:t>Include entity objects, coordinator objects that service client requests and determine what object should be assigned to handle them, and business logic objects that encapsulate application logic. </a:t>
            </a:r>
          </a:p>
          <a:p>
            <a:pPr marL="457200" lvl="0" indent="-311150" algn="l" rtl="0">
              <a:lnSpc>
                <a:spcPct val="100000"/>
              </a:lnSpc>
              <a:spcBef>
                <a:spcPts val="0"/>
              </a:spcBef>
              <a:spcAft>
                <a:spcPts val="0"/>
              </a:spcAft>
              <a:buSzPts val="1300"/>
              <a:buChar char="●"/>
            </a:pPr>
            <a:r>
              <a:rPr lang="en-GB" sz="1800" dirty="0"/>
              <a:t>Usually associated with a set of related data repositories to access database or I/O devices.</a:t>
            </a:r>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1057726" y="3099941"/>
            <a:ext cx="4666402"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accent1"/>
                </a:solidFill>
                <a:latin typeface="Hind" panose="02000000000000000000"/>
                <a:ea typeface="Hind" panose="02000000000000000000"/>
                <a:cs typeface="Hind" panose="02000000000000000000"/>
                <a:sym typeface="Hind" panose="02000000000000000000"/>
              </a:rPr>
              <a:t>In this example, Alarm Service and Monitoring Data Service belong to Service Subsystem</a:t>
            </a:r>
          </a:p>
        </p:txBody>
      </p:sp>
      <p:pic>
        <p:nvPicPr>
          <p:cNvPr id="5" name="Picture 4">
            <a:extLst>
              <a:ext uri="{FF2B5EF4-FFF2-40B4-BE49-F238E27FC236}">
                <a16:creationId xmlns:a16="http://schemas.microsoft.com/office/drawing/2014/main" id="{146A0AA4-94B2-ECBF-090F-B2250A39754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23728" y="2636912"/>
            <a:ext cx="5208930" cy="4232732"/>
          </a:xfrm>
          <a:prstGeom prst="rect">
            <a:avLst/>
          </a:prstGeom>
        </p:spPr>
      </p:pic>
    </p:spTree>
    <p:extLst>
      <p:ext uri="{BB962C8B-B14F-4D97-AF65-F5344CB8AC3E}">
        <p14:creationId xmlns:p14="http://schemas.microsoft.com/office/powerpoint/2010/main" val="231634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General Introduction</a:t>
            </a:r>
          </a:p>
          <a:p>
            <a:r>
              <a:rPr lang="en-US" sz="3200" dirty="0"/>
              <a:t>Issues in Software Architectural Design</a:t>
            </a:r>
          </a:p>
          <a:p>
            <a:r>
              <a:rPr lang="en-US" sz="3200" dirty="0"/>
              <a:t>Integrated Communication Diagrams</a:t>
            </a:r>
          </a:p>
          <a:p>
            <a:r>
              <a:rPr lang="en-US" sz="3200" dirty="0"/>
              <a:t>Separation of Concerns in Subsystem Design</a:t>
            </a:r>
          </a:p>
          <a:p>
            <a:r>
              <a:rPr lang="en-US" dirty="0"/>
              <a:t>Subsystem Structuring Criteria</a:t>
            </a:r>
          </a:p>
          <a:p>
            <a:r>
              <a:rPr lang="en-US" dirty="0"/>
              <a:t>Decisions about Message Communication between Subsystems</a:t>
            </a:r>
            <a:br>
              <a:rPr lang="en-US" sz="3200" dirty="0"/>
            </a:br>
            <a:endParaRPr lang="en-US"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Control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2123628"/>
          </a:xfrm>
        </p:spPr>
        <p:txBody>
          <a:bodyPr>
            <a:normAutofit/>
          </a:bodyPr>
          <a:lstStyle/>
          <a:p>
            <a:pPr marL="457200" lvl="0" indent="-317500" algn="l" rtl="0">
              <a:lnSpc>
                <a:spcPct val="100000"/>
              </a:lnSpc>
              <a:spcBef>
                <a:spcPts val="0"/>
              </a:spcBef>
              <a:spcAft>
                <a:spcPts val="0"/>
              </a:spcAft>
              <a:buSzPts val="1400"/>
              <a:buChar char="●"/>
            </a:pPr>
            <a:r>
              <a:rPr lang="en-GB" sz="2400" dirty="0"/>
              <a:t>A </a:t>
            </a:r>
            <a:r>
              <a:rPr lang="en-GB" sz="2400" b="1" dirty="0">
                <a:solidFill>
                  <a:schemeClr val="accent6"/>
                </a:solidFill>
              </a:rPr>
              <a:t>control subsystem</a:t>
            </a:r>
            <a:r>
              <a:rPr lang="en-GB" sz="2400" dirty="0"/>
              <a:t> controls a given part of the system. The subsystem </a:t>
            </a:r>
            <a:r>
              <a:rPr lang="en-GB" sz="2400" dirty="0">
                <a:solidFill>
                  <a:schemeClr val="accent6"/>
                </a:solidFill>
              </a:rPr>
              <a:t>receives </a:t>
            </a:r>
            <a:r>
              <a:rPr lang="en-GB" sz="2400" dirty="0"/>
              <a:t>its </a:t>
            </a:r>
            <a:r>
              <a:rPr lang="en-GB" sz="2400" dirty="0">
                <a:solidFill>
                  <a:schemeClr val="accent6"/>
                </a:solidFill>
              </a:rPr>
              <a:t>inputs </a:t>
            </a:r>
            <a:r>
              <a:rPr lang="en-GB" sz="2400" dirty="0"/>
              <a:t>from the </a:t>
            </a:r>
            <a:r>
              <a:rPr lang="en-GB" sz="2400" dirty="0">
                <a:solidFill>
                  <a:schemeClr val="accent6"/>
                </a:solidFill>
              </a:rPr>
              <a:t>external </a:t>
            </a:r>
            <a:r>
              <a:rPr lang="en-GB" sz="2400" dirty="0"/>
              <a:t>environment and </a:t>
            </a:r>
            <a:r>
              <a:rPr lang="en-GB" sz="2400" dirty="0">
                <a:solidFill>
                  <a:schemeClr val="accent6"/>
                </a:solidFill>
              </a:rPr>
              <a:t>generates outputs </a:t>
            </a:r>
            <a:r>
              <a:rPr lang="en-GB" sz="2400" dirty="0"/>
              <a:t>to the </a:t>
            </a:r>
            <a:r>
              <a:rPr lang="en-GB" sz="2400" dirty="0">
                <a:solidFill>
                  <a:schemeClr val="accent6"/>
                </a:solidFill>
              </a:rPr>
              <a:t>external </a:t>
            </a:r>
            <a:r>
              <a:rPr lang="en-GB" sz="2400" dirty="0"/>
              <a:t>environment.</a:t>
            </a:r>
          </a:p>
          <a:p>
            <a:pPr marL="457200" lvl="0" indent="-311150" algn="l" rtl="0">
              <a:lnSpc>
                <a:spcPct val="100000"/>
              </a:lnSpc>
              <a:spcBef>
                <a:spcPts val="0"/>
              </a:spcBef>
              <a:spcAft>
                <a:spcPts val="0"/>
              </a:spcAft>
              <a:buSzPts val="1300"/>
              <a:buChar char="●"/>
            </a:pPr>
            <a:r>
              <a:rPr lang="en-GB" sz="2400" dirty="0"/>
              <a:t>A control subsystem is often state-dependent, in which case it includes at least one state-dependent control object.</a:t>
            </a:r>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3893159" y="3412908"/>
            <a:ext cx="4666402"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accent1"/>
                </a:solidFill>
                <a:latin typeface="Hind" panose="02000000000000000000"/>
                <a:ea typeface="Hind" panose="02000000000000000000"/>
                <a:cs typeface="Hind" panose="02000000000000000000"/>
                <a:sym typeface="Hind" panose="02000000000000000000"/>
              </a:rPr>
              <a:t>In this example, </a:t>
            </a:r>
            <a:r>
              <a:rPr lang="en-GB" sz="1600" dirty="0" err="1">
                <a:solidFill>
                  <a:schemeClr val="accent1"/>
                </a:solidFill>
                <a:latin typeface="Hind" panose="02000000000000000000"/>
                <a:ea typeface="Hind" panose="02000000000000000000"/>
                <a:cs typeface="Hind" panose="02000000000000000000"/>
                <a:sym typeface="Hind" panose="02000000000000000000"/>
              </a:rPr>
              <a:t>AutomatedGuidedVehicleSystem</a:t>
            </a:r>
            <a:r>
              <a:rPr lang="en-GB" sz="1600" dirty="0">
                <a:solidFill>
                  <a:schemeClr val="accent1"/>
                </a:solidFill>
                <a:latin typeface="Hind" panose="02000000000000000000"/>
                <a:ea typeface="Hind" panose="02000000000000000000"/>
                <a:cs typeface="Hind" panose="02000000000000000000"/>
                <a:sym typeface="Hind" panose="02000000000000000000"/>
              </a:rPr>
              <a:t> will control the physical motor component after receiving signal from </a:t>
            </a:r>
            <a:r>
              <a:rPr lang="en-GB" sz="1600" dirty="0" err="1">
                <a:solidFill>
                  <a:schemeClr val="accent1"/>
                </a:solidFill>
                <a:latin typeface="Hind" panose="02000000000000000000"/>
                <a:ea typeface="Hind" panose="02000000000000000000"/>
                <a:cs typeface="Hind" panose="02000000000000000000"/>
                <a:sym typeface="Hind" panose="02000000000000000000"/>
              </a:rPr>
              <a:t>SupervisorySystem</a:t>
            </a:r>
            <a:r>
              <a:rPr lang="en-GB" sz="1600" dirty="0">
                <a:solidFill>
                  <a:schemeClr val="accent1"/>
                </a:solidFill>
                <a:latin typeface="Hind" panose="02000000000000000000"/>
                <a:ea typeface="Hind" panose="02000000000000000000"/>
                <a:cs typeface="Hind" panose="02000000000000000000"/>
                <a:sym typeface="Hind" panose="02000000000000000000"/>
              </a:rPr>
              <a:t>.</a:t>
            </a:r>
          </a:p>
        </p:txBody>
      </p:sp>
      <p:pic>
        <p:nvPicPr>
          <p:cNvPr id="4" name="Picture 3">
            <a:extLst>
              <a:ext uri="{FF2B5EF4-FFF2-40B4-BE49-F238E27FC236}">
                <a16:creationId xmlns:a16="http://schemas.microsoft.com/office/drawing/2014/main" id="{EBBAEEA5-268D-4364-27DB-68A15484A62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71600" y="2852936"/>
            <a:ext cx="5895683" cy="3882229"/>
          </a:xfrm>
          <a:prstGeom prst="rect">
            <a:avLst/>
          </a:prstGeom>
        </p:spPr>
      </p:pic>
    </p:spTree>
    <p:extLst>
      <p:ext uri="{BB962C8B-B14F-4D97-AF65-F5344CB8AC3E}">
        <p14:creationId xmlns:p14="http://schemas.microsoft.com/office/powerpoint/2010/main" val="157722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Coordinator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2123628"/>
          </a:xfrm>
        </p:spPr>
        <p:txBody>
          <a:bodyPr>
            <a:normAutofit fontScale="92500"/>
          </a:bodyPr>
          <a:lstStyle/>
          <a:p>
            <a:pPr marL="457200" lvl="0" indent="-317500" algn="l" rtl="0">
              <a:lnSpc>
                <a:spcPct val="100000"/>
              </a:lnSpc>
              <a:spcBef>
                <a:spcPts val="0"/>
              </a:spcBef>
              <a:spcAft>
                <a:spcPts val="0"/>
              </a:spcAft>
              <a:buSzPts val="1400"/>
              <a:buChar char="●"/>
            </a:pPr>
            <a:r>
              <a:rPr lang="en-GB" sz="2400" b="1" dirty="0">
                <a:solidFill>
                  <a:schemeClr val="accent6"/>
                </a:solidFill>
              </a:rPr>
              <a:t>Coordinator subsystems</a:t>
            </a:r>
            <a:r>
              <a:rPr lang="en-GB" sz="2400" dirty="0"/>
              <a:t> coordinate the execution of other subsystems, such as control subsystems or service subsystems.</a:t>
            </a:r>
          </a:p>
          <a:p>
            <a:pPr marL="457200" lvl="0" indent="-311150" algn="l" rtl="0">
              <a:lnSpc>
                <a:spcPct val="100000"/>
              </a:lnSpc>
              <a:spcBef>
                <a:spcPts val="0"/>
              </a:spcBef>
              <a:spcAft>
                <a:spcPts val="0"/>
              </a:spcAft>
              <a:buSzPts val="1300"/>
              <a:buChar char="●"/>
            </a:pPr>
            <a:r>
              <a:rPr lang="en-GB" sz="2400" dirty="0"/>
              <a:t>This is a mandatory subsystem when to coordinating tasks are relatively </a:t>
            </a:r>
            <a:r>
              <a:rPr lang="en-GB" sz="2400" dirty="0">
                <a:solidFill>
                  <a:schemeClr val="accent6"/>
                </a:solidFill>
              </a:rPr>
              <a:t>complex </a:t>
            </a:r>
            <a:r>
              <a:rPr lang="en-GB" sz="2400" dirty="0"/>
              <a:t>such as deciding </a:t>
            </a:r>
            <a:r>
              <a:rPr lang="en-GB" sz="2400" i="1" dirty="0"/>
              <a:t>workflow </a:t>
            </a:r>
            <a:r>
              <a:rPr lang="en-GB" sz="2400" dirty="0"/>
              <a:t>for control subsystems or coordinating services in service-oriented architectures.</a:t>
            </a:r>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1403648" y="3253532"/>
            <a:ext cx="2016224"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1"/>
                </a:solidFill>
                <a:latin typeface="Hind" panose="02000000000000000000"/>
                <a:ea typeface="Hind" panose="02000000000000000000"/>
                <a:cs typeface="Hind" panose="02000000000000000000"/>
                <a:sym typeface="Hind" panose="02000000000000000000"/>
              </a:rPr>
              <a:t>In this example, </a:t>
            </a:r>
            <a:r>
              <a:rPr lang="en-GB" dirty="0" err="1">
                <a:solidFill>
                  <a:schemeClr val="accent1"/>
                </a:solidFill>
                <a:latin typeface="Hind" panose="02000000000000000000"/>
                <a:ea typeface="Hind" panose="02000000000000000000"/>
                <a:cs typeface="Hind" panose="02000000000000000000"/>
                <a:sym typeface="Hind" panose="02000000000000000000"/>
              </a:rPr>
              <a:t>CustomerCoordinator</a:t>
            </a:r>
            <a:r>
              <a:rPr lang="en-GB" dirty="0">
                <a:solidFill>
                  <a:schemeClr val="accent1"/>
                </a:solidFill>
                <a:latin typeface="Hind" panose="02000000000000000000"/>
                <a:ea typeface="Hind" panose="02000000000000000000"/>
                <a:cs typeface="Hind" panose="02000000000000000000"/>
                <a:sym typeface="Hind" panose="02000000000000000000"/>
              </a:rPr>
              <a:t> has to communicate with multiple services to serve different kinds of request from Customer</a:t>
            </a:r>
          </a:p>
        </p:txBody>
      </p:sp>
      <p:pic>
        <p:nvPicPr>
          <p:cNvPr id="5" name="Picture 4">
            <a:extLst>
              <a:ext uri="{FF2B5EF4-FFF2-40B4-BE49-F238E27FC236}">
                <a16:creationId xmlns:a16="http://schemas.microsoft.com/office/drawing/2014/main" id="{92677739-D5F5-3D6C-A99A-5462AABD95CD}"/>
              </a:ext>
            </a:extLst>
          </p:cNvPr>
          <p:cNvPicPr>
            <a:picLocks noChangeAspect="1"/>
          </p:cNvPicPr>
          <p:nvPr/>
        </p:nvPicPr>
        <p:blipFill>
          <a:blip r:embed="rId2"/>
          <a:stretch>
            <a:fillRect/>
          </a:stretch>
        </p:blipFill>
        <p:spPr>
          <a:xfrm>
            <a:off x="3779912" y="2735056"/>
            <a:ext cx="4693270" cy="4074649"/>
          </a:xfrm>
          <a:prstGeom prst="rect">
            <a:avLst/>
          </a:prstGeom>
        </p:spPr>
      </p:pic>
    </p:spTree>
    <p:extLst>
      <p:ext uri="{BB962C8B-B14F-4D97-AF65-F5344CB8AC3E}">
        <p14:creationId xmlns:p14="http://schemas.microsoft.com/office/powerpoint/2010/main" val="339069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3CD-73F7-E278-1D05-18F7D9E81841}"/>
              </a:ext>
            </a:extLst>
          </p:cNvPr>
          <p:cNvSpPr>
            <a:spLocks noGrp="1"/>
          </p:cNvSpPr>
          <p:nvPr>
            <p:ph type="title"/>
          </p:nvPr>
        </p:nvSpPr>
        <p:spPr/>
        <p:txBody>
          <a:bodyPr>
            <a:normAutofit fontScale="90000"/>
          </a:bodyPr>
          <a:lstStyle/>
          <a:p>
            <a:r>
              <a:rPr lang="en-US" dirty="0"/>
              <a:t>Subsystem Structuring Criteria</a:t>
            </a:r>
            <a:br>
              <a:rPr lang="en-US" dirty="0"/>
            </a:br>
            <a:r>
              <a:rPr lang="en-US" sz="3100" i="1" dirty="0"/>
              <a:t>Input/Output Subsystem</a:t>
            </a:r>
            <a:endParaRPr lang="en-VN" i="1" dirty="0"/>
          </a:p>
        </p:txBody>
      </p:sp>
      <p:sp>
        <p:nvSpPr>
          <p:cNvPr id="3" name="Content Placeholder 2">
            <a:extLst>
              <a:ext uri="{FF2B5EF4-FFF2-40B4-BE49-F238E27FC236}">
                <a16:creationId xmlns:a16="http://schemas.microsoft.com/office/drawing/2014/main" id="{F84C79C7-1050-E303-A322-2085D3899CD6}"/>
              </a:ext>
            </a:extLst>
          </p:cNvPr>
          <p:cNvSpPr>
            <a:spLocks noGrp="1"/>
          </p:cNvSpPr>
          <p:nvPr>
            <p:ph idx="1"/>
          </p:nvPr>
        </p:nvSpPr>
        <p:spPr>
          <a:xfrm>
            <a:off x="457200" y="976313"/>
            <a:ext cx="8229600" cy="2123628"/>
          </a:xfrm>
        </p:spPr>
        <p:txBody>
          <a:bodyPr>
            <a:normAutofit/>
          </a:bodyPr>
          <a:lstStyle/>
          <a:p>
            <a:pPr marL="457200" lvl="0" indent="-311150" algn="l" rtl="0">
              <a:lnSpc>
                <a:spcPct val="100000"/>
              </a:lnSpc>
              <a:spcBef>
                <a:spcPts val="0"/>
              </a:spcBef>
              <a:spcAft>
                <a:spcPts val="0"/>
              </a:spcAft>
              <a:buSzPts val="1300"/>
              <a:buChar char="●"/>
            </a:pPr>
            <a:r>
              <a:rPr lang="en-GB" sz="2400" dirty="0"/>
              <a:t>An </a:t>
            </a:r>
            <a:r>
              <a:rPr lang="en-GB" sz="2400" b="1" dirty="0">
                <a:solidFill>
                  <a:schemeClr val="accent6"/>
                </a:solidFill>
              </a:rPr>
              <a:t>input, output, or input/output subsystem</a:t>
            </a:r>
            <a:r>
              <a:rPr lang="en-GB" sz="2400" dirty="0"/>
              <a:t> is a subsystem that performs input and/or output operations on behalf of other subsystems.</a:t>
            </a:r>
          </a:p>
          <a:p>
            <a:pPr marL="457200" lvl="0" indent="-311150" algn="l" rtl="0">
              <a:lnSpc>
                <a:spcPct val="100000"/>
              </a:lnSpc>
              <a:spcBef>
                <a:spcPts val="0"/>
              </a:spcBef>
              <a:spcAft>
                <a:spcPts val="0"/>
              </a:spcAft>
              <a:buSzPts val="1300"/>
              <a:buChar char="●"/>
            </a:pPr>
            <a:r>
              <a:rPr lang="en-GB" sz="2400" dirty="0"/>
              <a:t>Can be designed to be relatively </a:t>
            </a:r>
            <a:r>
              <a:rPr lang="en-GB" sz="2400" dirty="0">
                <a:solidFill>
                  <a:schemeClr val="accent6"/>
                </a:solidFill>
              </a:rPr>
              <a:t>autonomous</a:t>
            </a:r>
            <a:r>
              <a:rPr lang="en-GB" sz="2400" dirty="0"/>
              <a:t>.</a:t>
            </a:r>
          </a:p>
        </p:txBody>
      </p:sp>
      <p:sp>
        <p:nvSpPr>
          <p:cNvPr id="8" name="Google Shape;3575;p61">
            <a:extLst>
              <a:ext uri="{FF2B5EF4-FFF2-40B4-BE49-F238E27FC236}">
                <a16:creationId xmlns:a16="http://schemas.microsoft.com/office/drawing/2014/main" id="{0AB3EC00-E2C2-44DB-2634-6C944B058F9E}"/>
              </a:ext>
            </a:extLst>
          </p:cNvPr>
          <p:cNvSpPr txBox="1"/>
          <p:nvPr/>
        </p:nvSpPr>
        <p:spPr>
          <a:xfrm>
            <a:off x="1009565" y="2834745"/>
            <a:ext cx="2376264"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dirty="0">
                <a:solidFill>
                  <a:schemeClr val="accent1"/>
                </a:solidFill>
                <a:latin typeface="Hind" panose="02000000000000000000"/>
                <a:ea typeface="Hind" panose="02000000000000000000"/>
                <a:cs typeface="Hind" panose="02000000000000000000"/>
                <a:sym typeface="Hind" panose="02000000000000000000"/>
              </a:rPr>
              <a:t>In this example, the </a:t>
            </a:r>
            <a:r>
              <a:rPr lang="en-GB" i="1" dirty="0" err="1">
                <a:solidFill>
                  <a:schemeClr val="accent1"/>
                </a:solidFill>
                <a:latin typeface="Hind" panose="02000000000000000000"/>
                <a:ea typeface="Hind" panose="02000000000000000000"/>
                <a:cs typeface="Hind" panose="02000000000000000000"/>
                <a:sym typeface="Hind" panose="02000000000000000000"/>
              </a:rPr>
              <a:t>MonitoringSensorComponent</a:t>
            </a:r>
            <a:r>
              <a:rPr lang="en-GB" i="1" dirty="0">
                <a:solidFill>
                  <a:schemeClr val="accent1"/>
                </a:solidFill>
                <a:latin typeface="Hind" panose="02000000000000000000"/>
                <a:ea typeface="Hind" panose="02000000000000000000"/>
                <a:cs typeface="Hind" panose="02000000000000000000"/>
                <a:sym typeface="Hind" panose="02000000000000000000"/>
              </a:rPr>
              <a:t> is an input subsystem which receiving data from multiple sensors.</a:t>
            </a:r>
          </a:p>
        </p:txBody>
      </p:sp>
      <p:pic>
        <p:nvPicPr>
          <p:cNvPr id="6" name="Picture 5">
            <a:extLst>
              <a:ext uri="{FF2B5EF4-FFF2-40B4-BE49-F238E27FC236}">
                <a16:creationId xmlns:a16="http://schemas.microsoft.com/office/drawing/2014/main" id="{C5FCA314-5497-D690-A119-A4AE96109470}"/>
              </a:ext>
            </a:extLst>
          </p:cNvPr>
          <p:cNvPicPr>
            <a:picLocks noChangeAspect="1"/>
          </p:cNvPicPr>
          <p:nvPr/>
        </p:nvPicPr>
        <p:blipFill>
          <a:blip r:embed="rId2"/>
          <a:stretch>
            <a:fillRect/>
          </a:stretch>
        </p:blipFill>
        <p:spPr>
          <a:xfrm>
            <a:off x="3385829" y="2564904"/>
            <a:ext cx="5300969" cy="4230066"/>
          </a:xfrm>
          <a:prstGeom prst="rect">
            <a:avLst/>
          </a:prstGeom>
        </p:spPr>
      </p:pic>
    </p:spTree>
    <p:extLst>
      <p:ext uri="{BB962C8B-B14F-4D97-AF65-F5344CB8AC3E}">
        <p14:creationId xmlns:p14="http://schemas.microsoft.com/office/powerpoint/2010/main" val="1927208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479D-86AA-DD96-4C7C-9EB440BABEFE}"/>
              </a:ext>
            </a:extLst>
          </p:cNvPr>
          <p:cNvSpPr>
            <a:spLocks noGrp="1"/>
          </p:cNvSpPr>
          <p:nvPr>
            <p:ph type="title"/>
          </p:nvPr>
        </p:nvSpPr>
        <p:spPr/>
        <p:txBody>
          <a:bodyPr>
            <a:normAutofit fontScale="90000"/>
          </a:bodyPr>
          <a:lstStyle/>
          <a:p>
            <a:r>
              <a:rPr lang="en-US" dirty="0"/>
              <a:t>Decisions about Message Communication between Subsystems</a:t>
            </a:r>
            <a:endParaRPr lang="en-VN" dirty="0"/>
          </a:p>
        </p:txBody>
      </p:sp>
      <p:sp>
        <p:nvSpPr>
          <p:cNvPr id="3" name="Content Placeholder 2">
            <a:extLst>
              <a:ext uri="{FF2B5EF4-FFF2-40B4-BE49-F238E27FC236}">
                <a16:creationId xmlns:a16="http://schemas.microsoft.com/office/drawing/2014/main" id="{5529E93E-4797-EB19-848E-8D7B3682F926}"/>
              </a:ext>
            </a:extLst>
          </p:cNvPr>
          <p:cNvSpPr>
            <a:spLocks noGrp="1"/>
          </p:cNvSpPr>
          <p:nvPr>
            <p:ph idx="1"/>
          </p:nvPr>
        </p:nvSpPr>
        <p:spPr/>
        <p:txBody>
          <a:bodyPr>
            <a:normAutofit fontScale="85000" lnSpcReduction="10000"/>
          </a:bodyPr>
          <a:lstStyle/>
          <a:p>
            <a:pPr marL="457200" lvl="0" indent="-330200" algn="l" rtl="0">
              <a:lnSpc>
                <a:spcPct val="100000"/>
              </a:lnSpc>
              <a:spcBef>
                <a:spcPts val="0"/>
              </a:spcBef>
              <a:spcAft>
                <a:spcPts val="0"/>
              </a:spcAft>
              <a:buSzPts val="1600"/>
              <a:buChar char="●"/>
            </a:pPr>
            <a:r>
              <a:rPr lang="en-GB" dirty="0"/>
              <a:t>In the transition from the analysis model to the design model, one of the </a:t>
            </a:r>
            <a:r>
              <a:rPr lang="en-GB" b="1" dirty="0">
                <a:solidFill>
                  <a:schemeClr val="accent6"/>
                </a:solidFill>
              </a:rPr>
              <a:t>most important decisions</a:t>
            </a:r>
            <a:r>
              <a:rPr lang="en-GB" dirty="0"/>
              <a:t> relates to </a:t>
            </a:r>
            <a:r>
              <a:rPr lang="en-GB" b="1" dirty="0">
                <a:solidFill>
                  <a:schemeClr val="accent6"/>
                </a:solidFill>
              </a:rPr>
              <a:t>what type of message communication</a:t>
            </a:r>
            <a:r>
              <a:rPr lang="en-GB" dirty="0"/>
              <a:t> is needed between the subsystems.</a:t>
            </a:r>
          </a:p>
          <a:p>
            <a:pPr marL="457200" lvl="0" indent="-330200" algn="l" rtl="0">
              <a:lnSpc>
                <a:spcPct val="100000"/>
              </a:lnSpc>
              <a:spcBef>
                <a:spcPts val="0"/>
              </a:spcBef>
              <a:spcAft>
                <a:spcPts val="0"/>
              </a:spcAft>
              <a:buSzPts val="1600"/>
              <a:buChar char="●"/>
            </a:pPr>
            <a:r>
              <a:rPr lang="en-GB" dirty="0"/>
              <a:t>A second related decision is to </a:t>
            </a:r>
            <a:r>
              <a:rPr lang="en-GB" b="1" dirty="0">
                <a:solidFill>
                  <a:schemeClr val="accent6"/>
                </a:solidFill>
              </a:rPr>
              <a:t>determine </a:t>
            </a:r>
            <a:r>
              <a:rPr lang="en-GB" dirty="0"/>
              <a:t>more precisely the </a:t>
            </a:r>
            <a:r>
              <a:rPr lang="en-GB" b="1" dirty="0">
                <a:solidFill>
                  <a:schemeClr val="accent6"/>
                </a:solidFill>
              </a:rPr>
              <a:t>name </a:t>
            </a:r>
            <a:r>
              <a:rPr lang="en-GB" dirty="0"/>
              <a:t>and </a:t>
            </a:r>
            <a:r>
              <a:rPr lang="en-GB" b="1" dirty="0">
                <a:solidFill>
                  <a:schemeClr val="accent6"/>
                </a:solidFill>
              </a:rPr>
              <a:t>parameters </a:t>
            </a:r>
            <a:r>
              <a:rPr lang="en-GB" dirty="0"/>
              <a:t>of each message.</a:t>
            </a:r>
          </a:p>
          <a:p>
            <a:pPr marL="457200" lvl="0" indent="-330200" algn="l" rtl="0">
              <a:lnSpc>
                <a:spcPct val="100000"/>
              </a:lnSpc>
              <a:spcBef>
                <a:spcPts val="0"/>
              </a:spcBef>
              <a:spcAft>
                <a:spcPts val="0"/>
              </a:spcAft>
              <a:buSzPts val="1600"/>
              <a:buChar char="●"/>
            </a:pPr>
            <a:r>
              <a:rPr lang="en-GB" dirty="0"/>
              <a:t>In design </a:t>
            </a:r>
            <a:r>
              <a:rPr lang="en-GB" dirty="0" err="1"/>
              <a:t>modeling</a:t>
            </a:r>
            <a:r>
              <a:rPr lang="en-GB" dirty="0"/>
              <a:t>, a decision has to be made about the precise semantics of message communication, such as whether message communication will be synchronous or asynchronous.</a:t>
            </a:r>
          </a:p>
          <a:p>
            <a:pPr marL="457200" lvl="0" indent="-330200" algn="l" rtl="0">
              <a:lnSpc>
                <a:spcPct val="100000"/>
              </a:lnSpc>
              <a:spcBef>
                <a:spcPts val="0"/>
              </a:spcBef>
              <a:spcAft>
                <a:spcPts val="0"/>
              </a:spcAft>
              <a:buSzPts val="1600"/>
              <a:buChar char="●"/>
            </a:pPr>
            <a:r>
              <a:rPr lang="en-GB" dirty="0"/>
              <a:t>The aforementioned decisions concerning asynchronous and synchronous communication are formalized into </a:t>
            </a:r>
            <a:r>
              <a:rPr lang="en-GB" b="1" dirty="0">
                <a:solidFill>
                  <a:schemeClr val="accent6"/>
                </a:solidFill>
              </a:rPr>
              <a:t>architectural communication patterns.</a:t>
            </a:r>
          </a:p>
        </p:txBody>
      </p:sp>
    </p:spTree>
    <p:extLst>
      <p:ext uri="{BB962C8B-B14F-4D97-AF65-F5344CB8AC3E}">
        <p14:creationId xmlns:p14="http://schemas.microsoft.com/office/powerpoint/2010/main" val="48634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479D-86AA-DD96-4C7C-9EB440BABEFE}"/>
              </a:ext>
            </a:extLst>
          </p:cNvPr>
          <p:cNvSpPr>
            <a:spLocks noGrp="1"/>
          </p:cNvSpPr>
          <p:nvPr>
            <p:ph type="title"/>
          </p:nvPr>
        </p:nvSpPr>
        <p:spPr/>
        <p:txBody>
          <a:bodyPr>
            <a:normAutofit fontScale="90000"/>
          </a:bodyPr>
          <a:lstStyle/>
          <a:p>
            <a:r>
              <a:rPr lang="en-US" dirty="0"/>
              <a:t>Decisions about Message Communication between Subsystems</a:t>
            </a:r>
            <a:endParaRPr lang="en-VN" dirty="0"/>
          </a:p>
        </p:txBody>
      </p:sp>
      <p:sp>
        <p:nvSpPr>
          <p:cNvPr id="3" name="Content Placeholder 2">
            <a:extLst>
              <a:ext uri="{FF2B5EF4-FFF2-40B4-BE49-F238E27FC236}">
                <a16:creationId xmlns:a16="http://schemas.microsoft.com/office/drawing/2014/main" id="{5529E93E-4797-EB19-848E-8D7B3682F926}"/>
              </a:ext>
            </a:extLst>
          </p:cNvPr>
          <p:cNvSpPr>
            <a:spLocks noGrp="1"/>
          </p:cNvSpPr>
          <p:nvPr>
            <p:ph idx="1"/>
          </p:nvPr>
        </p:nvSpPr>
        <p:spPr>
          <a:xfrm>
            <a:off x="457200" y="976313"/>
            <a:ext cx="8229600" cy="1012527"/>
          </a:xfrm>
        </p:spPr>
        <p:txBody>
          <a:bodyPr>
            <a:normAutofit/>
          </a:bodyPr>
          <a:lstStyle/>
          <a:p>
            <a:pPr marL="127000" lvl="0" indent="0" algn="l" rtl="0">
              <a:lnSpc>
                <a:spcPct val="100000"/>
              </a:lnSpc>
              <a:spcBef>
                <a:spcPts val="0"/>
              </a:spcBef>
              <a:spcAft>
                <a:spcPts val="0"/>
              </a:spcAft>
              <a:buSzPts val="1600"/>
              <a:buNone/>
            </a:pPr>
            <a:r>
              <a:rPr lang="en-GB" sz="2800" dirty="0"/>
              <a:t>Message communication between two subsystems can be unidirectional or bidirectional</a:t>
            </a:r>
            <a:endParaRPr lang="en-GB" sz="2800" b="1" dirty="0">
              <a:solidFill>
                <a:schemeClr val="accent6"/>
              </a:solidFill>
            </a:endParaRPr>
          </a:p>
        </p:txBody>
      </p:sp>
      <p:pic>
        <p:nvPicPr>
          <p:cNvPr id="4" name="Picture 3">
            <a:extLst>
              <a:ext uri="{FF2B5EF4-FFF2-40B4-BE49-F238E27FC236}">
                <a16:creationId xmlns:a16="http://schemas.microsoft.com/office/drawing/2014/main" id="{8E1DE0DE-CF1E-1A47-A4A1-E07B2225825C}"/>
              </a:ext>
            </a:extLst>
          </p:cNvPr>
          <p:cNvPicPr>
            <a:picLocks noChangeAspect="1"/>
          </p:cNvPicPr>
          <p:nvPr/>
        </p:nvPicPr>
        <p:blipFill>
          <a:blip r:embed="rId3"/>
          <a:stretch>
            <a:fillRect/>
          </a:stretch>
        </p:blipFill>
        <p:spPr>
          <a:xfrm>
            <a:off x="1066800" y="1988840"/>
            <a:ext cx="7010400" cy="3632200"/>
          </a:xfrm>
          <a:prstGeom prst="rect">
            <a:avLst/>
          </a:prstGeom>
        </p:spPr>
      </p:pic>
    </p:spTree>
    <p:extLst>
      <p:ext uri="{BB962C8B-B14F-4D97-AF65-F5344CB8AC3E}">
        <p14:creationId xmlns:p14="http://schemas.microsoft.com/office/powerpoint/2010/main" val="199839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479D-86AA-DD96-4C7C-9EB440BABEFE}"/>
              </a:ext>
            </a:extLst>
          </p:cNvPr>
          <p:cNvSpPr>
            <a:spLocks noGrp="1"/>
          </p:cNvSpPr>
          <p:nvPr>
            <p:ph type="title"/>
          </p:nvPr>
        </p:nvSpPr>
        <p:spPr/>
        <p:txBody>
          <a:bodyPr>
            <a:normAutofit fontScale="90000"/>
          </a:bodyPr>
          <a:lstStyle/>
          <a:p>
            <a:r>
              <a:rPr lang="en-US" dirty="0"/>
              <a:t>Decisions about Message Communication between Subsystems</a:t>
            </a:r>
            <a:endParaRPr lang="en-VN" dirty="0"/>
          </a:p>
        </p:txBody>
      </p:sp>
      <p:sp>
        <p:nvSpPr>
          <p:cNvPr id="3" name="Content Placeholder 2">
            <a:extLst>
              <a:ext uri="{FF2B5EF4-FFF2-40B4-BE49-F238E27FC236}">
                <a16:creationId xmlns:a16="http://schemas.microsoft.com/office/drawing/2014/main" id="{5529E93E-4797-EB19-848E-8D7B3682F926}"/>
              </a:ext>
            </a:extLst>
          </p:cNvPr>
          <p:cNvSpPr>
            <a:spLocks noGrp="1"/>
          </p:cNvSpPr>
          <p:nvPr>
            <p:ph idx="1"/>
          </p:nvPr>
        </p:nvSpPr>
        <p:spPr>
          <a:xfrm>
            <a:off x="457200" y="976313"/>
            <a:ext cx="8363272" cy="1876623"/>
          </a:xfrm>
        </p:spPr>
        <p:txBody>
          <a:bodyPr>
            <a:normAutofit fontScale="77500" lnSpcReduction="20000"/>
          </a:bodyPr>
          <a:lstStyle/>
          <a:p>
            <a:pPr marL="127000" lvl="0" indent="0" algn="l" rtl="0">
              <a:lnSpc>
                <a:spcPct val="100000"/>
              </a:lnSpc>
              <a:spcBef>
                <a:spcPts val="0"/>
              </a:spcBef>
              <a:spcAft>
                <a:spcPts val="0"/>
              </a:spcAft>
              <a:buSzPts val="1600"/>
              <a:buNone/>
            </a:pPr>
            <a:r>
              <a:rPr lang="en-GB" sz="2800" dirty="0"/>
              <a:t>Figure below shows the result of two design decisions. </a:t>
            </a:r>
          </a:p>
          <a:p>
            <a:pPr marL="409575" indent="-198438">
              <a:spcBef>
                <a:spcPts val="0"/>
              </a:spcBef>
              <a:buSzPts val="1600"/>
            </a:pPr>
            <a:r>
              <a:rPr lang="en-GB" sz="2800" dirty="0"/>
              <a:t>First, the four analysis model objects are designed as concurrent </a:t>
            </a:r>
          </a:p>
          <a:p>
            <a:pPr marL="409575" indent="-198438">
              <a:spcBef>
                <a:spcPts val="0"/>
              </a:spcBef>
              <a:buSzPts val="1600"/>
            </a:pPr>
            <a:r>
              <a:rPr lang="en-GB" sz="2800" dirty="0"/>
              <a:t>Second, the design decision is made about the type of message communication between the subsystems.</a:t>
            </a:r>
          </a:p>
          <a:p>
            <a:pPr marL="766763" lvl="1" indent="-238125">
              <a:spcBef>
                <a:spcPts val="0"/>
              </a:spcBef>
              <a:buSzPts val="1600"/>
            </a:pPr>
            <a:r>
              <a:rPr lang="en-GB" sz="2400" dirty="0"/>
              <a:t>asynchronous message communication between the producer &amp; consumer,</a:t>
            </a:r>
          </a:p>
          <a:p>
            <a:pPr marL="766763" lvl="1" indent="-238125">
              <a:spcBef>
                <a:spcPts val="0"/>
              </a:spcBef>
              <a:buSzPts val="1600"/>
            </a:pPr>
            <a:r>
              <a:rPr lang="en-GB" sz="2400" dirty="0"/>
              <a:t>synchronous message communication between the client and service</a:t>
            </a:r>
          </a:p>
          <a:p>
            <a:pPr marL="766763" lvl="1" indent="-238125">
              <a:spcBef>
                <a:spcPts val="0"/>
              </a:spcBef>
              <a:buSzPts val="1600"/>
            </a:pPr>
            <a:r>
              <a:rPr lang="en-GB" sz="2400" dirty="0"/>
              <a:t>the precise name and parameters of each message are determined.</a:t>
            </a:r>
          </a:p>
        </p:txBody>
      </p:sp>
      <p:pic>
        <p:nvPicPr>
          <p:cNvPr id="5" name="Picture 4">
            <a:extLst>
              <a:ext uri="{FF2B5EF4-FFF2-40B4-BE49-F238E27FC236}">
                <a16:creationId xmlns:a16="http://schemas.microsoft.com/office/drawing/2014/main" id="{C908A219-0C0D-5F36-A482-45F53884ABAA}"/>
              </a:ext>
            </a:extLst>
          </p:cNvPr>
          <p:cNvPicPr>
            <a:picLocks noChangeAspect="1"/>
          </p:cNvPicPr>
          <p:nvPr/>
        </p:nvPicPr>
        <p:blipFill>
          <a:blip r:embed="rId3"/>
          <a:stretch>
            <a:fillRect/>
          </a:stretch>
        </p:blipFill>
        <p:spPr>
          <a:xfrm>
            <a:off x="1619672" y="2834232"/>
            <a:ext cx="6565900" cy="3378200"/>
          </a:xfrm>
          <a:prstGeom prst="rect">
            <a:avLst/>
          </a:prstGeom>
        </p:spPr>
      </p:pic>
    </p:spTree>
    <p:extLst>
      <p:ext uri="{BB962C8B-B14F-4D97-AF65-F5344CB8AC3E}">
        <p14:creationId xmlns:p14="http://schemas.microsoft.com/office/powerpoint/2010/main" val="610012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General Introduction</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a:bodyPr>
          <a:lstStyle/>
          <a:p>
            <a:r>
              <a:rPr lang="en-US" sz="2800" dirty="0"/>
              <a:t>During analysis modeling, the problem is analyzed by breaking it down and studying it on a UC–by–UC basis</a:t>
            </a:r>
          </a:p>
          <a:p>
            <a:r>
              <a:rPr lang="en-US" sz="2800" dirty="0"/>
              <a:t>During design modeling, the solution is synthesized by designing a software architecture that deﬁnes the structural &amp; behavioral properties of the software system</a:t>
            </a:r>
          </a:p>
          <a:p>
            <a:r>
              <a:rPr lang="en-US" sz="2800" dirty="0"/>
              <a:t>To successfully manage the inherent complexity of a large-scale software system, it is necessary to provide an approach for decomposing the system into subsystems and developing the overall software architecture of the system. After performing this decomposition, each subsystem can then be designed independently</a:t>
            </a:r>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General Introduction</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a:bodyPr>
          <a:lstStyle/>
          <a:p>
            <a:pPr marL="0" indent="0">
              <a:buNone/>
            </a:pPr>
            <a:r>
              <a:rPr lang="en-US" dirty="0"/>
              <a:t>To design the software architecture, it is necessary to start with the analysis model. Several decisions need to be made in designing the software architecture:</a:t>
            </a:r>
          </a:p>
          <a:p>
            <a:r>
              <a:rPr lang="en-US" sz="2800" dirty="0"/>
              <a:t>Integrate the use case–based interaction models into an initial software architecture.</a:t>
            </a:r>
          </a:p>
          <a:p>
            <a:r>
              <a:rPr lang="en-US" sz="2800" dirty="0"/>
              <a:t>Determine the subsystems using separation of concerns and subsystem structuring criteria</a:t>
            </a:r>
          </a:p>
          <a:p>
            <a:r>
              <a:rPr lang="en-US" sz="2800" dirty="0"/>
              <a:t>Determine the precise type of message communication among the subsystems</a:t>
            </a:r>
          </a:p>
        </p:txBody>
      </p:sp>
    </p:spTree>
    <p:extLst>
      <p:ext uri="{BB962C8B-B14F-4D97-AF65-F5344CB8AC3E}">
        <p14:creationId xmlns:p14="http://schemas.microsoft.com/office/powerpoint/2010/main" val="28021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9F2D-8172-E369-C7FC-BA823F44E53F}"/>
              </a:ext>
            </a:extLst>
          </p:cNvPr>
          <p:cNvSpPr>
            <a:spLocks noGrp="1"/>
          </p:cNvSpPr>
          <p:nvPr>
            <p:ph type="title"/>
          </p:nvPr>
        </p:nvSpPr>
        <p:spPr/>
        <p:txBody>
          <a:bodyPr>
            <a:normAutofit/>
          </a:bodyPr>
          <a:lstStyle/>
          <a:p>
            <a:r>
              <a:rPr lang="en-US" sz="3200" dirty="0"/>
              <a:t>Issues in Software Architectural Design</a:t>
            </a:r>
            <a:endParaRPr lang="en-VN" dirty="0"/>
          </a:p>
        </p:txBody>
      </p:sp>
      <p:sp>
        <p:nvSpPr>
          <p:cNvPr id="3" name="Content Placeholder 2">
            <a:extLst>
              <a:ext uri="{FF2B5EF4-FFF2-40B4-BE49-F238E27FC236}">
                <a16:creationId xmlns:a16="http://schemas.microsoft.com/office/drawing/2014/main" id="{5B0B41E1-85F5-EC9A-EF73-6F4DA398B785}"/>
              </a:ext>
            </a:extLst>
          </p:cNvPr>
          <p:cNvSpPr>
            <a:spLocks noGrp="1"/>
          </p:cNvSpPr>
          <p:nvPr>
            <p:ph idx="1"/>
          </p:nvPr>
        </p:nvSpPr>
        <p:spPr/>
        <p:txBody>
          <a:bodyPr>
            <a:normAutofit lnSpcReduction="10000"/>
          </a:bodyPr>
          <a:lstStyle/>
          <a:p>
            <a:pPr algn="just"/>
            <a:r>
              <a:rPr lang="en-US" sz="2800" dirty="0"/>
              <a:t>In the analysis of the problem domain and structuring a system into subsystems, the emphasis is on functional decomposition, such that each subsystem addresses a distinctly separate part of the system.</a:t>
            </a:r>
          </a:p>
          <a:p>
            <a:pPr algn="just"/>
            <a:r>
              <a:rPr lang="en-US" sz="2800" dirty="0"/>
              <a:t>The design goal is for each subsystem to perform a major function that is relatively independent of the functionality provided by other subsystems. </a:t>
            </a:r>
          </a:p>
          <a:p>
            <a:pPr lvl="1" algn="just"/>
            <a:r>
              <a:rPr lang="en-US" sz="2400" dirty="0"/>
              <a:t>A subsystem can be structured further into smaller subsystems, consisting of a subset of the functionality provided by the parent subsystem. </a:t>
            </a:r>
          </a:p>
          <a:p>
            <a:pPr lvl="1" algn="just"/>
            <a:r>
              <a:rPr lang="en-US" sz="2400" dirty="0"/>
              <a:t>After the interface between subsystems has been deﬁned, subsystem design can proceed independently.</a:t>
            </a:r>
          </a:p>
        </p:txBody>
      </p:sp>
    </p:spTree>
    <p:extLst>
      <p:ext uri="{BB962C8B-B14F-4D97-AF65-F5344CB8AC3E}">
        <p14:creationId xmlns:p14="http://schemas.microsoft.com/office/powerpoint/2010/main" val="405112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9F2D-8172-E369-C7FC-BA823F44E53F}"/>
              </a:ext>
            </a:extLst>
          </p:cNvPr>
          <p:cNvSpPr>
            <a:spLocks noGrp="1"/>
          </p:cNvSpPr>
          <p:nvPr>
            <p:ph type="title"/>
          </p:nvPr>
        </p:nvSpPr>
        <p:spPr/>
        <p:txBody>
          <a:bodyPr>
            <a:normAutofit/>
          </a:bodyPr>
          <a:lstStyle/>
          <a:p>
            <a:r>
              <a:rPr lang="en-US" sz="3200" dirty="0"/>
              <a:t>Issues in Software Architectural Design</a:t>
            </a:r>
            <a:endParaRPr lang="en-VN" dirty="0"/>
          </a:p>
        </p:txBody>
      </p:sp>
      <p:sp>
        <p:nvSpPr>
          <p:cNvPr id="3" name="Content Placeholder 2">
            <a:extLst>
              <a:ext uri="{FF2B5EF4-FFF2-40B4-BE49-F238E27FC236}">
                <a16:creationId xmlns:a16="http://schemas.microsoft.com/office/drawing/2014/main" id="{5B0B41E1-85F5-EC9A-EF73-6F4DA398B785}"/>
              </a:ext>
            </a:extLst>
          </p:cNvPr>
          <p:cNvSpPr>
            <a:spLocks noGrp="1"/>
          </p:cNvSpPr>
          <p:nvPr>
            <p:ph idx="1"/>
          </p:nvPr>
        </p:nvSpPr>
        <p:spPr>
          <a:xfrm>
            <a:off x="457200" y="976312"/>
            <a:ext cx="8229600" cy="5693047"/>
          </a:xfrm>
        </p:spPr>
        <p:txBody>
          <a:bodyPr>
            <a:normAutofit fontScale="92500"/>
          </a:bodyPr>
          <a:lstStyle/>
          <a:p>
            <a:pPr algn="just"/>
            <a:r>
              <a:rPr lang="en-US" sz="2400" dirty="0"/>
              <a:t>Some subsystems can be determined relatively easily because of geographical distribution or server responsibility (client, service)</a:t>
            </a:r>
          </a:p>
          <a:p>
            <a:pPr algn="just"/>
            <a:endParaRPr lang="en-US" sz="2400" dirty="0"/>
          </a:p>
          <a:p>
            <a:pPr algn="just"/>
            <a:endParaRPr lang="en-US" sz="2400" dirty="0"/>
          </a:p>
          <a:p>
            <a:pPr algn="just"/>
            <a:endParaRPr lang="en-US" sz="2400" dirty="0"/>
          </a:p>
          <a:p>
            <a:pPr algn="just"/>
            <a:endParaRPr lang="en-US" sz="2400" dirty="0"/>
          </a:p>
          <a:p>
            <a:pPr algn="just"/>
            <a:r>
              <a:rPr lang="en-US" sz="2400" dirty="0"/>
              <a:t>In other applications, it is not so obvious how to structure the system into subsystems. Because one of the goals of subsystem structuring is to have objects that are functionally related and highly coupled in the same subsystem, a good place to start is with the use cases. Objects that participate in the same use case are candidates to be grouped into the same subsystem</a:t>
            </a:r>
          </a:p>
          <a:p>
            <a:pPr algn="just"/>
            <a:r>
              <a:rPr lang="en-US" sz="2400" dirty="0"/>
              <a:t>Because of this, subsystem structuring is often done after the interaction among the constituent objects of each use case has been determined during dynamic modeling</a:t>
            </a:r>
            <a:endParaRPr lang="en-VN" sz="2400" dirty="0"/>
          </a:p>
        </p:txBody>
      </p:sp>
      <p:pic>
        <p:nvPicPr>
          <p:cNvPr id="4" name="Picture 3">
            <a:extLst>
              <a:ext uri="{FF2B5EF4-FFF2-40B4-BE49-F238E27FC236}">
                <a16:creationId xmlns:a16="http://schemas.microsoft.com/office/drawing/2014/main" id="{CBA2A441-3058-DE26-DD2A-280003508916}"/>
              </a:ext>
            </a:extLst>
          </p:cNvPr>
          <p:cNvPicPr>
            <a:picLocks noChangeAspect="1"/>
          </p:cNvPicPr>
          <p:nvPr/>
        </p:nvPicPr>
        <p:blipFill>
          <a:blip r:embed="rId3"/>
          <a:stretch>
            <a:fillRect/>
          </a:stretch>
        </p:blipFill>
        <p:spPr>
          <a:xfrm>
            <a:off x="1066800" y="1844824"/>
            <a:ext cx="7010400" cy="1320800"/>
          </a:xfrm>
          <a:prstGeom prst="rect">
            <a:avLst/>
          </a:prstGeom>
        </p:spPr>
      </p:pic>
    </p:spTree>
    <p:extLst>
      <p:ext uri="{BB962C8B-B14F-4D97-AF65-F5344CB8AC3E}">
        <p14:creationId xmlns:p14="http://schemas.microsoft.com/office/powerpoint/2010/main" val="24659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3200" dirty="0"/>
              <a:t>Integrated Communication Diagrams</a:t>
            </a:r>
            <a:endParaRPr lang="en-VN" sz="3200" i="1" dirty="0"/>
          </a:p>
        </p:txBody>
      </p:sp>
      <p:sp>
        <p:nvSpPr>
          <p:cNvPr id="6" name="Content Placeholder 5">
            <a:extLst>
              <a:ext uri="{FF2B5EF4-FFF2-40B4-BE49-F238E27FC236}">
                <a16:creationId xmlns:a16="http://schemas.microsoft.com/office/drawing/2014/main" id="{26F72321-753D-57A6-3AAB-854B8CEC7709}"/>
              </a:ext>
            </a:extLst>
          </p:cNvPr>
          <p:cNvSpPr>
            <a:spLocks noGrp="1"/>
          </p:cNvSpPr>
          <p:nvPr>
            <p:ph idx="1"/>
          </p:nvPr>
        </p:nvSpPr>
        <p:spPr/>
        <p:txBody>
          <a:bodyPr>
            <a:normAutofit fontScale="92500" lnSpcReduction="10000"/>
          </a:bodyPr>
          <a:lstStyle/>
          <a:p>
            <a:pPr marL="457200" lvl="0" indent="-330200" algn="l" rtl="0">
              <a:lnSpc>
                <a:spcPct val="100000"/>
              </a:lnSpc>
              <a:spcBef>
                <a:spcPts val="0"/>
              </a:spcBef>
              <a:spcAft>
                <a:spcPts val="0"/>
              </a:spcAft>
              <a:buSzPts val="1600"/>
              <a:buFont typeface="Nunito"/>
              <a:buChar char="●"/>
            </a:pPr>
            <a:r>
              <a:rPr lang="en-GB" b="1" dirty="0"/>
              <a:t>Why? </a:t>
            </a:r>
            <a:r>
              <a:rPr lang="en-GB" dirty="0"/>
              <a:t>To transition from analysis to design and to determine the subsystems, it is necessary to synthesize an initial software design from the analysis carried out so far. </a:t>
            </a:r>
            <a:endParaRPr lang="en-GB" i="1" dirty="0">
              <a:solidFill>
                <a:schemeClr val="accent1"/>
              </a:solidFill>
            </a:endParaRPr>
          </a:p>
          <a:p>
            <a:pPr marL="457200" lvl="0" indent="-330200" algn="l" rtl="0">
              <a:lnSpc>
                <a:spcPct val="100000"/>
              </a:lnSpc>
              <a:spcBef>
                <a:spcPts val="0"/>
              </a:spcBef>
              <a:spcAft>
                <a:spcPts val="0"/>
              </a:spcAft>
              <a:buSzPts val="1600"/>
              <a:buChar char="●"/>
            </a:pPr>
            <a:r>
              <a:rPr lang="en-GB" b="1" dirty="0"/>
              <a:t>How? </a:t>
            </a:r>
            <a:r>
              <a:rPr lang="en-GB" dirty="0"/>
              <a:t>By integrating the UC–based interaction diagrams developed as part of the dynamic model.</a:t>
            </a:r>
          </a:p>
          <a:p>
            <a:pPr marL="457200" lvl="0" indent="-330200" algn="l" rtl="0">
              <a:lnSpc>
                <a:spcPct val="100000"/>
              </a:lnSpc>
              <a:spcBef>
                <a:spcPts val="0"/>
              </a:spcBef>
              <a:spcAft>
                <a:spcPts val="0"/>
              </a:spcAft>
              <a:buSzPts val="1600"/>
              <a:buChar char="●"/>
            </a:pPr>
            <a:r>
              <a:rPr lang="en-GB" b="1" dirty="0"/>
              <a:t>What?</a:t>
            </a:r>
            <a:r>
              <a:rPr lang="en-GB" dirty="0"/>
              <a:t> In the analysis model, at least one communication diagram is developed for each use case. The integrated communication diagram is a synthesis of all the communication diagrams developed to support the use cases.</a:t>
            </a:r>
          </a:p>
          <a:p>
            <a:endParaRPr lang="en-VN" dirty="0"/>
          </a:p>
        </p:txBody>
      </p:sp>
    </p:spTree>
    <p:extLst>
      <p:ext uri="{BB962C8B-B14F-4D97-AF65-F5344CB8AC3E}">
        <p14:creationId xmlns:p14="http://schemas.microsoft.com/office/powerpoint/2010/main" val="348506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3200" dirty="0"/>
              <a:t>Integrated Communication Diagrams</a:t>
            </a:r>
            <a:endParaRPr lang="en-VN" sz="3200" i="1" dirty="0"/>
          </a:p>
        </p:txBody>
      </p:sp>
      <p:pic>
        <p:nvPicPr>
          <p:cNvPr id="5" name="Picture 4">
            <a:extLst>
              <a:ext uri="{FF2B5EF4-FFF2-40B4-BE49-F238E27FC236}">
                <a16:creationId xmlns:a16="http://schemas.microsoft.com/office/drawing/2014/main" id="{8659BFB2-6351-F59B-3D92-8FA6D410E15C}"/>
              </a:ext>
            </a:extLst>
          </p:cNvPr>
          <p:cNvPicPr>
            <a:picLocks noChangeAspect="1"/>
          </p:cNvPicPr>
          <p:nvPr/>
        </p:nvPicPr>
        <p:blipFill>
          <a:blip r:embed="rId2"/>
          <a:stretch>
            <a:fillRect/>
          </a:stretch>
        </p:blipFill>
        <p:spPr>
          <a:xfrm>
            <a:off x="395536" y="899999"/>
            <a:ext cx="8050197" cy="5333141"/>
          </a:xfrm>
          <a:prstGeom prst="rect">
            <a:avLst/>
          </a:prstGeom>
        </p:spPr>
      </p:pic>
    </p:spTree>
    <p:extLst>
      <p:ext uri="{BB962C8B-B14F-4D97-AF65-F5344CB8AC3E}">
        <p14:creationId xmlns:p14="http://schemas.microsoft.com/office/powerpoint/2010/main" val="332187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3200" dirty="0"/>
              <a:t>Integrated Communication Diagrams</a:t>
            </a:r>
            <a:endParaRPr lang="en-VN" sz="3200" i="1" dirty="0"/>
          </a:p>
        </p:txBody>
      </p:sp>
      <p:sp>
        <p:nvSpPr>
          <p:cNvPr id="6" name="Content Placeholder 5">
            <a:extLst>
              <a:ext uri="{FF2B5EF4-FFF2-40B4-BE49-F238E27FC236}">
                <a16:creationId xmlns:a16="http://schemas.microsoft.com/office/drawing/2014/main" id="{9D9BF84A-917D-0481-A58C-96083BA2A8C7}"/>
              </a:ext>
            </a:extLst>
          </p:cNvPr>
          <p:cNvSpPr>
            <a:spLocks noGrp="1"/>
          </p:cNvSpPr>
          <p:nvPr>
            <p:ph idx="1"/>
          </p:nvPr>
        </p:nvSpPr>
        <p:spPr/>
        <p:txBody>
          <a:bodyPr>
            <a:normAutofit/>
          </a:bodyPr>
          <a:lstStyle/>
          <a:p>
            <a:pPr marL="0" indent="0" algn="just">
              <a:buNone/>
            </a:pPr>
            <a:r>
              <a:rPr lang="en-US" sz="2600" dirty="0"/>
              <a:t>The integrated communication diagram can get very complicated for a large system; therefore, it is necessary to have ways to reduce the amount of information</a:t>
            </a:r>
          </a:p>
          <a:p>
            <a:r>
              <a:rPr lang="en-US" sz="2400" dirty="0"/>
              <a:t>One way to reduce the amount of information on the diagram is to aggregate the messages</a:t>
            </a:r>
          </a:p>
          <a:p>
            <a:endParaRPr lang="en-US" sz="2400" dirty="0"/>
          </a:p>
          <a:p>
            <a:endParaRPr lang="en-US" sz="2400" dirty="0"/>
          </a:p>
          <a:p>
            <a:endParaRPr lang="en-US" sz="2400" dirty="0"/>
          </a:p>
          <a:p>
            <a:pPr algn="just"/>
            <a:r>
              <a:rPr lang="en-US" sz="2400" dirty="0"/>
              <a:t>Furthermore, showing all the objects on one diagram might not be practical. A solution to this problem is to develop integrated communication diagrams for each subsystem and develop a higher-level subsystem communication diagram to show the interaction between the subsystems,</a:t>
            </a:r>
            <a:endParaRPr lang="en-VN" sz="2400" dirty="0"/>
          </a:p>
        </p:txBody>
      </p:sp>
      <p:pic>
        <p:nvPicPr>
          <p:cNvPr id="7" name="Picture 6">
            <a:extLst>
              <a:ext uri="{FF2B5EF4-FFF2-40B4-BE49-F238E27FC236}">
                <a16:creationId xmlns:a16="http://schemas.microsoft.com/office/drawing/2014/main" id="{3711664D-8340-5A94-9D7E-790A0D4ABB8B}"/>
              </a:ext>
            </a:extLst>
          </p:cNvPr>
          <p:cNvPicPr>
            <a:picLocks noChangeAspect="1"/>
          </p:cNvPicPr>
          <p:nvPr/>
        </p:nvPicPr>
        <p:blipFill>
          <a:blip r:embed="rId2"/>
          <a:stretch>
            <a:fillRect/>
          </a:stretch>
        </p:blipFill>
        <p:spPr>
          <a:xfrm>
            <a:off x="1339850" y="3111996"/>
            <a:ext cx="6464300" cy="1181100"/>
          </a:xfrm>
          <a:prstGeom prst="rect">
            <a:avLst/>
          </a:prstGeom>
        </p:spPr>
      </p:pic>
    </p:spTree>
    <p:extLst>
      <p:ext uri="{BB962C8B-B14F-4D97-AF65-F5344CB8AC3E}">
        <p14:creationId xmlns:p14="http://schemas.microsoft.com/office/powerpoint/2010/main" val="1602239170"/>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6404</TotalTime>
  <Words>1795</Words>
  <Application>Microsoft Macintosh PowerPoint</Application>
  <PresentationFormat>On-screen Show (4:3)</PresentationFormat>
  <Paragraphs>121</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Hind</vt:lpstr>
      <vt:lpstr>Nunito</vt:lpstr>
      <vt:lpstr>Wingdings</vt:lpstr>
      <vt:lpstr>Session 02_Integration Management</vt:lpstr>
      <vt:lpstr>Software Design (swD392)</vt:lpstr>
      <vt:lpstr>Main Contents</vt:lpstr>
      <vt:lpstr>General Introduction</vt:lpstr>
      <vt:lpstr>General Introduction</vt:lpstr>
      <vt:lpstr>Issues in Software Architectural Design</vt:lpstr>
      <vt:lpstr>Issues in Software Architectural Design</vt:lpstr>
      <vt:lpstr>Integrated Communication Diagrams</vt:lpstr>
      <vt:lpstr>Integrated Communication Diagrams</vt:lpstr>
      <vt:lpstr>Integrated Communication Diagrams</vt:lpstr>
      <vt:lpstr>Separation of Concerns in Subsystem Design Composite Object</vt:lpstr>
      <vt:lpstr>Separation of Concerns in Subsystem Design Geographical Location</vt:lpstr>
      <vt:lpstr>Separation of Concerns in Subsystem Design Clients and Services</vt:lpstr>
      <vt:lpstr>Separation of Concerns in Subsystem Design User Interaction</vt:lpstr>
      <vt:lpstr>Separation of Concerns in Subsystem Design Interface to External Objects</vt:lpstr>
      <vt:lpstr>Separation of Concerns in Subsystem Design Scope of Control</vt:lpstr>
      <vt:lpstr>Subsystem Structuring Criteria</vt:lpstr>
      <vt:lpstr>Subsystem Structuring Criteria Client Subsystem</vt:lpstr>
      <vt:lpstr>Subsystem Structuring Criteria User Interaction Subsystem</vt:lpstr>
      <vt:lpstr>Subsystem Structuring Criteria Service Subsystem</vt:lpstr>
      <vt:lpstr>Subsystem Structuring Criteria Control Subsystem</vt:lpstr>
      <vt:lpstr>Subsystem Structuring Criteria Coordinator Subsystem</vt:lpstr>
      <vt:lpstr>Subsystem Structuring Criteria Input/Output Subsystem</vt:lpstr>
      <vt:lpstr>Decisions about Message Communication between Subsystems</vt:lpstr>
      <vt:lpstr>Decisions about Message Communication between Subsystems</vt:lpstr>
      <vt:lpstr>Decisions about Message Communication between Subsystems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Nguyen Trung Kien (FE FPTU HN)</cp:lastModifiedBy>
  <cp:revision>714</cp:revision>
  <cp:lastPrinted>2021-04-05T14:49:05Z</cp:lastPrinted>
  <dcterms:created xsi:type="dcterms:W3CDTF">2014-07-26T10:22:45Z</dcterms:created>
  <dcterms:modified xsi:type="dcterms:W3CDTF">2022-10-05T10:26:49Z</dcterms:modified>
</cp:coreProperties>
</file>