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56" r:id="rId2"/>
    <p:sldId id="313" r:id="rId3"/>
    <p:sldId id="314" r:id="rId4"/>
    <p:sldId id="315" r:id="rId5"/>
    <p:sldId id="316" r:id="rId6"/>
    <p:sldId id="317" r:id="rId7"/>
    <p:sldId id="319" r:id="rId8"/>
    <p:sldId id="321" r:id="rId9"/>
    <p:sldId id="320" r:id="rId10"/>
    <p:sldId id="322" r:id="rId11"/>
    <p:sldId id="323" r:id="rId12"/>
    <p:sldId id="324" r:id="rId13"/>
    <p:sldId id="327" r:id="rId14"/>
    <p:sldId id="328" r:id="rId15"/>
    <p:sldId id="329" r:id="rId16"/>
    <p:sldId id="330" r:id="rId17"/>
    <p:sldId id="331" r:id="rId18"/>
    <p:sldId id="332" r:id="rId19"/>
    <p:sldId id="333" r:id="rId20"/>
    <p:sldId id="334" r:id="rId21"/>
    <p:sldId id="335" r:id="rId22"/>
    <p:sldId id="336" r:id="rId23"/>
    <p:sldId id="337" r:id="rId24"/>
    <p:sldId id="274" r:id="rId2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61"/>
    <p:restoredTop sz="69970" autoAdjust="0"/>
  </p:normalViewPr>
  <p:slideViewPr>
    <p:cSldViewPr>
      <p:cViewPr varScale="1">
        <p:scale>
          <a:sx n="73" d="100"/>
          <a:sy n="73" d="100"/>
        </p:scale>
        <p:origin x="2424"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427337DF-DDE6-4329-B991-8949DA4C999F}" type="datetimeFigureOut">
              <a:rPr lang="en-US" smtClean="0"/>
              <a:t>10/21/22</a:t>
            </a:fld>
            <a:endParaRPr lang="en-US"/>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36A0BA0E-BC4D-4CA7-A044-7582170402E8}" type="slidenum">
              <a:rPr lang="en-US" smtClean="0"/>
              <a:t>‹#›</a:t>
            </a:fld>
            <a:endParaRPr lang="en-US"/>
          </a:p>
        </p:txBody>
      </p:sp>
    </p:spTree>
    <p:extLst>
      <p:ext uri="{BB962C8B-B14F-4D97-AF65-F5344CB8AC3E}">
        <p14:creationId xmlns:p14="http://schemas.microsoft.com/office/powerpoint/2010/main" val="849704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39794E18-8E48-4968-8FD9-0351CFA90743}" type="datetimeFigureOut">
              <a:rPr lang="en-GB" smtClean="0"/>
              <a:t>21/10/2022</a:t>
            </a:fld>
            <a:endParaRPr lang="en-GB"/>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CDAE0073-C388-4BBC-94F1-A3FD064D5EAA}" type="slidenum">
              <a:rPr lang="en-GB" smtClean="0"/>
              <a:t>‹#›</a:t>
            </a:fld>
            <a:endParaRPr lang="en-GB"/>
          </a:p>
        </p:txBody>
      </p:sp>
    </p:spTree>
    <p:extLst>
      <p:ext uri="{BB962C8B-B14F-4D97-AF65-F5344CB8AC3E}">
        <p14:creationId xmlns:p14="http://schemas.microsoft.com/office/powerpoint/2010/main" val="168130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examining the analysis model communication diagram (a), it can be seen that the Card Reader Interface object sends three data items: Card Id, Start Date, and Expiration Date (previously read off the ATM Card) to be stored in the ATM Card entity object. The Customer Interaction object later sends a Card Request message to ATM Card, which returns these same three data items. </a:t>
            </a:r>
          </a:p>
          <a:p>
            <a:endParaRPr lang="en-US" dirty="0"/>
          </a:p>
          <a:p>
            <a:r>
              <a:rPr lang="en-US" dirty="0"/>
              <a:t>During design, the precise class interface is designed. Because these three data items are written to ATM Card, in the design model (b), an operation of the ATM Card data abstraction object called write is designed, which has three input parameters (</a:t>
            </a:r>
            <a:r>
              <a:rPr lang="en-US" dirty="0" err="1"/>
              <a:t>cardId</a:t>
            </a:r>
            <a:r>
              <a:rPr lang="en-US" dirty="0"/>
              <a:t>, </a:t>
            </a:r>
            <a:r>
              <a:rPr lang="en-US" dirty="0" err="1"/>
              <a:t>startDate</a:t>
            </a:r>
            <a:r>
              <a:rPr lang="en-US" dirty="0"/>
              <a:t>, and </a:t>
            </a:r>
            <a:r>
              <a:rPr lang="en-US" dirty="0" err="1"/>
              <a:t>expirationDate</a:t>
            </a:r>
            <a:r>
              <a:rPr lang="en-US" dirty="0"/>
              <a:t>). The Card Request message sent by Customer Interaction is designed as a read operation provided by ATM Card. The three data items returned by ATM Card are designed to be output parameters (</a:t>
            </a:r>
            <a:r>
              <a:rPr lang="en-US" dirty="0" err="1"/>
              <a:t>cardId</a:t>
            </a:r>
            <a:r>
              <a:rPr lang="en-US" dirty="0"/>
              <a:t>, </a:t>
            </a:r>
            <a:r>
              <a:rPr lang="en-US" dirty="0" err="1"/>
              <a:t>startDate</a:t>
            </a:r>
            <a:r>
              <a:rPr lang="en-US" dirty="0"/>
              <a:t>, and </a:t>
            </a:r>
            <a:r>
              <a:rPr lang="en-US" dirty="0" err="1"/>
              <a:t>expirationDate</a:t>
            </a:r>
            <a:r>
              <a:rPr lang="en-US" dirty="0"/>
              <a:t>) returned by the read operation. The operation calls are depicted, using the UML synchronous message notation.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After the object’s operations have been determined from the communication diagram, the operation is speciﬁed in the static model, together with the class that provides the operation (c)</a:t>
            </a:r>
            <a:endParaRPr lang="en-VN" sz="1200" dirty="0"/>
          </a:p>
          <a:p>
            <a:endParaRPr lang="en-VN" dirty="0"/>
          </a:p>
        </p:txBody>
      </p:sp>
      <p:sp>
        <p:nvSpPr>
          <p:cNvPr id="4" name="Slide Number Placeholder 3"/>
          <p:cNvSpPr>
            <a:spLocks noGrp="1"/>
          </p:cNvSpPr>
          <p:nvPr>
            <p:ph type="sldNum" sz="quarter" idx="5"/>
          </p:nvPr>
        </p:nvSpPr>
        <p:spPr/>
        <p:txBody>
          <a:bodyPr/>
          <a:lstStyle/>
          <a:p>
            <a:fld id="{CDAE0073-C388-4BBC-94F1-A3FD064D5EAA}" type="slidenum">
              <a:rPr lang="en-GB" smtClean="0"/>
              <a:t>7</a:t>
            </a:fld>
            <a:endParaRPr lang="en-GB"/>
          </a:p>
        </p:txBody>
      </p:sp>
    </p:spTree>
    <p:extLst>
      <p:ext uri="{BB962C8B-B14F-4D97-AF65-F5344CB8AC3E}">
        <p14:creationId xmlns:p14="http://schemas.microsoft.com/office/powerpoint/2010/main" val="4239398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21</a:t>
            </a:fld>
            <a:endParaRPr lang="en-GB"/>
          </a:p>
        </p:txBody>
      </p:sp>
    </p:spTree>
    <p:extLst>
      <p:ext uri="{BB962C8B-B14F-4D97-AF65-F5344CB8AC3E}">
        <p14:creationId xmlns:p14="http://schemas.microsoft.com/office/powerpoint/2010/main" val="2607384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Conjunction: </a:t>
            </a:r>
            <a:r>
              <a:rPr lang="en-US" dirty="0" err="1"/>
              <a:t>kết</a:t>
            </a:r>
            <a:r>
              <a:rPr lang="en-US" dirty="0"/>
              <a:t> </a:t>
            </a:r>
            <a:r>
              <a:rPr lang="en-US" dirty="0" err="1"/>
              <a:t>hợp</a:t>
            </a:r>
            <a:endParaRPr lang="en-US" dirty="0"/>
          </a:p>
          <a:p>
            <a:r>
              <a:rPr lang="en-GB" dirty="0"/>
              <a:t>Invocation: </a:t>
            </a:r>
            <a:r>
              <a:rPr lang="en-GB" dirty="0" err="1"/>
              <a:t>sự</a:t>
            </a:r>
            <a:r>
              <a:rPr lang="en-GB" dirty="0"/>
              <a:t> </a:t>
            </a:r>
            <a:r>
              <a:rPr lang="en-GB" dirty="0" err="1"/>
              <a:t>mời</a:t>
            </a:r>
            <a:r>
              <a:rPr lang="en-GB" dirty="0"/>
              <a:t> </a:t>
            </a:r>
            <a:r>
              <a:rPr lang="en-GB" dirty="0" err="1"/>
              <a:t>mọc</a:t>
            </a: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22</a:t>
            </a:fld>
            <a:endParaRPr lang="en-GB"/>
          </a:p>
        </p:txBody>
      </p:sp>
    </p:spTree>
    <p:extLst>
      <p:ext uri="{BB962C8B-B14F-4D97-AF65-F5344CB8AC3E}">
        <p14:creationId xmlns:p14="http://schemas.microsoft.com/office/powerpoint/2010/main" val="1746145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Conjunction: </a:t>
            </a:r>
            <a:r>
              <a:rPr lang="en-US" dirty="0" err="1"/>
              <a:t>kết</a:t>
            </a:r>
            <a:r>
              <a:rPr lang="en-US" dirty="0"/>
              <a:t> </a:t>
            </a:r>
            <a:r>
              <a:rPr lang="en-US" dirty="0" err="1"/>
              <a:t>hợp</a:t>
            </a:r>
            <a:endParaRPr lang="en-US" dirty="0"/>
          </a:p>
          <a:p>
            <a:r>
              <a:rPr lang="en-GB" dirty="0"/>
              <a:t>Invocation: </a:t>
            </a:r>
            <a:r>
              <a:rPr lang="en-GB" dirty="0" err="1"/>
              <a:t>sự</a:t>
            </a:r>
            <a:r>
              <a:rPr lang="en-GB" dirty="0"/>
              <a:t> </a:t>
            </a:r>
            <a:r>
              <a:rPr lang="en-GB" dirty="0" err="1"/>
              <a:t>mời</a:t>
            </a:r>
            <a:r>
              <a:rPr lang="en-GB" dirty="0"/>
              <a:t> </a:t>
            </a:r>
            <a:r>
              <a:rPr lang="en-GB" dirty="0" err="1"/>
              <a:t>mọc</a:t>
            </a: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23</a:t>
            </a:fld>
            <a:endParaRPr lang="en-GB"/>
          </a:p>
        </p:txBody>
      </p:sp>
    </p:spTree>
    <p:extLst>
      <p:ext uri="{BB962C8B-B14F-4D97-AF65-F5344CB8AC3E}">
        <p14:creationId xmlns:p14="http://schemas.microsoft.com/office/powerpoint/2010/main" val="850627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The communication diagram in the analysis model (a): </a:t>
            </a:r>
            <a:r>
              <a:rPr lang="en-US" dirty="0"/>
              <a:t>consists of two objects that need to access the ATM Cash data abstraction object. </a:t>
            </a:r>
          </a:p>
          <a:p>
            <a:pPr marL="171450" indent="-171450">
              <a:buFont typeface="Arial" panose="020B0604020202020204" pitchFamily="34" charset="0"/>
              <a:buChar char="•"/>
            </a:pPr>
            <a:r>
              <a:rPr lang="en-US" dirty="0"/>
              <a:t>The attributes of ATM Cash are given in the static model. </a:t>
            </a:r>
          </a:p>
          <a:p>
            <a:pPr marL="171450" indent="-171450">
              <a:buFont typeface="Arial" panose="020B0604020202020204" pitchFamily="34" charset="0"/>
              <a:buChar char="•"/>
            </a:pPr>
            <a:r>
              <a:rPr lang="en-US" dirty="0"/>
              <a:t>ATM Cash stores the amount of cash maintained by the ATM cash dispenser, in twenty-, ten-, and ﬁve-dollar bills; </a:t>
            </a:r>
          </a:p>
          <a:p>
            <a:pPr marL="171450" indent="-171450">
              <a:buFont typeface="Arial" panose="020B0604020202020204" pitchFamily="34" charset="0"/>
              <a:buChar char="•"/>
            </a:pPr>
            <a:r>
              <a:rPr lang="en-US" dirty="0"/>
              <a:t>Therefore, it has internal variables to maintain the number of ﬁve-dollar bills, the number of ten-dollar bills, and the number of twenty-dollar bills. </a:t>
            </a:r>
          </a:p>
          <a:p>
            <a:pPr marL="171450" indent="-171450">
              <a:buFont typeface="Arial" panose="020B0604020202020204" pitchFamily="34" charset="0"/>
              <a:buChar char="•"/>
            </a:pPr>
            <a:r>
              <a:rPr lang="en-US" dirty="0"/>
              <a:t>Based on this, an ATM Cash class is designed that encapsulates four variables – </a:t>
            </a:r>
            <a:r>
              <a:rPr lang="en-US" dirty="0" err="1"/>
              <a:t>cashAvailable</a:t>
            </a:r>
            <a:r>
              <a:rPr lang="en-US" dirty="0"/>
              <a:t>, ﬁves, tens, and twenties – whose initial values are all set to zero.</a:t>
            </a:r>
          </a:p>
          <a:p>
            <a:pPr marL="0" indent="0">
              <a:buFont typeface="Arial" panose="020B0604020202020204" pitchFamily="34" charset="0"/>
              <a:buNone/>
            </a:pPr>
            <a:r>
              <a:rPr lang="en-US" dirty="0"/>
              <a:t>In addition to knowing what messages are sent to ATM Cash, it is also important to know the sequence in which the messages are sent. </a:t>
            </a:r>
          </a:p>
          <a:p>
            <a:pPr marL="171450" indent="-171450">
              <a:buFont typeface="Arial" panose="020B0604020202020204" pitchFamily="34" charset="0"/>
              <a:buChar char="•"/>
            </a:pPr>
            <a:r>
              <a:rPr lang="en-US" dirty="0"/>
              <a:t>When ATM Cash receives a Cash Withdrawal Amount message from the Cash Dispenser Interface object, containing the amount in dollars to be dispensed, it needs to compute how many bills of each denomination need to be dispensed to satisfy the request. ATM Cash sends this information in a response message, Cash Response.</a:t>
            </a:r>
          </a:p>
          <a:p>
            <a:pPr marL="171450" indent="-171450">
              <a:buFont typeface="Arial" panose="020B0604020202020204" pitchFamily="34" charset="0"/>
              <a:buChar char="•"/>
            </a:pPr>
            <a:r>
              <a:rPr lang="en-US" dirty="0"/>
              <a:t>ATM Cash receives another kind of message from the Operator Interaction object. The real-world ATM operator replenishes (</a:t>
            </a:r>
            <a:r>
              <a:rPr lang="en-US" dirty="0" err="1"/>
              <a:t>bổ</a:t>
            </a:r>
            <a:r>
              <a:rPr lang="en-US" dirty="0"/>
              <a:t> sung) the ATM cash dispenser with new dollar bills of each denomination. This information needs to be stored in ATM Cash. After adding the cash to the dispenser, the operator conﬁrms this to the Operator Interaction object, which then sends a Cash Added message to the ATM Cash object</a:t>
            </a:r>
          </a:p>
          <a:p>
            <a:pPr marL="0" indent="0">
              <a:buFont typeface="Arial" panose="020B0604020202020204" pitchFamily="34" charset="0"/>
              <a:buNone/>
            </a:pPr>
            <a:r>
              <a:rPr lang="en-US" dirty="0"/>
              <a:t>From the previous discussion, the operations of the ATM Cash class can be speciﬁed, as depicted in the Design Model communication diagram shown in (b)</a:t>
            </a:r>
          </a:p>
          <a:p>
            <a:pPr marL="0" indent="0">
              <a:buFont typeface="Arial" panose="020B0604020202020204" pitchFamily="34" charset="0"/>
              <a:buNone/>
            </a:pPr>
            <a:r>
              <a:rPr lang="en-US" dirty="0"/>
              <a:t>The class interface (depicted in (c)) consists of the public operations, </a:t>
            </a:r>
            <a:r>
              <a:rPr lang="en-US" dirty="0" err="1"/>
              <a:t>addCash</a:t>
            </a:r>
            <a:r>
              <a:rPr lang="en-US" dirty="0"/>
              <a:t> and </a:t>
            </a:r>
            <a:r>
              <a:rPr lang="en-US" dirty="0" err="1"/>
              <a:t>withdrawCash,and</a:t>
            </a:r>
            <a:r>
              <a:rPr lang="en-US" dirty="0"/>
              <a:t> the parameters of the operations:</a:t>
            </a:r>
          </a:p>
        </p:txBody>
      </p:sp>
      <p:sp>
        <p:nvSpPr>
          <p:cNvPr id="4" name="Slide Number Placeholder 3"/>
          <p:cNvSpPr>
            <a:spLocks noGrp="1"/>
          </p:cNvSpPr>
          <p:nvPr>
            <p:ph type="sldNum" sz="quarter" idx="5"/>
          </p:nvPr>
        </p:nvSpPr>
        <p:spPr/>
        <p:txBody>
          <a:bodyPr/>
          <a:lstStyle/>
          <a:p>
            <a:fld id="{CDAE0073-C388-4BBC-94F1-A3FD064D5EAA}" type="slidenum">
              <a:rPr lang="en-GB" smtClean="0"/>
              <a:t>9</a:t>
            </a:fld>
            <a:endParaRPr lang="en-GB"/>
          </a:p>
        </p:txBody>
      </p:sp>
    </p:spTree>
    <p:extLst>
      <p:ext uri="{BB962C8B-B14F-4D97-AF65-F5344CB8AC3E}">
        <p14:creationId xmlns:p14="http://schemas.microsoft.com/office/powerpoint/2010/main" val="938938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57250" lvl="1" indent="-330200">
              <a:spcBef>
                <a:spcPts val="0"/>
              </a:spcBef>
              <a:buSzPts val="1600"/>
              <a:buChar char="●"/>
            </a:pPr>
            <a:r>
              <a:rPr lang="en-GB" dirty="0"/>
              <a:t>One or more operations are designed to process the incoming events that cause state changes</a:t>
            </a:r>
          </a:p>
          <a:p>
            <a:pPr marL="857250" lvl="1" indent="-330200">
              <a:spcBef>
                <a:spcPts val="0"/>
              </a:spcBef>
              <a:buSzPts val="1600"/>
              <a:buChar char="●"/>
            </a:pPr>
            <a:r>
              <a:rPr lang="en-GB" dirty="0"/>
              <a:t>One way of designing the operations of a state-machine class is to have one operation for each incoming event</a:t>
            </a:r>
          </a:p>
          <a:p>
            <a:endParaRPr lang="en-VN" dirty="0"/>
          </a:p>
        </p:txBody>
      </p:sp>
      <p:sp>
        <p:nvSpPr>
          <p:cNvPr id="4" name="Slide Number Placeholder 3"/>
          <p:cNvSpPr>
            <a:spLocks noGrp="1"/>
          </p:cNvSpPr>
          <p:nvPr>
            <p:ph type="sldNum" sz="quarter" idx="5"/>
          </p:nvPr>
        </p:nvSpPr>
        <p:spPr/>
        <p:txBody>
          <a:bodyPr/>
          <a:lstStyle/>
          <a:p>
            <a:fld id="{CDAE0073-C388-4BBC-94F1-A3FD064D5EAA}" type="slidenum">
              <a:rPr lang="en-GB" smtClean="0"/>
              <a:t>10</a:t>
            </a:fld>
            <a:endParaRPr lang="en-GB"/>
          </a:p>
        </p:txBody>
      </p:sp>
    </p:spTree>
    <p:extLst>
      <p:ext uri="{BB962C8B-B14F-4D97-AF65-F5344CB8AC3E}">
        <p14:creationId xmlns:p14="http://schemas.microsoft.com/office/powerpoint/2010/main" val="2689559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business logic class Withdrawal Transaction Manager encapsulates the rules for processing an ATM withdrawal request. It has operations to initialize, withdraw, conﬁrm, and abort. </a:t>
            </a:r>
          </a:p>
          <a:p>
            <a:pPr marL="171450" indent="-171450">
              <a:buFont typeface="Arial" panose="020B0604020202020204" pitchFamily="34" charset="0"/>
              <a:buChar char="•"/>
            </a:pPr>
            <a:r>
              <a:rPr lang="en-US" dirty="0"/>
              <a:t>The operation initialize is called at initialization time; </a:t>
            </a:r>
          </a:p>
          <a:p>
            <a:pPr marL="171450" indent="-171450">
              <a:buFont typeface="Arial" panose="020B0604020202020204" pitchFamily="34" charset="0"/>
              <a:buChar char="•"/>
            </a:pPr>
            <a:r>
              <a:rPr lang="en-US" dirty="0"/>
              <a:t>withdraw is called to withdraw funds from a customer account; </a:t>
            </a:r>
          </a:p>
          <a:p>
            <a:pPr marL="171450" indent="-171450">
              <a:buFont typeface="Arial" panose="020B0604020202020204" pitchFamily="34" charset="0"/>
              <a:buChar char="•"/>
            </a:pPr>
            <a:r>
              <a:rPr lang="en-US" dirty="0"/>
              <a:t>conﬁrm is called to conﬁrm that the withdrawal transaction was successfully completed; </a:t>
            </a:r>
          </a:p>
          <a:p>
            <a:pPr marL="171450" indent="-171450">
              <a:buFont typeface="Arial" panose="020B0604020202020204" pitchFamily="34" charset="0"/>
              <a:buChar char="•"/>
            </a:pPr>
            <a:r>
              <a:rPr lang="en-US" dirty="0"/>
              <a:t>abort is called if the transaction was not successfully completed (e.g., if the cash was not dispensed at the ATM)</a:t>
            </a:r>
          </a:p>
        </p:txBody>
      </p:sp>
      <p:sp>
        <p:nvSpPr>
          <p:cNvPr id="4" name="Slide Number Placeholder 3"/>
          <p:cNvSpPr>
            <a:spLocks noGrp="1"/>
          </p:cNvSpPr>
          <p:nvPr>
            <p:ph type="sldNum" sz="quarter" idx="5"/>
          </p:nvPr>
        </p:nvSpPr>
        <p:spPr/>
        <p:txBody>
          <a:bodyPr/>
          <a:lstStyle/>
          <a:p>
            <a:fld id="{CDAE0073-C388-4BBC-94F1-A3FD064D5EAA}" type="slidenum">
              <a:rPr lang="en-GB" smtClean="0"/>
              <a:t>12</a:t>
            </a:fld>
            <a:endParaRPr lang="en-GB"/>
          </a:p>
        </p:txBody>
      </p:sp>
    </p:spTree>
    <p:extLst>
      <p:ext uri="{BB962C8B-B14F-4D97-AF65-F5344CB8AC3E}">
        <p14:creationId xmlns:p14="http://schemas.microsoft.com/office/powerpoint/2010/main" val="3432582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Checking Account: </a:t>
            </a:r>
            <a:r>
              <a:rPr lang="en-US" dirty="0" err="1"/>
              <a:t>tài</a:t>
            </a:r>
            <a:r>
              <a:rPr lang="en-US" dirty="0"/>
              <a:t> </a:t>
            </a:r>
            <a:r>
              <a:rPr lang="en-US" dirty="0" err="1"/>
              <a:t>khoản</a:t>
            </a:r>
            <a:r>
              <a:rPr lang="en-US" dirty="0"/>
              <a:t> </a:t>
            </a:r>
            <a:r>
              <a:rPr lang="en-US" dirty="0" err="1"/>
              <a:t>thanh</a:t>
            </a:r>
            <a:r>
              <a:rPr lang="en-US" dirty="0"/>
              <a:t> </a:t>
            </a:r>
            <a:r>
              <a:rPr lang="en-US" dirty="0" err="1"/>
              <a:t>toán</a:t>
            </a:r>
            <a:r>
              <a:rPr lang="en-US" dirty="0"/>
              <a:t> / </a:t>
            </a:r>
            <a:r>
              <a:rPr lang="en-US" dirty="0" err="1"/>
              <a:t>vãng</a:t>
            </a:r>
            <a:r>
              <a:rPr lang="en-US" dirty="0"/>
              <a:t> </a:t>
            </a:r>
            <a:r>
              <a:rPr lang="en-US" dirty="0" err="1"/>
              <a:t>lai</a:t>
            </a:r>
            <a:endParaRPr lang="en-US" dirty="0"/>
          </a:p>
          <a:p>
            <a:r>
              <a:rPr lang="en-US" dirty="0"/>
              <a:t>Both checking and saving accounts need account-Number and balance attributes</a:t>
            </a:r>
          </a:p>
          <a:p>
            <a:r>
              <a:rPr lang="en-US" dirty="0"/>
              <a:t>One requirement for checking accounts is that it is desirable to know the last amount deposited in the account. </a:t>
            </a:r>
          </a:p>
          <a:p>
            <a:r>
              <a:rPr lang="en-US" dirty="0"/>
              <a:t>On the other hand, in this bank, savings accounts accrue interest but checking accounts do not. </a:t>
            </a:r>
          </a:p>
        </p:txBody>
      </p:sp>
      <p:sp>
        <p:nvSpPr>
          <p:cNvPr id="4" name="Slide Number Placeholder 3"/>
          <p:cNvSpPr>
            <a:spLocks noGrp="1"/>
          </p:cNvSpPr>
          <p:nvPr>
            <p:ph type="sldNum" sz="quarter" idx="5"/>
          </p:nvPr>
        </p:nvSpPr>
        <p:spPr/>
        <p:txBody>
          <a:bodyPr/>
          <a:lstStyle/>
          <a:p>
            <a:fld id="{CDAE0073-C388-4BBC-94F1-A3FD064D5EAA}" type="slidenum">
              <a:rPr lang="en-GB" smtClean="0"/>
              <a:t>13</a:t>
            </a:fld>
            <a:endParaRPr lang="en-GB"/>
          </a:p>
        </p:txBody>
      </p:sp>
    </p:spTree>
    <p:extLst>
      <p:ext uri="{BB962C8B-B14F-4D97-AF65-F5344CB8AC3E}">
        <p14:creationId xmlns:p14="http://schemas.microsoft.com/office/powerpoint/2010/main" val="2998976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know the accumulated interest on a savings account, so the attribute </a:t>
            </a:r>
            <a:r>
              <a:rPr lang="en-US" dirty="0" err="1"/>
              <a:t>cumulativeInterest</a:t>
            </a:r>
            <a:r>
              <a:rPr lang="en-US" dirty="0"/>
              <a:t> is declared as an attribute of the Savings Account subclass. </a:t>
            </a:r>
          </a:p>
          <a:p>
            <a:r>
              <a:rPr lang="en-US" dirty="0"/>
              <a:t>In addition, only three debits are allowed per month from a savings account without a bank charge, so the attribute </a:t>
            </a:r>
            <a:r>
              <a:rPr lang="en-US" dirty="0" err="1"/>
              <a:t>debitCount</a:t>
            </a:r>
            <a:r>
              <a:rPr lang="en-US" dirty="0"/>
              <a:t> is also declared as an attribute of the Savings Account subclass.</a:t>
            </a:r>
          </a:p>
          <a:p>
            <a:endParaRPr lang="en-US" dirty="0"/>
          </a:p>
          <a:p>
            <a:r>
              <a:rPr lang="en-US" dirty="0"/>
              <a:t>Both Checking Account and Savings Account will need the same operations as the Account class – namely, open, close, </a:t>
            </a:r>
            <a:r>
              <a:rPr lang="en-US" dirty="0" err="1"/>
              <a:t>readBalance</a:t>
            </a:r>
            <a:r>
              <a:rPr lang="en-US" dirty="0"/>
              <a:t>, credit, and debit.</a:t>
            </a:r>
          </a:p>
          <a:p>
            <a:r>
              <a:rPr lang="en-US" dirty="0"/>
              <a:t>The credit and debit operations are handled differently for checking and savings accounts</a:t>
            </a:r>
          </a:p>
          <a:p>
            <a:pPr marL="171450" indent="-171450">
              <a:buFontTx/>
              <a:buChar char="-"/>
            </a:pPr>
            <a:r>
              <a:rPr lang="en-US" dirty="0"/>
              <a:t>For Checking Account: debit ~ deduct amount from balance; credit ~ increment balance by amount and then set </a:t>
            </a:r>
            <a:r>
              <a:rPr lang="en-US" dirty="0" err="1"/>
              <a:t>lastDepositAmount</a:t>
            </a:r>
            <a:r>
              <a:rPr lang="en-US" dirty="0"/>
              <a:t> equal to amount. </a:t>
            </a:r>
          </a:p>
          <a:p>
            <a:pPr marL="171450" indent="-171450">
              <a:buFontTx/>
              <a:buChar char="-"/>
            </a:pPr>
            <a:r>
              <a:rPr lang="en-US" dirty="0"/>
              <a:t>For Savings Account: credit ~ increment balance by amount; debit ~ debiting the balance &amp;&amp; increment </a:t>
            </a:r>
            <a:r>
              <a:rPr lang="en-US" dirty="0" err="1"/>
              <a:t>debitCount</a:t>
            </a:r>
            <a:r>
              <a:rPr lang="en-US" dirty="0"/>
              <a:t> &amp;&amp; deduct </a:t>
            </a:r>
            <a:r>
              <a:rPr lang="en-US" dirty="0" err="1"/>
              <a:t>bankCharge</a:t>
            </a:r>
            <a:r>
              <a:rPr lang="en-US" dirty="0"/>
              <a:t> for every debit in excess of </a:t>
            </a:r>
            <a:r>
              <a:rPr lang="en-US" dirty="0" err="1"/>
              <a:t>maxFreeDebits</a:t>
            </a:r>
            <a:r>
              <a:rPr lang="en-US" dirty="0"/>
              <a:t>. There is also a need for an additional </a:t>
            </a:r>
            <a:r>
              <a:rPr lang="en-US" dirty="0" err="1"/>
              <a:t>clearDebitCount</a:t>
            </a:r>
            <a:r>
              <a:rPr lang="en-US" dirty="0"/>
              <a:t> operation, which reinitializes </a:t>
            </a:r>
            <a:r>
              <a:rPr lang="en-US" dirty="0" err="1"/>
              <a:t>debitCount</a:t>
            </a:r>
            <a:r>
              <a:rPr lang="en-US" dirty="0"/>
              <a:t> to zero at the end of each month.</a:t>
            </a:r>
          </a:p>
          <a:p>
            <a:pPr marL="0" indent="0">
              <a:buFontTx/>
              <a:buNone/>
            </a:pPr>
            <a:endParaRPr lang="en-US" dirty="0"/>
          </a:p>
          <a:p>
            <a:pPr marL="0" indent="0">
              <a:buFontTx/>
              <a:buNone/>
            </a:pPr>
            <a:r>
              <a:rPr lang="en-US" dirty="0"/>
              <a:t>At ﬁrst glance, the read operations for checking and savings accounts appear to be identical; however, a more careful examination reveals that this is not the case. When we read a checking account, we wish to read the balance and the last deposit amount. When we read a savings account, we wish to read the balance and the accumulated interest. The solution is to have more than one read operation</a:t>
            </a:r>
          </a:p>
        </p:txBody>
      </p:sp>
      <p:sp>
        <p:nvSpPr>
          <p:cNvPr id="4" name="Slide Number Placeholder 3"/>
          <p:cNvSpPr>
            <a:spLocks noGrp="1"/>
          </p:cNvSpPr>
          <p:nvPr>
            <p:ph type="sldNum" sz="quarter" idx="5"/>
          </p:nvPr>
        </p:nvSpPr>
        <p:spPr/>
        <p:txBody>
          <a:bodyPr/>
          <a:lstStyle/>
          <a:p>
            <a:fld id="{CDAE0073-C388-4BBC-94F1-A3FD064D5EAA}" type="slidenum">
              <a:rPr lang="en-GB" smtClean="0"/>
              <a:t>14</a:t>
            </a:fld>
            <a:endParaRPr lang="en-GB"/>
          </a:p>
        </p:txBody>
      </p:sp>
    </p:spTree>
    <p:extLst>
      <p:ext uri="{BB962C8B-B14F-4D97-AF65-F5344CB8AC3E}">
        <p14:creationId xmlns:p14="http://schemas.microsoft.com/office/powerpoint/2010/main" val="4180031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18</a:t>
            </a:fld>
            <a:endParaRPr lang="en-GB"/>
          </a:p>
        </p:txBody>
      </p:sp>
    </p:spTree>
    <p:extLst>
      <p:ext uri="{BB962C8B-B14F-4D97-AF65-F5344CB8AC3E}">
        <p14:creationId xmlns:p14="http://schemas.microsoft.com/office/powerpoint/2010/main" val="1588372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19</a:t>
            </a:fld>
            <a:endParaRPr lang="en-GB"/>
          </a:p>
        </p:txBody>
      </p:sp>
    </p:spTree>
    <p:extLst>
      <p:ext uri="{BB962C8B-B14F-4D97-AF65-F5344CB8AC3E}">
        <p14:creationId xmlns:p14="http://schemas.microsoft.com/office/powerpoint/2010/main" val="4156411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20</a:t>
            </a:fld>
            <a:endParaRPr lang="en-GB"/>
          </a:p>
        </p:txBody>
      </p:sp>
    </p:spTree>
    <p:extLst>
      <p:ext uri="{BB962C8B-B14F-4D97-AF65-F5344CB8AC3E}">
        <p14:creationId xmlns:p14="http://schemas.microsoft.com/office/powerpoint/2010/main" val="991922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00808"/>
            <a:ext cx="7772400" cy="794519"/>
          </a:xfrm>
        </p:spPr>
        <p:txBody>
          <a:bodyPr vert="horz" lIns="91440" tIns="45720" rIns="91440" bIns="45720" rtlCol="0" anchor="ctr">
            <a:noAutofit/>
          </a:bodyPr>
          <a:lstStyle>
            <a:lvl1pPr>
              <a:defRPr lang="en-GB" sz="4000" b="1" cap="all" baseline="0" dirty="0" smtClean="0">
                <a:solidFill>
                  <a:srgbClr val="DC0081"/>
                </a:solidFill>
              </a:defRPr>
            </a:lvl1pPr>
          </a:lstStyle>
          <a:p>
            <a:pPr marL="0" lvl="0" indent="0" fontAlgn="auto">
              <a:spcAft>
                <a:spcPts val="0"/>
              </a:spcAft>
            </a:pPr>
            <a:r>
              <a:rPr lang="en-US" dirty="0"/>
              <a:t>Click to edit Master style</a:t>
            </a:r>
            <a:endParaRPr lang="en-GB" dirty="0"/>
          </a:p>
        </p:txBody>
      </p:sp>
      <p:sp>
        <p:nvSpPr>
          <p:cNvPr id="3" name="Subtitle 2"/>
          <p:cNvSpPr>
            <a:spLocks noGrp="1"/>
          </p:cNvSpPr>
          <p:nvPr>
            <p:ph type="subTitle" idx="1"/>
          </p:nvPr>
        </p:nvSpPr>
        <p:spPr>
          <a:xfrm>
            <a:off x="683568" y="2495327"/>
            <a:ext cx="7776864" cy="622920"/>
          </a:xfrm>
        </p:spPr>
        <p:txBody>
          <a:bodyPr vert="horz" lIns="91440" tIns="45720" rIns="91440" bIns="45720" rtlCol="0">
            <a:normAutofit/>
          </a:bodyPr>
          <a:lstStyle>
            <a:lvl1pPr algn="ctr">
              <a:defRPr lang="en-GB" sz="3400" b="1" i="1" baseline="0" dirty="0" smtClean="0">
                <a:solidFill>
                  <a:srgbClr val="280099"/>
                </a:solidFill>
              </a:defRPr>
            </a:lvl1pPr>
          </a:lstStyle>
          <a:p>
            <a:pPr marL="0" lvl="0" indent="0" algn="ctr" fontAlgn="auto">
              <a:spcAft>
                <a:spcPts val="0"/>
              </a:spcAft>
              <a:buFont typeface="Wingdings" pitchFamily="2" charset="2"/>
              <a:buNone/>
            </a:pPr>
            <a:r>
              <a:rPr lang="en-US"/>
              <a:t>Click to edit Master subtitle style</a:t>
            </a:r>
            <a:endParaRPr lang="en-GB" dirty="0"/>
          </a:p>
        </p:txBody>
      </p:sp>
      <p:sp>
        <p:nvSpPr>
          <p:cNvPr id="4" name="Date Placeholder 3"/>
          <p:cNvSpPr>
            <a:spLocks noGrp="1"/>
          </p:cNvSpPr>
          <p:nvPr>
            <p:ph type="dt" sz="half" idx="10"/>
          </p:nvPr>
        </p:nvSpPr>
        <p:spPr/>
        <p:txBody>
          <a:bodyPr/>
          <a:lstStyle/>
          <a:p>
            <a:fld id="{220170DD-C861-476F-B7D8-5341A2B4ECC3}" type="datetimeFigureOut">
              <a:rPr lang="en-GB" smtClean="0"/>
              <a:t>21/10/2022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155074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1822" y="0"/>
            <a:ext cx="6764977" cy="822722"/>
          </a:xfrm>
        </p:spPr>
        <p:txBody>
          <a:bodyPr vert="horz" lIns="91440" tIns="45720" rIns="91440" bIns="45720" rtlCol="0" anchor="ctr">
            <a:normAutofit/>
          </a:bodyPr>
          <a:lstStyle>
            <a:lvl1pPr algn="r">
              <a:defRPr lang="en-GB" sz="3600" b="1" kern="1200" dirty="0">
                <a:solidFill>
                  <a:srgbClr val="0070C0"/>
                </a:solidFill>
                <a:latin typeface="+mj-lt"/>
                <a:ea typeface="+mj-ea"/>
                <a:cs typeface="+mj-cs"/>
              </a:defRPr>
            </a:lvl1pPr>
          </a:lstStyle>
          <a:p>
            <a:pPr lvl="0" algn="r"/>
            <a:r>
              <a:rPr lang="en-US" dirty="0"/>
              <a:t>Click to edit Master title style</a:t>
            </a:r>
            <a:endParaRPr lang="en-GB" dirty="0"/>
          </a:p>
        </p:txBody>
      </p:sp>
      <p:sp>
        <p:nvSpPr>
          <p:cNvPr id="3" name="Content Placeholder 2"/>
          <p:cNvSpPr>
            <a:spLocks noGrp="1"/>
          </p:cNvSpPr>
          <p:nvPr>
            <p:ph idx="1"/>
          </p:nvPr>
        </p:nvSpPr>
        <p:spPr>
          <a:xfrm>
            <a:off x="457200" y="976313"/>
            <a:ext cx="8229600" cy="540207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Line 1057">
            <a:extLst>
              <a:ext uri="{FF2B5EF4-FFF2-40B4-BE49-F238E27FC236}">
                <a16:creationId xmlns:a16="http://schemas.microsoft.com/office/drawing/2014/main" id="{E0180F8B-C67A-014F-86B4-6425D016713C}"/>
              </a:ext>
            </a:extLst>
          </p:cNvPr>
          <p:cNvSpPr>
            <a:spLocks noChangeShapeType="1"/>
          </p:cNvSpPr>
          <p:nvPr userDrawn="1"/>
        </p:nvSpPr>
        <p:spPr bwMode="auto">
          <a:xfrm flipV="1">
            <a:off x="457200" y="822722"/>
            <a:ext cx="8229600" cy="15783"/>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fontAlgn="auto">
              <a:spcBef>
                <a:spcPts val="0"/>
              </a:spcBef>
              <a:spcAft>
                <a:spcPts val="0"/>
              </a:spcAft>
              <a:defRPr/>
            </a:pPr>
            <a:endParaRPr lang="en-US">
              <a:latin typeface="+mn-lt"/>
            </a:endParaRPr>
          </a:p>
        </p:txBody>
      </p:sp>
      <p:pic>
        <p:nvPicPr>
          <p:cNvPr id="15" name="Picture 14">
            <a:extLst>
              <a:ext uri="{FF2B5EF4-FFF2-40B4-BE49-F238E27FC236}">
                <a16:creationId xmlns:a16="http://schemas.microsoft.com/office/drawing/2014/main" id="{799CD89B-084B-D04A-A863-AD2B2ED77568}"/>
              </a:ext>
            </a:extLst>
          </p:cNvPr>
          <p:cNvPicPr>
            <a:picLocks noChangeAspect="1"/>
          </p:cNvPicPr>
          <p:nvPr userDrawn="1"/>
        </p:nvPicPr>
        <p:blipFill>
          <a:blip r:embed="rId2"/>
          <a:stretch>
            <a:fillRect/>
          </a:stretch>
        </p:blipFill>
        <p:spPr>
          <a:xfrm>
            <a:off x="472670" y="16771"/>
            <a:ext cx="1449153" cy="790170"/>
          </a:xfrm>
          <a:prstGeom prst="rect">
            <a:avLst/>
          </a:prstGeom>
        </p:spPr>
      </p:pic>
      <p:sp>
        <p:nvSpPr>
          <p:cNvPr id="11" name="Rectangle 1056">
            <a:extLst>
              <a:ext uri="{FF2B5EF4-FFF2-40B4-BE49-F238E27FC236}">
                <a16:creationId xmlns:a16="http://schemas.microsoft.com/office/drawing/2014/main" id="{9DA947C3-1AB8-1944-94EA-07318327ACB3}"/>
              </a:ext>
            </a:extLst>
          </p:cNvPr>
          <p:cNvSpPr>
            <a:spLocks noChangeArrowheads="1"/>
          </p:cNvSpPr>
          <p:nvPr userDrawn="1"/>
        </p:nvSpPr>
        <p:spPr bwMode="auto">
          <a:xfrm>
            <a:off x="444243" y="6496883"/>
            <a:ext cx="874439" cy="361117"/>
          </a:xfrm>
          <a:prstGeom prst="rect">
            <a:avLst/>
          </a:prstGeom>
          <a:noFill/>
          <a:ln w="19050">
            <a:noFill/>
            <a:miter lim="800000"/>
            <a:headEnd/>
            <a:tailEnd/>
          </a:ln>
          <a:effectLst/>
        </p:spPr>
        <p:txBody>
          <a:bodyPr/>
          <a:lstStyle/>
          <a:p>
            <a:pPr algn="ctr" fontAlgn="auto">
              <a:spcBef>
                <a:spcPts val="0"/>
              </a:spcBef>
              <a:spcAft>
                <a:spcPts val="0"/>
              </a:spcAft>
              <a:defRPr/>
            </a:pPr>
            <a:fld id="{D0EEE225-A7BC-457B-9273-D4D41378CEAC}" type="slidenum">
              <a:rPr lang="en-US" sz="1400" b="1" smtClean="0">
                <a:solidFill>
                  <a:srgbClr val="0070C0"/>
                </a:solidFill>
                <a:latin typeface="+mj-lt"/>
                <a:cs typeface="Arial" panose="020B0604020202020204" pitchFamily="34" charset="0"/>
              </a:rPr>
              <a:pPr algn="ctr" fontAlgn="auto">
                <a:spcBef>
                  <a:spcPts val="0"/>
                </a:spcBef>
                <a:spcAft>
                  <a:spcPts val="0"/>
                </a:spcAft>
                <a:defRPr/>
              </a:pPr>
              <a:t>‹#›</a:t>
            </a:fld>
            <a:r>
              <a:rPr lang="en-US" sz="1400" b="1" dirty="0">
                <a:solidFill>
                  <a:srgbClr val="0070C0"/>
                </a:solidFill>
                <a:latin typeface="+mj-lt"/>
                <a:cs typeface="Arial" panose="020B0604020202020204" pitchFamily="34" charset="0"/>
              </a:rPr>
              <a:t> / 24</a:t>
            </a:r>
          </a:p>
        </p:txBody>
      </p:sp>
      <p:cxnSp>
        <p:nvCxnSpPr>
          <p:cNvPr id="12" name="Straight Connector 11">
            <a:extLst>
              <a:ext uri="{FF2B5EF4-FFF2-40B4-BE49-F238E27FC236}">
                <a16:creationId xmlns:a16="http://schemas.microsoft.com/office/drawing/2014/main" id="{D76ADE6F-E287-9D45-BF4E-78DDB3322AB7}"/>
              </a:ext>
            </a:extLst>
          </p:cNvPr>
          <p:cNvCxnSpPr/>
          <p:nvPr userDrawn="1"/>
        </p:nvCxnSpPr>
        <p:spPr>
          <a:xfrm>
            <a:off x="444243" y="6496883"/>
            <a:ext cx="874439" cy="0"/>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5713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20170DD-C861-476F-B7D8-5341A2B4ECC3}" type="datetimeFigureOut">
              <a:rPr lang="en-GB" smtClean="0"/>
              <a:t>21/10/2022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2749638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170DD-C861-476F-B7D8-5341A2B4ECC3}" type="datetimeFigureOut">
              <a:rPr lang="en-GB" smtClean="0"/>
              <a:t>21/10/2022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74D9D-2B93-4224-B077-96C9625F4AFD}" type="slidenum">
              <a:rPr lang="en-GB" smtClean="0"/>
              <a:t>‹#›</a:t>
            </a:fld>
            <a:endParaRPr lang="en-GB"/>
          </a:p>
        </p:txBody>
      </p:sp>
    </p:spTree>
    <p:extLst>
      <p:ext uri="{BB962C8B-B14F-4D97-AF65-F5344CB8AC3E}">
        <p14:creationId xmlns:p14="http://schemas.microsoft.com/office/powerpoint/2010/main" val="3573815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A045AB4-3B3B-9D46-91AA-D63674BAC40B}"/>
              </a:ext>
            </a:extLst>
          </p:cNvPr>
          <p:cNvSpPr>
            <a:spLocks noGrp="1"/>
          </p:cNvSpPr>
          <p:nvPr>
            <p:ph type="ctrTitle"/>
          </p:nvPr>
        </p:nvSpPr>
        <p:spPr>
          <a:xfrm>
            <a:off x="391999" y="2316077"/>
            <a:ext cx="8382000" cy="827171"/>
          </a:xfrm>
        </p:spPr>
        <p:txBody>
          <a:bodyPr>
            <a:noAutofit/>
          </a:bodyPr>
          <a:lstStyle/>
          <a:p>
            <a:r>
              <a:rPr lang="en-US" sz="3600" dirty="0">
                <a:solidFill>
                  <a:srgbClr val="0070C0"/>
                </a:solidFill>
                <a:latin typeface="+mn-lt"/>
                <a:ea typeface="+mn-ea"/>
                <a:cs typeface="+mn-cs"/>
              </a:rPr>
              <a:t>Software Design (swD392)</a:t>
            </a:r>
          </a:p>
        </p:txBody>
      </p:sp>
      <p:sp>
        <p:nvSpPr>
          <p:cNvPr id="12" name="Subtitle 2">
            <a:extLst>
              <a:ext uri="{FF2B5EF4-FFF2-40B4-BE49-F238E27FC236}">
                <a16:creationId xmlns:a16="http://schemas.microsoft.com/office/drawing/2014/main" id="{9E3A49C6-8B03-984C-A45B-82E3A6B8108A}"/>
              </a:ext>
            </a:extLst>
          </p:cNvPr>
          <p:cNvSpPr txBox="1">
            <a:spLocks/>
          </p:cNvSpPr>
          <p:nvPr/>
        </p:nvSpPr>
        <p:spPr>
          <a:xfrm>
            <a:off x="539553" y="3143248"/>
            <a:ext cx="7992888" cy="1005832"/>
          </a:xfrm>
          <a:prstGeom prst="rect">
            <a:avLst/>
          </a:prstGeom>
        </p:spPr>
        <p:txBody>
          <a:bodyPr>
            <a:noAutofit/>
          </a:bodyPr>
          <a:lstStyle>
            <a:lvl1pPr marL="342900" indent="-342900" algn="l" defTabSz="914400" rtl="0" eaLnBrk="1" latinLnBrk="0" hangingPunct="1">
              <a:spcBef>
                <a:spcPct val="20000"/>
              </a:spcBef>
              <a:buFont typeface="Wingdings" pitchFamily="2" charset="2"/>
              <a:buChar char="§"/>
              <a:defRPr lang="en-US" sz="3200" kern="1200" baseline="0" dirty="0" smtClean="0">
                <a:solidFill>
                  <a:srgbClr val="280099"/>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800" kern="1200" baseline="0" dirty="0" smtClean="0">
                <a:solidFill>
                  <a:srgbClr val="280099"/>
                </a:solidFill>
                <a:latin typeface="+mn-lt"/>
                <a:ea typeface="+mn-ea"/>
                <a:cs typeface="+mn-cs"/>
              </a:defRPr>
            </a:lvl2pPr>
            <a:lvl3pPr marL="1143000" indent="-228600" algn="l" defTabSz="914400" rtl="0" eaLnBrk="1" latinLnBrk="0" hangingPunct="1">
              <a:spcBef>
                <a:spcPct val="20000"/>
              </a:spcBef>
              <a:buFont typeface="Calibri" pitchFamily="34" charset="0"/>
              <a:buChar char="+"/>
              <a:defRPr lang="en-US" sz="2400" kern="1200" baseline="0" dirty="0" smtClean="0">
                <a:solidFill>
                  <a:srgbClr val="280099"/>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None/>
            </a:pPr>
            <a:r>
              <a:rPr lang="en-US" sz="3000" b="1" i="1" cap="all" dirty="0">
                <a:solidFill>
                  <a:srgbClr val="0070C0"/>
                </a:solidFill>
              </a:rPr>
              <a:t>Ch14 - Designing Object-Oriented Software Architectures</a:t>
            </a:r>
          </a:p>
        </p:txBody>
      </p:sp>
      <p:pic>
        <p:nvPicPr>
          <p:cNvPr id="3" name="Picture 2">
            <a:extLst>
              <a:ext uri="{FF2B5EF4-FFF2-40B4-BE49-F238E27FC236}">
                <a16:creationId xmlns:a16="http://schemas.microsoft.com/office/drawing/2014/main" id="{4443AD00-2C71-864D-957E-1D17462BF08F}"/>
              </a:ext>
            </a:extLst>
          </p:cNvPr>
          <p:cNvPicPr>
            <a:picLocks noChangeAspect="1"/>
          </p:cNvPicPr>
          <p:nvPr/>
        </p:nvPicPr>
        <p:blipFill>
          <a:blip r:embed="rId2"/>
          <a:stretch>
            <a:fillRect/>
          </a:stretch>
        </p:blipFill>
        <p:spPr>
          <a:xfrm>
            <a:off x="3131840" y="369158"/>
            <a:ext cx="2512194" cy="1369807"/>
          </a:xfrm>
          <a:prstGeom prst="rect">
            <a:avLst/>
          </a:prstGeom>
        </p:spPr>
      </p:pic>
    </p:spTree>
    <p:extLst>
      <p:ext uri="{BB962C8B-B14F-4D97-AF65-F5344CB8AC3E}">
        <p14:creationId xmlns:p14="http://schemas.microsoft.com/office/powerpoint/2010/main" val="346589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CB343-D260-C700-AA27-C52AE5422830}"/>
              </a:ext>
            </a:extLst>
          </p:cNvPr>
          <p:cNvSpPr>
            <a:spLocks noGrp="1"/>
          </p:cNvSpPr>
          <p:nvPr>
            <p:ph type="title"/>
          </p:nvPr>
        </p:nvSpPr>
        <p:spPr/>
        <p:txBody>
          <a:bodyPr>
            <a:normAutofit/>
          </a:bodyPr>
          <a:lstStyle/>
          <a:p>
            <a:r>
              <a:rPr lang="en-VN" dirty="0"/>
              <a:t>State-Machine Classes</a:t>
            </a:r>
          </a:p>
        </p:txBody>
      </p:sp>
      <p:sp>
        <p:nvSpPr>
          <p:cNvPr id="3" name="Content Placeholder 2">
            <a:extLst>
              <a:ext uri="{FF2B5EF4-FFF2-40B4-BE49-F238E27FC236}">
                <a16:creationId xmlns:a16="http://schemas.microsoft.com/office/drawing/2014/main" id="{4A8D6FD9-AAFE-80B1-8265-C4583E4AE589}"/>
              </a:ext>
            </a:extLst>
          </p:cNvPr>
          <p:cNvSpPr>
            <a:spLocks noGrp="1"/>
          </p:cNvSpPr>
          <p:nvPr>
            <p:ph idx="1"/>
          </p:nvPr>
        </p:nvSpPr>
        <p:spPr/>
        <p:txBody>
          <a:bodyPr>
            <a:normAutofit lnSpcReduction="10000"/>
          </a:bodyPr>
          <a:lstStyle/>
          <a:p>
            <a:pPr marL="457200" indent="-330200">
              <a:spcBef>
                <a:spcPts val="0"/>
              </a:spcBef>
              <a:buSzPts val="1600"/>
              <a:buChar char="●"/>
            </a:pPr>
            <a:r>
              <a:rPr lang="en-GB" dirty="0"/>
              <a:t>During class design, the state-machine class determined in the analysis model is designed.</a:t>
            </a:r>
          </a:p>
          <a:p>
            <a:pPr marL="457200" indent="-330200">
              <a:spcBef>
                <a:spcPts val="0"/>
              </a:spcBef>
              <a:buSzPts val="1600"/>
              <a:buChar char="●"/>
            </a:pPr>
            <a:r>
              <a:rPr lang="en-GB" dirty="0"/>
              <a:t>The statechart executed by the state-machine object is encapsulated in a state transition table. Thus, the state-machine class hides the contents of the state transition table and maintains the current state of the object </a:t>
            </a:r>
          </a:p>
          <a:p>
            <a:pPr marL="457200" indent="-330200">
              <a:spcBef>
                <a:spcPts val="0"/>
              </a:spcBef>
              <a:buSzPts val="1600"/>
              <a:buChar char="●"/>
            </a:pPr>
            <a:r>
              <a:rPr lang="en-VN" dirty="0"/>
              <a:t>State-machine classes </a:t>
            </a:r>
            <a:r>
              <a:rPr lang="en-GB" dirty="0"/>
              <a:t>provide the operations that access the state </a:t>
            </a:r>
          </a:p>
          <a:p>
            <a:pPr marL="492125" indent="0">
              <a:spcBef>
                <a:spcPts val="0"/>
              </a:spcBef>
              <a:buSzPts val="1600"/>
              <a:buNone/>
            </a:pPr>
            <a:r>
              <a:rPr lang="en-GB" dirty="0"/>
              <a:t>transition table &amp; change </a:t>
            </a:r>
          </a:p>
          <a:p>
            <a:pPr marL="492125" indent="0">
              <a:spcBef>
                <a:spcPts val="0"/>
              </a:spcBef>
              <a:buSzPts val="1600"/>
              <a:buNone/>
            </a:pPr>
            <a:r>
              <a:rPr lang="en-GB" dirty="0"/>
              <a:t>the state of the object.</a:t>
            </a:r>
          </a:p>
          <a:p>
            <a:endParaRPr lang="en-VN" dirty="0"/>
          </a:p>
        </p:txBody>
      </p:sp>
      <p:pic>
        <p:nvPicPr>
          <p:cNvPr id="4" name="Picture 3">
            <a:extLst>
              <a:ext uri="{FF2B5EF4-FFF2-40B4-BE49-F238E27FC236}">
                <a16:creationId xmlns:a16="http://schemas.microsoft.com/office/drawing/2014/main" id="{3BCB77B6-E14F-3B45-4A19-7432FD9E9AA1}"/>
              </a:ext>
            </a:extLst>
          </p:cNvPr>
          <p:cNvPicPr>
            <a:picLocks noChangeAspect="1"/>
          </p:cNvPicPr>
          <p:nvPr/>
        </p:nvPicPr>
        <p:blipFill>
          <a:blip r:embed="rId3"/>
          <a:stretch>
            <a:fillRect/>
          </a:stretch>
        </p:blipFill>
        <p:spPr>
          <a:xfrm>
            <a:off x="5286376" y="4671862"/>
            <a:ext cx="3529626" cy="1421433"/>
          </a:xfrm>
          <a:prstGeom prst="rect">
            <a:avLst/>
          </a:prstGeom>
        </p:spPr>
      </p:pic>
    </p:spTree>
    <p:extLst>
      <p:ext uri="{BB962C8B-B14F-4D97-AF65-F5344CB8AC3E}">
        <p14:creationId xmlns:p14="http://schemas.microsoft.com/office/powerpoint/2010/main" val="3167705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421D-5BEA-8344-062F-74115574B534}"/>
              </a:ext>
            </a:extLst>
          </p:cNvPr>
          <p:cNvSpPr>
            <a:spLocks noGrp="1"/>
          </p:cNvSpPr>
          <p:nvPr>
            <p:ph type="title"/>
          </p:nvPr>
        </p:nvSpPr>
        <p:spPr/>
        <p:txBody>
          <a:bodyPr/>
          <a:lstStyle/>
          <a:p>
            <a:r>
              <a:rPr lang="en-US" dirty="0"/>
              <a:t>Graphical User Interaction Classes</a:t>
            </a:r>
            <a:endParaRPr lang="en-VN" dirty="0"/>
          </a:p>
        </p:txBody>
      </p:sp>
      <p:sp>
        <p:nvSpPr>
          <p:cNvPr id="3" name="Content Placeholder 2">
            <a:extLst>
              <a:ext uri="{FF2B5EF4-FFF2-40B4-BE49-F238E27FC236}">
                <a16:creationId xmlns:a16="http://schemas.microsoft.com/office/drawing/2014/main" id="{BC15A709-CAC4-BA01-07B9-243275C9CB54}"/>
              </a:ext>
            </a:extLst>
          </p:cNvPr>
          <p:cNvSpPr>
            <a:spLocks noGrp="1"/>
          </p:cNvSpPr>
          <p:nvPr>
            <p:ph idx="1"/>
          </p:nvPr>
        </p:nvSpPr>
        <p:spPr/>
        <p:txBody>
          <a:bodyPr>
            <a:normAutofit/>
          </a:bodyPr>
          <a:lstStyle/>
          <a:p>
            <a:r>
              <a:rPr lang="en-US" sz="2800" dirty="0"/>
              <a:t>A graphical user interaction (GUI) class hides from other classes the details of the interface to the user. </a:t>
            </a:r>
          </a:p>
          <a:p>
            <a:r>
              <a:rPr lang="en-US" sz="2800" dirty="0"/>
              <a:t>In a given application, the user interface might be a simple command line interface or a sophisticated GUI </a:t>
            </a:r>
          </a:p>
          <a:p>
            <a:r>
              <a:rPr lang="en-US" sz="2800" dirty="0"/>
              <a:t>A command line interface is typically handled by one user interaction class.</a:t>
            </a:r>
            <a:endParaRPr lang="en-VN" sz="2800" dirty="0"/>
          </a:p>
        </p:txBody>
      </p:sp>
      <p:pic>
        <p:nvPicPr>
          <p:cNvPr id="4" name="Picture 3">
            <a:extLst>
              <a:ext uri="{FF2B5EF4-FFF2-40B4-BE49-F238E27FC236}">
                <a16:creationId xmlns:a16="http://schemas.microsoft.com/office/drawing/2014/main" id="{44AA9062-D9D9-F5AD-A39B-C2667A059765}"/>
              </a:ext>
            </a:extLst>
          </p:cNvPr>
          <p:cNvPicPr>
            <a:picLocks noChangeAspect="1"/>
          </p:cNvPicPr>
          <p:nvPr/>
        </p:nvPicPr>
        <p:blipFill>
          <a:blip r:embed="rId2"/>
          <a:stretch>
            <a:fillRect/>
          </a:stretch>
        </p:blipFill>
        <p:spPr>
          <a:xfrm>
            <a:off x="1547664" y="3789040"/>
            <a:ext cx="6934200" cy="3009900"/>
          </a:xfrm>
          <a:prstGeom prst="rect">
            <a:avLst/>
          </a:prstGeom>
        </p:spPr>
      </p:pic>
    </p:spTree>
    <p:extLst>
      <p:ext uri="{BB962C8B-B14F-4D97-AF65-F5344CB8AC3E}">
        <p14:creationId xmlns:p14="http://schemas.microsoft.com/office/powerpoint/2010/main" val="1146547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421D-5BEA-8344-062F-74115574B534}"/>
              </a:ext>
            </a:extLst>
          </p:cNvPr>
          <p:cNvSpPr>
            <a:spLocks noGrp="1"/>
          </p:cNvSpPr>
          <p:nvPr>
            <p:ph type="title"/>
          </p:nvPr>
        </p:nvSpPr>
        <p:spPr/>
        <p:txBody>
          <a:bodyPr/>
          <a:lstStyle/>
          <a:p>
            <a:r>
              <a:rPr lang="en-US" dirty="0"/>
              <a:t>Business Logic Classes</a:t>
            </a:r>
            <a:endParaRPr lang="en-VN" dirty="0"/>
          </a:p>
        </p:txBody>
      </p:sp>
      <p:sp>
        <p:nvSpPr>
          <p:cNvPr id="3" name="Content Placeholder 2">
            <a:extLst>
              <a:ext uri="{FF2B5EF4-FFF2-40B4-BE49-F238E27FC236}">
                <a16:creationId xmlns:a16="http://schemas.microsoft.com/office/drawing/2014/main" id="{BC15A709-CAC4-BA01-07B9-243275C9CB54}"/>
              </a:ext>
            </a:extLst>
          </p:cNvPr>
          <p:cNvSpPr>
            <a:spLocks noGrp="1"/>
          </p:cNvSpPr>
          <p:nvPr>
            <p:ph idx="1"/>
          </p:nvPr>
        </p:nvSpPr>
        <p:spPr>
          <a:xfrm>
            <a:off x="457200" y="822722"/>
            <a:ext cx="8229600" cy="5555661"/>
          </a:xfrm>
        </p:spPr>
        <p:txBody>
          <a:bodyPr>
            <a:normAutofit/>
          </a:bodyPr>
          <a:lstStyle/>
          <a:p>
            <a:pPr marL="127000" lvl="0" indent="0" algn="just" rtl="0">
              <a:lnSpc>
                <a:spcPct val="100000"/>
              </a:lnSpc>
              <a:spcBef>
                <a:spcPts val="0"/>
              </a:spcBef>
              <a:spcAft>
                <a:spcPts val="0"/>
              </a:spcAft>
              <a:buSzPts val="1600"/>
              <a:buNone/>
            </a:pPr>
            <a:r>
              <a:rPr lang="en-GB" sz="2500" dirty="0"/>
              <a:t>A </a:t>
            </a:r>
            <a:r>
              <a:rPr lang="en-GB" sz="2500" b="1" dirty="0">
                <a:solidFill>
                  <a:schemeClr val="accent6"/>
                </a:solidFill>
              </a:rPr>
              <a:t>business logic class</a:t>
            </a:r>
            <a:r>
              <a:rPr lang="en-GB" sz="2500" dirty="0"/>
              <a:t> defines the </a:t>
            </a:r>
            <a:r>
              <a:rPr lang="en-GB" sz="2500" dirty="0">
                <a:solidFill>
                  <a:schemeClr val="accent6"/>
                </a:solidFill>
              </a:rPr>
              <a:t>decision-making</a:t>
            </a:r>
            <a:r>
              <a:rPr lang="en-GB" sz="2500" dirty="0"/>
              <a:t>, </a:t>
            </a:r>
            <a:r>
              <a:rPr lang="en-GB" sz="2500" dirty="0">
                <a:solidFill>
                  <a:schemeClr val="accent6"/>
                </a:solidFill>
              </a:rPr>
              <a:t>business-specific application logic</a:t>
            </a:r>
            <a:r>
              <a:rPr lang="en-GB" sz="2500" dirty="0"/>
              <a:t> for processing a client’s request.  The goal is to </a:t>
            </a:r>
            <a:r>
              <a:rPr lang="en-GB" sz="2500" dirty="0">
                <a:solidFill>
                  <a:schemeClr val="accent6"/>
                </a:solidFill>
              </a:rPr>
              <a:t>encapsulate business rules</a:t>
            </a:r>
            <a:r>
              <a:rPr lang="en-GB" sz="2500" dirty="0"/>
              <a:t> that could change independently of each other into separate business logic classes. </a:t>
            </a:r>
          </a:p>
          <a:p>
            <a:pPr marL="127000" lvl="0" indent="0" algn="just" rtl="0">
              <a:lnSpc>
                <a:spcPct val="100000"/>
              </a:lnSpc>
              <a:spcBef>
                <a:spcPts val="0"/>
              </a:spcBef>
              <a:spcAft>
                <a:spcPts val="0"/>
              </a:spcAft>
              <a:buSzPts val="1600"/>
              <a:buNone/>
            </a:pPr>
            <a:r>
              <a:rPr lang="en-GB" sz="2500" dirty="0"/>
              <a:t>Usually a business logic object accesses various entity objects during its execution.</a:t>
            </a:r>
          </a:p>
        </p:txBody>
      </p:sp>
      <p:pic>
        <p:nvPicPr>
          <p:cNvPr id="5" name="Picture 4">
            <a:extLst>
              <a:ext uri="{FF2B5EF4-FFF2-40B4-BE49-F238E27FC236}">
                <a16:creationId xmlns:a16="http://schemas.microsoft.com/office/drawing/2014/main" id="{8B87E841-ECEE-8B0D-7CCE-FEC32D90654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48444" y="3571478"/>
            <a:ext cx="8472028" cy="3241898"/>
          </a:xfrm>
          <a:prstGeom prst="rect">
            <a:avLst/>
          </a:prstGeom>
        </p:spPr>
      </p:pic>
    </p:spTree>
    <p:extLst>
      <p:ext uri="{BB962C8B-B14F-4D97-AF65-F5344CB8AC3E}">
        <p14:creationId xmlns:p14="http://schemas.microsoft.com/office/powerpoint/2010/main" val="2706087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B6E9-998D-1D7F-63B2-4157125396A2}"/>
              </a:ext>
            </a:extLst>
          </p:cNvPr>
          <p:cNvSpPr>
            <a:spLocks noGrp="1"/>
          </p:cNvSpPr>
          <p:nvPr>
            <p:ph type="title"/>
          </p:nvPr>
        </p:nvSpPr>
        <p:spPr/>
        <p:txBody>
          <a:bodyPr>
            <a:normAutofit/>
          </a:bodyPr>
          <a:lstStyle/>
          <a:p>
            <a:r>
              <a:rPr lang="en-US" dirty="0"/>
              <a:t>Inheritance in Design</a:t>
            </a:r>
            <a:endParaRPr lang="en-US" i="1" dirty="0"/>
          </a:p>
        </p:txBody>
      </p:sp>
      <p:sp>
        <p:nvSpPr>
          <p:cNvPr id="3" name="Content Placeholder 2">
            <a:extLst>
              <a:ext uri="{FF2B5EF4-FFF2-40B4-BE49-F238E27FC236}">
                <a16:creationId xmlns:a16="http://schemas.microsoft.com/office/drawing/2014/main" id="{4665E137-9CA2-7F7C-B859-B4D4E638F746}"/>
              </a:ext>
            </a:extLst>
          </p:cNvPr>
          <p:cNvSpPr>
            <a:spLocks noGrp="1"/>
          </p:cNvSpPr>
          <p:nvPr>
            <p:ph idx="1"/>
          </p:nvPr>
        </p:nvSpPr>
        <p:spPr>
          <a:xfrm>
            <a:off x="457200" y="822722"/>
            <a:ext cx="8229600" cy="6035278"/>
          </a:xfrm>
        </p:spPr>
        <p:txBody>
          <a:bodyPr>
            <a:normAutofit/>
          </a:bodyPr>
          <a:lstStyle/>
          <a:p>
            <a:r>
              <a:rPr lang="en-US" sz="2400" dirty="0"/>
              <a:t>Inheritance can be used when designing two similar, but not identical, classes (share many, but not all, characteristics). </a:t>
            </a:r>
          </a:p>
          <a:p>
            <a:r>
              <a:rPr lang="en-US" sz="2400" dirty="0"/>
              <a:t>Inheritance can also be used when adapting a design for either maintenance or reuse purposes. </a:t>
            </a:r>
          </a:p>
          <a:p>
            <a:r>
              <a:rPr lang="en-US" sz="2400" dirty="0"/>
              <a:t>Class Hierarchies</a:t>
            </a:r>
          </a:p>
          <a:p>
            <a:pPr lvl="1"/>
            <a:r>
              <a:rPr lang="en-US" sz="2000" dirty="0"/>
              <a:t>Class hierarchies (also referred to as generalization/specialization hierarchies and inheritance hierarchies) can be developed either top-down, bottom-up, or by some combination of the two approaches. </a:t>
            </a:r>
          </a:p>
          <a:p>
            <a:pPr lvl="1"/>
            <a:r>
              <a:rPr lang="en-US" sz="2000" dirty="0"/>
              <a:t>When designing with</a:t>
            </a:r>
          </a:p>
          <a:p>
            <a:pPr marL="758825" lvl="1" indent="0">
              <a:buNone/>
            </a:pPr>
            <a:r>
              <a:rPr lang="en-US" sz="2000" dirty="0"/>
              <a:t>inheritance, the internals</a:t>
            </a:r>
          </a:p>
          <a:p>
            <a:pPr marL="758825" lvl="1" indent="0">
              <a:buNone/>
            </a:pPr>
            <a:r>
              <a:rPr lang="en-US" sz="2000" dirty="0"/>
              <a:t>of the parent classes </a:t>
            </a:r>
          </a:p>
          <a:p>
            <a:pPr marL="758825" lvl="1" indent="0">
              <a:buNone/>
            </a:pPr>
            <a:r>
              <a:rPr lang="en-US" sz="2000" dirty="0"/>
              <a:t>are visible to the subclasses</a:t>
            </a:r>
          </a:p>
        </p:txBody>
      </p:sp>
      <p:pic>
        <p:nvPicPr>
          <p:cNvPr id="4" name="Picture 3">
            <a:extLst>
              <a:ext uri="{FF2B5EF4-FFF2-40B4-BE49-F238E27FC236}">
                <a16:creationId xmlns:a16="http://schemas.microsoft.com/office/drawing/2014/main" id="{B86F993E-B28E-6852-B1B8-6E138933E6C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067166" y="4200401"/>
            <a:ext cx="6597730" cy="2252935"/>
          </a:xfrm>
          <a:prstGeom prst="rect">
            <a:avLst/>
          </a:prstGeom>
        </p:spPr>
      </p:pic>
    </p:spTree>
    <p:extLst>
      <p:ext uri="{BB962C8B-B14F-4D97-AF65-F5344CB8AC3E}">
        <p14:creationId xmlns:p14="http://schemas.microsoft.com/office/powerpoint/2010/main" val="2040605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B6E9-998D-1D7F-63B2-4157125396A2}"/>
              </a:ext>
            </a:extLst>
          </p:cNvPr>
          <p:cNvSpPr>
            <a:spLocks noGrp="1"/>
          </p:cNvSpPr>
          <p:nvPr>
            <p:ph type="title"/>
          </p:nvPr>
        </p:nvSpPr>
        <p:spPr/>
        <p:txBody>
          <a:bodyPr>
            <a:normAutofit fontScale="90000"/>
          </a:bodyPr>
          <a:lstStyle/>
          <a:p>
            <a:r>
              <a:rPr lang="en-US" dirty="0"/>
              <a:t>Inheritance in Design</a:t>
            </a:r>
            <a:br>
              <a:rPr lang="en-US" dirty="0"/>
            </a:br>
            <a:r>
              <a:rPr lang="en-US" sz="3100" i="1" dirty="0"/>
              <a:t>Abstract Classes</a:t>
            </a:r>
            <a:endParaRPr lang="en-US" i="1" dirty="0"/>
          </a:p>
        </p:txBody>
      </p:sp>
      <p:sp>
        <p:nvSpPr>
          <p:cNvPr id="3" name="Content Placeholder 2">
            <a:extLst>
              <a:ext uri="{FF2B5EF4-FFF2-40B4-BE49-F238E27FC236}">
                <a16:creationId xmlns:a16="http://schemas.microsoft.com/office/drawing/2014/main" id="{4665E137-9CA2-7F7C-B859-B4D4E638F746}"/>
              </a:ext>
            </a:extLst>
          </p:cNvPr>
          <p:cNvSpPr>
            <a:spLocks noGrp="1"/>
          </p:cNvSpPr>
          <p:nvPr>
            <p:ph idx="1"/>
          </p:nvPr>
        </p:nvSpPr>
        <p:spPr>
          <a:xfrm>
            <a:off x="457200" y="822722"/>
            <a:ext cx="8229600" cy="4478486"/>
          </a:xfrm>
        </p:spPr>
        <p:txBody>
          <a:bodyPr>
            <a:normAutofit/>
          </a:bodyPr>
          <a:lstStyle/>
          <a:p>
            <a:r>
              <a:rPr lang="en-US" sz="2400" dirty="0"/>
              <a:t>An abstract class is a class with no instances, used as a template to create subclasses</a:t>
            </a:r>
          </a:p>
          <a:p>
            <a:r>
              <a:rPr lang="en-US" sz="2400" dirty="0"/>
              <a:t>An abstract operation is an operation that is declared in an abstract class but not implemented.</a:t>
            </a:r>
          </a:p>
          <a:p>
            <a:r>
              <a:rPr lang="en-US" sz="2400" dirty="0"/>
              <a:t>In reality, some of the operations may be implemented in the abstract class, especially in </a:t>
            </a:r>
          </a:p>
          <a:p>
            <a:pPr marL="358775" indent="0">
              <a:buNone/>
            </a:pPr>
            <a:r>
              <a:rPr lang="en-US" sz="2400" dirty="0"/>
              <a:t>cases in which some or all </a:t>
            </a:r>
          </a:p>
          <a:p>
            <a:pPr marL="358775" indent="0">
              <a:buNone/>
            </a:pPr>
            <a:r>
              <a:rPr lang="en-US" sz="2400" dirty="0"/>
              <a:t>of the subclasses need to </a:t>
            </a:r>
          </a:p>
          <a:p>
            <a:pPr marL="358775" indent="0">
              <a:buNone/>
            </a:pPr>
            <a:r>
              <a:rPr lang="en-US" sz="2400" dirty="0"/>
              <a:t>use the same </a:t>
            </a:r>
          </a:p>
          <a:p>
            <a:pPr marL="358775" indent="0">
              <a:buNone/>
            </a:pPr>
            <a:r>
              <a:rPr lang="en-US" sz="2400" dirty="0"/>
              <a:t>implementation.</a:t>
            </a:r>
          </a:p>
        </p:txBody>
      </p:sp>
      <p:pic>
        <p:nvPicPr>
          <p:cNvPr id="5" name="Picture 4">
            <a:extLst>
              <a:ext uri="{FF2B5EF4-FFF2-40B4-BE49-F238E27FC236}">
                <a16:creationId xmlns:a16="http://schemas.microsoft.com/office/drawing/2014/main" id="{9E135ECE-98E1-994B-E1CC-9BAE314EC64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247675" y="2924944"/>
            <a:ext cx="6738499" cy="3888432"/>
          </a:xfrm>
          <a:prstGeom prst="rect">
            <a:avLst/>
          </a:prstGeom>
        </p:spPr>
      </p:pic>
    </p:spTree>
    <p:extLst>
      <p:ext uri="{BB962C8B-B14F-4D97-AF65-F5344CB8AC3E}">
        <p14:creationId xmlns:p14="http://schemas.microsoft.com/office/powerpoint/2010/main" val="3151205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32A99-38BA-62C8-02D4-A9441FB45C5E}"/>
              </a:ext>
            </a:extLst>
          </p:cNvPr>
          <p:cNvSpPr>
            <a:spLocks noGrp="1"/>
          </p:cNvSpPr>
          <p:nvPr>
            <p:ph type="title"/>
          </p:nvPr>
        </p:nvSpPr>
        <p:spPr/>
        <p:txBody>
          <a:bodyPr/>
          <a:lstStyle/>
          <a:p>
            <a:r>
              <a:rPr lang="en-US" dirty="0"/>
              <a:t>Class Interface Specifications</a:t>
            </a:r>
          </a:p>
        </p:txBody>
      </p:sp>
      <p:sp>
        <p:nvSpPr>
          <p:cNvPr id="3" name="Content Placeholder 2">
            <a:extLst>
              <a:ext uri="{FF2B5EF4-FFF2-40B4-BE49-F238E27FC236}">
                <a16:creationId xmlns:a16="http://schemas.microsoft.com/office/drawing/2014/main" id="{3BD69716-D88D-F012-E009-4F6FCA169497}"/>
              </a:ext>
            </a:extLst>
          </p:cNvPr>
          <p:cNvSpPr>
            <a:spLocks noGrp="1"/>
          </p:cNvSpPr>
          <p:nvPr>
            <p:ph idx="1"/>
          </p:nvPr>
        </p:nvSpPr>
        <p:spPr>
          <a:xfrm>
            <a:off x="457200" y="976312"/>
            <a:ext cx="8229600" cy="5881688"/>
          </a:xfrm>
        </p:spPr>
        <p:txBody>
          <a:bodyPr>
            <a:normAutofit fontScale="92500" lnSpcReduction="10000"/>
          </a:bodyPr>
          <a:lstStyle/>
          <a:p>
            <a:pPr marL="0" indent="0">
              <a:buNone/>
            </a:pPr>
            <a:r>
              <a:rPr lang="en-US" sz="2600" dirty="0"/>
              <a:t>A class interface specification defines the interface of the information hiding class, including the specification of the operations provided by the class. It defines the following:</a:t>
            </a:r>
          </a:p>
          <a:p>
            <a:r>
              <a:rPr lang="en-US" sz="2000" dirty="0"/>
              <a:t>Information hidden by information hiding class: for example, data structure(s) encapsulated, in the case of a data abstraction class.</a:t>
            </a:r>
          </a:p>
          <a:p>
            <a:r>
              <a:rPr lang="en-US" sz="2000" dirty="0"/>
              <a:t>Class structuring criteria used to design this class.</a:t>
            </a:r>
          </a:p>
          <a:p>
            <a:r>
              <a:rPr lang="en-US" sz="2000" dirty="0"/>
              <a:t>Assumptions made in specifying the class: for example, whether one operation needs to be called before another.</a:t>
            </a:r>
          </a:p>
          <a:p>
            <a:r>
              <a:rPr lang="en-US" sz="2000" dirty="0"/>
              <a:t>Anticipated changes. This is to encourage consideration of design for change.</a:t>
            </a:r>
          </a:p>
          <a:p>
            <a:r>
              <a:rPr lang="en-US" sz="2000" dirty="0"/>
              <a:t>Superclass (if applicable)</a:t>
            </a:r>
          </a:p>
          <a:p>
            <a:r>
              <a:rPr lang="en-US" sz="2000" dirty="0"/>
              <a:t>Inherited operations (if applicable)</a:t>
            </a:r>
          </a:p>
          <a:p>
            <a:r>
              <a:rPr lang="en-US" sz="2000" dirty="0"/>
              <a:t>Operations provided by the class. For each operation, define:</a:t>
            </a:r>
          </a:p>
          <a:p>
            <a:pPr lvl="1"/>
            <a:r>
              <a:rPr lang="en-US" sz="1600" dirty="0"/>
              <a:t>Function performed</a:t>
            </a:r>
          </a:p>
          <a:p>
            <a:pPr lvl="1"/>
            <a:r>
              <a:rPr lang="en-US" sz="1600" dirty="0"/>
              <a:t>Precondition (a condition that must be true when the operation is invoked)</a:t>
            </a:r>
          </a:p>
          <a:p>
            <a:pPr lvl="1"/>
            <a:r>
              <a:rPr lang="en-US" sz="1600" dirty="0"/>
              <a:t>Postcondition (a condition that must be true at the completion of the operation)</a:t>
            </a:r>
          </a:p>
          <a:p>
            <a:pPr lvl="1"/>
            <a:r>
              <a:rPr lang="en-US" sz="1600" dirty="0"/>
              <a:t>Invariant (a condition that must be true at all times: before, during, and after execution of the operation)</a:t>
            </a:r>
          </a:p>
          <a:p>
            <a:pPr lvl="1"/>
            <a:r>
              <a:rPr lang="en-US" sz="1600" dirty="0"/>
              <a:t>Input parameters</a:t>
            </a:r>
          </a:p>
          <a:p>
            <a:pPr lvl="1"/>
            <a:r>
              <a:rPr lang="en-US" sz="1600" dirty="0"/>
              <a:t>Output parameters</a:t>
            </a:r>
          </a:p>
          <a:p>
            <a:pPr lvl="1"/>
            <a:r>
              <a:rPr lang="en-US" sz="1600" dirty="0"/>
              <a:t>Operations used from other classes</a:t>
            </a:r>
          </a:p>
        </p:txBody>
      </p:sp>
    </p:spTree>
    <p:extLst>
      <p:ext uri="{BB962C8B-B14F-4D97-AF65-F5344CB8AC3E}">
        <p14:creationId xmlns:p14="http://schemas.microsoft.com/office/powerpoint/2010/main" val="1826936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32A99-38BA-62C8-02D4-A9441FB45C5E}"/>
              </a:ext>
            </a:extLst>
          </p:cNvPr>
          <p:cNvSpPr>
            <a:spLocks noGrp="1"/>
          </p:cNvSpPr>
          <p:nvPr>
            <p:ph type="title"/>
          </p:nvPr>
        </p:nvSpPr>
        <p:spPr/>
        <p:txBody>
          <a:bodyPr>
            <a:normAutofit fontScale="90000"/>
          </a:bodyPr>
          <a:lstStyle/>
          <a:p>
            <a:r>
              <a:rPr lang="en-US" dirty="0"/>
              <a:t>Class Interface Specifications</a:t>
            </a:r>
            <a:br>
              <a:rPr lang="en-US" dirty="0"/>
            </a:br>
            <a:r>
              <a:rPr lang="en-US" sz="3100" i="1" dirty="0"/>
              <a:t>Example of Class Interface Speciﬁcation 1/2</a:t>
            </a:r>
          </a:p>
        </p:txBody>
      </p:sp>
      <p:pic>
        <p:nvPicPr>
          <p:cNvPr id="6" name="Picture 5">
            <a:extLst>
              <a:ext uri="{FF2B5EF4-FFF2-40B4-BE49-F238E27FC236}">
                <a16:creationId xmlns:a16="http://schemas.microsoft.com/office/drawing/2014/main" id="{6BD3C784-D453-18B7-BAA3-51741824332A}"/>
              </a:ext>
            </a:extLst>
          </p:cNvPr>
          <p:cNvPicPr>
            <a:picLocks noChangeAspect="1"/>
          </p:cNvPicPr>
          <p:nvPr/>
        </p:nvPicPr>
        <p:blipFill>
          <a:blip r:embed="rId2"/>
          <a:stretch>
            <a:fillRect/>
          </a:stretch>
        </p:blipFill>
        <p:spPr>
          <a:xfrm>
            <a:off x="635000" y="1085850"/>
            <a:ext cx="7874000" cy="4686300"/>
          </a:xfrm>
          <a:prstGeom prst="rect">
            <a:avLst/>
          </a:prstGeom>
        </p:spPr>
      </p:pic>
    </p:spTree>
    <p:extLst>
      <p:ext uri="{BB962C8B-B14F-4D97-AF65-F5344CB8AC3E}">
        <p14:creationId xmlns:p14="http://schemas.microsoft.com/office/powerpoint/2010/main" val="1012646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32A99-38BA-62C8-02D4-A9441FB45C5E}"/>
              </a:ext>
            </a:extLst>
          </p:cNvPr>
          <p:cNvSpPr>
            <a:spLocks noGrp="1"/>
          </p:cNvSpPr>
          <p:nvPr>
            <p:ph type="title"/>
          </p:nvPr>
        </p:nvSpPr>
        <p:spPr/>
        <p:txBody>
          <a:bodyPr>
            <a:normAutofit fontScale="90000"/>
          </a:bodyPr>
          <a:lstStyle/>
          <a:p>
            <a:r>
              <a:rPr lang="en-US" dirty="0"/>
              <a:t>Class Interface Specifications</a:t>
            </a:r>
            <a:br>
              <a:rPr lang="en-US" dirty="0"/>
            </a:br>
            <a:r>
              <a:rPr lang="en-US" sz="3100" i="1" dirty="0"/>
              <a:t>Example of Class Interface Speciﬁcation 2/2</a:t>
            </a:r>
          </a:p>
        </p:txBody>
      </p:sp>
      <p:pic>
        <p:nvPicPr>
          <p:cNvPr id="3" name="Picture 2">
            <a:extLst>
              <a:ext uri="{FF2B5EF4-FFF2-40B4-BE49-F238E27FC236}">
                <a16:creationId xmlns:a16="http://schemas.microsoft.com/office/drawing/2014/main" id="{A71A28A8-6FA9-3881-25E6-2735E13DB3BF}"/>
              </a:ext>
            </a:extLst>
          </p:cNvPr>
          <p:cNvPicPr>
            <a:picLocks noChangeAspect="1"/>
          </p:cNvPicPr>
          <p:nvPr/>
        </p:nvPicPr>
        <p:blipFill>
          <a:blip r:embed="rId2"/>
          <a:stretch>
            <a:fillRect/>
          </a:stretch>
        </p:blipFill>
        <p:spPr>
          <a:xfrm>
            <a:off x="742950" y="996950"/>
            <a:ext cx="7658100" cy="4864100"/>
          </a:xfrm>
          <a:prstGeom prst="rect">
            <a:avLst/>
          </a:prstGeom>
        </p:spPr>
      </p:pic>
    </p:spTree>
    <p:extLst>
      <p:ext uri="{BB962C8B-B14F-4D97-AF65-F5344CB8AC3E}">
        <p14:creationId xmlns:p14="http://schemas.microsoft.com/office/powerpoint/2010/main" val="2907196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762DA-EB69-1A5B-3767-4D683D817ED0}"/>
              </a:ext>
            </a:extLst>
          </p:cNvPr>
          <p:cNvSpPr>
            <a:spLocks noGrp="1"/>
          </p:cNvSpPr>
          <p:nvPr>
            <p:ph type="title"/>
          </p:nvPr>
        </p:nvSpPr>
        <p:spPr/>
        <p:txBody>
          <a:bodyPr>
            <a:noAutofit/>
          </a:bodyPr>
          <a:lstStyle/>
          <a:p>
            <a:r>
              <a:rPr lang="en-US" dirty="0"/>
              <a:t>Detailed Design of Information Hiding Classes</a:t>
            </a:r>
          </a:p>
        </p:txBody>
      </p:sp>
      <p:sp>
        <p:nvSpPr>
          <p:cNvPr id="3" name="Content Placeholder 2">
            <a:extLst>
              <a:ext uri="{FF2B5EF4-FFF2-40B4-BE49-F238E27FC236}">
                <a16:creationId xmlns:a16="http://schemas.microsoft.com/office/drawing/2014/main" id="{329DB6AF-1E96-5C01-FFDB-42A98C22D8D7}"/>
              </a:ext>
            </a:extLst>
          </p:cNvPr>
          <p:cNvSpPr>
            <a:spLocks noGrp="1"/>
          </p:cNvSpPr>
          <p:nvPr>
            <p:ph idx="1"/>
          </p:nvPr>
        </p:nvSpPr>
        <p:spPr/>
        <p:txBody>
          <a:bodyPr>
            <a:normAutofit/>
          </a:bodyPr>
          <a:lstStyle/>
          <a:p>
            <a:pPr marL="0" indent="0">
              <a:buNone/>
            </a:pPr>
            <a:r>
              <a:rPr lang="en-GB" sz="2400" dirty="0"/>
              <a:t>During </a:t>
            </a:r>
            <a:r>
              <a:rPr lang="en-GB" sz="2400" b="1" dirty="0">
                <a:solidFill>
                  <a:schemeClr val="accent6"/>
                </a:solidFill>
              </a:rPr>
              <a:t>detailed design of the information hiding classes</a:t>
            </a:r>
            <a:r>
              <a:rPr lang="en-GB" sz="2400" dirty="0"/>
              <a:t>, the internal </a:t>
            </a:r>
            <a:r>
              <a:rPr lang="en-GB" sz="2400" dirty="0">
                <a:solidFill>
                  <a:schemeClr val="accent6"/>
                </a:solidFill>
              </a:rPr>
              <a:t>algorithmic design</a:t>
            </a:r>
            <a:r>
              <a:rPr lang="en-GB" sz="2400" dirty="0"/>
              <a:t> of each operation is </a:t>
            </a:r>
            <a:r>
              <a:rPr lang="en-GB" sz="2400" dirty="0">
                <a:solidFill>
                  <a:schemeClr val="accent6"/>
                </a:solidFill>
              </a:rPr>
              <a:t>determined</a:t>
            </a:r>
            <a:r>
              <a:rPr lang="en-GB" sz="2400" dirty="0"/>
              <a:t>. The </a:t>
            </a:r>
            <a:r>
              <a:rPr lang="en-GB" sz="2400" dirty="0">
                <a:solidFill>
                  <a:schemeClr val="accent6"/>
                </a:solidFill>
              </a:rPr>
              <a:t>operation </a:t>
            </a:r>
            <a:r>
              <a:rPr lang="en-GB" sz="2400" dirty="0"/>
              <a:t>internals are </a:t>
            </a:r>
            <a:r>
              <a:rPr lang="en-GB" sz="2400" dirty="0">
                <a:solidFill>
                  <a:schemeClr val="accent6"/>
                </a:solidFill>
              </a:rPr>
              <a:t>documented </a:t>
            </a:r>
            <a:r>
              <a:rPr lang="en-GB" sz="2400" dirty="0"/>
              <a:t>in </a:t>
            </a:r>
            <a:r>
              <a:rPr lang="en-GB" sz="2400" i="1" dirty="0">
                <a:solidFill>
                  <a:schemeClr val="accent6"/>
                </a:solidFill>
              </a:rPr>
              <a:t>pseudocode</a:t>
            </a:r>
            <a:r>
              <a:rPr lang="en-GB" sz="2400" dirty="0"/>
              <a:t>.</a:t>
            </a:r>
            <a:endParaRPr lang="en-US" sz="2400" dirty="0"/>
          </a:p>
          <a:p>
            <a:pPr marL="0" indent="0">
              <a:spcBef>
                <a:spcPts val="0"/>
              </a:spcBef>
              <a:buNone/>
            </a:pPr>
            <a:endParaRPr lang="en-GB" sz="1400" b="1" i="1" dirty="0"/>
          </a:p>
          <a:p>
            <a:pPr marL="0" indent="0">
              <a:spcBef>
                <a:spcPts val="0"/>
              </a:spcBef>
              <a:buNone/>
            </a:pPr>
            <a:r>
              <a:rPr lang="en-GB" sz="2400" b="1" i="1" dirty="0"/>
              <a:t>Detailed Design of the Account</a:t>
            </a:r>
          </a:p>
          <a:p>
            <a:pPr marL="0" indent="0">
              <a:spcBef>
                <a:spcPts val="0"/>
              </a:spcBef>
              <a:buNone/>
            </a:pPr>
            <a:r>
              <a:rPr lang="en-GB" sz="2400" b="1" i="1" dirty="0"/>
              <a:t>Abstract Superclass</a:t>
            </a:r>
          </a:p>
        </p:txBody>
      </p:sp>
      <p:pic>
        <p:nvPicPr>
          <p:cNvPr id="6" name="Picture 5">
            <a:extLst>
              <a:ext uri="{FF2B5EF4-FFF2-40B4-BE49-F238E27FC236}">
                <a16:creationId xmlns:a16="http://schemas.microsoft.com/office/drawing/2014/main" id="{642CCE08-0F80-18C2-31B5-D59155B58D3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51692" y="3212976"/>
            <a:ext cx="4750461" cy="2741240"/>
          </a:xfrm>
          <a:prstGeom prst="rect">
            <a:avLst/>
          </a:prstGeom>
        </p:spPr>
      </p:pic>
      <p:pic>
        <p:nvPicPr>
          <p:cNvPr id="7" name="Picture 6">
            <a:extLst>
              <a:ext uri="{FF2B5EF4-FFF2-40B4-BE49-F238E27FC236}">
                <a16:creationId xmlns:a16="http://schemas.microsoft.com/office/drawing/2014/main" id="{FC6EC02A-18D8-4F24-5EBA-0BF082818EA6}"/>
              </a:ext>
            </a:extLst>
          </p:cNvPr>
          <p:cNvPicPr>
            <a:picLocks noChangeAspect="1"/>
          </p:cNvPicPr>
          <p:nvPr/>
        </p:nvPicPr>
        <p:blipFill>
          <a:blip r:embed="rId4"/>
          <a:stretch>
            <a:fillRect/>
          </a:stretch>
        </p:blipFill>
        <p:spPr>
          <a:xfrm>
            <a:off x="5508104" y="2276871"/>
            <a:ext cx="2880320" cy="4271935"/>
          </a:xfrm>
          <a:prstGeom prst="rect">
            <a:avLst/>
          </a:prstGeom>
          <a:ln>
            <a:solidFill>
              <a:schemeClr val="accent1"/>
            </a:solidFill>
          </a:ln>
        </p:spPr>
      </p:pic>
    </p:spTree>
    <p:extLst>
      <p:ext uri="{BB962C8B-B14F-4D97-AF65-F5344CB8AC3E}">
        <p14:creationId xmlns:p14="http://schemas.microsoft.com/office/powerpoint/2010/main" val="3736482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9DB6AF-1E96-5C01-FFDB-42A98C22D8D7}"/>
              </a:ext>
            </a:extLst>
          </p:cNvPr>
          <p:cNvSpPr>
            <a:spLocks noGrp="1"/>
          </p:cNvSpPr>
          <p:nvPr>
            <p:ph idx="1"/>
          </p:nvPr>
        </p:nvSpPr>
        <p:spPr>
          <a:xfrm>
            <a:off x="457200" y="976313"/>
            <a:ext cx="6923112" cy="5402070"/>
          </a:xfrm>
        </p:spPr>
        <p:txBody>
          <a:bodyPr>
            <a:normAutofit/>
          </a:bodyPr>
          <a:lstStyle/>
          <a:p>
            <a:pPr marL="0" indent="0">
              <a:spcBef>
                <a:spcPts val="0"/>
              </a:spcBef>
              <a:buNone/>
            </a:pPr>
            <a:r>
              <a:rPr lang="en-GB" sz="2400" b="1" i="1" dirty="0"/>
              <a:t>Detailed Design of </a:t>
            </a:r>
          </a:p>
          <a:p>
            <a:pPr marL="0" indent="0">
              <a:spcBef>
                <a:spcPts val="0"/>
              </a:spcBef>
              <a:buNone/>
            </a:pPr>
            <a:r>
              <a:rPr lang="en-GB" sz="2400" b="1" i="1" dirty="0"/>
              <a:t>Checking Account </a:t>
            </a:r>
          </a:p>
          <a:p>
            <a:pPr marL="0" indent="0">
              <a:spcBef>
                <a:spcPts val="0"/>
              </a:spcBef>
              <a:buNone/>
            </a:pPr>
            <a:r>
              <a:rPr lang="en-GB" sz="2400" b="1" i="1" dirty="0"/>
              <a:t>Subclass</a:t>
            </a:r>
          </a:p>
        </p:txBody>
      </p:sp>
      <p:sp>
        <p:nvSpPr>
          <p:cNvPr id="2" name="Title 1">
            <a:extLst>
              <a:ext uri="{FF2B5EF4-FFF2-40B4-BE49-F238E27FC236}">
                <a16:creationId xmlns:a16="http://schemas.microsoft.com/office/drawing/2014/main" id="{F1A762DA-EB69-1A5B-3767-4D683D817ED0}"/>
              </a:ext>
            </a:extLst>
          </p:cNvPr>
          <p:cNvSpPr>
            <a:spLocks noGrp="1"/>
          </p:cNvSpPr>
          <p:nvPr>
            <p:ph type="title"/>
          </p:nvPr>
        </p:nvSpPr>
        <p:spPr/>
        <p:txBody>
          <a:bodyPr>
            <a:noAutofit/>
          </a:bodyPr>
          <a:lstStyle/>
          <a:p>
            <a:r>
              <a:rPr lang="en-US" dirty="0"/>
              <a:t>Detailed Design of Information Hiding Classes</a:t>
            </a:r>
          </a:p>
        </p:txBody>
      </p:sp>
      <p:pic>
        <p:nvPicPr>
          <p:cNvPr id="8" name="Picture 7">
            <a:extLst>
              <a:ext uri="{FF2B5EF4-FFF2-40B4-BE49-F238E27FC236}">
                <a16:creationId xmlns:a16="http://schemas.microsoft.com/office/drawing/2014/main" id="{E8EE2435-0B5E-81CA-72D6-DB16B0C5DAB4}"/>
              </a:ext>
            </a:extLst>
          </p:cNvPr>
          <p:cNvPicPr>
            <a:picLocks noChangeAspect="1"/>
          </p:cNvPicPr>
          <p:nvPr/>
        </p:nvPicPr>
        <p:blipFill>
          <a:blip r:embed="rId3"/>
          <a:stretch>
            <a:fillRect/>
          </a:stretch>
        </p:blipFill>
        <p:spPr>
          <a:xfrm>
            <a:off x="3419872" y="909266"/>
            <a:ext cx="5266927" cy="5948734"/>
          </a:xfrm>
          <a:prstGeom prst="rect">
            <a:avLst/>
          </a:prstGeom>
        </p:spPr>
      </p:pic>
      <p:pic>
        <p:nvPicPr>
          <p:cNvPr id="10" name="Picture 9">
            <a:extLst>
              <a:ext uri="{FF2B5EF4-FFF2-40B4-BE49-F238E27FC236}">
                <a16:creationId xmlns:a16="http://schemas.microsoft.com/office/drawing/2014/main" id="{0A9857AD-B464-46DA-0CF0-738279726234}"/>
              </a:ext>
            </a:extLst>
          </p:cNvPr>
          <p:cNvPicPr>
            <a:picLocks noChangeAspect="1"/>
          </p:cNvPicPr>
          <p:nvPr/>
        </p:nvPicPr>
        <p:blipFill>
          <a:blip r:embed="rId4"/>
          <a:stretch>
            <a:fillRect/>
          </a:stretch>
        </p:blipFill>
        <p:spPr>
          <a:xfrm>
            <a:off x="611560" y="2314738"/>
            <a:ext cx="2758756" cy="1546309"/>
          </a:xfrm>
          <a:prstGeom prst="rect">
            <a:avLst/>
          </a:prstGeom>
        </p:spPr>
      </p:pic>
    </p:spTree>
    <p:extLst>
      <p:ext uri="{BB962C8B-B14F-4D97-AF65-F5344CB8AC3E}">
        <p14:creationId xmlns:p14="http://schemas.microsoft.com/office/powerpoint/2010/main" val="3497225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99EA-C5CE-5347-919C-C0D74F007F96}"/>
              </a:ext>
            </a:extLst>
          </p:cNvPr>
          <p:cNvSpPr>
            <a:spLocks noGrp="1"/>
          </p:cNvSpPr>
          <p:nvPr>
            <p:ph type="title"/>
          </p:nvPr>
        </p:nvSpPr>
        <p:spPr/>
        <p:txBody>
          <a:bodyPr/>
          <a:lstStyle/>
          <a:p>
            <a:r>
              <a:rPr lang="en-US" dirty="0"/>
              <a:t>Main Contents</a:t>
            </a:r>
          </a:p>
        </p:txBody>
      </p:sp>
      <p:sp>
        <p:nvSpPr>
          <p:cNvPr id="3" name="Content Placeholder 2">
            <a:extLst>
              <a:ext uri="{FF2B5EF4-FFF2-40B4-BE49-F238E27FC236}">
                <a16:creationId xmlns:a16="http://schemas.microsoft.com/office/drawing/2014/main" id="{95E112E8-6461-6941-847B-75C1524A4D1C}"/>
              </a:ext>
            </a:extLst>
          </p:cNvPr>
          <p:cNvSpPr>
            <a:spLocks noGrp="1"/>
          </p:cNvSpPr>
          <p:nvPr>
            <p:ph idx="1"/>
          </p:nvPr>
        </p:nvSpPr>
        <p:spPr>
          <a:xfrm>
            <a:off x="457200" y="976312"/>
            <a:ext cx="8229600" cy="5621039"/>
          </a:xfrm>
        </p:spPr>
        <p:txBody>
          <a:bodyPr>
            <a:normAutofit fontScale="92500" lnSpcReduction="20000"/>
          </a:bodyPr>
          <a:lstStyle/>
          <a:p>
            <a:r>
              <a:rPr lang="en-US" dirty="0"/>
              <a:t>General Introduction</a:t>
            </a:r>
          </a:p>
          <a:p>
            <a:r>
              <a:rPr lang="en-US" dirty="0"/>
              <a:t>Concepts, Architectures, and Patterns</a:t>
            </a:r>
          </a:p>
          <a:p>
            <a:r>
              <a:rPr lang="en-US" dirty="0"/>
              <a:t>Designing Information Hiding Classes</a:t>
            </a:r>
          </a:p>
          <a:p>
            <a:r>
              <a:rPr lang="en-US" dirty="0"/>
              <a:t>Designing Class Interface &amp; Operations</a:t>
            </a:r>
          </a:p>
          <a:p>
            <a:r>
              <a:rPr lang="en-VN" dirty="0"/>
              <a:t>Data </a:t>
            </a:r>
            <a:r>
              <a:rPr lang="en-VN"/>
              <a:t>Abstraction Classes</a:t>
            </a:r>
            <a:endParaRPr lang="en-US" dirty="0"/>
          </a:p>
          <a:p>
            <a:r>
              <a:rPr lang="en-VN"/>
              <a:t>State-Machine Classes</a:t>
            </a:r>
            <a:endParaRPr lang="en-US" dirty="0"/>
          </a:p>
          <a:p>
            <a:r>
              <a:rPr lang="en-US" dirty="0"/>
              <a:t>Graphical User Interaction Classes</a:t>
            </a:r>
          </a:p>
          <a:p>
            <a:r>
              <a:rPr lang="en-US" dirty="0"/>
              <a:t>Business Logic </a:t>
            </a:r>
            <a:r>
              <a:rPr lang="en-VN"/>
              <a:t>Classes</a:t>
            </a:r>
            <a:endParaRPr lang="en-US" dirty="0"/>
          </a:p>
          <a:p>
            <a:r>
              <a:rPr lang="en-US" dirty="0"/>
              <a:t>Inheritance in Design</a:t>
            </a:r>
          </a:p>
          <a:p>
            <a:r>
              <a:rPr lang="en-US" dirty="0"/>
              <a:t>Class Interface Specifications</a:t>
            </a:r>
          </a:p>
          <a:p>
            <a:r>
              <a:rPr lang="en-US" dirty="0"/>
              <a:t>Detailed Design of Information Hiding Classes</a:t>
            </a:r>
          </a:p>
          <a:p>
            <a:r>
              <a:rPr lang="en-US" dirty="0"/>
              <a:t>Polymorphism and Dynamic Binding</a:t>
            </a:r>
          </a:p>
        </p:txBody>
      </p:sp>
    </p:spTree>
    <p:extLst>
      <p:ext uri="{BB962C8B-B14F-4D97-AF65-F5344CB8AC3E}">
        <p14:creationId xmlns:p14="http://schemas.microsoft.com/office/powerpoint/2010/main" val="2443509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9DB6AF-1E96-5C01-FFDB-42A98C22D8D7}"/>
              </a:ext>
            </a:extLst>
          </p:cNvPr>
          <p:cNvSpPr>
            <a:spLocks noGrp="1"/>
          </p:cNvSpPr>
          <p:nvPr>
            <p:ph idx="1"/>
          </p:nvPr>
        </p:nvSpPr>
        <p:spPr>
          <a:xfrm>
            <a:off x="457200" y="976313"/>
            <a:ext cx="6923112" cy="5402070"/>
          </a:xfrm>
        </p:spPr>
        <p:txBody>
          <a:bodyPr>
            <a:normAutofit/>
          </a:bodyPr>
          <a:lstStyle/>
          <a:p>
            <a:pPr marL="0" indent="0">
              <a:spcBef>
                <a:spcPts val="0"/>
              </a:spcBef>
              <a:buNone/>
            </a:pPr>
            <a:r>
              <a:rPr lang="en-GB" sz="2400" b="1" i="1" dirty="0"/>
              <a:t>Detailed Design of </a:t>
            </a:r>
          </a:p>
          <a:p>
            <a:pPr marL="0" indent="0">
              <a:spcBef>
                <a:spcPts val="0"/>
              </a:spcBef>
              <a:buNone/>
            </a:pPr>
            <a:r>
              <a:rPr lang="en-GB" sz="2400" b="1" i="1" dirty="0"/>
              <a:t>Savings Account </a:t>
            </a:r>
          </a:p>
          <a:p>
            <a:pPr marL="0" indent="0">
              <a:spcBef>
                <a:spcPts val="0"/>
              </a:spcBef>
              <a:buNone/>
            </a:pPr>
            <a:r>
              <a:rPr lang="en-GB" sz="2400" b="1" i="1" dirty="0"/>
              <a:t>Subclass 1/2</a:t>
            </a:r>
          </a:p>
        </p:txBody>
      </p:sp>
      <p:sp>
        <p:nvSpPr>
          <p:cNvPr id="2" name="Title 1">
            <a:extLst>
              <a:ext uri="{FF2B5EF4-FFF2-40B4-BE49-F238E27FC236}">
                <a16:creationId xmlns:a16="http://schemas.microsoft.com/office/drawing/2014/main" id="{F1A762DA-EB69-1A5B-3767-4D683D817ED0}"/>
              </a:ext>
            </a:extLst>
          </p:cNvPr>
          <p:cNvSpPr>
            <a:spLocks noGrp="1"/>
          </p:cNvSpPr>
          <p:nvPr>
            <p:ph type="title"/>
          </p:nvPr>
        </p:nvSpPr>
        <p:spPr/>
        <p:txBody>
          <a:bodyPr>
            <a:noAutofit/>
          </a:bodyPr>
          <a:lstStyle/>
          <a:p>
            <a:r>
              <a:rPr lang="en-US" dirty="0"/>
              <a:t>Detailed Design of Information Hiding Classes</a:t>
            </a:r>
          </a:p>
        </p:txBody>
      </p:sp>
      <p:pic>
        <p:nvPicPr>
          <p:cNvPr id="4" name="Picture 3">
            <a:extLst>
              <a:ext uri="{FF2B5EF4-FFF2-40B4-BE49-F238E27FC236}">
                <a16:creationId xmlns:a16="http://schemas.microsoft.com/office/drawing/2014/main" id="{2E50DE0E-2304-9702-48D5-34806CAB439C}"/>
              </a:ext>
            </a:extLst>
          </p:cNvPr>
          <p:cNvPicPr>
            <a:picLocks noChangeAspect="1"/>
          </p:cNvPicPr>
          <p:nvPr/>
        </p:nvPicPr>
        <p:blipFill>
          <a:blip r:embed="rId3"/>
          <a:stretch>
            <a:fillRect/>
          </a:stretch>
        </p:blipFill>
        <p:spPr>
          <a:xfrm>
            <a:off x="3070175" y="972974"/>
            <a:ext cx="5616624" cy="1507452"/>
          </a:xfrm>
          <a:prstGeom prst="rect">
            <a:avLst/>
          </a:prstGeom>
        </p:spPr>
      </p:pic>
      <p:pic>
        <p:nvPicPr>
          <p:cNvPr id="6" name="Picture 5">
            <a:extLst>
              <a:ext uri="{FF2B5EF4-FFF2-40B4-BE49-F238E27FC236}">
                <a16:creationId xmlns:a16="http://schemas.microsoft.com/office/drawing/2014/main" id="{785AA142-1842-E66C-0C9B-2F6F14D59D01}"/>
              </a:ext>
            </a:extLst>
          </p:cNvPr>
          <p:cNvPicPr>
            <a:picLocks noChangeAspect="1"/>
          </p:cNvPicPr>
          <p:nvPr/>
        </p:nvPicPr>
        <p:blipFill>
          <a:blip r:embed="rId4"/>
          <a:stretch>
            <a:fillRect/>
          </a:stretch>
        </p:blipFill>
        <p:spPr>
          <a:xfrm>
            <a:off x="3275856" y="2420888"/>
            <a:ext cx="4824536" cy="3458295"/>
          </a:xfrm>
          <a:prstGeom prst="rect">
            <a:avLst/>
          </a:prstGeom>
        </p:spPr>
      </p:pic>
      <p:pic>
        <p:nvPicPr>
          <p:cNvPr id="9" name="Picture 8">
            <a:extLst>
              <a:ext uri="{FF2B5EF4-FFF2-40B4-BE49-F238E27FC236}">
                <a16:creationId xmlns:a16="http://schemas.microsoft.com/office/drawing/2014/main" id="{E06F2387-AD23-F18C-09E0-13EE20F9C062}"/>
              </a:ext>
            </a:extLst>
          </p:cNvPr>
          <p:cNvPicPr>
            <a:picLocks noChangeAspect="1"/>
          </p:cNvPicPr>
          <p:nvPr/>
        </p:nvPicPr>
        <p:blipFill>
          <a:blip r:embed="rId5"/>
          <a:stretch>
            <a:fillRect/>
          </a:stretch>
        </p:blipFill>
        <p:spPr>
          <a:xfrm>
            <a:off x="651196" y="2480425"/>
            <a:ext cx="2624659" cy="2294513"/>
          </a:xfrm>
          <a:prstGeom prst="rect">
            <a:avLst/>
          </a:prstGeom>
        </p:spPr>
      </p:pic>
    </p:spTree>
    <p:extLst>
      <p:ext uri="{BB962C8B-B14F-4D97-AF65-F5344CB8AC3E}">
        <p14:creationId xmlns:p14="http://schemas.microsoft.com/office/powerpoint/2010/main" val="825208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9DB6AF-1E96-5C01-FFDB-42A98C22D8D7}"/>
              </a:ext>
            </a:extLst>
          </p:cNvPr>
          <p:cNvSpPr>
            <a:spLocks noGrp="1"/>
          </p:cNvSpPr>
          <p:nvPr>
            <p:ph idx="1"/>
          </p:nvPr>
        </p:nvSpPr>
        <p:spPr>
          <a:xfrm>
            <a:off x="457200" y="976313"/>
            <a:ext cx="6923112" cy="5402070"/>
          </a:xfrm>
        </p:spPr>
        <p:txBody>
          <a:bodyPr>
            <a:normAutofit/>
          </a:bodyPr>
          <a:lstStyle/>
          <a:p>
            <a:pPr marL="0" indent="0">
              <a:spcBef>
                <a:spcPts val="0"/>
              </a:spcBef>
              <a:buNone/>
            </a:pPr>
            <a:r>
              <a:rPr lang="en-GB" sz="2400" b="1" i="1" dirty="0"/>
              <a:t>Detailed Design of </a:t>
            </a:r>
          </a:p>
          <a:p>
            <a:pPr marL="0" indent="0">
              <a:spcBef>
                <a:spcPts val="0"/>
              </a:spcBef>
              <a:buNone/>
            </a:pPr>
            <a:r>
              <a:rPr lang="en-GB" sz="2400" b="1" i="1" dirty="0"/>
              <a:t>Savings Account </a:t>
            </a:r>
          </a:p>
          <a:p>
            <a:pPr marL="0" indent="0">
              <a:spcBef>
                <a:spcPts val="0"/>
              </a:spcBef>
              <a:buNone/>
            </a:pPr>
            <a:r>
              <a:rPr lang="en-GB" sz="2400" b="1" i="1" dirty="0"/>
              <a:t>Subclass 2/2</a:t>
            </a:r>
          </a:p>
        </p:txBody>
      </p:sp>
      <p:sp>
        <p:nvSpPr>
          <p:cNvPr id="2" name="Title 1">
            <a:extLst>
              <a:ext uri="{FF2B5EF4-FFF2-40B4-BE49-F238E27FC236}">
                <a16:creationId xmlns:a16="http://schemas.microsoft.com/office/drawing/2014/main" id="{F1A762DA-EB69-1A5B-3767-4D683D817ED0}"/>
              </a:ext>
            </a:extLst>
          </p:cNvPr>
          <p:cNvSpPr>
            <a:spLocks noGrp="1"/>
          </p:cNvSpPr>
          <p:nvPr>
            <p:ph type="title"/>
          </p:nvPr>
        </p:nvSpPr>
        <p:spPr/>
        <p:txBody>
          <a:bodyPr>
            <a:noAutofit/>
          </a:bodyPr>
          <a:lstStyle/>
          <a:p>
            <a:r>
              <a:rPr lang="en-US" dirty="0"/>
              <a:t>Detailed Design of Information Hiding Classes</a:t>
            </a:r>
          </a:p>
        </p:txBody>
      </p:sp>
      <p:pic>
        <p:nvPicPr>
          <p:cNvPr id="5" name="Picture 4">
            <a:extLst>
              <a:ext uri="{FF2B5EF4-FFF2-40B4-BE49-F238E27FC236}">
                <a16:creationId xmlns:a16="http://schemas.microsoft.com/office/drawing/2014/main" id="{41E80F94-DFC8-8299-2734-EC110ACFFAC9}"/>
              </a:ext>
            </a:extLst>
          </p:cNvPr>
          <p:cNvPicPr>
            <a:picLocks noChangeAspect="1"/>
          </p:cNvPicPr>
          <p:nvPr/>
        </p:nvPicPr>
        <p:blipFill>
          <a:blip r:embed="rId3"/>
          <a:stretch>
            <a:fillRect/>
          </a:stretch>
        </p:blipFill>
        <p:spPr>
          <a:xfrm>
            <a:off x="3352799" y="1340768"/>
            <a:ext cx="5334000" cy="3162300"/>
          </a:xfrm>
          <a:prstGeom prst="rect">
            <a:avLst/>
          </a:prstGeom>
        </p:spPr>
      </p:pic>
      <p:pic>
        <p:nvPicPr>
          <p:cNvPr id="7" name="Picture 6">
            <a:extLst>
              <a:ext uri="{FF2B5EF4-FFF2-40B4-BE49-F238E27FC236}">
                <a16:creationId xmlns:a16="http://schemas.microsoft.com/office/drawing/2014/main" id="{6BEADD15-34F0-B144-A76F-853DE19AFE9C}"/>
              </a:ext>
            </a:extLst>
          </p:cNvPr>
          <p:cNvPicPr>
            <a:picLocks noChangeAspect="1"/>
          </p:cNvPicPr>
          <p:nvPr/>
        </p:nvPicPr>
        <p:blipFill>
          <a:blip r:embed="rId4"/>
          <a:stretch>
            <a:fillRect/>
          </a:stretch>
        </p:blipFill>
        <p:spPr>
          <a:xfrm>
            <a:off x="651196" y="2480425"/>
            <a:ext cx="2624659" cy="2294513"/>
          </a:xfrm>
          <a:prstGeom prst="rect">
            <a:avLst/>
          </a:prstGeom>
        </p:spPr>
      </p:pic>
    </p:spTree>
    <p:extLst>
      <p:ext uri="{BB962C8B-B14F-4D97-AF65-F5344CB8AC3E}">
        <p14:creationId xmlns:p14="http://schemas.microsoft.com/office/powerpoint/2010/main" val="1047719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36205-21ED-12A1-0982-1A53667AACC0}"/>
              </a:ext>
            </a:extLst>
          </p:cNvPr>
          <p:cNvSpPr>
            <a:spLocks noGrp="1"/>
          </p:cNvSpPr>
          <p:nvPr>
            <p:ph type="title"/>
          </p:nvPr>
        </p:nvSpPr>
        <p:spPr/>
        <p:txBody>
          <a:bodyPr>
            <a:normAutofit fontScale="90000"/>
          </a:bodyPr>
          <a:lstStyle/>
          <a:p>
            <a:r>
              <a:rPr lang="en-US" dirty="0"/>
              <a:t>Polymorphism and Dynamic Binding</a:t>
            </a:r>
          </a:p>
        </p:txBody>
      </p:sp>
      <p:sp>
        <p:nvSpPr>
          <p:cNvPr id="3" name="Content Placeholder 2">
            <a:extLst>
              <a:ext uri="{FF2B5EF4-FFF2-40B4-BE49-F238E27FC236}">
                <a16:creationId xmlns:a16="http://schemas.microsoft.com/office/drawing/2014/main" id="{A7A54A2D-9972-1BCE-1514-2AEE163321BC}"/>
              </a:ext>
            </a:extLst>
          </p:cNvPr>
          <p:cNvSpPr>
            <a:spLocks noGrp="1"/>
          </p:cNvSpPr>
          <p:nvPr>
            <p:ph idx="1"/>
          </p:nvPr>
        </p:nvSpPr>
        <p:spPr/>
        <p:txBody>
          <a:bodyPr>
            <a:normAutofit fontScale="92500" lnSpcReduction="10000"/>
          </a:bodyPr>
          <a:lstStyle/>
          <a:p>
            <a:pPr marL="457200" lvl="0" indent="-330200" algn="l" rtl="0">
              <a:lnSpc>
                <a:spcPct val="100000"/>
              </a:lnSpc>
              <a:spcBef>
                <a:spcPts val="0"/>
              </a:spcBef>
              <a:spcAft>
                <a:spcPts val="0"/>
              </a:spcAft>
              <a:buSzPts val="1600"/>
              <a:buChar char="●"/>
            </a:pPr>
            <a:r>
              <a:rPr lang="en-GB" b="1" dirty="0">
                <a:solidFill>
                  <a:schemeClr val="accent6"/>
                </a:solidFill>
              </a:rPr>
              <a:t>Polymorphism </a:t>
            </a:r>
            <a:r>
              <a:rPr lang="en-GB" dirty="0"/>
              <a:t>is Greek for “many forms”. In object-oriented design, </a:t>
            </a:r>
            <a:r>
              <a:rPr lang="en-GB" b="1" dirty="0">
                <a:solidFill>
                  <a:schemeClr val="accent6"/>
                </a:solidFill>
              </a:rPr>
              <a:t>polymorphism </a:t>
            </a:r>
            <a:r>
              <a:rPr lang="en-GB" dirty="0"/>
              <a:t>is used to mean that different classes may have the same operation name. The specification of the operation is identical for each class; however, classes can implement the operation differently.</a:t>
            </a:r>
          </a:p>
          <a:p>
            <a:pPr marL="457200" lvl="0" indent="-330200" algn="l" rtl="0">
              <a:lnSpc>
                <a:spcPct val="100000"/>
              </a:lnSpc>
              <a:spcBef>
                <a:spcPts val="0"/>
              </a:spcBef>
              <a:spcAft>
                <a:spcPts val="0"/>
              </a:spcAft>
              <a:buSzPts val="1600"/>
              <a:buChar char="●"/>
            </a:pPr>
            <a:r>
              <a:rPr lang="en-GB" b="1" dirty="0">
                <a:solidFill>
                  <a:schemeClr val="accent6"/>
                </a:solidFill>
              </a:rPr>
              <a:t>Dynamic binding</a:t>
            </a:r>
            <a:r>
              <a:rPr lang="en-GB" dirty="0"/>
              <a:t> is used in conjunction with </a:t>
            </a:r>
            <a:r>
              <a:rPr lang="en-GB" b="1" dirty="0">
                <a:solidFill>
                  <a:schemeClr val="accent6"/>
                </a:solidFill>
              </a:rPr>
              <a:t>polymorphism</a:t>
            </a:r>
            <a:r>
              <a:rPr lang="en-GB" dirty="0"/>
              <a:t>.</a:t>
            </a:r>
          </a:p>
          <a:p>
            <a:pPr marL="457200" lvl="0" indent="-330200" algn="l" rtl="0">
              <a:lnSpc>
                <a:spcPct val="100000"/>
              </a:lnSpc>
              <a:spcBef>
                <a:spcPts val="0"/>
              </a:spcBef>
              <a:spcAft>
                <a:spcPts val="0"/>
              </a:spcAft>
              <a:buSzPts val="1600"/>
              <a:buChar char="●"/>
            </a:pPr>
            <a:r>
              <a:rPr lang="en-GB" b="1" dirty="0">
                <a:solidFill>
                  <a:schemeClr val="accent6"/>
                </a:solidFill>
              </a:rPr>
              <a:t>Dynamic binding</a:t>
            </a:r>
            <a:r>
              <a:rPr lang="en-GB" dirty="0"/>
              <a:t> means that the </a:t>
            </a:r>
            <a:r>
              <a:rPr lang="en-GB" dirty="0">
                <a:solidFill>
                  <a:schemeClr val="accent6"/>
                </a:solidFill>
              </a:rPr>
              <a:t>association </a:t>
            </a:r>
            <a:r>
              <a:rPr lang="en-GB" dirty="0"/>
              <a:t>of a request to an object’s operation is done </a:t>
            </a:r>
            <a:r>
              <a:rPr lang="en-GB" dirty="0">
                <a:solidFill>
                  <a:schemeClr val="accent6"/>
                </a:solidFill>
              </a:rPr>
              <a:t>at run-time</a:t>
            </a:r>
            <a:r>
              <a:rPr lang="en-GB" dirty="0"/>
              <a:t> and can thus change from one invocation to the next.</a:t>
            </a:r>
          </a:p>
        </p:txBody>
      </p:sp>
    </p:spTree>
    <p:extLst>
      <p:ext uri="{BB962C8B-B14F-4D97-AF65-F5344CB8AC3E}">
        <p14:creationId xmlns:p14="http://schemas.microsoft.com/office/powerpoint/2010/main" val="2938196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36205-21ED-12A1-0982-1A53667AACC0}"/>
              </a:ext>
            </a:extLst>
          </p:cNvPr>
          <p:cNvSpPr>
            <a:spLocks noGrp="1"/>
          </p:cNvSpPr>
          <p:nvPr>
            <p:ph type="title"/>
          </p:nvPr>
        </p:nvSpPr>
        <p:spPr/>
        <p:txBody>
          <a:bodyPr>
            <a:normAutofit fontScale="90000"/>
          </a:bodyPr>
          <a:lstStyle/>
          <a:p>
            <a:r>
              <a:rPr lang="en-US" dirty="0"/>
              <a:t>Polymorphism and Dynamic Binding</a:t>
            </a:r>
          </a:p>
        </p:txBody>
      </p:sp>
      <p:pic>
        <p:nvPicPr>
          <p:cNvPr id="6" name="Picture 5">
            <a:extLst>
              <a:ext uri="{FF2B5EF4-FFF2-40B4-BE49-F238E27FC236}">
                <a16:creationId xmlns:a16="http://schemas.microsoft.com/office/drawing/2014/main" id="{DF7E9225-419D-F5BD-F267-80BD7FB13978}"/>
              </a:ext>
            </a:extLst>
          </p:cNvPr>
          <p:cNvPicPr>
            <a:picLocks noChangeAspect="1"/>
          </p:cNvPicPr>
          <p:nvPr/>
        </p:nvPicPr>
        <p:blipFill>
          <a:blip r:embed="rId3"/>
          <a:stretch>
            <a:fillRect/>
          </a:stretch>
        </p:blipFill>
        <p:spPr>
          <a:xfrm>
            <a:off x="1403648" y="1195791"/>
            <a:ext cx="6336704" cy="5662209"/>
          </a:xfrm>
          <a:prstGeom prst="rect">
            <a:avLst/>
          </a:prstGeom>
        </p:spPr>
      </p:pic>
      <p:sp>
        <p:nvSpPr>
          <p:cNvPr id="8" name="TextBox 7">
            <a:extLst>
              <a:ext uri="{FF2B5EF4-FFF2-40B4-BE49-F238E27FC236}">
                <a16:creationId xmlns:a16="http://schemas.microsoft.com/office/drawing/2014/main" id="{EC835931-22C3-9F2D-7FCD-6DC9F98E458F}"/>
              </a:ext>
            </a:extLst>
          </p:cNvPr>
          <p:cNvSpPr txBox="1"/>
          <p:nvPr/>
        </p:nvSpPr>
        <p:spPr>
          <a:xfrm>
            <a:off x="395536" y="836712"/>
            <a:ext cx="6746394" cy="461665"/>
          </a:xfrm>
          <a:prstGeom prst="rect">
            <a:avLst/>
          </a:prstGeom>
          <a:noFill/>
        </p:spPr>
        <p:txBody>
          <a:bodyPr wrap="square">
            <a:spAutoFit/>
          </a:bodyPr>
          <a:lstStyle/>
          <a:p>
            <a:r>
              <a:rPr lang="en-US" sz="2400" b="1" i="1" dirty="0"/>
              <a:t>Example of Polymorphism and Dynamic Binding</a:t>
            </a:r>
          </a:p>
        </p:txBody>
      </p:sp>
    </p:spTree>
    <p:extLst>
      <p:ext uri="{BB962C8B-B14F-4D97-AF65-F5344CB8AC3E}">
        <p14:creationId xmlns:p14="http://schemas.microsoft.com/office/powerpoint/2010/main" val="1729790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Q&amp;A">
            <a:extLst>
              <a:ext uri="{FF2B5EF4-FFF2-40B4-BE49-F238E27FC236}">
                <a16:creationId xmlns:a16="http://schemas.microsoft.com/office/drawing/2014/main" id="{4EFD41B2-4845-EB4D-9781-85BBC8E5F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340768"/>
            <a:ext cx="5107285" cy="329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67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99EA-C5CE-5347-919C-C0D74F007F96}"/>
              </a:ext>
            </a:extLst>
          </p:cNvPr>
          <p:cNvSpPr>
            <a:spLocks noGrp="1"/>
          </p:cNvSpPr>
          <p:nvPr>
            <p:ph type="title"/>
          </p:nvPr>
        </p:nvSpPr>
        <p:spPr/>
        <p:txBody>
          <a:bodyPr/>
          <a:lstStyle/>
          <a:p>
            <a:r>
              <a:rPr lang="en-US" dirty="0"/>
              <a:t>General Introduction</a:t>
            </a:r>
          </a:p>
        </p:txBody>
      </p:sp>
      <p:sp>
        <p:nvSpPr>
          <p:cNvPr id="3" name="Content Placeholder 2">
            <a:extLst>
              <a:ext uri="{FF2B5EF4-FFF2-40B4-BE49-F238E27FC236}">
                <a16:creationId xmlns:a16="http://schemas.microsoft.com/office/drawing/2014/main" id="{95E112E8-6461-6941-847B-75C1524A4D1C}"/>
              </a:ext>
            </a:extLst>
          </p:cNvPr>
          <p:cNvSpPr>
            <a:spLocks noGrp="1"/>
          </p:cNvSpPr>
          <p:nvPr>
            <p:ph idx="1"/>
          </p:nvPr>
        </p:nvSpPr>
        <p:spPr/>
        <p:txBody>
          <a:bodyPr>
            <a:normAutofit lnSpcReduction="10000"/>
          </a:bodyPr>
          <a:lstStyle/>
          <a:p>
            <a:r>
              <a:rPr lang="en-US" sz="2800" dirty="0"/>
              <a:t>Object-oriented design refers to software systems that are designed using the concepts of </a:t>
            </a:r>
          </a:p>
          <a:p>
            <a:pPr lvl="1"/>
            <a:r>
              <a:rPr lang="en-US" sz="2400" b="1" i="1" dirty="0"/>
              <a:t>Information hiding</a:t>
            </a:r>
            <a:r>
              <a:rPr lang="en-US" sz="2400" dirty="0"/>
              <a:t>: encapsulate different kinds of information (details of a data structure, state machine,..)</a:t>
            </a:r>
          </a:p>
          <a:p>
            <a:pPr lvl="1"/>
            <a:r>
              <a:rPr lang="en-US" sz="2400" b="1" i="1" dirty="0"/>
              <a:t>Classes</a:t>
            </a:r>
            <a:r>
              <a:rPr lang="en-US" sz="2400" dirty="0"/>
              <a:t>: the design of class interfaces and the operations provided by each class</a:t>
            </a:r>
          </a:p>
          <a:p>
            <a:pPr lvl="1" algn="just"/>
            <a:r>
              <a:rPr lang="en-US" sz="2400" b="1" i="1" dirty="0"/>
              <a:t>Inheritance</a:t>
            </a:r>
            <a:r>
              <a:rPr lang="en-US" sz="2400" dirty="0"/>
              <a:t>: mechanism for sharing and reusing code between classes - a child class inherits the properties (encapsulated data and operations) of a parent class.</a:t>
            </a:r>
          </a:p>
          <a:p>
            <a:r>
              <a:rPr lang="en-US" sz="2800" dirty="0"/>
              <a:t>Objects are instantiated from classes &amp; are accessed through operations</a:t>
            </a:r>
          </a:p>
          <a:p>
            <a:pPr lvl="1"/>
            <a:r>
              <a:rPr lang="en-US" sz="2400" dirty="0"/>
              <a:t>Are also referred to as methods</a:t>
            </a:r>
          </a:p>
          <a:p>
            <a:pPr lvl="1"/>
            <a:r>
              <a:rPr lang="en-US" sz="2400" dirty="0"/>
              <a:t>The speciﬁcation and the implementation of a function performed by an object</a:t>
            </a:r>
          </a:p>
        </p:txBody>
      </p:sp>
    </p:spTree>
    <p:extLst>
      <p:ext uri="{BB962C8B-B14F-4D97-AF65-F5344CB8AC3E}">
        <p14:creationId xmlns:p14="http://schemas.microsoft.com/office/powerpoint/2010/main" val="761684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D415A-B326-B8B3-AD61-FABF0E02F50E}"/>
              </a:ext>
            </a:extLst>
          </p:cNvPr>
          <p:cNvSpPr>
            <a:spLocks noGrp="1"/>
          </p:cNvSpPr>
          <p:nvPr>
            <p:ph type="title"/>
          </p:nvPr>
        </p:nvSpPr>
        <p:spPr/>
        <p:txBody>
          <a:bodyPr>
            <a:normAutofit fontScale="90000"/>
          </a:bodyPr>
          <a:lstStyle/>
          <a:p>
            <a:r>
              <a:rPr lang="en-US" dirty="0"/>
              <a:t>Concepts, Architectures, and Patterns</a:t>
            </a:r>
            <a:endParaRPr lang="en-VN" dirty="0"/>
          </a:p>
        </p:txBody>
      </p:sp>
      <p:sp>
        <p:nvSpPr>
          <p:cNvPr id="3" name="Content Placeholder 2">
            <a:extLst>
              <a:ext uri="{FF2B5EF4-FFF2-40B4-BE49-F238E27FC236}">
                <a16:creationId xmlns:a16="http://schemas.microsoft.com/office/drawing/2014/main" id="{A650D053-3BFD-EB1C-FEFD-E56AA9C0351C}"/>
              </a:ext>
            </a:extLst>
          </p:cNvPr>
          <p:cNvSpPr>
            <a:spLocks noGrp="1"/>
          </p:cNvSpPr>
          <p:nvPr>
            <p:ph idx="1"/>
          </p:nvPr>
        </p:nvSpPr>
        <p:spPr>
          <a:xfrm>
            <a:off x="457200" y="976313"/>
            <a:ext cx="8363272" cy="5402070"/>
          </a:xfrm>
        </p:spPr>
        <p:txBody>
          <a:bodyPr>
            <a:normAutofit fontScale="92500" lnSpcReduction="10000"/>
          </a:bodyPr>
          <a:lstStyle/>
          <a:p>
            <a:pPr marL="457200" lvl="0" indent="-330200" algn="l" rtl="0">
              <a:lnSpc>
                <a:spcPct val="100000"/>
              </a:lnSpc>
              <a:spcBef>
                <a:spcPts val="0"/>
              </a:spcBef>
              <a:spcAft>
                <a:spcPts val="0"/>
              </a:spcAft>
              <a:buSzPts val="1600"/>
              <a:buFont typeface="Nunito"/>
              <a:buChar char="●"/>
            </a:pPr>
            <a:r>
              <a:rPr lang="en-GB" sz="2800" b="1" i="1" dirty="0"/>
              <a:t>Information hiding </a:t>
            </a:r>
            <a:r>
              <a:rPr lang="en-GB" sz="2800" dirty="0"/>
              <a:t>is a fundamental design concept in which a class encapsulates some information, such as a data structure, that is hidden from the rest of the system</a:t>
            </a:r>
            <a:endParaRPr lang="en-GB" sz="2800" i="1" dirty="0">
              <a:solidFill>
                <a:schemeClr val="accent1"/>
              </a:solidFill>
            </a:endParaRPr>
          </a:p>
          <a:p>
            <a:pPr marL="457200" lvl="0" indent="-330200" algn="l" rtl="0">
              <a:lnSpc>
                <a:spcPct val="100000"/>
              </a:lnSpc>
              <a:spcBef>
                <a:spcPts val="0"/>
              </a:spcBef>
              <a:spcAft>
                <a:spcPts val="0"/>
              </a:spcAft>
              <a:buSzPts val="1600"/>
              <a:buChar char="●"/>
            </a:pPr>
            <a:r>
              <a:rPr lang="en-GB" sz="2800" dirty="0"/>
              <a:t>The </a:t>
            </a:r>
            <a:r>
              <a:rPr lang="en-GB" sz="2800" dirty="0">
                <a:solidFill>
                  <a:schemeClr val="accent6"/>
                </a:solidFill>
              </a:rPr>
              <a:t>separation </a:t>
            </a:r>
            <a:r>
              <a:rPr lang="en-GB" sz="2800" dirty="0"/>
              <a:t>of the </a:t>
            </a:r>
            <a:r>
              <a:rPr lang="en-GB" sz="2800" dirty="0">
                <a:solidFill>
                  <a:schemeClr val="accent6"/>
                </a:solidFill>
              </a:rPr>
              <a:t>interface </a:t>
            </a:r>
            <a:r>
              <a:rPr lang="en-GB" sz="2800" dirty="0"/>
              <a:t>from the </a:t>
            </a:r>
            <a:r>
              <a:rPr lang="en-GB" sz="2800" dirty="0">
                <a:solidFill>
                  <a:schemeClr val="accent6"/>
                </a:solidFill>
              </a:rPr>
              <a:t>implementation</a:t>
            </a:r>
            <a:r>
              <a:rPr lang="en-GB" sz="2800" dirty="0"/>
              <a:t>. </a:t>
            </a:r>
          </a:p>
          <a:p>
            <a:pPr marL="457200" lvl="0" indent="-330200" algn="l" rtl="0">
              <a:lnSpc>
                <a:spcPct val="100000"/>
              </a:lnSpc>
              <a:spcBef>
                <a:spcPts val="0"/>
              </a:spcBef>
              <a:spcAft>
                <a:spcPts val="0"/>
              </a:spcAft>
              <a:buSzPts val="1600"/>
              <a:buChar char="●"/>
            </a:pPr>
            <a:r>
              <a:rPr lang="en-GB" sz="2800" dirty="0"/>
              <a:t>The interface forms a contract between the provider of the interface and the user of the interface</a:t>
            </a:r>
          </a:p>
          <a:p>
            <a:pPr marL="457200" lvl="0" indent="-330200" algn="l" rtl="0">
              <a:lnSpc>
                <a:spcPct val="100000"/>
              </a:lnSpc>
              <a:spcBef>
                <a:spcPts val="0"/>
              </a:spcBef>
              <a:spcAft>
                <a:spcPts val="0"/>
              </a:spcAft>
              <a:buSzPts val="1600"/>
              <a:buChar char="●"/>
            </a:pPr>
            <a:r>
              <a:rPr lang="en-GB" sz="2800" dirty="0"/>
              <a:t>These </a:t>
            </a:r>
            <a:r>
              <a:rPr lang="en-GB" sz="2800" dirty="0">
                <a:solidFill>
                  <a:schemeClr val="accent6"/>
                </a:solidFill>
              </a:rPr>
              <a:t>object-oriented concepts</a:t>
            </a:r>
            <a:r>
              <a:rPr lang="en-GB" sz="2800" dirty="0"/>
              <a:t> have also been applied and extended in the design of </a:t>
            </a:r>
          </a:p>
          <a:p>
            <a:pPr marL="857250" lvl="1" indent="-330200">
              <a:spcBef>
                <a:spcPts val="0"/>
              </a:spcBef>
              <a:buSzPts val="1600"/>
              <a:buChar char="●"/>
            </a:pPr>
            <a:r>
              <a:rPr lang="en-GB" sz="2400" dirty="0"/>
              <a:t>Distributed and component-based software architectures, </a:t>
            </a:r>
          </a:p>
          <a:p>
            <a:pPr marL="857250" lvl="1" indent="-330200">
              <a:spcBef>
                <a:spcPts val="0"/>
              </a:spcBef>
              <a:buSzPts val="1600"/>
              <a:buChar char="●"/>
            </a:pPr>
            <a:r>
              <a:rPr lang="en-GB" sz="2400" dirty="0"/>
              <a:t>Concurrent and real-time software architectures, </a:t>
            </a:r>
          </a:p>
          <a:p>
            <a:pPr marL="857250" lvl="1" indent="-330200">
              <a:spcBef>
                <a:spcPts val="0"/>
              </a:spcBef>
              <a:buSzPts val="1600"/>
              <a:buChar char="●"/>
            </a:pPr>
            <a:r>
              <a:rPr lang="en-GB" sz="2400" dirty="0"/>
              <a:t>Service-oriented architectures,</a:t>
            </a:r>
          </a:p>
          <a:p>
            <a:pPr marL="857250" lvl="1" indent="-330200">
              <a:spcBef>
                <a:spcPts val="0"/>
              </a:spcBef>
              <a:buSzPts val="1600"/>
              <a:buChar char="●"/>
            </a:pPr>
            <a:r>
              <a:rPr lang="en-GB" sz="2400" dirty="0"/>
              <a:t>Software product line architectures.</a:t>
            </a:r>
          </a:p>
          <a:p>
            <a:pPr marL="457200" indent="-330200">
              <a:spcBef>
                <a:spcPts val="0"/>
              </a:spcBef>
              <a:buSzPts val="1600"/>
              <a:buChar char="●"/>
            </a:pPr>
            <a:r>
              <a:rPr lang="en-GB" sz="2800" dirty="0"/>
              <a:t>For communication between objects, the Call/Return pattern is the only pattern of communication in a sequential architecture</a:t>
            </a:r>
          </a:p>
          <a:p>
            <a:endParaRPr lang="en-VN" sz="2800" dirty="0"/>
          </a:p>
        </p:txBody>
      </p:sp>
    </p:spTree>
    <p:extLst>
      <p:ext uri="{BB962C8B-B14F-4D97-AF65-F5344CB8AC3E}">
        <p14:creationId xmlns:p14="http://schemas.microsoft.com/office/powerpoint/2010/main" val="2530952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787C6-F6D8-C00B-59D9-6040859385B0}"/>
              </a:ext>
            </a:extLst>
          </p:cNvPr>
          <p:cNvSpPr>
            <a:spLocks noGrp="1"/>
          </p:cNvSpPr>
          <p:nvPr>
            <p:ph type="title"/>
          </p:nvPr>
        </p:nvSpPr>
        <p:spPr/>
        <p:txBody>
          <a:bodyPr>
            <a:normAutofit fontScale="90000"/>
          </a:bodyPr>
          <a:lstStyle/>
          <a:p>
            <a:r>
              <a:rPr lang="en-US" dirty="0"/>
              <a:t>Designing Information Hiding Classes</a:t>
            </a:r>
            <a:endParaRPr lang="en-VN" dirty="0"/>
          </a:p>
        </p:txBody>
      </p:sp>
      <p:sp>
        <p:nvSpPr>
          <p:cNvPr id="3" name="Content Placeholder 2">
            <a:extLst>
              <a:ext uri="{FF2B5EF4-FFF2-40B4-BE49-F238E27FC236}">
                <a16:creationId xmlns:a16="http://schemas.microsoft.com/office/drawing/2014/main" id="{C8251C23-34B1-EE78-91E9-AAA8CFB63878}"/>
              </a:ext>
            </a:extLst>
          </p:cNvPr>
          <p:cNvSpPr>
            <a:spLocks noGrp="1"/>
          </p:cNvSpPr>
          <p:nvPr>
            <p:ph idx="1"/>
          </p:nvPr>
        </p:nvSpPr>
        <p:spPr>
          <a:xfrm>
            <a:off x="457200" y="976312"/>
            <a:ext cx="8229600" cy="5881688"/>
          </a:xfrm>
        </p:spPr>
        <p:txBody>
          <a:bodyPr>
            <a:normAutofit fontScale="85000" lnSpcReduction="10000"/>
          </a:bodyPr>
          <a:lstStyle/>
          <a:p>
            <a:pPr marL="457200" lvl="0" indent="-330200" algn="l" rtl="0">
              <a:lnSpc>
                <a:spcPct val="100000"/>
              </a:lnSpc>
              <a:spcBef>
                <a:spcPts val="0"/>
              </a:spcBef>
              <a:spcAft>
                <a:spcPts val="0"/>
              </a:spcAft>
              <a:buSzPts val="1600"/>
              <a:buFont typeface="Nunito"/>
              <a:buChar char="●"/>
            </a:pPr>
            <a:r>
              <a:rPr lang="en-GB" dirty="0"/>
              <a:t>In design </a:t>
            </a:r>
            <a:r>
              <a:rPr lang="en-GB" dirty="0" err="1"/>
              <a:t>modeling</a:t>
            </a:r>
            <a:r>
              <a:rPr lang="en-GB" dirty="0"/>
              <a:t>, information hiding classes are categorized by stereotype</a:t>
            </a:r>
            <a:r>
              <a:rPr lang="en-GB" b="1" dirty="0"/>
              <a:t>.</a:t>
            </a:r>
            <a:endParaRPr lang="en-GB" i="1" dirty="0">
              <a:solidFill>
                <a:schemeClr val="accent1"/>
              </a:solidFill>
            </a:endParaRPr>
          </a:p>
          <a:p>
            <a:pPr marL="457200" lvl="0" indent="-330200" algn="l" rtl="0">
              <a:lnSpc>
                <a:spcPct val="100000"/>
              </a:lnSpc>
              <a:spcBef>
                <a:spcPts val="0"/>
              </a:spcBef>
              <a:spcAft>
                <a:spcPts val="0"/>
              </a:spcAft>
              <a:buSzPts val="1600"/>
              <a:buChar char="●"/>
            </a:pPr>
            <a:r>
              <a:rPr lang="en-GB" dirty="0"/>
              <a:t>Classes determined from the analysis model are categorized as following:</a:t>
            </a:r>
          </a:p>
          <a:p>
            <a:pPr marL="914400" lvl="1" indent="-330200" algn="l" rtl="0">
              <a:lnSpc>
                <a:spcPct val="100000"/>
              </a:lnSpc>
              <a:spcBef>
                <a:spcPts val="0"/>
              </a:spcBef>
              <a:spcAft>
                <a:spcPts val="0"/>
              </a:spcAft>
              <a:buClr>
                <a:schemeClr val="accent3"/>
              </a:buClr>
              <a:buSzPts val="1600"/>
              <a:buChar char="■"/>
            </a:pPr>
            <a:r>
              <a:rPr lang="en-GB" dirty="0">
                <a:solidFill>
                  <a:schemeClr val="accent6"/>
                </a:solidFill>
              </a:rPr>
              <a:t>Entity classes </a:t>
            </a:r>
            <a:r>
              <a:rPr lang="en-GB" dirty="0"/>
              <a:t>from the analysis model, encapsulate data.</a:t>
            </a:r>
          </a:p>
          <a:p>
            <a:pPr marL="914400" lvl="1" indent="-330200" algn="l" rtl="0">
              <a:lnSpc>
                <a:spcPct val="100000"/>
              </a:lnSpc>
              <a:spcBef>
                <a:spcPts val="0"/>
              </a:spcBef>
              <a:spcAft>
                <a:spcPts val="0"/>
              </a:spcAft>
              <a:buClr>
                <a:schemeClr val="accent3"/>
              </a:buClr>
              <a:buSzPts val="1600"/>
              <a:buChar char="■"/>
            </a:pPr>
            <a:r>
              <a:rPr lang="en-GB" dirty="0">
                <a:solidFill>
                  <a:schemeClr val="accent6"/>
                </a:solidFill>
              </a:rPr>
              <a:t>Boundary classes</a:t>
            </a:r>
            <a:r>
              <a:rPr lang="en-GB" dirty="0"/>
              <a:t> Communicate with and interface to the external environment.</a:t>
            </a:r>
          </a:p>
          <a:p>
            <a:pPr marL="1314450" lvl="2" indent="-330200">
              <a:spcBef>
                <a:spcPts val="0"/>
              </a:spcBef>
              <a:buClr>
                <a:schemeClr val="accent3"/>
              </a:buClr>
              <a:buSzPts val="1600"/>
              <a:buChar char="■"/>
            </a:pPr>
            <a:r>
              <a:rPr lang="en-GB" dirty="0"/>
              <a:t>Active (concurrent) classes: device I/O classes, proxy classes</a:t>
            </a:r>
          </a:p>
          <a:p>
            <a:pPr marL="1314450" lvl="2" indent="-330200">
              <a:spcBef>
                <a:spcPts val="0"/>
              </a:spcBef>
              <a:buClr>
                <a:schemeClr val="accent3"/>
              </a:buClr>
              <a:buSzPts val="1600"/>
              <a:buChar char="■"/>
            </a:pPr>
            <a:r>
              <a:rPr lang="en-GB" dirty="0"/>
              <a:t>Passive boundary classes: graphical user interaction class</a:t>
            </a:r>
          </a:p>
          <a:p>
            <a:pPr marL="914400" lvl="1" indent="-330200" algn="l" rtl="0">
              <a:lnSpc>
                <a:spcPct val="100000"/>
              </a:lnSpc>
              <a:spcBef>
                <a:spcPts val="0"/>
              </a:spcBef>
              <a:spcAft>
                <a:spcPts val="0"/>
              </a:spcAft>
              <a:buClr>
                <a:schemeClr val="accent3"/>
              </a:buClr>
              <a:buSzPts val="1600"/>
              <a:buChar char="■"/>
            </a:pPr>
            <a:r>
              <a:rPr lang="en-GB" dirty="0">
                <a:solidFill>
                  <a:schemeClr val="accent6"/>
                </a:solidFill>
              </a:rPr>
              <a:t>Control classes.</a:t>
            </a:r>
            <a:r>
              <a:rPr lang="en-GB" dirty="0"/>
              <a:t> Provide the overall coordination for a collection of objects.</a:t>
            </a:r>
          </a:p>
          <a:p>
            <a:pPr marL="1314450" lvl="2" indent="-330200">
              <a:spcBef>
                <a:spcPts val="0"/>
              </a:spcBef>
              <a:buClr>
                <a:schemeClr val="accent3"/>
              </a:buClr>
              <a:buSzPts val="1600"/>
              <a:buChar char="■"/>
            </a:pPr>
            <a:r>
              <a:rPr lang="en-GB" dirty="0"/>
              <a:t>Control classes are often active (concurrent) classes</a:t>
            </a:r>
          </a:p>
          <a:p>
            <a:pPr marL="1314450" lvl="2" indent="-330200">
              <a:spcBef>
                <a:spcPts val="0"/>
              </a:spcBef>
              <a:buClr>
                <a:schemeClr val="accent3"/>
              </a:buClr>
              <a:buSzPts val="1600"/>
              <a:buChar char="■"/>
            </a:pPr>
            <a:r>
              <a:rPr lang="en-GB" dirty="0"/>
              <a:t>One of the passive control classes is the state-machine class, which encapsulates a ﬁnite state machine.</a:t>
            </a:r>
          </a:p>
          <a:p>
            <a:pPr marL="914400" lvl="1" indent="-330200" algn="l" rtl="0">
              <a:lnSpc>
                <a:spcPct val="100000"/>
              </a:lnSpc>
              <a:spcBef>
                <a:spcPts val="0"/>
              </a:spcBef>
              <a:spcAft>
                <a:spcPts val="0"/>
              </a:spcAft>
              <a:buClr>
                <a:schemeClr val="accent3"/>
              </a:buClr>
              <a:buSzPts val="1600"/>
              <a:buChar char="■"/>
            </a:pPr>
            <a:r>
              <a:rPr lang="en-GB" dirty="0">
                <a:solidFill>
                  <a:schemeClr val="accent6"/>
                </a:solidFill>
              </a:rPr>
              <a:t>Application logic classes.</a:t>
            </a:r>
            <a:r>
              <a:rPr lang="en-GB" dirty="0"/>
              <a:t> </a:t>
            </a:r>
          </a:p>
          <a:p>
            <a:pPr marL="1314450" lvl="2" indent="-330200">
              <a:spcBef>
                <a:spcPts val="0"/>
              </a:spcBef>
              <a:buClr>
                <a:schemeClr val="accent3"/>
              </a:buClr>
              <a:buSzPts val="1600"/>
              <a:buChar char="■"/>
            </a:pPr>
            <a:r>
              <a:rPr lang="en-GB" dirty="0"/>
              <a:t>Encapsulate application-specific logic and algorithms</a:t>
            </a:r>
          </a:p>
          <a:p>
            <a:pPr marL="1314450" lvl="2" indent="-330200">
              <a:spcBef>
                <a:spcPts val="0"/>
              </a:spcBef>
              <a:buClr>
                <a:schemeClr val="accent3"/>
              </a:buClr>
              <a:buSzPts val="1600"/>
              <a:buChar char="■"/>
            </a:pPr>
            <a:r>
              <a:rPr lang="en-GB" dirty="0"/>
              <a:t>Categorized as business logic classes, service classes, or algorithm classes.</a:t>
            </a:r>
          </a:p>
        </p:txBody>
      </p:sp>
    </p:spTree>
    <p:extLst>
      <p:ext uri="{BB962C8B-B14F-4D97-AF65-F5344CB8AC3E}">
        <p14:creationId xmlns:p14="http://schemas.microsoft.com/office/powerpoint/2010/main" val="3458070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F291-747C-0CC8-4C41-39F8EDF5092A}"/>
              </a:ext>
            </a:extLst>
          </p:cNvPr>
          <p:cNvSpPr>
            <a:spLocks noGrp="1"/>
          </p:cNvSpPr>
          <p:nvPr>
            <p:ph type="title"/>
          </p:nvPr>
        </p:nvSpPr>
        <p:spPr/>
        <p:txBody>
          <a:bodyPr>
            <a:normAutofit fontScale="90000"/>
          </a:bodyPr>
          <a:lstStyle/>
          <a:p>
            <a:r>
              <a:rPr lang="en-US" dirty="0"/>
              <a:t>Designing Class Interface &amp; Operations</a:t>
            </a:r>
            <a:endParaRPr lang="en-VN" dirty="0"/>
          </a:p>
        </p:txBody>
      </p:sp>
      <p:sp>
        <p:nvSpPr>
          <p:cNvPr id="3" name="Content Placeholder 2">
            <a:extLst>
              <a:ext uri="{FF2B5EF4-FFF2-40B4-BE49-F238E27FC236}">
                <a16:creationId xmlns:a16="http://schemas.microsoft.com/office/drawing/2014/main" id="{D529057B-E1EB-C776-B044-4161B71CB9DF}"/>
              </a:ext>
            </a:extLst>
          </p:cNvPr>
          <p:cNvSpPr>
            <a:spLocks noGrp="1"/>
          </p:cNvSpPr>
          <p:nvPr>
            <p:ph idx="1"/>
          </p:nvPr>
        </p:nvSpPr>
        <p:spPr>
          <a:xfrm>
            <a:off x="457200" y="976312"/>
            <a:ext cx="8363272" cy="5765056"/>
          </a:xfrm>
        </p:spPr>
        <p:txBody>
          <a:bodyPr>
            <a:normAutofit fontScale="92500" lnSpcReduction="20000"/>
          </a:bodyPr>
          <a:lstStyle/>
          <a:p>
            <a:pPr marL="457200" lvl="0" indent="-330200" algn="l" rtl="0">
              <a:lnSpc>
                <a:spcPct val="100000"/>
              </a:lnSpc>
              <a:spcBef>
                <a:spcPts val="0"/>
              </a:spcBef>
              <a:spcAft>
                <a:spcPts val="0"/>
              </a:spcAft>
              <a:buSzPts val="1600"/>
              <a:buChar char="●"/>
            </a:pPr>
            <a:r>
              <a:rPr lang="en-GB" dirty="0"/>
              <a:t>The class interface consists of the operations (methods) provided by each class. </a:t>
            </a:r>
          </a:p>
          <a:p>
            <a:pPr marL="457200" lvl="0" indent="-330200" algn="l" rtl="0">
              <a:lnSpc>
                <a:spcPct val="100000"/>
              </a:lnSpc>
              <a:spcBef>
                <a:spcPts val="0"/>
              </a:spcBef>
              <a:spcAft>
                <a:spcPts val="0"/>
              </a:spcAft>
              <a:buSzPts val="1600"/>
              <a:buChar char="●"/>
            </a:pPr>
            <a:r>
              <a:rPr lang="en-GB" dirty="0"/>
              <a:t>Each operation can have input parameters, output parameters, and (if it is a function) a return value.</a:t>
            </a:r>
            <a:endParaRPr lang="en-GB" i="1" dirty="0">
              <a:solidFill>
                <a:schemeClr val="accent1"/>
              </a:solidFill>
            </a:endParaRPr>
          </a:p>
          <a:p>
            <a:pPr marL="457200" lvl="0" indent="-330200" algn="l" rtl="0">
              <a:lnSpc>
                <a:spcPct val="100000"/>
              </a:lnSpc>
              <a:spcBef>
                <a:spcPts val="0"/>
              </a:spcBef>
              <a:spcAft>
                <a:spcPts val="0"/>
              </a:spcAft>
              <a:buSzPts val="1600"/>
              <a:buChar char="●"/>
            </a:pPr>
            <a:r>
              <a:rPr lang="en-GB" dirty="0"/>
              <a:t>The operations of a class can be determined typically from the dynamic model</a:t>
            </a:r>
          </a:p>
          <a:p>
            <a:pPr marL="812800" lvl="1" indent="-271463">
              <a:spcBef>
                <a:spcPts val="0"/>
              </a:spcBef>
              <a:buSzPts val="1600"/>
              <a:buFont typeface="Courier New" panose="02070309020205020404" pitchFamily="49" charset="0"/>
              <a:buChar char="o"/>
            </a:pPr>
            <a:r>
              <a:rPr lang="en-GB" dirty="0"/>
              <a:t>Interaction message: operations being invoked at the destination object receiving the message</a:t>
            </a:r>
          </a:p>
          <a:p>
            <a:pPr marL="812800" lvl="1" indent="-271463">
              <a:spcBef>
                <a:spcPts val="0"/>
              </a:spcBef>
              <a:buSzPts val="1600"/>
              <a:buFont typeface="Courier New" panose="02070309020205020404" pitchFamily="49" charset="0"/>
              <a:buChar char="o"/>
            </a:pPr>
            <a:r>
              <a:rPr lang="en-US" dirty="0"/>
              <a:t>Message passing between passive objects consists of an operation in one object invoking an operation provided by another object</a:t>
            </a:r>
          </a:p>
          <a:p>
            <a:pPr marL="457200" indent="-330200">
              <a:spcBef>
                <a:spcPts val="0"/>
              </a:spcBef>
              <a:buSzPts val="1600"/>
              <a:buChar char="●"/>
            </a:pPr>
            <a:r>
              <a:rPr lang="en-US" dirty="0"/>
              <a:t>From the class diagrams of the static model: standard operations are create, read, update, delete (CRUD actions)</a:t>
            </a:r>
            <a:endParaRPr lang="en-VN" dirty="0"/>
          </a:p>
        </p:txBody>
      </p:sp>
    </p:spTree>
    <p:extLst>
      <p:ext uri="{BB962C8B-B14F-4D97-AF65-F5344CB8AC3E}">
        <p14:creationId xmlns:p14="http://schemas.microsoft.com/office/powerpoint/2010/main" val="3710008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F291-747C-0CC8-4C41-39F8EDF5092A}"/>
              </a:ext>
            </a:extLst>
          </p:cNvPr>
          <p:cNvSpPr>
            <a:spLocks noGrp="1"/>
          </p:cNvSpPr>
          <p:nvPr>
            <p:ph type="title"/>
          </p:nvPr>
        </p:nvSpPr>
        <p:spPr>
          <a:xfrm>
            <a:off x="1547664" y="0"/>
            <a:ext cx="7139135" cy="822722"/>
          </a:xfrm>
        </p:spPr>
        <p:txBody>
          <a:bodyPr>
            <a:noAutofit/>
          </a:bodyPr>
          <a:lstStyle/>
          <a:p>
            <a:r>
              <a:rPr lang="en-US" sz="2800" dirty="0"/>
              <a:t>Designing Class Interface &amp; Operations</a:t>
            </a:r>
            <a:br>
              <a:rPr lang="en-US" sz="2800" dirty="0"/>
            </a:br>
            <a:r>
              <a:rPr lang="en-US" sz="2400" i="1" dirty="0"/>
              <a:t>Designing Class Operations from the Interaction Model</a:t>
            </a:r>
            <a:endParaRPr lang="en-VN" sz="2800" i="1" dirty="0"/>
          </a:p>
        </p:txBody>
      </p:sp>
      <p:sp>
        <p:nvSpPr>
          <p:cNvPr id="3" name="Content Placeholder 2">
            <a:extLst>
              <a:ext uri="{FF2B5EF4-FFF2-40B4-BE49-F238E27FC236}">
                <a16:creationId xmlns:a16="http://schemas.microsoft.com/office/drawing/2014/main" id="{D529057B-E1EB-C776-B044-4161B71CB9DF}"/>
              </a:ext>
            </a:extLst>
          </p:cNvPr>
          <p:cNvSpPr>
            <a:spLocks noGrp="1"/>
          </p:cNvSpPr>
          <p:nvPr>
            <p:ph idx="1"/>
          </p:nvPr>
        </p:nvSpPr>
        <p:spPr>
          <a:xfrm>
            <a:off x="4283968" y="4941168"/>
            <a:ext cx="4536504" cy="1800200"/>
          </a:xfrm>
        </p:spPr>
        <p:txBody>
          <a:bodyPr>
            <a:normAutofit/>
          </a:bodyPr>
          <a:lstStyle/>
          <a:p>
            <a:pPr marL="127000" lvl="0" indent="0" algn="l" rtl="0">
              <a:lnSpc>
                <a:spcPct val="100000"/>
              </a:lnSpc>
              <a:spcBef>
                <a:spcPts val="0"/>
              </a:spcBef>
              <a:spcAft>
                <a:spcPts val="0"/>
              </a:spcAft>
              <a:buSzPts val="1600"/>
              <a:buNone/>
            </a:pPr>
            <a:r>
              <a:rPr lang="en-US" sz="1800" dirty="0"/>
              <a:t>(a) Analysis model: communication diagram. </a:t>
            </a:r>
          </a:p>
          <a:p>
            <a:pPr marL="127000" lvl="0" indent="0" algn="l" rtl="0">
              <a:lnSpc>
                <a:spcPct val="100000"/>
              </a:lnSpc>
              <a:spcBef>
                <a:spcPts val="0"/>
              </a:spcBef>
              <a:spcAft>
                <a:spcPts val="0"/>
              </a:spcAft>
              <a:buSzPts val="1600"/>
              <a:buNone/>
            </a:pPr>
            <a:r>
              <a:rPr lang="en-US" sz="1800" dirty="0"/>
              <a:t>(b) Design model: communication diagram. </a:t>
            </a:r>
          </a:p>
          <a:p>
            <a:pPr marL="127000" lvl="0" indent="0" algn="l" rtl="0">
              <a:lnSpc>
                <a:spcPct val="100000"/>
              </a:lnSpc>
              <a:spcBef>
                <a:spcPts val="0"/>
              </a:spcBef>
              <a:spcAft>
                <a:spcPts val="0"/>
              </a:spcAft>
              <a:buSzPts val="1600"/>
              <a:buNone/>
            </a:pPr>
            <a:r>
              <a:rPr lang="en-US" sz="1800" dirty="0"/>
              <a:t>(c) Design model: class diagram</a:t>
            </a:r>
            <a:endParaRPr lang="en-VN" sz="1800" dirty="0"/>
          </a:p>
        </p:txBody>
      </p:sp>
      <p:pic>
        <p:nvPicPr>
          <p:cNvPr id="4" name="Picture 3">
            <a:extLst>
              <a:ext uri="{FF2B5EF4-FFF2-40B4-BE49-F238E27FC236}">
                <a16:creationId xmlns:a16="http://schemas.microsoft.com/office/drawing/2014/main" id="{6A46218E-ABD0-C03B-4B1A-108CE435ABD1}"/>
              </a:ext>
            </a:extLst>
          </p:cNvPr>
          <p:cNvPicPr>
            <a:picLocks noChangeAspect="1"/>
          </p:cNvPicPr>
          <p:nvPr/>
        </p:nvPicPr>
        <p:blipFill>
          <a:blip r:embed="rId3"/>
          <a:stretch>
            <a:fillRect/>
          </a:stretch>
        </p:blipFill>
        <p:spPr>
          <a:xfrm>
            <a:off x="683568" y="980728"/>
            <a:ext cx="6731000" cy="3708400"/>
          </a:xfrm>
          <a:prstGeom prst="rect">
            <a:avLst/>
          </a:prstGeom>
        </p:spPr>
      </p:pic>
      <p:pic>
        <p:nvPicPr>
          <p:cNvPr id="5" name="Picture 4">
            <a:extLst>
              <a:ext uri="{FF2B5EF4-FFF2-40B4-BE49-F238E27FC236}">
                <a16:creationId xmlns:a16="http://schemas.microsoft.com/office/drawing/2014/main" id="{881DC4B8-03E1-595E-6543-31B49EBAA6CB}"/>
              </a:ext>
            </a:extLst>
          </p:cNvPr>
          <p:cNvPicPr>
            <a:picLocks noChangeAspect="1"/>
          </p:cNvPicPr>
          <p:nvPr/>
        </p:nvPicPr>
        <p:blipFill>
          <a:blip r:embed="rId4"/>
          <a:stretch>
            <a:fillRect/>
          </a:stretch>
        </p:blipFill>
        <p:spPr>
          <a:xfrm>
            <a:off x="716157" y="4716444"/>
            <a:ext cx="3657600" cy="1651000"/>
          </a:xfrm>
          <a:prstGeom prst="rect">
            <a:avLst/>
          </a:prstGeom>
        </p:spPr>
      </p:pic>
    </p:spTree>
    <p:extLst>
      <p:ext uri="{BB962C8B-B14F-4D97-AF65-F5344CB8AC3E}">
        <p14:creationId xmlns:p14="http://schemas.microsoft.com/office/powerpoint/2010/main" val="1540504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D42C-F24F-9AEB-DDAE-EF7F0C73B8B7}"/>
              </a:ext>
            </a:extLst>
          </p:cNvPr>
          <p:cNvSpPr>
            <a:spLocks noGrp="1"/>
          </p:cNvSpPr>
          <p:nvPr>
            <p:ph type="title"/>
          </p:nvPr>
        </p:nvSpPr>
        <p:spPr/>
        <p:txBody>
          <a:bodyPr/>
          <a:lstStyle/>
          <a:p>
            <a:r>
              <a:rPr lang="en-VN" dirty="0"/>
              <a:t>Data Abstraction Classes</a:t>
            </a:r>
          </a:p>
        </p:txBody>
      </p:sp>
      <p:sp>
        <p:nvSpPr>
          <p:cNvPr id="3" name="Content Placeholder 2">
            <a:extLst>
              <a:ext uri="{FF2B5EF4-FFF2-40B4-BE49-F238E27FC236}">
                <a16:creationId xmlns:a16="http://schemas.microsoft.com/office/drawing/2014/main" id="{541448FD-A8EC-5CC9-9C9A-C814AA57F5D6}"/>
              </a:ext>
            </a:extLst>
          </p:cNvPr>
          <p:cNvSpPr>
            <a:spLocks noGrp="1"/>
          </p:cNvSpPr>
          <p:nvPr>
            <p:ph idx="1"/>
          </p:nvPr>
        </p:nvSpPr>
        <p:spPr>
          <a:xfrm>
            <a:off x="457200" y="976312"/>
            <a:ext cx="8229600" cy="5881688"/>
          </a:xfrm>
        </p:spPr>
        <p:txBody>
          <a:bodyPr>
            <a:normAutofit/>
          </a:bodyPr>
          <a:lstStyle/>
          <a:p>
            <a:pPr marL="457200" lvl="0" indent="-330200" algn="l" rtl="0">
              <a:lnSpc>
                <a:spcPct val="100000"/>
              </a:lnSpc>
              <a:spcBef>
                <a:spcPts val="0"/>
              </a:spcBef>
              <a:spcAft>
                <a:spcPts val="0"/>
              </a:spcAft>
              <a:buSzPts val="1600"/>
              <a:buChar char="●"/>
            </a:pPr>
            <a:r>
              <a:rPr lang="en-GB" sz="2400" dirty="0"/>
              <a:t>Used to encapsulate the data structure</a:t>
            </a:r>
          </a:p>
          <a:p>
            <a:pPr marL="857250" lvl="1" indent="-330200">
              <a:spcBef>
                <a:spcPts val="0"/>
              </a:spcBef>
              <a:buSzPts val="1600"/>
              <a:buChar char="●"/>
            </a:pPr>
            <a:r>
              <a:rPr lang="en-GB" sz="2000" dirty="0"/>
              <a:t>Hiding the internal details of how the data structure is represented</a:t>
            </a:r>
          </a:p>
          <a:p>
            <a:pPr marL="857250" lvl="1" indent="-330200">
              <a:spcBef>
                <a:spcPts val="0"/>
              </a:spcBef>
              <a:buSzPts val="1600"/>
              <a:buChar char="●"/>
            </a:pPr>
            <a:r>
              <a:rPr lang="en-GB" sz="2000" dirty="0"/>
              <a:t>The operations are designed as access procedures or functions whose internals, which deﬁne how the data structure is manipulated, are also hidden.</a:t>
            </a:r>
          </a:p>
          <a:p>
            <a:pPr marL="457200" indent="-330200">
              <a:spcBef>
                <a:spcPts val="0"/>
              </a:spcBef>
              <a:buSzPts val="1600"/>
              <a:buFont typeface="Arial" panose="020B0604020202020204" pitchFamily="34" charset="0"/>
              <a:buChar char="●"/>
            </a:pPr>
            <a:r>
              <a:rPr lang="en-GB" sz="2400" dirty="0"/>
              <a:t>Each </a:t>
            </a:r>
            <a:r>
              <a:rPr lang="en-GB" sz="2400" dirty="0">
                <a:solidFill>
                  <a:schemeClr val="accent6"/>
                </a:solidFill>
              </a:rPr>
              <a:t>entity class</a:t>
            </a:r>
            <a:r>
              <a:rPr lang="en-GB" sz="2400" dirty="0"/>
              <a:t> in the analysis model that </a:t>
            </a:r>
            <a:r>
              <a:rPr lang="en-GB" sz="2400" dirty="0">
                <a:solidFill>
                  <a:schemeClr val="accent6"/>
                </a:solidFill>
              </a:rPr>
              <a:t>encapsulates data</a:t>
            </a:r>
            <a:r>
              <a:rPr lang="en-GB" sz="2400" dirty="0"/>
              <a:t> is designed as a </a:t>
            </a:r>
            <a:r>
              <a:rPr lang="en-GB" sz="2400" dirty="0">
                <a:solidFill>
                  <a:schemeClr val="accent6"/>
                </a:solidFill>
              </a:rPr>
              <a:t>data abstraction class</a:t>
            </a:r>
            <a:r>
              <a:rPr lang="en-GB" sz="2400" dirty="0"/>
              <a:t>. </a:t>
            </a:r>
          </a:p>
          <a:p>
            <a:pPr marL="457200" indent="-330200">
              <a:spcBef>
                <a:spcPts val="0"/>
              </a:spcBef>
              <a:buSzPts val="1600"/>
              <a:buFont typeface="Arial" panose="020B0604020202020204" pitchFamily="34" charset="0"/>
              <a:buChar char="●"/>
            </a:pPr>
            <a:r>
              <a:rPr lang="en-GB" sz="2400" dirty="0"/>
              <a:t>An entity class </a:t>
            </a:r>
            <a:r>
              <a:rPr lang="en-GB" sz="2400" dirty="0">
                <a:solidFill>
                  <a:schemeClr val="accent6"/>
                </a:solidFill>
              </a:rPr>
              <a:t>stores </a:t>
            </a:r>
            <a:r>
              <a:rPr lang="en-GB" sz="2400" dirty="0"/>
              <a:t>some data and provides operations to </a:t>
            </a:r>
            <a:r>
              <a:rPr lang="en-GB" sz="2400" dirty="0">
                <a:solidFill>
                  <a:schemeClr val="accent6"/>
                </a:solidFill>
              </a:rPr>
              <a:t>access </a:t>
            </a:r>
            <a:r>
              <a:rPr lang="en-GB" sz="2400" dirty="0"/>
              <a:t>the data and to read or write to the data.</a:t>
            </a:r>
            <a:endParaRPr lang="en-GB" sz="2400" i="1" dirty="0">
              <a:solidFill>
                <a:schemeClr val="accent1"/>
              </a:solidFill>
            </a:endParaRPr>
          </a:p>
          <a:p>
            <a:pPr marL="457200" indent="-330200">
              <a:spcBef>
                <a:spcPts val="0"/>
              </a:spcBef>
              <a:buSzPts val="1600"/>
              <a:buChar char="●"/>
            </a:pPr>
            <a:r>
              <a:rPr lang="en-GB" sz="2400" dirty="0"/>
              <a:t>In the data abstraction class</a:t>
            </a:r>
          </a:p>
          <a:p>
            <a:pPr marL="857250" lvl="1" indent="-330200">
              <a:spcBef>
                <a:spcPts val="0"/>
              </a:spcBef>
              <a:buSzPts val="1600"/>
              <a:buChar char="●"/>
            </a:pPr>
            <a:r>
              <a:rPr lang="en-GB" sz="2000" dirty="0"/>
              <a:t>The information on the attributes information should be available from the static model of the problem domain</a:t>
            </a:r>
          </a:p>
          <a:p>
            <a:pPr marL="857250" lvl="1" indent="-330200">
              <a:spcBef>
                <a:spcPts val="0"/>
              </a:spcBef>
              <a:buSzPts val="1600"/>
              <a:buChar char="●"/>
            </a:pPr>
            <a:r>
              <a:rPr lang="en-GB" sz="2000" dirty="0"/>
              <a:t>The operations of the data abstraction class are determined by considering the needs of the client objects that use the data abstraction object in order to indirectly access the data structure. This can be determined by </a:t>
            </a:r>
            <a:r>
              <a:rPr lang="en-GB" sz="2000" dirty="0" err="1"/>
              <a:t>analyzing</a:t>
            </a:r>
            <a:r>
              <a:rPr lang="en-GB" sz="2000" dirty="0"/>
              <a:t> how the data abstraction object is accessed by other objects, as given in the communication model.</a:t>
            </a:r>
          </a:p>
        </p:txBody>
      </p:sp>
    </p:spTree>
    <p:extLst>
      <p:ext uri="{BB962C8B-B14F-4D97-AF65-F5344CB8AC3E}">
        <p14:creationId xmlns:p14="http://schemas.microsoft.com/office/powerpoint/2010/main" val="731501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D42C-F24F-9AEB-DDAE-EF7F0C73B8B7}"/>
              </a:ext>
            </a:extLst>
          </p:cNvPr>
          <p:cNvSpPr>
            <a:spLocks noGrp="1"/>
          </p:cNvSpPr>
          <p:nvPr>
            <p:ph type="title"/>
          </p:nvPr>
        </p:nvSpPr>
        <p:spPr/>
        <p:txBody>
          <a:bodyPr/>
          <a:lstStyle/>
          <a:p>
            <a:r>
              <a:rPr lang="en-VN" dirty="0"/>
              <a:t>Data Abstraction Classes</a:t>
            </a:r>
          </a:p>
        </p:txBody>
      </p:sp>
      <p:pic>
        <p:nvPicPr>
          <p:cNvPr id="5" name="Picture 4">
            <a:extLst>
              <a:ext uri="{FF2B5EF4-FFF2-40B4-BE49-F238E27FC236}">
                <a16:creationId xmlns:a16="http://schemas.microsoft.com/office/drawing/2014/main" id="{8B436E4C-9AD8-8BF9-6562-61FCC152C19D}"/>
              </a:ext>
            </a:extLst>
          </p:cNvPr>
          <p:cNvPicPr>
            <a:picLocks noChangeAspect="1"/>
          </p:cNvPicPr>
          <p:nvPr/>
        </p:nvPicPr>
        <p:blipFill>
          <a:blip r:embed="rId3"/>
          <a:stretch>
            <a:fillRect/>
          </a:stretch>
        </p:blipFill>
        <p:spPr>
          <a:xfrm>
            <a:off x="1619672" y="1090811"/>
            <a:ext cx="2578100" cy="3352800"/>
          </a:xfrm>
          <a:prstGeom prst="rect">
            <a:avLst/>
          </a:prstGeom>
        </p:spPr>
      </p:pic>
      <p:pic>
        <p:nvPicPr>
          <p:cNvPr id="6" name="Picture 5">
            <a:extLst>
              <a:ext uri="{FF2B5EF4-FFF2-40B4-BE49-F238E27FC236}">
                <a16:creationId xmlns:a16="http://schemas.microsoft.com/office/drawing/2014/main" id="{26E49FEE-D8F1-0485-241F-703A96BCE06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236266" y="4762500"/>
            <a:ext cx="4914900" cy="2095500"/>
          </a:xfrm>
          <a:prstGeom prst="rect">
            <a:avLst/>
          </a:prstGeom>
        </p:spPr>
      </p:pic>
      <p:pic>
        <p:nvPicPr>
          <p:cNvPr id="9" name="Picture 8">
            <a:extLst>
              <a:ext uri="{FF2B5EF4-FFF2-40B4-BE49-F238E27FC236}">
                <a16:creationId xmlns:a16="http://schemas.microsoft.com/office/drawing/2014/main" id="{1C0CAF33-ABD1-3361-E2F1-531D0472AD22}"/>
              </a:ext>
            </a:extLst>
          </p:cNvPr>
          <p:cNvPicPr>
            <a:picLocks noChangeAspect="1"/>
          </p:cNvPicPr>
          <p:nvPr/>
        </p:nvPicPr>
        <p:blipFill>
          <a:blip r:embed="rId5"/>
          <a:stretch>
            <a:fillRect/>
          </a:stretch>
        </p:blipFill>
        <p:spPr>
          <a:xfrm>
            <a:off x="1228806" y="1090811"/>
            <a:ext cx="317500" cy="266700"/>
          </a:xfrm>
          <a:prstGeom prst="rect">
            <a:avLst/>
          </a:prstGeom>
        </p:spPr>
      </p:pic>
      <p:pic>
        <p:nvPicPr>
          <p:cNvPr id="10" name="Picture 9">
            <a:extLst>
              <a:ext uri="{FF2B5EF4-FFF2-40B4-BE49-F238E27FC236}">
                <a16:creationId xmlns:a16="http://schemas.microsoft.com/office/drawing/2014/main" id="{B55CE2DB-44EE-5052-69EE-41647584A5BC}"/>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5459993" y="910894"/>
            <a:ext cx="2387600" cy="4318000"/>
          </a:xfrm>
          <a:prstGeom prst="rect">
            <a:avLst/>
          </a:prstGeom>
        </p:spPr>
      </p:pic>
    </p:spTree>
    <p:extLst>
      <p:ext uri="{BB962C8B-B14F-4D97-AF65-F5344CB8AC3E}">
        <p14:creationId xmlns:p14="http://schemas.microsoft.com/office/powerpoint/2010/main" val="334995279"/>
      </p:ext>
    </p:extLst>
  </p:cSld>
  <p:clrMapOvr>
    <a:masterClrMapping/>
  </p:clrMapOvr>
</p:sld>
</file>

<file path=ppt/theme/theme1.xml><?xml version="1.0" encoding="utf-8"?>
<a:theme xmlns:a="http://schemas.openxmlformats.org/drawingml/2006/main" name="Session 02_Integration Managem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01.2_Tong quan ve Du an &amp; QLDA</Template>
  <TotalTime>7384</TotalTime>
  <Words>2478</Words>
  <Application>Microsoft Macintosh PowerPoint</Application>
  <PresentationFormat>On-screen Show (4:3)</PresentationFormat>
  <Paragraphs>189</Paragraphs>
  <Slides>24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Courier New</vt:lpstr>
      <vt:lpstr>Nunito</vt:lpstr>
      <vt:lpstr>Wingdings</vt:lpstr>
      <vt:lpstr>Session 02_Integration Management</vt:lpstr>
      <vt:lpstr>Software Design (swD392)</vt:lpstr>
      <vt:lpstr>Main Contents</vt:lpstr>
      <vt:lpstr>General Introduction</vt:lpstr>
      <vt:lpstr>Concepts, Architectures, and Patterns</vt:lpstr>
      <vt:lpstr>Designing Information Hiding Classes</vt:lpstr>
      <vt:lpstr>Designing Class Interface &amp; Operations</vt:lpstr>
      <vt:lpstr>Designing Class Interface &amp; Operations Designing Class Operations from the Interaction Model</vt:lpstr>
      <vt:lpstr>Data Abstraction Classes</vt:lpstr>
      <vt:lpstr>Data Abstraction Classes</vt:lpstr>
      <vt:lpstr>State-Machine Classes</vt:lpstr>
      <vt:lpstr>Graphical User Interaction Classes</vt:lpstr>
      <vt:lpstr>Business Logic Classes</vt:lpstr>
      <vt:lpstr>Inheritance in Design</vt:lpstr>
      <vt:lpstr>Inheritance in Design Abstract Classes</vt:lpstr>
      <vt:lpstr>Class Interface Specifications</vt:lpstr>
      <vt:lpstr>Class Interface Specifications Example of Class Interface Speciﬁcation 1/2</vt:lpstr>
      <vt:lpstr>Class Interface Specifications Example of Class Interface Speciﬁcation 2/2</vt:lpstr>
      <vt:lpstr>Detailed Design of Information Hiding Classes</vt:lpstr>
      <vt:lpstr>Detailed Design of Information Hiding Classes</vt:lpstr>
      <vt:lpstr>Detailed Design of Information Hiding Classes</vt:lpstr>
      <vt:lpstr>Detailed Design of Information Hiding Classes</vt:lpstr>
      <vt:lpstr>Polymorphism and Dynamic Binding</vt:lpstr>
      <vt:lpstr>Polymorphism and Dynamic Binding</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QUẢN LÝ DỰ ÁN PMP</dc:title>
  <dc:creator>iNET</dc:creator>
  <cp:lastModifiedBy>Nguyen Trung Kien (FE FPTU HN)</cp:lastModifiedBy>
  <cp:revision>745</cp:revision>
  <cp:lastPrinted>2021-04-05T14:49:05Z</cp:lastPrinted>
  <dcterms:created xsi:type="dcterms:W3CDTF">2014-07-26T10:22:45Z</dcterms:created>
  <dcterms:modified xsi:type="dcterms:W3CDTF">2022-10-21T12:19:16Z</dcterms:modified>
</cp:coreProperties>
</file>