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8" r:id="rId17"/>
    <p:sldId id="327"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274"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61"/>
    <p:restoredTop sz="85294" autoAdjust="0"/>
  </p:normalViewPr>
  <p:slideViewPr>
    <p:cSldViewPr>
      <p:cViewPr varScale="1">
        <p:scale>
          <a:sx n="64" d="100"/>
          <a:sy n="64" d="100"/>
        </p:scale>
        <p:origin x="1125"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en Nguyen" userId="0175752f-9954-422a-b203-c08021e906d8" providerId="ADAL" clId="{B0A66FE4-33B7-4353-A52A-C40E577B2E1D}"/>
    <pc:docChg chg="undo custSel addSld delSld modSld modMainMaster">
      <pc:chgData name="Kien Nguyen" userId="0175752f-9954-422a-b203-c08021e906d8" providerId="ADAL" clId="{B0A66FE4-33B7-4353-A52A-C40E577B2E1D}" dt="2023-06-26T10:13:35.788" v="351" actId="113"/>
      <pc:docMkLst>
        <pc:docMk/>
      </pc:docMkLst>
      <pc:sldChg chg="modSp mod">
        <pc:chgData name="Kien Nguyen" userId="0175752f-9954-422a-b203-c08021e906d8" providerId="ADAL" clId="{B0A66FE4-33B7-4353-A52A-C40E577B2E1D}" dt="2023-06-25T06:06:24.244" v="293" actId="20577"/>
        <pc:sldMkLst>
          <pc:docMk/>
          <pc:sldMk cId="2443509954" sldId="313"/>
        </pc:sldMkLst>
        <pc:spChg chg="mod">
          <ac:chgData name="Kien Nguyen" userId="0175752f-9954-422a-b203-c08021e906d8" providerId="ADAL" clId="{B0A66FE4-33B7-4353-A52A-C40E577B2E1D}" dt="2023-06-25T06:06:24.244" v="293" actId="20577"/>
          <ac:spMkLst>
            <pc:docMk/>
            <pc:sldMk cId="2443509954" sldId="313"/>
            <ac:spMk id="3" creationId="{95E112E8-6461-6941-847B-75C1524A4D1C}"/>
          </ac:spMkLst>
        </pc:spChg>
      </pc:sldChg>
      <pc:sldChg chg="modSp">
        <pc:chgData name="Kien Nguyen" userId="0175752f-9954-422a-b203-c08021e906d8" providerId="ADAL" clId="{B0A66FE4-33B7-4353-A52A-C40E577B2E1D}" dt="2023-06-25T04:55:44.257" v="0" actId="20578"/>
        <pc:sldMkLst>
          <pc:docMk/>
          <pc:sldMk cId="1374562643" sldId="319"/>
        </pc:sldMkLst>
        <pc:spChg chg="mod">
          <ac:chgData name="Kien Nguyen" userId="0175752f-9954-422a-b203-c08021e906d8" providerId="ADAL" clId="{B0A66FE4-33B7-4353-A52A-C40E577B2E1D}" dt="2023-06-25T04:55:44.257" v="0" actId="20578"/>
          <ac:spMkLst>
            <pc:docMk/>
            <pc:sldMk cId="1374562643" sldId="319"/>
            <ac:spMk id="3" creationId="{95212F74-B67F-AA86-06CB-75D2AFBC4577}"/>
          </ac:spMkLst>
        </pc:spChg>
      </pc:sldChg>
      <pc:sldChg chg="modNotesTx">
        <pc:chgData name="Kien Nguyen" userId="0175752f-9954-422a-b203-c08021e906d8" providerId="ADAL" clId="{B0A66FE4-33B7-4353-A52A-C40E577B2E1D}" dt="2023-06-26T10:13:35.788" v="351" actId="113"/>
        <pc:sldMkLst>
          <pc:docMk/>
          <pc:sldMk cId="1822612856" sldId="325"/>
        </pc:sldMkLst>
      </pc:sldChg>
      <pc:sldChg chg="addSp modSp mod">
        <pc:chgData name="Kien Nguyen" userId="0175752f-9954-422a-b203-c08021e906d8" providerId="ADAL" clId="{B0A66FE4-33B7-4353-A52A-C40E577B2E1D}" dt="2023-06-25T05:46:22.566" v="34" actId="1036"/>
        <pc:sldMkLst>
          <pc:docMk/>
          <pc:sldMk cId="3735778657" sldId="332"/>
        </pc:sldMkLst>
        <pc:spChg chg="mod">
          <ac:chgData name="Kien Nguyen" userId="0175752f-9954-422a-b203-c08021e906d8" providerId="ADAL" clId="{B0A66FE4-33B7-4353-A52A-C40E577B2E1D}" dt="2023-06-25T05:46:01.963" v="19" actId="404"/>
          <ac:spMkLst>
            <pc:docMk/>
            <pc:sldMk cId="3735778657" sldId="332"/>
            <ac:spMk id="3" creationId="{9E3C4DF5-237B-2491-61E1-3A8BADF40647}"/>
          </ac:spMkLst>
        </pc:spChg>
        <pc:picChg chg="add mod">
          <ac:chgData name="Kien Nguyen" userId="0175752f-9954-422a-b203-c08021e906d8" providerId="ADAL" clId="{B0A66FE4-33B7-4353-A52A-C40E577B2E1D}" dt="2023-06-25T05:46:22.566" v="34" actId="1036"/>
          <ac:picMkLst>
            <pc:docMk/>
            <pc:sldMk cId="3735778657" sldId="332"/>
            <ac:picMk id="4" creationId="{123AF41C-07E4-4A07-8A20-94E4F7E3AF3A}"/>
          </ac:picMkLst>
        </pc:picChg>
      </pc:sldChg>
      <pc:sldChg chg="addSp modSp add mod">
        <pc:chgData name="Kien Nguyen" userId="0175752f-9954-422a-b203-c08021e906d8" providerId="ADAL" clId="{B0A66FE4-33B7-4353-A52A-C40E577B2E1D}" dt="2023-06-25T06:04:54.298" v="272" actId="1035"/>
        <pc:sldMkLst>
          <pc:docMk/>
          <pc:sldMk cId="1330726374" sldId="333"/>
        </pc:sldMkLst>
        <pc:spChg chg="mod">
          <ac:chgData name="Kien Nguyen" userId="0175752f-9954-422a-b203-c08021e906d8" providerId="ADAL" clId="{B0A66FE4-33B7-4353-A52A-C40E577B2E1D}" dt="2023-06-25T06:04:54.298" v="272" actId="1035"/>
          <ac:spMkLst>
            <pc:docMk/>
            <pc:sldMk cId="1330726374" sldId="333"/>
            <ac:spMk id="3" creationId="{9E3C4DF5-237B-2491-61E1-3A8BADF40647}"/>
          </ac:spMkLst>
        </pc:spChg>
        <pc:picChg chg="add mod">
          <ac:chgData name="Kien Nguyen" userId="0175752f-9954-422a-b203-c08021e906d8" providerId="ADAL" clId="{B0A66FE4-33B7-4353-A52A-C40E577B2E1D}" dt="2023-06-25T06:04:54.298" v="272" actId="1035"/>
          <ac:picMkLst>
            <pc:docMk/>
            <pc:sldMk cId="1330726374" sldId="333"/>
            <ac:picMk id="4" creationId="{DC39AAAF-5F7B-4A7A-8F05-76E00792D6BA}"/>
          </ac:picMkLst>
        </pc:picChg>
      </pc:sldChg>
      <pc:sldChg chg="addSp modSp add del mod">
        <pc:chgData name="Kien Nguyen" userId="0175752f-9954-422a-b203-c08021e906d8" providerId="ADAL" clId="{B0A66FE4-33B7-4353-A52A-C40E577B2E1D}" dt="2023-06-25T05:46:28.647" v="35" actId="47"/>
        <pc:sldMkLst>
          <pc:docMk/>
          <pc:sldMk cId="2670887578" sldId="334"/>
        </pc:sldMkLst>
        <pc:spChg chg="mod">
          <ac:chgData name="Kien Nguyen" userId="0175752f-9954-422a-b203-c08021e906d8" providerId="ADAL" clId="{B0A66FE4-33B7-4353-A52A-C40E577B2E1D}" dt="2023-06-25T05:44:34.599" v="9" actId="5793"/>
          <ac:spMkLst>
            <pc:docMk/>
            <pc:sldMk cId="2670887578" sldId="334"/>
            <ac:spMk id="3" creationId="{9E3C4DF5-237B-2491-61E1-3A8BADF40647}"/>
          </ac:spMkLst>
        </pc:spChg>
        <pc:picChg chg="add mod">
          <ac:chgData name="Kien Nguyen" userId="0175752f-9954-422a-b203-c08021e906d8" providerId="ADAL" clId="{B0A66FE4-33B7-4353-A52A-C40E577B2E1D}" dt="2023-06-25T05:44:29.282" v="8"/>
          <ac:picMkLst>
            <pc:docMk/>
            <pc:sldMk cId="2670887578" sldId="334"/>
            <ac:picMk id="4" creationId="{581DF2F7-A87E-4C7A-84B1-1884E39DBF4F}"/>
          </ac:picMkLst>
        </pc:picChg>
      </pc:sldChg>
      <pc:sldChg chg="addSp delSp modSp new mod">
        <pc:chgData name="Kien Nguyen" userId="0175752f-9954-422a-b203-c08021e906d8" providerId="ADAL" clId="{B0A66FE4-33B7-4353-A52A-C40E577B2E1D}" dt="2023-06-25T05:50:59.892" v="89" actId="1036"/>
        <pc:sldMkLst>
          <pc:docMk/>
          <pc:sldMk cId="2915796703" sldId="334"/>
        </pc:sldMkLst>
        <pc:spChg chg="mod">
          <ac:chgData name="Kien Nguyen" userId="0175752f-9954-422a-b203-c08021e906d8" providerId="ADAL" clId="{B0A66FE4-33B7-4353-A52A-C40E577B2E1D}" dt="2023-06-25T05:48:48.819" v="64" actId="20577"/>
          <ac:spMkLst>
            <pc:docMk/>
            <pc:sldMk cId="2915796703" sldId="334"/>
            <ac:spMk id="2" creationId="{ADCCCEB8-C578-44AB-B455-C657E6D3D9E7}"/>
          </ac:spMkLst>
        </pc:spChg>
        <pc:spChg chg="mod">
          <ac:chgData name="Kien Nguyen" userId="0175752f-9954-422a-b203-c08021e906d8" providerId="ADAL" clId="{B0A66FE4-33B7-4353-A52A-C40E577B2E1D}" dt="2023-06-25T05:50:03.486" v="69" actId="27636"/>
          <ac:spMkLst>
            <pc:docMk/>
            <pc:sldMk cId="2915796703" sldId="334"/>
            <ac:spMk id="3" creationId="{2ACF4307-F88B-4EA9-8AB4-811CBCA33118}"/>
          </ac:spMkLst>
        </pc:spChg>
        <pc:spChg chg="add mod">
          <ac:chgData name="Kien Nguyen" userId="0175752f-9954-422a-b203-c08021e906d8" providerId="ADAL" clId="{B0A66FE4-33B7-4353-A52A-C40E577B2E1D}" dt="2023-06-25T05:50:57.974" v="87" actId="1076"/>
          <ac:spMkLst>
            <pc:docMk/>
            <pc:sldMk cId="2915796703" sldId="334"/>
            <ac:spMk id="6" creationId="{B7B262AA-4A47-40B1-B394-9CEE35039C5A}"/>
          </ac:spMkLst>
        </pc:spChg>
        <pc:picChg chg="add del mod">
          <ac:chgData name="Kien Nguyen" userId="0175752f-9954-422a-b203-c08021e906d8" providerId="ADAL" clId="{B0A66FE4-33B7-4353-A52A-C40E577B2E1D}" dt="2023-06-25T05:48:29.416" v="58"/>
          <ac:picMkLst>
            <pc:docMk/>
            <pc:sldMk cId="2915796703" sldId="334"/>
            <ac:picMk id="4" creationId="{1ED978A4-3E42-4F07-A18A-2C6A3E26B83E}"/>
          </ac:picMkLst>
        </pc:picChg>
        <pc:picChg chg="add mod">
          <ac:chgData name="Kien Nguyen" userId="0175752f-9954-422a-b203-c08021e906d8" providerId="ADAL" clId="{B0A66FE4-33B7-4353-A52A-C40E577B2E1D}" dt="2023-06-25T05:50:59.892" v="89" actId="1036"/>
          <ac:picMkLst>
            <pc:docMk/>
            <pc:sldMk cId="2915796703" sldId="334"/>
            <ac:picMk id="5" creationId="{CA1C8B85-F374-4222-B5AD-D0C403DD6037}"/>
          </ac:picMkLst>
        </pc:picChg>
      </pc:sldChg>
      <pc:sldChg chg="addSp delSp modSp add mod">
        <pc:chgData name="Kien Nguyen" userId="0175752f-9954-422a-b203-c08021e906d8" providerId="ADAL" clId="{B0A66FE4-33B7-4353-A52A-C40E577B2E1D}" dt="2023-06-25T05:53:43.457" v="124" actId="1036"/>
        <pc:sldMkLst>
          <pc:docMk/>
          <pc:sldMk cId="656358913" sldId="335"/>
        </pc:sldMkLst>
        <pc:spChg chg="del">
          <ac:chgData name="Kien Nguyen" userId="0175752f-9954-422a-b203-c08021e906d8" providerId="ADAL" clId="{B0A66FE4-33B7-4353-A52A-C40E577B2E1D}" dt="2023-06-25T05:52:14.079" v="91" actId="478"/>
          <ac:spMkLst>
            <pc:docMk/>
            <pc:sldMk cId="656358913" sldId="335"/>
            <ac:spMk id="3" creationId="{2ACF4307-F88B-4EA9-8AB4-811CBCA33118}"/>
          </ac:spMkLst>
        </pc:spChg>
        <pc:spChg chg="del">
          <ac:chgData name="Kien Nguyen" userId="0175752f-9954-422a-b203-c08021e906d8" providerId="ADAL" clId="{B0A66FE4-33B7-4353-A52A-C40E577B2E1D}" dt="2023-06-25T05:52:14.079" v="91" actId="478"/>
          <ac:spMkLst>
            <pc:docMk/>
            <pc:sldMk cId="656358913" sldId="335"/>
            <ac:spMk id="6" creationId="{B7B262AA-4A47-40B1-B394-9CEE35039C5A}"/>
          </ac:spMkLst>
        </pc:spChg>
        <pc:spChg chg="add del mod">
          <ac:chgData name="Kien Nguyen" userId="0175752f-9954-422a-b203-c08021e906d8" providerId="ADAL" clId="{B0A66FE4-33B7-4353-A52A-C40E577B2E1D}" dt="2023-06-25T05:52:19.209" v="92" actId="478"/>
          <ac:spMkLst>
            <pc:docMk/>
            <pc:sldMk cId="656358913" sldId="335"/>
            <ac:spMk id="7" creationId="{EF04FFFC-6B6A-4A3E-A340-8D8A9F9D4531}"/>
          </ac:spMkLst>
        </pc:spChg>
        <pc:spChg chg="add mod">
          <ac:chgData name="Kien Nguyen" userId="0175752f-9954-422a-b203-c08021e906d8" providerId="ADAL" clId="{B0A66FE4-33B7-4353-A52A-C40E577B2E1D}" dt="2023-06-25T05:53:37.235" v="122" actId="404"/>
          <ac:spMkLst>
            <pc:docMk/>
            <pc:sldMk cId="656358913" sldId="335"/>
            <ac:spMk id="9" creationId="{3E322E03-27A1-42E9-B13B-6D4E0CE15F93}"/>
          </ac:spMkLst>
        </pc:spChg>
        <pc:spChg chg="add mod">
          <ac:chgData name="Kien Nguyen" userId="0175752f-9954-422a-b203-c08021e906d8" providerId="ADAL" clId="{B0A66FE4-33B7-4353-A52A-C40E577B2E1D}" dt="2023-06-25T05:53:43.457" v="124" actId="1036"/>
          <ac:spMkLst>
            <pc:docMk/>
            <pc:sldMk cId="656358913" sldId="335"/>
            <ac:spMk id="11" creationId="{0B0B1C0D-4BEF-4B3C-ABE8-5F4066E8E71D}"/>
          </ac:spMkLst>
        </pc:spChg>
        <pc:picChg chg="del">
          <ac:chgData name="Kien Nguyen" userId="0175752f-9954-422a-b203-c08021e906d8" providerId="ADAL" clId="{B0A66FE4-33B7-4353-A52A-C40E577B2E1D}" dt="2023-06-25T05:52:14.079" v="91" actId="478"/>
          <ac:picMkLst>
            <pc:docMk/>
            <pc:sldMk cId="656358913" sldId="335"/>
            <ac:picMk id="5" creationId="{CA1C8B85-F374-4222-B5AD-D0C403DD6037}"/>
          </ac:picMkLst>
        </pc:picChg>
        <pc:picChg chg="add mod">
          <ac:chgData name="Kien Nguyen" userId="0175752f-9954-422a-b203-c08021e906d8" providerId="ADAL" clId="{B0A66FE4-33B7-4353-A52A-C40E577B2E1D}" dt="2023-06-25T05:52:44.636" v="99" actId="1076"/>
          <ac:picMkLst>
            <pc:docMk/>
            <pc:sldMk cId="656358913" sldId="335"/>
            <ac:picMk id="8" creationId="{9CFD6952-CCC8-417B-B0B1-534381EE4A09}"/>
          </ac:picMkLst>
        </pc:picChg>
        <pc:picChg chg="add mod">
          <ac:chgData name="Kien Nguyen" userId="0175752f-9954-422a-b203-c08021e906d8" providerId="ADAL" clId="{B0A66FE4-33B7-4353-A52A-C40E577B2E1D}" dt="2023-06-25T05:53:43.457" v="124" actId="1036"/>
          <ac:picMkLst>
            <pc:docMk/>
            <pc:sldMk cId="656358913" sldId="335"/>
            <ac:picMk id="10" creationId="{00255C92-A6DB-4D33-A8C8-68183C20ACEA}"/>
          </ac:picMkLst>
        </pc:picChg>
      </pc:sldChg>
      <pc:sldChg chg="modSp new mod modNotesTx">
        <pc:chgData name="Kien Nguyen" userId="0175752f-9954-422a-b203-c08021e906d8" providerId="ADAL" clId="{B0A66FE4-33B7-4353-A52A-C40E577B2E1D}" dt="2023-06-26T10:10:50.870" v="332" actId="113"/>
        <pc:sldMkLst>
          <pc:docMk/>
          <pc:sldMk cId="3175242824" sldId="336"/>
        </pc:sldMkLst>
        <pc:spChg chg="mod">
          <ac:chgData name="Kien Nguyen" userId="0175752f-9954-422a-b203-c08021e906d8" providerId="ADAL" clId="{B0A66FE4-33B7-4353-A52A-C40E577B2E1D}" dt="2023-06-25T06:02:25.187" v="230" actId="20577"/>
          <ac:spMkLst>
            <pc:docMk/>
            <pc:sldMk cId="3175242824" sldId="336"/>
            <ac:spMk id="2" creationId="{46286DFC-3E42-4972-A8A6-4F2F34B0E252}"/>
          </ac:spMkLst>
        </pc:spChg>
        <pc:spChg chg="mod">
          <ac:chgData name="Kien Nguyen" userId="0175752f-9954-422a-b203-c08021e906d8" providerId="ADAL" clId="{B0A66FE4-33B7-4353-A52A-C40E577B2E1D}" dt="2023-06-25T05:55:25.617" v="166" actId="20577"/>
          <ac:spMkLst>
            <pc:docMk/>
            <pc:sldMk cId="3175242824" sldId="336"/>
            <ac:spMk id="3" creationId="{9A2CA878-EE2B-4274-9FCA-9FFB97DC5CF7}"/>
          </ac:spMkLst>
        </pc:spChg>
      </pc:sldChg>
      <pc:sldChg chg="addSp modSp add mod">
        <pc:chgData name="Kien Nguyen" userId="0175752f-9954-422a-b203-c08021e906d8" providerId="ADAL" clId="{B0A66FE4-33B7-4353-A52A-C40E577B2E1D}" dt="2023-06-25T06:02:29.840" v="234" actId="20577"/>
        <pc:sldMkLst>
          <pc:docMk/>
          <pc:sldMk cId="725468743" sldId="337"/>
        </pc:sldMkLst>
        <pc:spChg chg="mod">
          <ac:chgData name="Kien Nguyen" userId="0175752f-9954-422a-b203-c08021e906d8" providerId="ADAL" clId="{B0A66FE4-33B7-4353-A52A-C40E577B2E1D}" dt="2023-06-25T06:02:29.840" v="234" actId="20577"/>
          <ac:spMkLst>
            <pc:docMk/>
            <pc:sldMk cId="725468743" sldId="337"/>
            <ac:spMk id="2" creationId="{46286DFC-3E42-4972-A8A6-4F2F34B0E252}"/>
          </ac:spMkLst>
        </pc:spChg>
        <pc:spChg chg="mod">
          <ac:chgData name="Kien Nguyen" userId="0175752f-9954-422a-b203-c08021e906d8" providerId="ADAL" clId="{B0A66FE4-33B7-4353-A52A-C40E577B2E1D}" dt="2023-06-25T05:56:37.971" v="175" actId="14100"/>
          <ac:spMkLst>
            <pc:docMk/>
            <pc:sldMk cId="725468743" sldId="337"/>
            <ac:spMk id="3" creationId="{9A2CA878-EE2B-4274-9FCA-9FFB97DC5CF7}"/>
          </ac:spMkLst>
        </pc:spChg>
        <pc:spChg chg="add mod">
          <ac:chgData name="Kien Nguyen" userId="0175752f-9954-422a-b203-c08021e906d8" providerId="ADAL" clId="{B0A66FE4-33B7-4353-A52A-C40E577B2E1D}" dt="2023-06-25T05:59:32.337" v="189" actId="1076"/>
          <ac:spMkLst>
            <pc:docMk/>
            <pc:sldMk cId="725468743" sldId="337"/>
            <ac:spMk id="4" creationId="{38E6A3E0-8CBB-4868-8F59-C153F7D8395E}"/>
          </ac:spMkLst>
        </pc:spChg>
        <pc:spChg chg="add mod">
          <ac:chgData name="Kien Nguyen" userId="0175752f-9954-422a-b203-c08021e906d8" providerId="ADAL" clId="{B0A66FE4-33B7-4353-A52A-C40E577B2E1D}" dt="2023-06-25T05:59:23.304" v="187" actId="1038"/>
          <ac:spMkLst>
            <pc:docMk/>
            <pc:sldMk cId="725468743" sldId="337"/>
            <ac:spMk id="6" creationId="{25393500-ADB6-45D7-A33E-3A98A9572D3B}"/>
          </ac:spMkLst>
        </pc:spChg>
        <pc:picChg chg="add mod">
          <ac:chgData name="Kien Nguyen" userId="0175752f-9954-422a-b203-c08021e906d8" providerId="ADAL" clId="{B0A66FE4-33B7-4353-A52A-C40E577B2E1D}" dt="2023-06-25T05:59:23.304" v="187" actId="1038"/>
          <ac:picMkLst>
            <pc:docMk/>
            <pc:sldMk cId="725468743" sldId="337"/>
            <ac:picMk id="5" creationId="{72537B47-4E2F-4306-879B-B489A68042E4}"/>
          </ac:picMkLst>
        </pc:picChg>
      </pc:sldChg>
      <pc:sldChg chg="modSp new mod">
        <pc:chgData name="Kien Nguyen" userId="0175752f-9954-422a-b203-c08021e906d8" providerId="ADAL" clId="{B0A66FE4-33B7-4353-A52A-C40E577B2E1D}" dt="2023-06-25T06:02:34.866" v="238" actId="20577"/>
        <pc:sldMkLst>
          <pc:docMk/>
          <pc:sldMk cId="4184056036" sldId="338"/>
        </pc:sldMkLst>
        <pc:spChg chg="mod">
          <ac:chgData name="Kien Nguyen" userId="0175752f-9954-422a-b203-c08021e906d8" providerId="ADAL" clId="{B0A66FE4-33B7-4353-A52A-C40E577B2E1D}" dt="2023-06-25T06:02:34.866" v="238" actId="20577"/>
          <ac:spMkLst>
            <pc:docMk/>
            <pc:sldMk cId="4184056036" sldId="338"/>
            <ac:spMk id="2" creationId="{BB378884-38BC-4431-B89C-982F3CD3262F}"/>
          </ac:spMkLst>
        </pc:spChg>
        <pc:spChg chg="mod">
          <ac:chgData name="Kien Nguyen" userId="0175752f-9954-422a-b203-c08021e906d8" providerId="ADAL" clId="{B0A66FE4-33B7-4353-A52A-C40E577B2E1D}" dt="2023-06-25T06:02:08.176" v="226" actId="120"/>
          <ac:spMkLst>
            <pc:docMk/>
            <pc:sldMk cId="4184056036" sldId="338"/>
            <ac:spMk id="3" creationId="{681CBB8C-888C-4406-8334-0CAA9A1490DA}"/>
          </ac:spMkLst>
        </pc:spChg>
      </pc:sldChg>
      <pc:sldChg chg="addSp delSp modSp add mod">
        <pc:chgData name="Kien Nguyen" userId="0175752f-9954-422a-b203-c08021e906d8" providerId="ADAL" clId="{B0A66FE4-33B7-4353-A52A-C40E577B2E1D}" dt="2023-06-25T06:02:39.550" v="242" actId="20577"/>
        <pc:sldMkLst>
          <pc:docMk/>
          <pc:sldMk cId="345855162" sldId="339"/>
        </pc:sldMkLst>
        <pc:spChg chg="mod">
          <ac:chgData name="Kien Nguyen" userId="0175752f-9954-422a-b203-c08021e906d8" providerId="ADAL" clId="{B0A66FE4-33B7-4353-A52A-C40E577B2E1D}" dt="2023-06-25T06:02:39.550" v="242" actId="20577"/>
          <ac:spMkLst>
            <pc:docMk/>
            <pc:sldMk cId="345855162" sldId="339"/>
            <ac:spMk id="2" creationId="{BB378884-38BC-4431-B89C-982F3CD3262F}"/>
          </ac:spMkLst>
        </pc:spChg>
        <pc:spChg chg="del">
          <ac:chgData name="Kien Nguyen" userId="0175752f-9954-422a-b203-c08021e906d8" providerId="ADAL" clId="{B0A66FE4-33B7-4353-A52A-C40E577B2E1D}" dt="2023-06-25T06:01:22.313" v="209" actId="478"/>
          <ac:spMkLst>
            <pc:docMk/>
            <pc:sldMk cId="345855162" sldId="339"/>
            <ac:spMk id="3" creationId="{681CBB8C-888C-4406-8334-0CAA9A1490DA}"/>
          </ac:spMkLst>
        </pc:spChg>
        <pc:spChg chg="add del mod">
          <ac:chgData name="Kien Nguyen" userId="0175752f-9954-422a-b203-c08021e906d8" providerId="ADAL" clId="{B0A66FE4-33B7-4353-A52A-C40E577B2E1D}" dt="2023-06-25T06:01:24.102" v="210" actId="478"/>
          <ac:spMkLst>
            <pc:docMk/>
            <pc:sldMk cId="345855162" sldId="339"/>
            <ac:spMk id="5" creationId="{A8130AEC-350A-4756-A6F2-4FFF52CC7405}"/>
          </ac:spMkLst>
        </pc:spChg>
        <pc:spChg chg="add mod">
          <ac:chgData name="Kien Nguyen" userId="0175752f-9954-422a-b203-c08021e906d8" providerId="ADAL" clId="{B0A66FE4-33B7-4353-A52A-C40E577B2E1D}" dt="2023-06-25T06:01:51.096" v="223" actId="403"/>
          <ac:spMkLst>
            <pc:docMk/>
            <pc:sldMk cId="345855162" sldId="339"/>
            <ac:spMk id="6" creationId="{A1481965-DB59-47B7-BBCB-435C5BF84256}"/>
          </ac:spMkLst>
        </pc:spChg>
        <pc:picChg chg="add mod">
          <ac:chgData name="Kien Nguyen" userId="0175752f-9954-422a-b203-c08021e906d8" providerId="ADAL" clId="{B0A66FE4-33B7-4353-A52A-C40E577B2E1D}" dt="2023-06-25T06:01:59.438" v="225" actId="14100"/>
          <ac:picMkLst>
            <pc:docMk/>
            <pc:sldMk cId="345855162" sldId="339"/>
            <ac:picMk id="7" creationId="{44144FAA-62CD-49E8-A915-4056A4EBCC43}"/>
          </ac:picMkLst>
        </pc:picChg>
      </pc:sldChg>
      <pc:sldChg chg="modSp new del mod">
        <pc:chgData name="Kien Nguyen" userId="0175752f-9954-422a-b203-c08021e906d8" providerId="ADAL" clId="{B0A66FE4-33B7-4353-A52A-C40E577B2E1D}" dt="2023-06-25T06:03:38.385" v="256" actId="680"/>
        <pc:sldMkLst>
          <pc:docMk/>
          <pc:sldMk cId="1188882884" sldId="340"/>
        </pc:sldMkLst>
        <pc:spChg chg="mod">
          <ac:chgData name="Kien Nguyen" userId="0175752f-9954-422a-b203-c08021e906d8" providerId="ADAL" clId="{B0A66FE4-33B7-4353-A52A-C40E577B2E1D}" dt="2023-06-25T06:03:37.758" v="255"/>
          <ac:spMkLst>
            <pc:docMk/>
            <pc:sldMk cId="1188882884" sldId="340"/>
            <ac:spMk id="2" creationId="{B5521405-71FD-48E4-AC14-56DD9B467AE0}"/>
          </ac:spMkLst>
        </pc:spChg>
      </pc:sldChg>
      <pc:sldChg chg="modSp new mod">
        <pc:chgData name="Kien Nguyen" userId="0175752f-9954-422a-b203-c08021e906d8" providerId="ADAL" clId="{B0A66FE4-33B7-4353-A52A-C40E577B2E1D}" dt="2023-06-25T06:04:01.719" v="270" actId="20577"/>
        <pc:sldMkLst>
          <pc:docMk/>
          <pc:sldMk cId="2448580716" sldId="340"/>
        </pc:sldMkLst>
        <pc:spChg chg="mod">
          <ac:chgData name="Kien Nguyen" userId="0175752f-9954-422a-b203-c08021e906d8" providerId="ADAL" clId="{B0A66FE4-33B7-4353-A52A-C40E577B2E1D}" dt="2023-06-25T06:03:49.196" v="262" actId="20577"/>
          <ac:spMkLst>
            <pc:docMk/>
            <pc:sldMk cId="2448580716" sldId="340"/>
            <ac:spMk id="2" creationId="{F5041B43-03D4-4DF4-BCB8-2F534467CE61}"/>
          </ac:spMkLst>
        </pc:spChg>
        <pc:spChg chg="mod">
          <ac:chgData name="Kien Nguyen" userId="0175752f-9954-422a-b203-c08021e906d8" providerId="ADAL" clId="{B0A66FE4-33B7-4353-A52A-C40E577B2E1D}" dt="2023-06-25T06:04:01.719" v="270" actId="20577"/>
          <ac:spMkLst>
            <pc:docMk/>
            <pc:sldMk cId="2448580716" sldId="340"/>
            <ac:spMk id="3" creationId="{4B279FDC-4736-4534-99F7-A7371C05123B}"/>
          </ac:spMkLst>
        </pc:spChg>
      </pc:sldChg>
      <pc:sldMasterChg chg="modSldLayout">
        <pc:chgData name="Kien Nguyen" userId="0175752f-9954-422a-b203-c08021e906d8" providerId="ADAL" clId="{B0A66FE4-33B7-4353-A52A-C40E577B2E1D}" dt="2023-06-25T06:04:36.853" v="271" actId="20577"/>
        <pc:sldMasterMkLst>
          <pc:docMk/>
          <pc:sldMasterMk cId="3573815682" sldId="2147483660"/>
        </pc:sldMasterMkLst>
        <pc:sldLayoutChg chg="modSp mod">
          <pc:chgData name="Kien Nguyen" userId="0175752f-9954-422a-b203-c08021e906d8" providerId="ADAL" clId="{B0A66FE4-33B7-4353-A52A-C40E577B2E1D}" dt="2023-06-25T06:04:36.853" v="271" actId="20577"/>
          <pc:sldLayoutMkLst>
            <pc:docMk/>
            <pc:sldMasterMk cId="3573815682" sldId="2147483660"/>
            <pc:sldLayoutMk cId="2057139944" sldId="2147483662"/>
          </pc:sldLayoutMkLst>
          <pc:spChg chg="mod">
            <ac:chgData name="Kien Nguyen" userId="0175752f-9954-422a-b203-c08021e906d8" providerId="ADAL" clId="{B0A66FE4-33B7-4353-A52A-C40E577B2E1D}" dt="2023-06-25T06:04:36.853" v="271" actId="20577"/>
            <ac:spMkLst>
              <pc:docMk/>
              <pc:sldMasterMk cId="3573815682" sldId="2147483660"/>
              <pc:sldLayoutMk cId="2057139944" sldId="2147483662"/>
              <ac:spMk id="11" creationId="{9DA947C3-1AB8-1944-94EA-07318327ACB3}"/>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6/26/2023</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26/06/2023</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Autonomous: </a:t>
            </a:r>
            <a:r>
              <a:rPr lang="en-US" dirty="0" err="1"/>
              <a:t>tự</a:t>
            </a:r>
            <a:r>
              <a:rPr lang="en-US" dirty="0"/>
              <a:t> </a:t>
            </a:r>
            <a:r>
              <a:rPr lang="en-US" dirty="0" err="1"/>
              <a:t>trị</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3</a:t>
            </a:fld>
            <a:endParaRPr lang="en-GB"/>
          </a:p>
        </p:txBody>
      </p:sp>
    </p:spTree>
    <p:extLst>
      <p:ext uri="{BB962C8B-B14F-4D97-AF65-F5344CB8AC3E}">
        <p14:creationId xmlns:p14="http://schemas.microsoft.com/office/powerpoint/2010/main" val="2361133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sz="1200" b="0" dirty="0"/>
              <a:t>Orchestration: dàn nhạc</a:t>
            </a:r>
          </a:p>
          <a:p>
            <a:r>
              <a:rPr lang="en" sz="1200" b="0" dirty="0"/>
              <a:t>Choreography: vũ đạo</a:t>
            </a:r>
            <a:endParaRPr lang="en-US" b="0" dirty="0"/>
          </a:p>
        </p:txBody>
      </p:sp>
      <p:sp>
        <p:nvSpPr>
          <p:cNvPr id="4" name="Slide Number Placeholder 3"/>
          <p:cNvSpPr>
            <a:spLocks noGrp="1"/>
          </p:cNvSpPr>
          <p:nvPr>
            <p:ph type="sldNum" sz="quarter" idx="5"/>
          </p:nvPr>
        </p:nvSpPr>
        <p:spPr/>
        <p:txBody>
          <a:bodyPr/>
          <a:lstStyle/>
          <a:p>
            <a:fld id="{CDAE0073-C388-4BBC-94F1-A3FD064D5EAA}" type="slidenum">
              <a:rPr lang="en-GB" smtClean="0"/>
              <a:t>25</a:t>
            </a:fld>
            <a:endParaRPr lang="en-GB"/>
          </a:p>
        </p:txBody>
      </p:sp>
    </p:spTree>
    <p:extLst>
      <p:ext uri="{BB962C8B-B14F-4D97-AF65-F5344CB8AC3E}">
        <p14:creationId xmlns:p14="http://schemas.microsoft.com/office/powerpoint/2010/main" val="2335185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sz="1200" b="1" dirty="0"/>
              <a:t>Composability</a:t>
            </a:r>
            <a:r>
              <a:rPr lang="en" sz="1200" b="0" dirty="0"/>
              <a:t>: </a:t>
            </a:r>
            <a:r>
              <a:rPr lang="en" sz="1200" b="0" dirty="0" err="1"/>
              <a:t>khả</a:t>
            </a:r>
            <a:r>
              <a:rPr lang="en" sz="1200" b="0" dirty="0"/>
              <a:t> </a:t>
            </a:r>
            <a:r>
              <a:rPr lang="en" sz="1200" b="0" dirty="0" err="1"/>
              <a:t>năng</a:t>
            </a:r>
            <a:r>
              <a:rPr lang="en" sz="1200" b="0" dirty="0"/>
              <a:t> </a:t>
            </a:r>
            <a:r>
              <a:rPr lang="en" sz="1200" b="0" dirty="0" err="1"/>
              <a:t>kết</a:t>
            </a:r>
            <a:r>
              <a:rPr lang="en" sz="1200" b="0" dirty="0"/>
              <a:t> </a:t>
            </a:r>
            <a:r>
              <a:rPr lang="en" sz="1200" b="0" dirty="0" err="1"/>
              <a:t>hợp</a:t>
            </a:r>
            <a:endParaRPr lang="en-US" b="0" dirty="0"/>
          </a:p>
        </p:txBody>
      </p:sp>
      <p:sp>
        <p:nvSpPr>
          <p:cNvPr id="4" name="Slide Number Placeholder 3"/>
          <p:cNvSpPr>
            <a:spLocks noGrp="1"/>
          </p:cNvSpPr>
          <p:nvPr>
            <p:ph type="sldNum" sz="quarter" idx="5"/>
          </p:nvPr>
        </p:nvSpPr>
        <p:spPr/>
        <p:txBody>
          <a:bodyPr/>
          <a:lstStyle/>
          <a:p>
            <a:fld id="{CDAE0073-C388-4BBC-94F1-A3FD064D5EAA}" type="slidenum">
              <a:rPr lang="en-GB" smtClean="0"/>
              <a:t>4</a:t>
            </a:fld>
            <a:endParaRPr lang="en-GB"/>
          </a:p>
        </p:txBody>
      </p:sp>
    </p:spTree>
    <p:extLst>
      <p:ext uri="{BB962C8B-B14F-4D97-AF65-F5344CB8AC3E}">
        <p14:creationId xmlns:p14="http://schemas.microsoft.com/office/powerpoint/2010/main" val="3258740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dirty="0">
                <a:latin typeface="Hind"/>
              </a:rPr>
              <a:t>Message sequence in b):</a:t>
            </a:r>
          </a:p>
          <a:p>
            <a:pPr marL="228600" indent="-228600" algn="just">
              <a:buAutoNum type="arabicPeriod"/>
            </a:pPr>
            <a:r>
              <a:rPr lang="en-US" sz="1200" dirty="0">
                <a:latin typeface="Hind"/>
              </a:rPr>
              <a:t>The client (service requester) sends a service request to the broker. </a:t>
            </a:r>
            <a:endParaRPr lang="en-US" sz="1200" dirty="0"/>
          </a:p>
          <a:p>
            <a:pPr marL="228600" indent="-228600" algn="just">
              <a:buAutoNum type="arabicPeriod"/>
            </a:pPr>
            <a:r>
              <a:rPr lang="en-US" sz="1200" dirty="0">
                <a:latin typeface="Hind"/>
              </a:rPr>
              <a:t>The broker looks up the location of the service and forwards the request to the appropriate service. </a:t>
            </a:r>
            <a:endParaRPr lang="en-US" sz="1200" dirty="0"/>
          </a:p>
          <a:p>
            <a:pPr marL="228600" indent="-228600" algn="just">
              <a:buAutoNum type="arabicPeriod"/>
            </a:pPr>
            <a:r>
              <a:rPr lang="en-US" sz="1200" dirty="0">
                <a:latin typeface="Hind"/>
              </a:rPr>
              <a:t>The service executes the request and sends the reply to the broker. </a:t>
            </a:r>
            <a:endParaRPr lang="en-US" sz="1200" dirty="0"/>
          </a:p>
          <a:p>
            <a:pPr marL="228600" indent="-228600" algn="just">
              <a:buAutoNum type="arabicPeriod"/>
            </a:pPr>
            <a:r>
              <a:rPr lang="en-US" sz="1200" dirty="0">
                <a:latin typeface="Hind"/>
              </a:rPr>
              <a:t>The broker forwards the reply to the client</a:t>
            </a:r>
            <a:endParaRPr lang="en-US" sz="1200" dirty="0"/>
          </a:p>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7</a:t>
            </a:fld>
            <a:endParaRPr lang="en-GB"/>
          </a:p>
        </p:txBody>
      </p:sp>
    </p:spTree>
    <p:extLst>
      <p:ext uri="{BB962C8B-B14F-4D97-AF65-F5344CB8AC3E}">
        <p14:creationId xmlns:p14="http://schemas.microsoft.com/office/powerpoint/2010/main" val="429258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dirty="0">
                <a:latin typeface="Hind"/>
              </a:rPr>
              <a:t>Pattern interaction in a):</a:t>
            </a:r>
          </a:p>
          <a:p>
            <a:pPr marL="228600" indent="-228600" algn="just">
              <a:buAutoNum type="arabicPeriod"/>
            </a:pPr>
            <a:r>
              <a:rPr lang="en-US" sz="1200" dirty="0">
                <a:latin typeface="Hind"/>
              </a:rPr>
              <a:t>The client (service requester) sends a yellow pages request to the broker requesting information about all services of a given type. </a:t>
            </a:r>
            <a:endParaRPr lang="en-US" dirty="0">
              <a:latin typeface="Hind"/>
            </a:endParaRPr>
          </a:p>
          <a:p>
            <a:pPr marL="228600" indent="-228600" algn="just">
              <a:buAutoNum type="arabicPeriod"/>
            </a:pPr>
            <a:r>
              <a:rPr lang="en-US" sz="1200" dirty="0">
                <a:latin typeface="Hind"/>
              </a:rPr>
              <a:t>The broker looks up this information and returns a list of all services that satisfy the query criteria. </a:t>
            </a:r>
            <a:endParaRPr lang="en-US" dirty="0">
              <a:latin typeface="Hind"/>
            </a:endParaRPr>
          </a:p>
          <a:p>
            <a:pPr marL="228600" indent="-228600" algn="just">
              <a:buAutoNum type="arabicPeriod"/>
            </a:pPr>
            <a:r>
              <a:rPr lang="en-US" sz="1200" dirty="0">
                <a:latin typeface="Hind"/>
              </a:rPr>
              <a:t>The client selects one of the services and sends a white pages request to the broker. </a:t>
            </a:r>
            <a:endParaRPr lang="en-US" dirty="0">
              <a:latin typeface="Hind"/>
            </a:endParaRPr>
          </a:p>
          <a:p>
            <a:pPr marL="228600" indent="-228600" algn="just">
              <a:buAutoNum type="arabicPeriod"/>
            </a:pPr>
            <a:r>
              <a:rPr lang="en-US" sz="1200" dirty="0">
                <a:latin typeface="Hind"/>
              </a:rPr>
              <a:t>The broker looks up the location of the service and returns a service handle to the client. </a:t>
            </a:r>
            <a:endParaRPr lang="en-US" dirty="0">
              <a:latin typeface="Hind"/>
            </a:endParaRPr>
          </a:p>
          <a:p>
            <a:pPr marL="228600" indent="-228600" algn="just">
              <a:buAutoNum type="arabicPeriod"/>
            </a:pPr>
            <a:r>
              <a:rPr lang="en-US" sz="1200" dirty="0">
                <a:latin typeface="Hind"/>
              </a:rPr>
              <a:t>The client uses the service handle to request the appropriate service. </a:t>
            </a:r>
            <a:endParaRPr lang="en-US" dirty="0">
              <a:latin typeface="Hind"/>
            </a:endParaRPr>
          </a:p>
          <a:p>
            <a:pPr marL="228600" indent="-228600" algn="just">
              <a:buAutoNum type="arabicPeriod"/>
            </a:pPr>
            <a:r>
              <a:rPr lang="en-US" sz="1200" dirty="0">
                <a:latin typeface="Hind"/>
              </a:rPr>
              <a:t>The service executes the request and sends the response directly to the client.</a:t>
            </a:r>
            <a:endParaRPr lang="en-US" dirty="0">
              <a:latin typeface="Hind"/>
            </a:endParaRPr>
          </a:p>
        </p:txBody>
      </p:sp>
      <p:sp>
        <p:nvSpPr>
          <p:cNvPr id="4" name="Slide Number Placeholder 3"/>
          <p:cNvSpPr>
            <a:spLocks noGrp="1"/>
          </p:cNvSpPr>
          <p:nvPr>
            <p:ph type="sldNum" sz="quarter" idx="5"/>
          </p:nvPr>
        </p:nvSpPr>
        <p:spPr/>
        <p:txBody>
          <a:bodyPr/>
          <a:lstStyle/>
          <a:p>
            <a:fld id="{CDAE0073-C388-4BBC-94F1-A3FD064D5EAA}" type="slidenum">
              <a:rPr lang="en-GB" smtClean="0"/>
              <a:t>9</a:t>
            </a:fld>
            <a:endParaRPr lang="en-GB"/>
          </a:p>
        </p:txBody>
      </p:sp>
    </p:spTree>
    <p:extLst>
      <p:ext uri="{BB962C8B-B14F-4D97-AF65-F5344CB8AC3E}">
        <p14:creationId xmlns:p14="http://schemas.microsoft.com/office/powerpoint/2010/main" val="2436543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222222"/>
                </a:solidFill>
                <a:effectLst/>
                <a:latin typeface="Source Sans Pro" panose="020F0502020204030204" pitchFamily="34" charset="0"/>
              </a:rPr>
              <a:t>Key Differences between API and Web Services</a:t>
            </a:r>
          </a:p>
          <a:p>
            <a:pPr algn="l">
              <a:buFont typeface="Arial" panose="020B0604020202020204" pitchFamily="34" charset="0"/>
              <a:buChar char="•"/>
            </a:pPr>
            <a:r>
              <a:rPr lang="en-GB" b="0" i="0" dirty="0">
                <a:solidFill>
                  <a:srgbClr val="222222"/>
                </a:solidFill>
                <a:effectLst/>
                <a:latin typeface="Source Sans Pro" panose="020B0503030403020204" pitchFamily="34" charset="0"/>
              </a:rPr>
              <a:t>Web service is a collection of open source protocols and standards used for exchanging data between systems or applications, </a:t>
            </a:r>
          </a:p>
          <a:p>
            <a:pPr algn="l">
              <a:buFont typeface="Arial" panose="020B0604020202020204" pitchFamily="34" charset="0"/>
              <a:buNone/>
            </a:pPr>
            <a:r>
              <a:rPr lang="en-GB" b="0" i="0" dirty="0">
                <a:solidFill>
                  <a:srgbClr val="222222"/>
                </a:solidFill>
                <a:effectLst/>
                <a:latin typeface="Source Sans Pro" panose="020B0503030403020204" pitchFamily="34" charset="0"/>
              </a:rPr>
              <a:t> whereas API is a software interface that allows two applications to interact with each other without any user involvement.</a:t>
            </a:r>
          </a:p>
          <a:p>
            <a:pPr algn="l">
              <a:buFont typeface="Arial" panose="020B0604020202020204" pitchFamily="34" charset="0"/>
              <a:buChar char="•"/>
            </a:pPr>
            <a:r>
              <a:rPr lang="en-GB" b="0" i="0" dirty="0">
                <a:solidFill>
                  <a:srgbClr val="222222"/>
                </a:solidFill>
                <a:effectLst/>
                <a:latin typeface="Source Sans Pro" panose="020B0503030403020204" pitchFamily="34" charset="0"/>
              </a:rPr>
              <a:t>Web service is used for REST, SOAP, and XML-RPC for communication, while API is used for any style of communication.</a:t>
            </a:r>
          </a:p>
          <a:p>
            <a:pPr algn="l">
              <a:buFont typeface="Arial" panose="020B0604020202020204" pitchFamily="34" charset="0"/>
              <a:buChar char="•"/>
            </a:pPr>
            <a:r>
              <a:rPr lang="en-GB" b="0" i="0" dirty="0">
                <a:solidFill>
                  <a:srgbClr val="222222"/>
                </a:solidFill>
                <a:effectLst/>
                <a:latin typeface="Source Sans Pro" panose="020B0503030403020204" pitchFamily="34" charset="0"/>
              </a:rPr>
              <a:t>Web service supports only HTTP protocol, whereas API supports HTTP/HTTPS protocol.</a:t>
            </a:r>
          </a:p>
          <a:p>
            <a:pPr algn="l">
              <a:buFont typeface="Arial" panose="020B0604020202020204" pitchFamily="34" charset="0"/>
              <a:buChar char="•"/>
            </a:pPr>
            <a:r>
              <a:rPr lang="en-GB" b="0" i="0" dirty="0">
                <a:solidFill>
                  <a:srgbClr val="222222"/>
                </a:solidFill>
                <a:effectLst/>
                <a:latin typeface="Source Sans Pro" panose="020B0503030403020204" pitchFamily="34" charset="0"/>
              </a:rPr>
              <a:t>Web service supports XML, while API supports XML and JSON.</a:t>
            </a:r>
          </a:p>
          <a:p>
            <a:pPr algn="l">
              <a:buFont typeface="Arial" panose="020B0604020202020204" pitchFamily="34" charset="0"/>
              <a:buChar char="•"/>
            </a:pPr>
            <a:r>
              <a:rPr lang="en-GB" b="0" i="0" dirty="0">
                <a:solidFill>
                  <a:srgbClr val="222222"/>
                </a:solidFill>
                <a:effectLst/>
                <a:latin typeface="Source Sans Pro" panose="020B0503030403020204" pitchFamily="34" charset="0"/>
              </a:rPr>
              <a:t>All Web services are APIs, but all APIs are not web services.</a:t>
            </a:r>
          </a:p>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11</a:t>
            </a:fld>
            <a:endParaRPr lang="en-GB"/>
          </a:p>
        </p:txBody>
      </p:sp>
    </p:spTree>
    <p:extLst>
      <p:ext uri="{BB962C8B-B14F-4D97-AF65-F5344CB8AC3E}">
        <p14:creationId xmlns:p14="http://schemas.microsoft.com/office/powerpoint/2010/main" val="789819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12</a:t>
            </a:fld>
            <a:endParaRPr lang="en-GB"/>
          </a:p>
        </p:txBody>
      </p:sp>
    </p:spTree>
    <p:extLst>
      <p:ext uri="{BB962C8B-B14F-4D97-AF65-F5344CB8AC3E}">
        <p14:creationId xmlns:p14="http://schemas.microsoft.com/office/powerpoint/2010/main" val="1633931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13</a:t>
            </a:fld>
            <a:endParaRPr lang="en-GB"/>
          </a:p>
        </p:txBody>
      </p:sp>
    </p:spTree>
    <p:extLst>
      <p:ext uri="{BB962C8B-B14F-4D97-AF65-F5344CB8AC3E}">
        <p14:creationId xmlns:p14="http://schemas.microsoft.com/office/powerpoint/2010/main" val="571102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sz="1200" b="0" dirty="0"/>
              <a:t>Atomicity: nguyên tử</a:t>
            </a:r>
            <a:endParaRPr lang="en-US" b="0" dirty="0"/>
          </a:p>
        </p:txBody>
      </p:sp>
      <p:sp>
        <p:nvSpPr>
          <p:cNvPr id="4" name="Slide Number Placeholder 3"/>
          <p:cNvSpPr>
            <a:spLocks noGrp="1"/>
          </p:cNvSpPr>
          <p:nvPr>
            <p:ph type="sldNum" sz="quarter" idx="5"/>
          </p:nvPr>
        </p:nvSpPr>
        <p:spPr/>
        <p:txBody>
          <a:bodyPr/>
          <a:lstStyle/>
          <a:p>
            <a:fld id="{CDAE0073-C388-4BBC-94F1-A3FD064D5EAA}" type="slidenum">
              <a:rPr lang="en-GB" smtClean="0"/>
              <a:t>14</a:t>
            </a:fld>
            <a:endParaRPr lang="en-GB"/>
          </a:p>
        </p:txBody>
      </p:sp>
    </p:spTree>
    <p:extLst>
      <p:ext uri="{BB962C8B-B14F-4D97-AF65-F5344CB8AC3E}">
        <p14:creationId xmlns:p14="http://schemas.microsoft.com/office/powerpoint/2010/main" val="2261228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t>For example, if a travel agent makes an airplane reservation, followed by a hotel reservation and a rental car reservation, it is more flexible to treat this reservation as consisting of three flat transactions. Treating the transaction as a compound transaction allows part of a reservation to be changed or canceled without the other parts of the reservation being affected.</a:t>
            </a:r>
          </a:p>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16</a:t>
            </a:fld>
            <a:endParaRPr lang="en-GB"/>
          </a:p>
        </p:txBody>
      </p:sp>
    </p:spTree>
    <p:extLst>
      <p:ext uri="{BB962C8B-B14F-4D97-AF65-F5344CB8AC3E}">
        <p14:creationId xmlns:p14="http://schemas.microsoft.com/office/powerpoint/2010/main" val="2949282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26/06/2023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0207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11" name="Rectangle 1056">
            <a:extLst>
              <a:ext uri="{FF2B5EF4-FFF2-40B4-BE49-F238E27FC236}">
                <a16:creationId xmlns:a16="http://schemas.microsoft.com/office/drawing/2014/main" id="{9DA947C3-1AB8-1944-94EA-07318327ACB3}"/>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30</a:t>
            </a:r>
          </a:p>
        </p:txBody>
      </p:sp>
      <p:cxnSp>
        <p:nvCxnSpPr>
          <p:cNvPr id="12" name="Straight Connector 11">
            <a:extLst>
              <a:ext uri="{FF2B5EF4-FFF2-40B4-BE49-F238E27FC236}">
                <a16:creationId xmlns:a16="http://schemas.microsoft.com/office/drawing/2014/main" id="{D76ADE6F-E287-9D45-BF4E-78DDB3322AB7}"/>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26/06/2023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26/06/2023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Software Design (swD392)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539553" y="3143248"/>
            <a:ext cx="7992888"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None/>
            </a:pPr>
            <a:r>
              <a:rPr lang="en-US" sz="3000" b="1" i="1" cap="all" dirty="0">
                <a:solidFill>
                  <a:srgbClr val="0070C0"/>
                </a:solidFill>
              </a:rPr>
              <a:t>Ch16 - Designing Service-Oriented Architectures</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39C0-F83B-D785-E354-64872AEBB7C2}"/>
              </a:ext>
            </a:extLst>
          </p:cNvPr>
          <p:cNvSpPr>
            <a:spLocks noGrp="1"/>
          </p:cNvSpPr>
          <p:nvPr>
            <p:ph type="title"/>
          </p:nvPr>
        </p:nvSpPr>
        <p:spPr/>
        <p:txBody>
          <a:bodyPr>
            <a:normAutofit fontScale="90000"/>
          </a:bodyPr>
          <a:lstStyle/>
          <a:p>
            <a:r>
              <a:rPr lang="en-US" dirty="0"/>
              <a:t>Technology Support for SOA</a:t>
            </a:r>
            <a:br>
              <a:rPr lang="en-US" dirty="0"/>
            </a:br>
            <a:r>
              <a:rPr lang="en-US" sz="3100" i="1" dirty="0"/>
              <a:t>Web Service Protocols </a:t>
            </a:r>
            <a:endParaRPr lang="en-US" i="1" dirty="0"/>
          </a:p>
        </p:txBody>
      </p:sp>
      <p:sp>
        <p:nvSpPr>
          <p:cNvPr id="3" name="Content Placeholder 2">
            <a:extLst>
              <a:ext uri="{FF2B5EF4-FFF2-40B4-BE49-F238E27FC236}">
                <a16:creationId xmlns:a16="http://schemas.microsoft.com/office/drawing/2014/main" id="{793D4436-185D-19AE-3D33-9EB5EC06C2DD}"/>
              </a:ext>
            </a:extLst>
          </p:cNvPr>
          <p:cNvSpPr>
            <a:spLocks noGrp="1"/>
          </p:cNvSpPr>
          <p:nvPr>
            <p:ph idx="1"/>
          </p:nvPr>
        </p:nvSpPr>
        <p:spPr/>
        <p:txBody>
          <a:bodyPr>
            <a:normAutofit fontScale="77500" lnSpcReduction="20000"/>
          </a:bodyPr>
          <a:lstStyle/>
          <a:p>
            <a:pPr marL="285750" indent="-285750">
              <a:buFont typeface="Arial"/>
              <a:buChar char="•"/>
            </a:pPr>
            <a:r>
              <a:rPr lang="en" dirty="0"/>
              <a:t>Application clients and services need to have a </a:t>
            </a:r>
            <a:r>
              <a:rPr lang="en" b="1" dirty="0"/>
              <a:t>communication protocol</a:t>
            </a:r>
            <a:r>
              <a:rPr lang="en" dirty="0"/>
              <a:t> for intercomponent communication. </a:t>
            </a:r>
            <a:r>
              <a:rPr lang="en" b="1" dirty="0"/>
              <a:t>Extensible Markup Language (XML)</a:t>
            </a:r>
            <a:r>
              <a:rPr lang="en" dirty="0"/>
              <a:t> is a technology that allows different systems to interoperate through exchange of data and text.</a:t>
            </a:r>
          </a:p>
          <a:p>
            <a:pPr marL="285750" indent="-285750">
              <a:buFont typeface="Arial"/>
              <a:buChar char="•"/>
            </a:pPr>
            <a:r>
              <a:rPr lang="en" dirty="0"/>
              <a:t>The </a:t>
            </a:r>
            <a:r>
              <a:rPr lang="en" b="1" dirty="0"/>
              <a:t>Simple Object Access Protocol (SOAP)</a:t>
            </a:r>
            <a:r>
              <a:rPr lang="en" dirty="0"/>
              <a:t>, which is a lightweight protocol developed by the World Wide Web Consortium (W3C), builds on XML and HTTP to permit exchange of information in a distributed environment.</a:t>
            </a:r>
          </a:p>
          <a:p>
            <a:pPr marL="285750" indent="-285750">
              <a:buFont typeface="Arial"/>
              <a:buChar char="•"/>
            </a:pPr>
            <a:r>
              <a:rPr lang="en" b="1" dirty="0"/>
              <a:t>SOAP</a:t>
            </a:r>
            <a:r>
              <a:rPr lang="en" dirty="0"/>
              <a:t> defines a unified approach for sending XML-encoded data and consists of three parts: an envelope that defines a framework for describing what is in a message and how to process it, a set of encoding rules for expressing instances of application-defined data types, and a convention for representing remote procedure calls and responses.</a:t>
            </a:r>
          </a:p>
          <a:p>
            <a:pPr marL="0" indent="0">
              <a:buNone/>
            </a:pPr>
            <a:endParaRPr lang="en-US" dirty="0"/>
          </a:p>
        </p:txBody>
      </p:sp>
    </p:spTree>
    <p:extLst>
      <p:ext uri="{BB962C8B-B14F-4D97-AF65-F5344CB8AC3E}">
        <p14:creationId xmlns:p14="http://schemas.microsoft.com/office/powerpoint/2010/main" val="393494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39C0-F83B-D785-E354-64872AEBB7C2}"/>
              </a:ext>
            </a:extLst>
          </p:cNvPr>
          <p:cNvSpPr>
            <a:spLocks noGrp="1"/>
          </p:cNvSpPr>
          <p:nvPr>
            <p:ph type="title"/>
          </p:nvPr>
        </p:nvSpPr>
        <p:spPr/>
        <p:txBody>
          <a:bodyPr>
            <a:normAutofit fontScale="90000"/>
          </a:bodyPr>
          <a:lstStyle/>
          <a:p>
            <a:r>
              <a:rPr lang="en-US" dirty="0"/>
              <a:t>Technology Support for SOA</a:t>
            </a:r>
            <a:br>
              <a:rPr lang="en-US" dirty="0"/>
            </a:br>
            <a:r>
              <a:rPr lang="en-US" sz="3100" i="1" dirty="0"/>
              <a:t>Web Services </a:t>
            </a:r>
            <a:endParaRPr lang="en-US" i="1" dirty="0"/>
          </a:p>
        </p:txBody>
      </p:sp>
      <p:sp>
        <p:nvSpPr>
          <p:cNvPr id="3" name="Content Placeholder 2">
            <a:extLst>
              <a:ext uri="{FF2B5EF4-FFF2-40B4-BE49-F238E27FC236}">
                <a16:creationId xmlns:a16="http://schemas.microsoft.com/office/drawing/2014/main" id="{793D4436-185D-19AE-3D33-9EB5EC06C2DD}"/>
              </a:ext>
            </a:extLst>
          </p:cNvPr>
          <p:cNvSpPr>
            <a:spLocks noGrp="1"/>
          </p:cNvSpPr>
          <p:nvPr>
            <p:ph idx="1"/>
          </p:nvPr>
        </p:nvSpPr>
        <p:spPr/>
        <p:txBody>
          <a:bodyPr>
            <a:normAutofit fontScale="77500" lnSpcReduction="20000"/>
          </a:bodyPr>
          <a:lstStyle/>
          <a:p>
            <a:pPr marL="285750" indent="-285750" algn="just">
              <a:buFont typeface="Arial"/>
              <a:buChar char="•"/>
            </a:pPr>
            <a:r>
              <a:rPr lang="en" dirty="0"/>
              <a:t>Applications provide services for clients. One example of application services is </a:t>
            </a:r>
            <a:r>
              <a:rPr lang="en" b="1" dirty="0"/>
              <a:t>Web services</a:t>
            </a:r>
            <a:r>
              <a:rPr lang="en" dirty="0"/>
              <a:t>, which use the World Wide Web for application-to-application communication.</a:t>
            </a:r>
          </a:p>
          <a:p>
            <a:pPr marL="285750" indent="-285750" algn="just">
              <a:buFont typeface="Arial"/>
              <a:buChar char="•"/>
            </a:pPr>
            <a:r>
              <a:rPr lang="en" dirty="0"/>
              <a:t>From a software perspective, </a:t>
            </a:r>
            <a:r>
              <a:rPr lang="en" b="1" dirty="0"/>
              <a:t>Web services</a:t>
            </a:r>
            <a:r>
              <a:rPr lang="en" dirty="0"/>
              <a:t> are the </a:t>
            </a:r>
            <a:r>
              <a:rPr lang="en" b="1" dirty="0"/>
              <a:t>application programming interfaces (APIs)</a:t>
            </a:r>
            <a:r>
              <a:rPr lang="en" dirty="0"/>
              <a:t> that provide a standard means of communication among different software applications on the World Wide Web. From a business application perspective, a Web service is business functionality provided by a company in the form of an explicit service over the Internet for other companies or programs to use.</a:t>
            </a:r>
          </a:p>
          <a:p>
            <a:pPr marL="285750" indent="-285750" algn="just">
              <a:buFont typeface="Arial"/>
              <a:buChar char="•"/>
            </a:pPr>
            <a:r>
              <a:rPr lang="en" dirty="0"/>
              <a:t>Several component technologies exist to support the building of applications by means of component technology and Web services, including .NET, J2EE, WebSphere, and WebLogic.</a:t>
            </a:r>
          </a:p>
        </p:txBody>
      </p:sp>
    </p:spTree>
    <p:extLst>
      <p:ext uri="{BB962C8B-B14F-4D97-AF65-F5344CB8AC3E}">
        <p14:creationId xmlns:p14="http://schemas.microsoft.com/office/powerpoint/2010/main" val="3798660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39C0-F83B-D785-E354-64872AEBB7C2}"/>
              </a:ext>
            </a:extLst>
          </p:cNvPr>
          <p:cNvSpPr>
            <a:spLocks noGrp="1"/>
          </p:cNvSpPr>
          <p:nvPr>
            <p:ph type="title"/>
          </p:nvPr>
        </p:nvSpPr>
        <p:spPr/>
        <p:txBody>
          <a:bodyPr>
            <a:normAutofit fontScale="90000"/>
          </a:bodyPr>
          <a:lstStyle/>
          <a:p>
            <a:r>
              <a:rPr lang="en-US" dirty="0"/>
              <a:t>Technology Support for SOA</a:t>
            </a:r>
            <a:br>
              <a:rPr lang="en-US" dirty="0"/>
            </a:br>
            <a:r>
              <a:rPr lang="en-US" sz="3100" i="1" dirty="0"/>
              <a:t>Registration Services  </a:t>
            </a:r>
            <a:endParaRPr lang="en-US" i="1" dirty="0"/>
          </a:p>
        </p:txBody>
      </p:sp>
      <p:sp>
        <p:nvSpPr>
          <p:cNvPr id="3" name="Content Placeholder 2">
            <a:extLst>
              <a:ext uri="{FF2B5EF4-FFF2-40B4-BE49-F238E27FC236}">
                <a16:creationId xmlns:a16="http://schemas.microsoft.com/office/drawing/2014/main" id="{793D4436-185D-19AE-3D33-9EB5EC06C2DD}"/>
              </a:ext>
            </a:extLst>
          </p:cNvPr>
          <p:cNvSpPr>
            <a:spLocks noGrp="1"/>
          </p:cNvSpPr>
          <p:nvPr>
            <p:ph idx="1"/>
          </p:nvPr>
        </p:nvSpPr>
        <p:spPr>
          <a:xfrm>
            <a:off x="457200" y="976313"/>
            <a:ext cx="8229600" cy="2452687"/>
          </a:xfrm>
        </p:spPr>
        <p:txBody>
          <a:bodyPr>
            <a:normAutofit fontScale="70000" lnSpcReduction="20000"/>
          </a:bodyPr>
          <a:lstStyle/>
          <a:p>
            <a:pPr marL="285750" indent="-285750" algn="just">
              <a:buFont typeface="Arial"/>
              <a:buChar char="•"/>
            </a:pPr>
            <a:r>
              <a:rPr lang="en" sz="3200" dirty="0"/>
              <a:t>A registration service is provided for services to make their services available to clients. Services register their services with a registration service – a process referred to as </a:t>
            </a:r>
            <a:r>
              <a:rPr lang="en" sz="3200" b="1" i="1" dirty="0"/>
              <a:t>publishing</a:t>
            </a:r>
            <a:r>
              <a:rPr lang="en" sz="3200" dirty="0"/>
              <a:t> or </a:t>
            </a:r>
            <a:r>
              <a:rPr lang="en" sz="3200" b="1" i="1" dirty="0"/>
              <a:t>registering</a:t>
            </a:r>
            <a:r>
              <a:rPr lang="en" sz="3200" dirty="0"/>
              <a:t> the service. Most brokers, such as CORBA and Web service brokers, provide a registration service. </a:t>
            </a:r>
            <a:endParaRPr lang="en-US" dirty="0"/>
          </a:p>
          <a:p>
            <a:pPr marL="285750" indent="-285750" algn="just">
              <a:buFont typeface="Arial"/>
              <a:buChar char="•"/>
            </a:pPr>
            <a:r>
              <a:rPr lang="en" sz="3200" dirty="0"/>
              <a:t>For Web services, a </a:t>
            </a:r>
            <a:r>
              <a:rPr lang="en" sz="3200" b="1" dirty="0"/>
              <a:t>service registry</a:t>
            </a:r>
            <a:r>
              <a:rPr lang="en" sz="3200" dirty="0"/>
              <a:t> is provided to allow services to be published and located via the World Wide Web.</a:t>
            </a:r>
            <a:endParaRPr lang="en-US" dirty="0"/>
          </a:p>
        </p:txBody>
      </p:sp>
      <p:pic>
        <p:nvPicPr>
          <p:cNvPr id="4" name="Picture 4" descr="Text, letter&#10;&#10;Description automatically generated">
            <a:extLst>
              <a:ext uri="{FF2B5EF4-FFF2-40B4-BE49-F238E27FC236}">
                <a16:creationId xmlns:a16="http://schemas.microsoft.com/office/drawing/2014/main" id="{F7504105-0F7B-6D36-FF5A-72E16BAD2171}"/>
              </a:ext>
            </a:extLst>
          </p:cNvPr>
          <p:cNvPicPr>
            <a:picLocks noChangeAspect="1"/>
          </p:cNvPicPr>
          <p:nvPr/>
        </p:nvPicPr>
        <p:blipFill>
          <a:blip r:embed="rId3"/>
          <a:stretch>
            <a:fillRect/>
          </a:stretch>
        </p:blipFill>
        <p:spPr>
          <a:xfrm>
            <a:off x="866225" y="3367019"/>
            <a:ext cx="3695700" cy="1566598"/>
          </a:xfrm>
          <a:prstGeom prst="rect">
            <a:avLst/>
          </a:prstGeom>
        </p:spPr>
      </p:pic>
      <p:sp>
        <p:nvSpPr>
          <p:cNvPr id="5" name="TextBox 4">
            <a:extLst>
              <a:ext uri="{FF2B5EF4-FFF2-40B4-BE49-F238E27FC236}">
                <a16:creationId xmlns:a16="http://schemas.microsoft.com/office/drawing/2014/main" id="{4DDE4895-104B-448F-B4B9-C7FD4C68417E}"/>
              </a:ext>
            </a:extLst>
          </p:cNvPr>
          <p:cNvSpPr txBox="1"/>
          <p:nvPr/>
        </p:nvSpPr>
        <p:spPr>
          <a:xfrm>
            <a:off x="896705" y="4893268"/>
            <a:ext cx="355854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a:latin typeface="Hind"/>
              </a:rPr>
              <a:t>Web client and Web service in a </a:t>
            </a:r>
            <a:endParaRPr lang="en-US" sz="2000"/>
          </a:p>
          <a:p>
            <a:pPr algn="ctr"/>
            <a:r>
              <a:rPr lang="en-US" sz="1400" b="1" dirty="0">
                <a:latin typeface="Hind"/>
              </a:rPr>
              <a:t>World Wide Web services application</a:t>
            </a:r>
            <a:endParaRPr lang="en-US" sz="2000"/>
          </a:p>
        </p:txBody>
      </p:sp>
      <p:pic>
        <p:nvPicPr>
          <p:cNvPr id="6" name="Picture 6" descr="Diagram&#10;&#10;Description automatically generated">
            <a:extLst>
              <a:ext uri="{FF2B5EF4-FFF2-40B4-BE49-F238E27FC236}">
                <a16:creationId xmlns:a16="http://schemas.microsoft.com/office/drawing/2014/main" id="{0CBEF135-D043-01CA-0385-7B5E9C0D2D43}"/>
              </a:ext>
            </a:extLst>
          </p:cNvPr>
          <p:cNvPicPr>
            <a:picLocks noChangeAspect="1"/>
          </p:cNvPicPr>
          <p:nvPr/>
        </p:nvPicPr>
        <p:blipFill>
          <a:blip r:embed="rId4"/>
          <a:stretch>
            <a:fillRect/>
          </a:stretch>
        </p:blipFill>
        <p:spPr>
          <a:xfrm>
            <a:off x="4561925" y="3284984"/>
            <a:ext cx="4107180" cy="1563029"/>
          </a:xfrm>
          <a:prstGeom prst="rect">
            <a:avLst/>
          </a:prstGeom>
        </p:spPr>
      </p:pic>
      <p:sp>
        <p:nvSpPr>
          <p:cNvPr id="7" name="TextBox 6">
            <a:extLst>
              <a:ext uri="{FF2B5EF4-FFF2-40B4-BE49-F238E27FC236}">
                <a16:creationId xmlns:a16="http://schemas.microsoft.com/office/drawing/2014/main" id="{B640B040-EF0D-63B8-75EA-57C602306F9D}"/>
              </a:ext>
            </a:extLst>
          </p:cNvPr>
          <p:cNvSpPr txBox="1"/>
          <p:nvPr/>
        </p:nvSpPr>
        <p:spPr>
          <a:xfrm>
            <a:off x="5110565" y="4931368"/>
            <a:ext cx="35585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a:latin typeface="Hind"/>
              </a:rPr>
              <a:t>Example of a Web services broker</a:t>
            </a:r>
            <a:endParaRPr lang="en-US" sz="2000" b="1">
              <a:latin typeface="Hind"/>
            </a:endParaRPr>
          </a:p>
        </p:txBody>
      </p:sp>
    </p:spTree>
    <p:extLst>
      <p:ext uri="{BB962C8B-B14F-4D97-AF65-F5344CB8AC3E}">
        <p14:creationId xmlns:p14="http://schemas.microsoft.com/office/powerpoint/2010/main" val="3408064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39C0-F83B-D785-E354-64872AEBB7C2}"/>
              </a:ext>
            </a:extLst>
          </p:cNvPr>
          <p:cNvSpPr>
            <a:spLocks noGrp="1"/>
          </p:cNvSpPr>
          <p:nvPr>
            <p:ph type="title"/>
          </p:nvPr>
        </p:nvSpPr>
        <p:spPr/>
        <p:txBody>
          <a:bodyPr>
            <a:normAutofit fontScale="90000"/>
          </a:bodyPr>
          <a:lstStyle/>
          <a:p>
            <a:r>
              <a:rPr lang="en-US" dirty="0"/>
              <a:t>Technology Support for SOA</a:t>
            </a:r>
            <a:br>
              <a:rPr lang="en-US" dirty="0"/>
            </a:br>
            <a:r>
              <a:rPr lang="en-US" sz="3100" i="1" dirty="0"/>
              <a:t>Brokering and Discovery Services</a:t>
            </a:r>
            <a:endParaRPr lang="en-US" i="1" dirty="0"/>
          </a:p>
        </p:txBody>
      </p:sp>
      <p:sp>
        <p:nvSpPr>
          <p:cNvPr id="3" name="Content Placeholder 2">
            <a:extLst>
              <a:ext uri="{FF2B5EF4-FFF2-40B4-BE49-F238E27FC236}">
                <a16:creationId xmlns:a16="http://schemas.microsoft.com/office/drawing/2014/main" id="{793D4436-185D-19AE-3D33-9EB5EC06C2DD}"/>
              </a:ext>
            </a:extLst>
          </p:cNvPr>
          <p:cNvSpPr>
            <a:spLocks noGrp="1"/>
          </p:cNvSpPr>
          <p:nvPr>
            <p:ph idx="1"/>
          </p:nvPr>
        </p:nvSpPr>
        <p:spPr/>
        <p:txBody>
          <a:bodyPr>
            <a:normAutofit fontScale="85000" lnSpcReduction="20000"/>
          </a:bodyPr>
          <a:lstStyle/>
          <a:p>
            <a:pPr marL="285750" indent="-285750" algn="just">
              <a:buFont typeface="Arial"/>
              <a:buChar char="•"/>
            </a:pPr>
            <a:r>
              <a:rPr lang="en" dirty="0"/>
              <a:t>In a distributed environment, an </a:t>
            </a:r>
            <a:r>
              <a:rPr lang="en" b="1" dirty="0"/>
              <a:t>object broker</a:t>
            </a:r>
            <a:r>
              <a:rPr lang="en" dirty="0"/>
              <a:t> is an intermediary in interactions between clients and services.</a:t>
            </a:r>
          </a:p>
          <a:p>
            <a:pPr marL="285750" indent="-285750" algn="just">
              <a:buFont typeface="Arial"/>
              <a:buChar char="•"/>
            </a:pPr>
            <a:r>
              <a:rPr lang="en" dirty="0"/>
              <a:t>An example of brokering technology is a </a:t>
            </a:r>
            <a:r>
              <a:rPr lang="en" b="1" dirty="0"/>
              <a:t>Web services broker</a:t>
            </a:r>
            <a:r>
              <a:rPr lang="en" dirty="0"/>
              <a:t>. Information about a Web service can be defined by the Universal Description, Discovery, and Integration (UDDI) framework for Web services integration. A UDDI specification consists of several related documents and an XML schema that defines a SOAP-based protocol for registering and discovering Web services. </a:t>
            </a:r>
          </a:p>
          <a:p>
            <a:pPr marL="285750" indent="-285750" algn="just">
              <a:buFont typeface="Arial"/>
              <a:buChar char="•"/>
            </a:pPr>
            <a:r>
              <a:rPr lang="en" dirty="0"/>
              <a:t>A Web services broker can use the UDDI framework to provide a mechanism for clients to dynamically find services on the Web.</a:t>
            </a:r>
          </a:p>
        </p:txBody>
      </p:sp>
    </p:spTree>
    <p:extLst>
      <p:ext uri="{BB962C8B-B14F-4D97-AF65-F5344CB8AC3E}">
        <p14:creationId xmlns:p14="http://schemas.microsoft.com/office/powerpoint/2010/main" val="4006255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859C7-CA96-C42C-D06E-EB2AE64761FD}"/>
              </a:ext>
            </a:extLst>
          </p:cNvPr>
          <p:cNvSpPr>
            <a:spLocks noGrp="1"/>
          </p:cNvSpPr>
          <p:nvPr>
            <p:ph type="title"/>
          </p:nvPr>
        </p:nvSpPr>
        <p:spPr/>
        <p:txBody>
          <a:bodyPr>
            <a:noAutofit/>
          </a:bodyPr>
          <a:lstStyle/>
          <a:p>
            <a:r>
              <a:rPr lang="en" dirty="0"/>
              <a:t>Software Architectural </a:t>
            </a:r>
            <a:br>
              <a:rPr lang="en" dirty="0"/>
            </a:br>
            <a:r>
              <a:rPr lang="en" dirty="0"/>
              <a:t>Transaction Patterns</a:t>
            </a:r>
            <a:endParaRPr lang="en-US" dirty="0"/>
          </a:p>
        </p:txBody>
      </p:sp>
      <p:sp>
        <p:nvSpPr>
          <p:cNvPr id="3" name="Content Placeholder 2">
            <a:extLst>
              <a:ext uri="{FF2B5EF4-FFF2-40B4-BE49-F238E27FC236}">
                <a16:creationId xmlns:a16="http://schemas.microsoft.com/office/drawing/2014/main" id="{47B03FED-4C81-895B-F726-1BA5B9AC6E7D}"/>
              </a:ext>
            </a:extLst>
          </p:cNvPr>
          <p:cNvSpPr>
            <a:spLocks noGrp="1"/>
          </p:cNvSpPr>
          <p:nvPr>
            <p:ph idx="1"/>
          </p:nvPr>
        </p:nvSpPr>
        <p:spPr>
          <a:xfrm>
            <a:off x="457200" y="976312"/>
            <a:ext cx="8229600" cy="5881688"/>
          </a:xfrm>
        </p:spPr>
        <p:txBody>
          <a:bodyPr>
            <a:normAutofit/>
          </a:bodyPr>
          <a:lstStyle/>
          <a:p>
            <a:pPr marL="285750" indent="-285750" algn="just">
              <a:buFont typeface="Arial"/>
              <a:buChar char="•"/>
            </a:pPr>
            <a:r>
              <a:rPr lang="en" sz="2000" dirty="0"/>
              <a:t>A </a:t>
            </a:r>
            <a:r>
              <a:rPr lang="en" sz="2000" b="1" dirty="0"/>
              <a:t>transaction</a:t>
            </a:r>
            <a:r>
              <a:rPr lang="en" sz="2000" dirty="0"/>
              <a:t> is a request from a client to a service that consists of two or more operations that perform a single logical function and that must be completed in its entirety or not at all. Transactions are generated at the client and sent to the service for processing.</a:t>
            </a:r>
          </a:p>
          <a:p>
            <a:pPr marL="285750" indent="-285750" algn="just">
              <a:buFont typeface="Arial"/>
              <a:buChar char="•"/>
            </a:pPr>
            <a:r>
              <a:rPr lang="en" sz="2000" dirty="0"/>
              <a:t>Transactions are typically used for updates to a distributed database that needs to be </a:t>
            </a:r>
            <a:r>
              <a:rPr lang="en" sz="2000" b="1" dirty="0"/>
              <a:t>atomic</a:t>
            </a:r>
            <a:r>
              <a:rPr lang="en" sz="2000" dirty="0"/>
              <a:t> – for example, transferring funds from an account at one bank to an account at a different bank.</a:t>
            </a:r>
          </a:p>
          <a:p>
            <a:pPr marL="285750" indent="-285750" algn="just">
              <a:buFont typeface="Arial"/>
              <a:buChar char="•"/>
            </a:pPr>
            <a:r>
              <a:rPr lang="en" sz="2000" dirty="0"/>
              <a:t>A transaction </a:t>
            </a:r>
            <a:r>
              <a:rPr lang="en" sz="2000" b="1" dirty="0"/>
              <a:t>must be</a:t>
            </a:r>
            <a:r>
              <a:rPr lang="en" sz="2000" dirty="0"/>
              <a:t> completed in its entirety or not at all.</a:t>
            </a:r>
          </a:p>
          <a:p>
            <a:pPr marL="285750" indent="-285750" algn="just">
              <a:buFont typeface="Arial"/>
              <a:buChar char="•"/>
            </a:pPr>
            <a:r>
              <a:rPr lang="en" sz="2000" dirty="0"/>
              <a:t>Transactions have the following properties, sometimes referred to as </a:t>
            </a:r>
            <a:r>
              <a:rPr lang="en" sz="2000" b="1" dirty="0"/>
              <a:t>ACID</a:t>
            </a:r>
            <a:r>
              <a:rPr lang="en" sz="2000" dirty="0"/>
              <a:t> properties:</a:t>
            </a:r>
          </a:p>
          <a:p>
            <a:pPr marL="742950" lvl="1" algn="just">
              <a:buFont typeface="Courier New"/>
              <a:buChar char="o"/>
            </a:pPr>
            <a:r>
              <a:rPr lang="en" sz="1800" b="1" dirty="0"/>
              <a:t>Atomicity (A).</a:t>
            </a:r>
            <a:r>
              <a:rPr lang="en" sz="1800" dirty="0"/>
              <a:t> A transaction is an indivisible unit of work. It is either entirely completed (committed) or aborted (rolled back). </a:t>
            </a:r>
          </a:p>
          <a:p>
            <a:pPr marL="742950" lvl="1" algn="just">
              <a:buFont typeface="Courier New"/>
              <a:buChar char="o"/>
            </a:pPr>
            <a:r>
              <a:rPr lang="en" sz="1800" b="1" dirty="0"/>
              <a:t>Consistency (C).</a:t>
            </a:r>
            <a:r>
              <a:rPr lang="en" sz="1800" dirty="0"/>
              <a:t> After the transaction executes, the system must be in a consistent state. </a:t>
            </a:r>
          </a:p>
          <a:p>
            <a:pPr marL="742950" lvl="1" algn="just">
              <a:buFont typeface="Courier New"/>
              <a:buChar char="o"/>
            </a:pPr>
            <a:r>
              <a:rPr lang="en" sz="1800" b="1" dirty="0"/>
              <a:t>Isolation (I).</a:t>
            </a:r>
            <a:r>
              <a:rPr lang="en" sz="1800" dirty="0"/>
              <a:t> A transaction’s behavior must not be affected by other transactions.</a:t>
            </a:r>
          </a:p>
          <a:p>
            <a:pPr marL="742950" lvl="1" algn="just">
              <a:buFont typeface="Courier New"/>
              <a:buChar char="o"/>
            </a:pPr>
            <a:r>
              <a:rPr lang="en" sz="1800" b="1" dirty="0"/>
              <a:t>Durability (D).</a:t>
            </a:r>
            <a:r>
              <a:rPr lang="en" sz="1800" dirty="0"/>
              <a:t> Changes are permanent after a transaction completes. These changes must survive system failures. This is also referred to as persistence</a:t>
            </a:r>
          </a:p>
        </p:txBody>
      </p:sp>
    </p:spTree>
    <p:extLst>
      <p:ext uri="{BB962C8B-B14F-4D97-AF65-F5344CB8AC3E}">
        <p14:creationId xmlns:p14="http://schemas.microsoft.com/office/powerpoint/2010/main" val="1822612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859C7-CA96-C42C-D06E-EB2AE64761FD}"/>
              </a:ext>
            </a:extLst>
          </p:cNvPr>
          <p:cNvSpPr>
            <a:spLocks noGrp="1"/>
          </p:cNvSpPr>
          <p:nvPr>
            <p:ph type="title"/>
          </p:nvPr>
        </p:nvSpPr>
        <p:spPr/>
        <p:txBody>
          <a:bodyPr>
            <a:noAutofit/>
          </a:bodyPr>
          <a:lstStyle/>
          <a:p>
            <a:r>
              <a:rPr lang="en" sz="2800" dirty="0"/>
              <a:t>Software Architectural Transaction Patterns</a:t>
            </a:r>
            <a:br>
              <a:rPr lang="en" sz="2800" dirty="0"/>
            </a:br>
            <a:r>
              <a:rPr lang="en-GB" sz="2600" i="1" dirty="0"/>
              <a:t>Two-Phase Commit Protocol Pattern</a:t>
            </a:r>
            <a:endParaRPr lang="en-US" sz="2600" i="1" dirty="0"/>
          </a:p>
        </p:txBody>
      </p:sp>
      <p:sp>
        <p:nvSpPr>
          <p:cNvPr id="3" name="Content Placeholder 2">
            <a:extLst>
              <a:ext uri="{FF2B5EF4-FFF2-40B4-BE49-F238E27FC236}">
                <a16:creationId xmlns:a16="http://schemas.microsoft.com/office/drawing/2014/main" id="{47B03FED-4C81-895B-F726-1BA5B9AC6E7D}"/>
              </a:ext>
            </a:extLst>
          </p:cNvPr>
          <p:cNvSpPr>
            <a:spLocks noGrp="1"/>
          </p:cNvSpPr>
          <p:nvPr>
            <p:ph idx="1"/>
          </p:nvPr>
        </p:nvSpPr>
        <p:spPr>
          <a:xfrm>
            <a:off x="457200" y="976312"/>
            <a:ext cx="8229600" cy="5333008"/>
          </a:xfrm>
        </p:spPr>
        <p:txBody>
          <a:bodyPr>
            <a:normAutofit lnSpcReduction="10000"/>
          </a:bodyPr>
          <a:lstStyle/>
          <a:p>
            <a:pPr marL="0" indent="0" algn="just">
              <a:buNone/>
            </a:pPr>
            <a:r>
              <a:rPr lang="en" sz="2000" dirty="0"/>
              <a:t>The </a:t>
            </a:r>
            <a:r>
              <a:rPr lang="en" sz="2000" b="1" dirty="0"/>
              <a:t>Two-Phase Commit Protocol</a:t>
            </a:r>
            <a:r>
              <a:rPr lang="en" sz="2000" dirty="0"/>
              <a:t> pattern addresses the problem of managing atomic transactions in distributed systems. Consider two examples of banking transactions: </a:t>
            </a:r>
          </a:p>
          <a:p>
            <a:pPr indent="-239713" algn="just"/>
            <a:r>
              <a:rPr lang="en-US" sz="2000" b="1" dirty="0">
                <a:latin typeface="Hind"/>
              </a:rPr>
              <a:t>Transfer transaction.</a:t>
            </a:r>
            <a:r>
              <a:rPr lang="en-US" sz="2000" dirty="0">
                <a:latin typeface="Hind"/>
              </a:rPr>
              <a:t> Consider a transfer transaction between two accounts – for example, from a savings account to a checking account – in which the accounts are maintained at two separate banks (services). In this case, it is necessary to debit the savings account and credit the checking account. Therefore, the transfer transaction consists of two operations that must be atomic – a debit operation and a credit operation – and the transfer transaction must be either committed or aborted: </a:t>
            </a:r>
            <a:endParaRPr lang="en-US" sz="1400" dirty="0">
              <a:latin typeface="Hind"/>
            </a:endParaRPr>
          </a:p>
          <a:p>
            <a:pPr marL="685800" lvl="2" indent="-234950" algn="just">
              <a:buFont typeface="Wingdings" pitchFamily="2" charset="2"/>
              <a:buChar char="ü"/>
            </a:pPr>
            <a:r>
              <a:rPr lang="en-US" sz="1800" b="1" dirty="0">
                <a:latin typeface="Hind"/>
              </a:rPr>
              <a:t>Committed.</a:t>
            </a:r>
            <a:r>
              <a:rPr lang="en-US" sz="1800" dirty="0">
                <a:latin typeface="Hind"/>
              </a:rPr>
              <a:t> Both credit and debit operations occur. </a:t>
            </a:r>
            <a:endParaRPr lang="en-US" sz="800" dirty="0">
              <a:latin typeface="Hind"/>
            </a:endParaRPr>
          </a:p>
          <a:p>
            <a:pPr marL="685800" lvl="2" indent="-234950" algn="just">
              <a:buFont typeface="Wingdings" pitchFamily="2" charset="2"/>
              <a:buChar char="ü"/>
            </a:pPr>
            <a:r>
              <a:rPr lang="en-US" sz="1800" b="1" dirty="0">
                <a:latin typeface="Hind"/>
              </a:rPr>
              <a:t>Aborted.</a:t>
            </a:r>
            <a:r>
              <a:rPr lang="en-US" sz="1800" dirty="0">
                <a:latin typeface="Hind"/>
              </a:rPr>
              <a:t> Neither the credit nor the debit operation occurs.</a:t>
            </a:r>
            <a:endParaRPr lang="en-US" sz="800" dirty="0">
              <a:latin typeface="Hind"/>
            </a:endParaRPr>
          </a:p>
          <a:p>
            <a:pPr indent="-239713" algn="just"/>
            <a:r>
              <a:rPr lang="en" sz="1800" b="1" dirty="0">
                <a:latin typeface="Hind"/>
              </a:rPr>
              <a:t>Withdrawal transaction.</a:t>
            </a:r>
            <a:r>
              <a:rPr lang="en" sz="1800" dirty="0">
                <a:latin typeface="Hind"/>
              </a:rPr>
              <a:t> A withdrawal transaction can be handled in one operation. A semaphore is needed for synchronization to ensure that access to the customer account record is mutually exclusive. The transaction processor locks the account record for this customer, performs the update, and then unlocks the record.</a:t>
            </a:r>
            <a:endParaRPr lang="en-US" sz="1800" dirty="0">
              <a:latin typeface="Hind"/>
            </a:endParaRPr>
          </a:p>
          <a:p>
            <a:pPr algn="l"/>
            <a:endParaRPr lang="en-US" sz="1200" dirty="0">
              <a:latin typeface="Hind"/>
            </a:endParaRPr>
          </a:p>
          <a:p>
            <a:pPr marL="285750" indent="-285750" algn="just">
              <a:buFont typeface="Arial"/>
              <a:buChar char="•"/>
            </a:pPr>
            <a:endParaRPr lang="en" sz="2000" dirty="0"/>
          </a:p>
        </p:txBody>
      </p:sp>
    </p:spTree>
    <p:extLst>
      <p:ext uri="{BB962C8B-B14F-4D97-AF65-F5344CB8AC3E}">
        <p14:creationId xmlns:p14="http://schemas.microsoft.com/office/powerpoint/2010/main" val="1803362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859C7-CA96-C42C-D06E-EB2AE64761FD}"/>
              </a:ext>
            </a:extLst>
          </p:cNvPr>
          <p:cNvSpPr>
            <a:spLocks noGrp="1"/>
          </p:cNvSpPr>
          <p:nvPr>
            <p:ph type="title"/>
          </p:nvPr>
        </p:nvSpPr>
        <p:spPr/>
        <p:txBody>
          <a:bodyPr>
            <a:noAutofit/>
          </a:bodyPr>
          <a:lstStyle/>
          <a:p>
            <a:r>
              <a:rPr lang="en" sz="2800" dirty="0"/>
              <a:t>Software Architectural Transaction Patterns</a:t>
            </a:r>
            <a:br>
              <a:rPr lang="en" sz="2800" dirty="0"/>
            </a:br>
            <a:r>
              <a:rPr lang="en" sz="2800" i="1" dirty="0"/>
              <a:t>Compound Transaction Pattern</a:t>
            </a:r>
            <a:endParaRPr lang="en-US" sz="2600" i="1" dirty="0"/>
          </a:p>
        </p:txBody>
      </p:sp>
      <p:sp>
        <p:nvSpPr>
          <p:cNvPr id="3" name="Content Placeholder 2">
            <a:extLst>
              <a:ext uri="{FF2B5EF4-FFF2-40B4-BE49-F238E27FC236}">
                <a16:creationId xmlns:a16="http://schemas.microsoft.com/office/drawing/2014/main" id="{47B03FED-4C81-895B-F726-1BA5B9AC6E7D}"/>
              </a:ext>
            </a:extLst>
          </p:cNvPr>
          <p:cNvSpPr>
            <a:spLocks noGrp="1"/>
          </p:cNvSpPr>
          <p:nvPr>
            <p:ph idx="1"/>
          </p:nvPr>
        </p:nvSpPr>
        <p:spPr>
          <a:xfrm>
            <a:off x="457200" y="976312"/>
            <a:ext cx="4114800" cy="5333008"/>
          </a:xfrm>
        </p:spPr>
        <p:txBody>
          <a:bodyPr>
            <a:normAutofit/>
          </a:bodyPr>
          <a:lstStyle/>
          <a:p>
            <a:pPr marL="0" indent="0">
              <a:buNone/>
            </a:pPr>
            <a:r>
              <a:rPr lang="en" sz="2400" dirty="0"/>
              <a:t>The </a:t>
            </a:r>
            <a:r>
              <a:rPr lang="en" sz="2400" b="1" dirty="0"/>
              <a:t>Compound Transaction</a:t>
            </a:r>
            <a:r>
              <a:rPr lang="en" sz="2400" dirty="0"/>
              <a:t> pattern can be used when the client’s transaction requirement can be </a:t>
            </a:r>
          </a:p>
          <a:p>
            <a:pPr marL="0" indent="0">
              <a:buNone/>
            </a:pPr>
            <a:r>
              <a:rPr lang="en" sz="2400" dirty="0"/>
              <a:t>broken down into smaller</a:t>
            </a:r>
          </a:p>
          <a:p>
            <a:pPr marL="0" indent="0">
              <a:buNone/>
            </a:pPr>
            <a:r>
              <a:rPr lang="en" sz="2400" b="1" dirty="0"/>
              <a:t>flat atomic transactions</a:t>
            </a:r>
            <a:r>
              <a:rPr lang="en" sz="2400" dirty="0"/>
              <a:t>, </a:t>
            </a:r>
          </a:p>
          <a:p>
            <a:pPr marL="0" indent="0">
              <a:buNone/>
            </a:pPr>
            <a:r>
              <a:rPr lang="en" sz="2400" dirty="0"/>
              <a:t>in which each atomic transaction can be performed separately and rolled back separately.</a:t>
            </a:r>
          </a:p>
        </p:txBody>
      </p:sp>
      <p:pic>
        <p:nvPicPr>
          <p:cNvPr id="6" name="Picture 5">
            <a:extLst>
              <a:ext uri="{FF2B5EF4-FFF2-40B4-BE49-F238E27FC236}">
                <a16:creationId xmlns:a16="http://schemas.microsoft.com/office/drawing/2014/main" id="{FEC686A9-EA73-88A1-2F8D-830A8844C82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066356" y="1124744"/>
            <a:ext cx="4610100" cy="4267200"/>
          </a:xfrm>
          <a:prstGeom prst="rect">
            <a:avLst/>
          </a:prstGeom>
        </p:spPr>
      </p:pic>
    </p:spTree>
    <p:extLst>
      <p:ext uri="{BB962C8B-B14F-4D97-AF65-F5344CB8AC3E}">
        <p14:creationId xmlns:p14="http://schemas.microsoft.com/office/powerpoint/2010/main" val="1702575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859C7-CA96-C42C-D06E-EB2AE64761FD}"/>
              </a:ext>
            </a:extLst>
          </p:cNvPr>
          <p:cNvSpPr>
            <a:spLocks noGrp="1"/>
          </p:cNvSpPr>
          <p:nvPr>
            <p:ph type="title"/>
          </p:nvPr>
        </p:nvSpPr>
        <p:spPr/>
        <p:txBody>
          <a:bodyPr>
            <a:noAutofit/>
          </a:bodyPr>
          <a:lstStyle/>
          <a:p>
            <a:r>
              <a:rPr lang="en" sz="2800" dirty="0"/>
              <a:t>Software Architectural Transaction Patterns</a:t>
            </a:r>
            <a:br>
              <a:rPr lang="en" sz="2800" dirty="0"/>
            </a:br>
            <a:r>
              <a:rPr lang="en-GB" sz="2800" i="1" dirty="0"/>
              <a:t>Long-Living Transaction Pattern</a:t>
            </a:r>
            <a:endParaRPr lang="en-US" sz="2600" i="1" dirty="0"/>
          </a:p>
        </p:txBody>
      </p:sp>
      <p:sp>
        <p:nvSpPr>
          <p:cNvPr id="3" name="Content Placeholder 2">
            <a:extLst>
              <a:ext uri="{FF2B5EF4-FFF2-40B4-BE49-F238E27FC236}">
                <a16:creationId xmlns:a16="http://schemas.microsoft.com/office/drawing/2014/main" id="{47B03FED-4C81-895B-F726-1BA5B9AC6E7D}"/>
              </a:ext>
            </a:extLst>
          </p:cNvPr>
          <p:cNvSpPr>
            <a:spLocks noGrp="1"/>
          </p:cNvSpPr>
          <p:nvPr>
            <p:ph idx="1"/>
          </p:nvPr>
        </p:nvSpPr>
        <p:spPr>
          <a:xfrm>
            <a:off x="457200" y="976312"/>
            <a:ext cx="8229600" cy="5333008"/>
          </a:xfrm>
        </p:spPr>
        <p:txBody>
          <a:bodyPr>
            <a:normAutofit/>
          </a:bodyPr>
          <a:lstStyle/>
          <a:p>
            <a:pPr marL="285750" indent="-285750" algn="just">
              <a:buFont typeface="Arial"/>
              <a:buChar char="•"/>
            </a:pPr>
            <a:r>
              <a:rPr lang="en" sz="2400" dirty="0"/>
              <a:t>A</a:t>
            </a:r>
            <a:r>
              <a:rPr lang="en" sz="2400" b="1" dirty="0"/>
              <a:t> long-living transaction</a:t>
            </a:r>
            <a:r>
              <a:rPr lang="en" sz="2400" dirty="0"/>
              <a:t> is a transaction that has a human in the loop and that could take a long and possibly indefinite time to execute, because individual human behavior is unpredictable.</a:t>
            </a:r>
            <a:endParaRPr lang="en-US" sz="2400" dirty="0"/>
          </a:p>
          <a:p>
            <a:pPr marL="285750" indent="-285750" algn="just">
              <a:buFont typeface="Arial"/>
              <a:buChar char="•"/>
            </a:pPr>
            <a:r>
              <a:rPr lang="en" sz="2400" dirty="0"/>
              <a:t>With transactions involving human interaction, it is undesirable to keep records locked for a relatively long time while the human is considering various options.</a:t>
            </a:r>
          </a:p>
          <a:p>
            <a:pPr marL="285750" indent="-285750" algn="just">
              <a:buFont typeface="Arial"/>
              <a:buChar char="•"/>
            </a:pPr>
            <a:r>
              <a:rPr lang="en" sz="2400" b="1" dirty="0"/>
              <a:t>Long-Living Transaction</a:t>
            </a:r>
            <a:r>
              <a:rPr lang="en" sz="2400" dirty="0"/>
              <a:t> pattern, which splits a long-living transaction into two or more separate transactions (usually two) so that human decision making takes place between the successive pairs (such as first and second) of transactions.</a:t>
            </a:r>
          </a:p>
          <a:p>
            <a:pPr marL="285750" indent="-285750" algn="just">
              <a:buFont typeface="Arial"/>
              <a:buChar char="•"/>
            </a:pPr>
            <a:endParaRPr lang="en" sz="2400" dirty="0"/>
          </a:p>
        </p:txBody>
      </p:sp>
    </p:spTree>
    <p:extLst>
      <p:ext uri="{BB962C8B-B14F-4D97-AF65-F5344CB8AC3E}">
        <p14:creationId xmlns:p14="http://schemas.microsoft.com/office/powerpoint/2010/main" val="2027208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95E7-E474-8429-BA61-58F634348BC3}"/>
              </a:ext>
            </a:extLst>
          </p:cNvPr>
          <p:cNvSpPr>
            <a:spLocks noGrp="1"/>
          </p:cNvSpPr>
          <p:nvPr>
            <p:ph type="title"/>
          </p:nvPr>
        </p:nvSpPr>
        <p:spPr/>
        <p:txBody>
          <a:bodyPr/>
          <a:lstStyle/>
          <a:p>
            <a:r>
              <a:rPr lang="en-US" dirty="0"/>
              <a:t>Negotiation Pattern</a:t>
            </a:r>
          </a:p>
        </p:txBody>
      </p:sp>
      <p:sp>
        <p:nvSpPr>
          <p:cNvPr id="3" name="Content Placeholder 2">
            <a:extLst>
              <a:ext uri="{FF2B5EF4-FFF2-40B4-BE49-F238E27FC236}">
                <a16:creationId xmlns:a16="http://schemas.microsoft.com/office/drawing/2014/main" id="{9E3C4DF5-237B-2491-61E1-3A8BADF40647}"/>
              </a:ext>
            </a:extLst>
          </p:cNvPr>
          <p:cNvSpPr>
            <a:spLocks noGrp="1"/>
          </p:cNvSpPr>
          <p:nvPr>
            <p:ph idx="1"/>
          </p:nvPr>
        </p:nvSpPr>
        <p:spPr/>
        <p:txBody>
          <a:bodyPr>
            <a:normAutofit fontScale="85000" lnSpcReduction="10000"/>
          </a:bodyPr>
          <a:lstStyle/>
          <a:p>
            <a:pPr marL="285750" indent="-285750" algn="just">
              <a:buFont typeface="Arial,Sans-Serif"/>
              <a:buChar char="•"/>
            </a:pPr>
            <a:r>
              <a:rPr lang="en" sz="3200" dirty="0"/>
              <a:t>In the </a:t>
            </a:r>
            <a:r>
              <a:rPr lang="en" sz="3200" b="1" dirty="0"/>
              <a:t>Negotiation </a:t>
            </a:r>
            <a:r>
              <a:rPr lang="en" sz="3200" dirty="0"/>
              <a:t>pattern (also known as the </a:t>
            </a:r>
            <a:r>
              <a:rPr lang="en" sz="3200" b="1" i="1" dirty="0"/>
              <a:t>Agent-Based Negotiation</a:t>
            </a:r>
            <a:r>
              <a:rPr lang="en" sz="3200" dirty="0"/>
              <a:t> or </a:t>
            </a:r>
            <a:r>
              <a:rPr lang="en" sz="3200" b="1" i="1" dirty="0"/>
              <a:t>Multi-Agent Negotiation</a:t>
            </a:r>
            <a:r>
              <a:rPr lang="en" sz="3200" dirty="0"/>
              <a:t> pattern), a client agent acts on behalf of the user and makes a proposal to a service agent.</a:t>
            </a:r>
            <a:endParaRPr lang="en-US" sz="3200" dirty="0"/>
          </a:p>
          <a:p>
            <a:pPr marL="285750" indent="-285750" algn="just">
              <a:buFont typeface="Arial,Sans-Serif"/>
              <a:buChar char="•"/>
            </a:pPr>
            <a:r>
              <a:rPr lang="en" sz="3200" dirty="0"/>
              <a:t>The </a:t>
            </a:r>
            <a:r>
              <a:rPr lang="en" sz="3200" b="1" dirty="0"/>
              <a:t>service agent</a:t>
            </a:r>
            <a:r>
              <a:rPr lang="en" sz="3200" dirty="0"/>
              <a:t> attempts to satisfy the client’s proposal, which might involve communication with other services. Having determined the available options, the service agent then offers the client agent one or more options that come </a:t>
            </a:r>
            <a:r>
              <a:rPr lang="en" sz="3200" b="1" dirty="0"/>
              <a:t>closest</a:t>
            </a:r>
            <a:r>
              <a:rPr lang="en" sz="3200" dirty="0"/>
              <a:t> to matching the original client agent proposal. The </a:t>
            </a:r>
            <a:r>
              <a:rPr lang="en" sz="3200" b="1" dirty="0"/>
              <a:t>client agent</a:t>
            </a:r>
            <a:r>
              <a:rPr lang="en" sz="3200" dirty="0"/>
              <a:t> may then request one of the options, propose further options, or reject the offer. If the service agent can satisfy the client agent request, it accepts the request; otherwise, it rejects the request.</a:t>
            </a:r>
          </a:p>
          <a:p>
            <a:endParaRPr lang="en-US" dirty="0"/>
          </a:p>
        </p:txBody>
      </p:sp>
    </p:spTree>
    <p:extLst>
      <p:ext uri="{BB962C8B-B14F-4D97-AF65-F5344CB8AC3E}">
        <p14:creationId xmlns:p14="http://schemas.microsoft.com/office/powerpoint/2010/main" val="288085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95E7-E474-8429-BA61-58F634348BC3}"/>
              </a:ext>
            </a:extLst>
          </p:cNvPr>
          <p:cNvSpPr>
            <a:spLocks noGrp="1"/>
          </p:cNvSpPr>
          <p:nvPr>
            <p:ph type="title"/>
          </p:nvPr>
        </p:nvSpPr>
        <p:spPr/>
        <p:txBody>
          <a:bodyPr>
            <a:normAutofit fontScale="90000"/>
          </a:bodyPr>
          <a:lstStyle/>
          <a:p>
            <a:r>
              <a:rPr lang="en-US" dirty="0"/>
              <a:t>Negotiation Pattern</a:t>
            </a:r>
            <a:br>
              <a:rPr lang="en-US" dirty="0"/>
            </a:br>
            <a:r>
              <a:rPr lang="en-US" sz="3100" i="1" dirty="0"/>
              <a:t>Example 1</a:t>
            </a:r>
            <a:endParaRPr lang="en-US" i="1" dirty="0"/>
          </a:p>
        </p:txBody>
      </p:sp>
      <p:pic>
        <p:nvPicPr>
          <p:cNvPr id="6" name="Picture 9" descr="Diagram&#10;&#10;Description automatically generated">
            <a:extLst>
              <a:ext uri="{FF2B5EF4-FFF2-40B4-BE49-F238E27FC236}">
                <a16:creationId xmlns:a16="http://schemas.microsoft.com/office/drawing/2014/main" id="{2F3B1BD5-B185-91D6-8849-9D3016CB85DE}"/>
              </a:ext>
            </a:extLst>
          </p:cNvPr>
          <p:cNvPicPr>
            <a:picLocks noChangeAspect="1"/>
          </p:cNvPicPr>
          <p:nvPr/>
        </p:nvPicPr>
        <p:blipFill>
          <a:blip r:embed="rId2"/>
          <a:stretch>
            <a:fillRect/>
          </a:stretch>
        </p:blipFill>
        <p:spPr>
          <a:xfrm>
            <a:off x="453193" y="1124744"/>
            <a:ext cx="8231265" cy="5013670"/>
          </a:xfrm>
          <a:prstGeom prst="rect">
            <a:avLst/>
          </a:prstGeom>
        </p:spPr>
      </p:pic>
    </p:spTree>
    <p:extLst>
      <p:ext uri="{BB962C8B-B14F-4D97-AF65-F5344CB8AC3E}">
        <p14:creationId xmlns:p14="http://schemas.microsoft.com/office/powerpoint/2010/main" val="2289925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99EA-C5CE-5347-919C-C0D74F007F96}"/>
              </a:ext>
            </a:extLst>
          </p:cNvPr>
          <p:cNvSpPr>
            <a:spLocks noGrp="1"/>
          </p:cNvSpPr>
          <p:nvPr>
            <p:ph type="title"/>
          </p:nvPr>
        </p:nvSpPr>
        <p:spPr/>
        <p:txBody>
          <a:bodyPr/>
          <a:lstStyle/>
          <a:p>
            <a:r>
              <a:rPr lang="en-US" dirty="0"/>
              <a:t>Main Contents</a:t>
            </a:r>
          </a:p>
        </p:txBody>
      </p:sp>
      <p:sp>
        <p:nvSpPr>
          <p:cNvPr id="3" name="Content Placeholder 2">
            <a:extLst>
              <a:ext uri="{FF2B5EF4-FFF2-40B4-BE49-F238E27FC236}">
                <a16:creationId xmlns:a16="http://schemas.microsoft.com/office/drawing/2014/main" id="{95E112E8-6461-6941-847B-75C1524A4D1C}"/>
              </a:ext>
            </a:extLst>
          </p:cNvPr>
          <p:cNvSpPr>
            <a:spLocks noGrp="1"/>
          </p:cNvSpPr>
          <p:nvPr>
            <p:ph idx="1"/>
          </p:nvPr>
        </p:nvSpPr>
        <p:spPr>
          <a:xfrm>
            <a:off x="457200" y="976312"/>
            <a:ext cx="8229600" cy="5621039"/>
          </a:xfrm>
        </p:spPr>
        <p:txBody>
          <a:bodyPr>
            <a:normAutofit lnSpcReduction="10000"/>
          </a:bodyPr>
          <a:lstStyle/>
          <a:p>
            <a:r>
              <a:rPr lang="en-GB" dirty="0"/>
              <a:t>Overview</a:t>
            </a:r>
          </a:p>
          <a:p>
            <a:r>
              <a:rPr lang="en" sz="3200" dirty="0"/>
              <a:t>Design Principles for Services</a:t>
            </a:r>
          </a:p>
          <a:p>
            <a:r>
              <a:rPr lang="en-US" dirty="0"/>
              <a:t>Software Architectural Broker Patterns</a:t>
            </a:r>
          </a:p>
          <a:p>
            <a:r>
              <a:rPr lang="en-US" dirty="0"/>
              <a:t>Technology Support for SOA</a:t>
            </a:r>
          </a:p>
          <a:p>
            <a:r>
              <a:rPr lang="en" sz="3200" dirty="0"/>
              <a:t>Software Architectural Transaction Patterns</a:t>
            </a:r>
          </a:p>
          <a:p>
            <a:r>
              <a:rPr lang="en-US" dirty="0"/>
              <a:t>Negotiation Pattern</a:t>
            </a:r>
          </a:p>
          <a:p>
            <a:r>
              <a:rPr lang="en" sz="3200" dirty="0"/>
              <a:t>Service interface design in SOA</a:t>
            </a:r>
          </a:p>
          <a:p>
            <a:r>
              <a:rPr lang="en" sz="3200" dirty="0"/>
              <a:t>Service Coordination in SOA</a:t>
            </a:r>
          </a:p>
          <a:p>
            <a:r>
              <a:rPr lang="en-US" dirty="0"/>
              <a:t>Designing SOAs</a:t>
            </a:r>
            <a:endParaRPr lang="en" dirty="0"/>
          </a:p>
          <a:p>
            <a:r>
              <a:rPr lang="en" dirty="0"/>
              <a:t>Service Reuse</a:t>
            </a:r>
            <a:endParaRPr lang="en-US" dirty="0"/>
          </a:p>
        </p:txBody>
      </p:sp>
    </p:spTree>
    <p:extLst>
      <p:ext uri="{BB962C8B-B14F-4D97-AF65-F5344CB8AC3E}">
        <p14:creationId xmlns:p14="http://schemas.microsoft.com/office/powerpoint/2010/main" val="2443509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95E7-E474-8429-BA61-58F634348BC3}"/>
              </a:ext>
            </a:extLst>
          </p:cNvPr>
          <p:cNvSpPr>
            <a:spLocks noGrp="1"/>
          </p:cNvSpPr>
          <p:nvPr>
            <p:ph type="title"/>
          </p:nvPr>
        </p:nvSpPr>
        <p:spPr/>
        <p:txBody>
          <a:bodyPr>
            <a:normAutofit fontScale="90000"/>
          </a:bodyPr>
          <a:lstStyle/>
          <a:p>
            <a:r>
              <a:rPr lang="en-US" dirty="0"/>
              <a:t>Negotiation Pattern</a:t>
            </a:r>
            <a:br>
              <a:rPr lang="en-US" dirty="0"/>
            </a:br>
            <a:r>
              <a:rPr lang="en-US" sz="3100" i="1" dirty="0"/>
              <a:t>Client &amp; Service Agents</a:t>
            </a:r>
            <a:endParaRPr lang="en-US" i="1" dirty="0"/>
          </a:p>
        </p:txBody>
      </p:sp>
      <p:sp>
        <p:nvSpPr>
          <p:cNvPr id="3" name="Content Placeholder 2">
            <a:extLst>
              <a:ext uri="{FF2B5EF4-FFF2-40B4-BE49-F238E27FC236}">
                <a16:creationId xmlns:a16="http://schemas.microsoft.com/office/drawing/2014/main" id="{9E3C4DF5-237B-2491-61E1-3A8BADF40647}"/>
              </a:ext>
            </a:extLst>
          </p:cNvPr>
          <p:cNvSpPr>
            <a:spLocks noGrp="1"/>
          </p:cNvSpPr>
          <p:nvPr>
            <p:ph idx="1"/>
          </p:nvPr>
        </p:nvSpPr>
        <p:spPr>
          <a:xfrm>
            <a:off x="457200" y="976312"/>
            <a:ext cx="8229600" cy="5693047"/>
          </a:xfrm>
        </p:spPr>
        <p:txBody>
          <a:bodyPr>
            <a:normAutofit fontScale="85000" lnSpcReduction="20000"/>
          </a:bodyPr>
          <a:lstStyle/>
          <a:p>
            <a:pPr marL="0" indent="0">
              <a:buNone/>
            </a:pPr>
            <a:r>
              <a:rPr lang="en" sz="2800" dirty="0"/>
              <a:t>The client agent, who acts on behalf of the client, may do any of the following: </a:t>
            </a:r>
            <a:endParaRPr lang="en-US" sz="2800" dirty="0"/>
          </a:p>
          <a:p>
            <a:pPr algn="just">
              <a:buClr>
                <a:srgbClr val="283039"/>
              </a:buClr>
              <a:buFont typeface="Courier New"/>
              <a:buChar char="o"/>
            </a:pPr>
            <a:r>
              <a:rPr lang="en" sz="2400" b="1" dirty="0"/>
              <a:t>Propose a service.</a:t>
            </a:r>
            <a:r>
              <a:rPr lang="en" sz="2400" dirty="0"/>
              <a:t> The client agent proposes a service to the service agent. This proposed service is negotiable, meaning that the client agent is willing to consider counteroffers.</a:t>
            </a:r>
            <a:endParaRPr lang="en-US" sz="2400" dirty="0"/>
          </a:p>
          <a:p>
            <a:pPr algn="just">
              <a:buClr>
                <a:srgbClr val="283039"/>
              </a:buClr>
              <a:buFont typeface="Courier New"/>
              <a:buChar char="o"/>
            </a:pPr>
            <a:r>
              <a:rPr lang="en" sz="2400" b="1" dirty="0"/>
              <a:t>Request a service.</a:t>
            </a:r>
            <a:r>
              <a:rPr lang="en" sz="2400" dirty="0"/>
              <a:t> The client agent requests a service from the service agent. This requested service is nonnegotiable, meaning that the client agent is not willing to consider counteroffers. </a:t>
            </a:r>
            <a:endParaRPr lang="en-US" sz="2400" dirty="0"/>
          </a:p>
          <a:p>
            <a:pPr>
              <a:buClr>
                <a:srgbClr val="283039"/>
              </a:buClr>
              <a:buFont typeface="Courier New"/>
              <a:buChar char="o"/>
            </a:pPr>
            <a:r>
              <a:rPr lang="en" sz="2400" b="1" dirty="0"/>
              <a:t>Reject a service offer. </a:t>
            </a:r>
            <a:r>
              <a:rPr lang="en" sz="2400" dirty="0"/>
              <a:t>The client agent rejects an offer made by the service agent. </a:t>
            </a:r>
            <a:endParaRPr lang="en" sz="4400" b="1" dirty="0"/>
          </a:p>
          <a:p>
            <a:pPr marL="0" indent="0">
              <a:buClr>
                <a:srgbClr val="FF5F5F"/>
              </a:buClr>
              <a:buNone/>
            </a:pPr>
            <a:r>
              <a:rPr lang="en" sz="2800" dirty="0"/>
              <a:t>The service agent, who acts on behalf of the service, may do any of the following:</a:t>
            </a:r>
          </a:p>
          <a:p>
            <a:pPr>
              <a:buClr>
                <a:srgbClr val="283039"/>
              </a:buClr>
              <a:buFont typeface="Courier New"/>
              <a:buChar char="o"/>
            </a:pPr>
            <a:r>
              <a:rPr lang="en" sz="2400" b="1" dirty="0"/>
              <a:t>Offer a service.</a:t>
            </a:r>
            <a:r>
              <a:rPr lang="en" sz="2400" dirty="0"/>
              <a:t> In response to a client proposal, a service agent offers a counterproposal</a:t>
            </a:r>
          </a:p>
          <a:p>
            <a:pPr>
              <a:buClr>
                <a:srgbClr val="283039"/>
              </a:buClr>
              <a:buFont typeface="Courier New"/>
              <a:buChar char="o"/>
            </a:pPr>
            <a:r>
              <a:rPr lang="en" sz="2400" b="1" dirty="0"/>
              <a:t>Reject a client request/proposal.</a:t>
            </a:r>
            <a:r>
              <a:rPr lang="en" sz="2400" dirty="0"/>
              <a:t> The service agent rejects the client agent’s proposed or requested service.</a:t>
            </a:r>
          </a:p>
          <a:p>
            <a:pPr>
              <a:buClr>
                <a:srgbClr val="283039"/>
              </a:buClr>
              <a:buFont typeface="Courier New"/>
              <a:buChar char="o"/>
            </a:pPr>
            <a:r>
              <a:rPr lang="en" sz="2400" b="1" dirty="0"/>
              <a:t>Accept a client request/proposal.</a:t>
            </a:r>
            <a:r>
              <a:rPr lang="en" sz="2400" dirty="0"/>
              <a:t> The service agent accepts the client agent’s proposed or requested service.</a:t>
            </a:r>
            <a:br>
              <a:rPr lang="en" sz="2400" dirty="0"/>
            </a:br>
            <a:endParaRPr lang="en" sz="2400" dirty="0"/>
          </a:p>
        </p:txBody>
      </p:sp>
    </p:spTree>
    <p:extLst>
      <p:ext uri="{BB962C8B-B14F-4D97-AF65-F5344CB8AC3E}">
        <p14:creationId xmlns:p14="http://schemas.microsoft.com/office/powerpoint/2010/main" val="430216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95E7-E474-8429-BA61-58F634348BC3}"/>
              </a:ext>
            </a:extLst>
          </p:cNvPr>
          <p:cNvSpPr>
            <a:spLocks noGrp="1"/>
          </p:cNvSpPr>
          <p:nvPr>
            <p:ph type="title"/>
          </p:nvPr>
        </p:nvSpPr>
        <p:spPr/>
        <p:txBody>
          <a:bodyPr>
            <a:normAutofit fontScale="90000"/>
          </a:bodyPr>
          <a:lstStyle/>
          <a:p>
            <a:r>
              <a:rPr lang="en-US" dirty="0"/>
              <a:t>Negotiation Pattern</a:t>
            </a:r>
            <a:br>
              <a:rPr lang="en-US" dirty="0"/>
            </a:br>
            <a:r>
              <a:rPr lang="en-US" sz="3100" i="1" dirty="0"/>
              <a:t>Example 2</a:t>
            </a:r>
            <a:endParaRPr lang="en-US" i="1" dirty="0"/>
          </a:p>
        </p:txBody>
      </p:sp>
      <p:sp>
        <p:nvSpPr>
          <p:cNvPr id="3" name="Content Placeholder 2">
            <a:extLst>
              <a:ext uri="{FF2B5EF4-FFF2-40B4-BE49-F238E27FC236}">
                <a16:creationId xmlns:a16="http://schemas.microsoft.com/office/drawing/2014/main" id="{9E3C4DF5-237B-2491-61E1-3A8BADF40647}"/>
              </a:ext>
            </a:extLst>
          </p:cNvPr>
          <p:cNvSpPr>
            <a:spLocks noGrp="1"/>
          </p:cNvSpPr>
          <p:nvPr>
            <p:ph idx="1"/>
          </p:nvPr>
        </p:nvSpPr>
        <p:spPr>
          <a:xfrm>
            <a:off x="457200" y="908720"/>
            <a:ext cx="8229600" cy="5693047"/>
          </a:xfrm>
        </p:spPr>
        <p:txBody>
          <a:bodyPr>
            <a:normAutofit/>
          </a:bodyPr>
          <a:lstStyle/>
          <a:p>
            <a:pPr algn="just"/>
            <a:r>
              <a:rPr lang="en" sz="2000" dirty="0"/>
              <a:t>Consider the following example involving negotiation between a client agent and a software travel agent that follows a scenario similar to that between a human client and a human travel agent. This example used the </a:t>
            </a:r>
            <a:r>
              <a:rPr lang="en" sz="2000" b="1" dirty="0"/>
              <a:t>Negotiation</a:t>
            </a:r>
            <a:r>
              <a:rPr lang="en" sz="2000" dirty="0"/>
              <a:t> pattern and the </a:t>
            </a:r>
            <a:r>
              <a:rPr lang="en" sz="2000" b="1" dirty="0"/>
              <a:t>Long Living Transaction</a:t>
            </a:r>
            <a:r>
              <a:rPr lang="en" sz="2000" dirty="0"/>
              <a:t> pattern.</a:t>
            </a:r>
          </a:p>
          <a:p>
            <a:pPr algn="just"/>
            <a:r>
              <a:rPr lang="en" sz="2000" dirty="0"/>
              <a:t>In this travel agency example, the client agent discovers an appropriate service travel agent – for our purposes, the world Wide Travel Agent – via the object broker’s yellow pages</a:t>
            </a:r>
          </a:p>
          <a:p>
            <a:pPr algn="just"/>
            <a:endParaRPr lang="en" sz="2000" dirty="0"/>
          </a:p>
        </p:txBody>
      </p:sp>
      <p:pic>
        <p:nvPicPr>
          <p:cNvPr id="4" name="Picture 8" descr="Diagram&#10;&#10;Description automatically generated">
            <a:extLst>
              <a:ext uri="{FF2B5EF4-FFF2-40B4-BE49-F238E27FC236}">
                <a16:creationId xmlns:a16="http://schemas.microsoft.com/office/drawing/2014/main" id="{123AF41C-07E4-4A07-8A20-94E4F7E3AF3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547664" y="3236458"/>
            <a:ext cx="6835982" cy="3432902"/>
          </a:xfrm>
          <a:prstGeom prst="rect">
            <a:avLst/>
          </a:prstGeom>
        </p:spPr>
      </p:pic>
    </p:spTree>
    <p:extLst>
      <p:ext uri="{BB962C8B-B14F-4D97-AF65-F5344CB8AC3E}">
        <p14:creationId xmlns:p14="http://schemas.microsoft.com/office/powerpoint/2010/main" val="3735778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95E7-E474-8429-BA61-58F634348BC3}"/>
              </a:ext>
            </a:extLst>
          </p:cNvPr>
          <p:cNvSpPr>
            <a:spLocks noGrp="1"/>
          </p:cNvSpPr>
          <p:nvPr>
            <p:ph type="title"/>
          </p:nvPr>
        </p:nvSpPr>
        <p:spPr/>
        <p:txBody>
          <a:bodyPr>
            <a:normAutofit fontScale="90000"/>
          </a:bodyPr>
          <a:lstStyle/>
          <a:p>
            <a:r>
              <a:rPr lang="en-US" dirty="0"/>
              <a:t>Negotiation Pattern</a:t>
            </a:r>
            <a:br>
              <a:rPr lang="en-US" dirty="0"/>
            </a:br>
            <a:r>
              <a:rPr lang="en-US" sz="3100" i="1" dirty="0"/>
              <a:t>Example 2</a:t>
            </a:r>
            <a:endParaRPr lang="en-US" i="1" dirty="0"/>
          </a:p>
        </p:txBody>
      </p:sp>
      <p:sp>
        <p:nvSpPr>
          <p:cNvPr id="3" name="Content Placeholder 2">
            <a:extLst>
              <a:ext uri="{FF2B5EF4-FFF2-40B4-BE49-F238E27FC236}">
                <a16:creationId xmlns:a16="http://schemas.microsoft.com/office/drawing/2014/main" id="{9E3C4DF5-237B-2491-61E1-3A8BADF40647}"/>
              </a:ext>
            </a:extLst>
          </p:cNvPr>
          <p:cNvSpPr>
            <a:spLocks noGrp="1"/>
          </p:cNvSpPr>
          <p:nvPr>
            <p:ph idx="1"/>
          </p:nvPr>
        </p:nvSpPr>
        <p:spPr>
          <a:xfrm>
            <a:off x="457200" y="836712"/>
            <a:ext cx="8229600" cy="5693047"/>
          </a:xfrm>
        </p:spPr>
        <p:txBody>
          <a:bodyPr>
            <a:normAutofit/>
          </a:bodyPr>
          <a:lstStyle/>
          <a:p>
            <a:pPr marL="285750" indent="-285750" algn="just">
              <a:buFont typeface="Arial"/>
              <a:buChar char="•"/>
            </a:pPr>
            <a:r>
              <a:rPr lang="en" sz="2400" dirty="0"/>
              <a:t>The client agent then initiates the negotiation on behalf of a user who wishes to take an airplane trip from Washington, D.C., to London, departing on October 14 and returning on October 21, for a price of less than $700. The negotiation process is depicted on below communication diagram</a:t>
            </a:r>
          </a:p>
        </p:txBody>
      </p:sp>
      <p:pic>
        <p:nvPicPr>
          <p:cNvPr id="4" name="Picture 9" descr="Diagram&#10;&#10;Description automatically generated">
            <a:extLst>
              <a:ext uri="{FF2B5EF4-FFF2-40B4-BE49-F238E27FC236}">
                <a16:creationId xmlns:a16="http://schemas.microsoft.com/office/drawing/2014/main" id="{DC39AAAF-5F7B-4A7A-8F05-76E00792D6B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475656" y="2687977"/>
            <a:ext cx="6772933" cy="4125399"/>
          </a:xfrm>
          <a:prstGeom prst="rect">
            <a:avLst/>
          </a:prstGeom>
        </p:spPr>
      </p:pic>
    </p:spTree>
    <p:extLst>
      <p:ext uri="{BB962C8B-B14F-4D97-AF65-F5344CB8AC3E}">
        <p14:creationId xmlns:p14="http://schemas.microsoft.com/office/powerpoint/2010/main" val="1330726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CEB8-C578-44AB-B455-C657E6D3D9E7}"/>
              </a:ext>
            </a:extLst>
          </p:cNvPr>
          <p:cNvSpPr>
            <a:spLocks noGrp="1"/>
          </p:cNvSpPr>
          <p:nvPr>
            <p:ph type="title"/>
          </p:nvPr>
        </p:nvSpPr>
        <p:spPr/>
        <p:txBody>
          <a:bodyPr>
            <a:normAutofit/>
          </a:bodyPr>
          <a:lstStyle/>
          <a:p>
            <a:r>
              <a:rPr lang="en" sz="3600" dirty="0"/>
              <a:t>Service interface design in SOA</a:t>
            </a:r>
            <a:endParaRPr lang="en-US" dirty="0"/>
          </a:p>
        </p:txBody>
      </p:sp>
      <p:sp>
        <p:nvSpPr>
          <p:cNvPr id="3" name="Content Placeholder 2">
            <a:extLst>
              <a:ext uri="{FF2B5EF4-FFF2-40B4-BE49-F238E27FC236}">
                <a16:creationId xmlns:a16="http://schemas.microsoft.com/office/drawing/2014/main" id="{2ACF4307-F88B-4EA9-8AB4-811CBCA33118}"/>
              </a:ext>
            </a:extLst>
          </p:cNvPr>
          <p:cNvSpPr>
            <a:spLocks noGrp="1"/>
          </p:cNvSpPr>
          <p:nvPr>
            <p:ph idx="1"/>
          </p:nvPr>
        </p:nvSpPr>
        <p:spPr>
          <a:xfrm>
            <a:off x="457200" y="976313"/>
            <a:ext cx="8229600" cy="940519"/>
          </a:xfrm>
        </p:spPr>
        <p:txBody>
          <a:bodyPr>
            <a:normAutofit lnSpcReduction="10000"/>
          </a:bodyPr>
          <a:lstStyle/>
          <a:p>
            <a:pPr marL="0" indent="0">
              <a:buNone/>
            </a:pPr>
            <a:r>
              <a:rPr lang="en" sz="2800" dirty="0"/>
              <a:t>The operations of each service are determined by </a:t>
            </a:r>
            <a:r>
              <a:rPr lang="en" sz="2800" b="1" dirty="0"/>
              <a:t>analyzing the message requests</a:t>
            </a:r>
            <a:r>
              <a:rPr lang="en" sz="2800" dirty="0"/>
              <a:t> made to each service.</a:t>
            </a:r>
            <a:endParaRPr lang="en-US" sz="2800" dirty="0"/>
          </a:p>
          <a:p>
            <a:endParaRPr lang="en-US" sz="2800" dirty="0"/>
          </a:p>
        </p:txBody>
      </p:sp>
      <p:pic>
        <p:nvPicPr>
          <p:cNvPr id="5" name="Picture 2" descr="Diagram&#10;&#10;Description automatically generated">
            <a:extLst>
              <a:ext uri="{FF2B5EF4-FFF2-40B4-BE49-F238E27FC236}">
                <a16:creationId xmlns:a16="http://schemas.microsoft.com/office/drawing/2014/main" id="{CA1C8B85-F374-4222-B5AD-D0C403DD6037}"/>
              </a:ext>
            </a:extLst>
          </p:cNvPr>
          <p:cNvPicPr>
            <a:picLocks noChangeAspect="1"/>
          </p:cNvPicPr>
          <p:nvPr/>
        </p:nvPicPr>
        <p:blipFill>
          <a:blip r:embed="rId2"/>
          <a:stretch>
            <a:fillRect/>
          </a:stretch>
        </p:blipFill>
        <p:spPr>
          <a:xfrm>
            <a:off x="1403648" y="2060848"/>
            <a:ext cx="6671418" cy="3888432"/>
          </a:xfrm>
          <a:prstGeom prst="rect">
            <a:avLst/>
          </a:prstGeom>
        </p:spPr>
      </p:pic>
      <p:sp>
        <p:nvSpPr>
          <p:cNvPr id="6" name="TextBox 5">
            <a:extLst>
              <a:ext uri="{FF2B5EF4-FFF2-40B4-BE49-F238E27FC236}">
                <a16:creationId xmlns:a16="http://schemas.microsoft.com/office/drawing/2014/main" id="{B7B262AA-4A47-40B1-B394-9CEE35039C5A}"/>
              </a:ext>
            </a:extLst>
          </p:cNvPr>
          <p:cNvSpPr txBox="1"/>
          <p:nvPr/>
        </p:nvSpPr>
        <p:spPr>
          <a:xfrm>
            <a:off x="1866096" y="6099452"/>
            <a:ext cx="57465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Hind"/>
              </a:rPr>
              <a:t>Communication diagram for the Process Delivery Order use case </a:t>
            </a:r>
          </a:p>
        </p:txBody>
      </p:sp>
    </p:spTree>
    <p:extLst>
      <p:ext uri="{BB962C8B-B14F-4D97-AF65-F5344CB8AC3E}">
        <p14:creationId xmlns:p14="http://schemas.microsoft.com/office/powerpoint/2010/main" val="2915796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CEB8-C578-44AB-B455-C657E6D3D9E7}"/>
              </a:ext>
            </a:extLst>
          </p:cNvPr>
          <p:cNvSpPr>
            <a:spLocks noGrp="1"/>
          </p:cNvSpPr>
          <p:nvPr>
            <p:ph type="title"/>
          </p:nvPr>
        </p:nvSpPr>
        <p:spPr/>
        <p:txBody>
          <a:bodyPr>
            <a:normAutofit/>
          </a:bodyPr>
          <a:lstStyle/>
          <a:p>
            <a:r>
              <a:rPr lang="en" sz="3600" dirty="0"/>
              <a:t>Service interface design in SOA</a:t>
            </a:r>
            <a:endParaRPr lang="en-US" dirty="0"/>
          </a:p>
        </p:txBody>
      </p:sp>
      <p:pic>
        <p:nvPicPr>
          <p:cNvPr id="8" name="Picture 4">
            <a:extLst>
              <a:ext uri="{FF2B5EF4-FFF2-40B4-BE49-F238E27FC236}">
                <a16:creationId xmlns:a16="http://schemas.microsoft.com/office/drawing/2014/main" id="{9CFD6952-CCC8-417B-B0B1-534381EE4A09}"/>
              </a:ext>
            </a:extLst>
          </p:cNvPr>
          <p:cNvPicPr>
            <a:picLocks noChangeAspect="1"/>
          </p:cNvPicPr>
          <p:nvPr/>
        </p:nvPicPr>
        <p:blipFill>
          <a:blip r:embed="rId2"/>
          <a:stretch>
            <a:fillRect/>
          </a:stretch>
        </p:blipFill>
        <p:spPr>
          <a:xfrm>
            <a:off x="1056444" y="1033856"/>
            <a:ext cx="6627709" cy="2789356"/>
          </a:xfrm>
          <a:prstGeom prst="rect">
            <a:avLst/>
          </a:prstGeom>
        </p:spPr>
      </p:pic>
      <p:sp>
        <p:nvSpPr>
          <p:cNvPr id="9" name="TextBox 8">
            <a:extLst>
              <a:ext uri="{FF2B5EF4-FFF2-40B4-BE49-F238E27FC236}">
                <a16:creationId xmlns:a16="http://schemas.microsoft.com/office/drawing/2014/main" id="{3E322E03-27A1-42E9-B13B-6D4E0CE15F93}"/>
              </a:ext>
            </a:extLst>
          </p:cNvPr>
          <p:cNvSpPr txBox="1"/>
          <p:nvPr/>
        </p:nvSpPr>
        <p:spPr>
          <a:xfrm>
            <a:off x="467544" y="1268760"/>
            <a:ext cx="50988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Hind"/>
              </a:rPr>
              <a:t>Partial communication diagram for the Confirm Shipment and Bill Customer use case</a:t>
            </a:r>
          </a:p>
        </p:txBody>
      </p:sp>
      <p:pic>
        <p:nvPicPr>
          <p:cNvPr id="10" name="Picture 5">
            <a:extLst>
              <a:ext uri="{FF2B5EF4-FFF2-40B4-BE49-F238E27FC236}">
                <a16:creationId xmlns:a16="http://schemas.microsoft.com/office/drawing/2014/main" id="{00255C92-A6DB-4D33-A8C8-68183C20ACEA}"/>
              </a:ext>
            </a:extLst>
          </p:cNvPr>
          <p:cNvPicPr>
            <a:picLocks noChangeAspect="1"/>
          </p:cNvPicPr>
          <p:nvPr/>
        </p:nvPicPr>
        <p:blipFill>
          <a:blip r:embed="rId3"/>
          <a:stretch>
            <a:fillRect/>
          </a:stretch>
        </p:blipFill>
        <p:spPr>
          <a:xfrm>
            <a:off x="1500398" y="4025023"/>
            <a:ext cx="6143204" cy="2062375"/>
          </a:xfrm>
          <a:prstGeom prst="rect">
            <a:avLst/>
          </a:prstGeom>
        </p:spPr>
      </p:pic>
      <p:sp>
        <p:nvSpPr>
          <p:cNvPr id="11" name="TextBox 10">
            <a:extLst>
              <a:ext uri="{FF2B5EF4-FFF2-40B4-BE49-F238E27FC236}">
                <a16:creationId xmlns:a16="http://schemas.microsoft.com/office/drawing/2014/main" id="{0B0B1C0D-4BEF-4B3C-ABE8-5F4066E8E71D}"/>
              </a:ext>
            </a:extLst>
          </p:cNvPr>
          <p:cNvSpPr txBox="1"/>
          <p:nvPr/>
        </p:nvSpPr>
        <p:spPr>
          <a:xfrm>
            <a:off x="2483768" y="6197242"/>
            <a:ext cx="468052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Hind"/>
              </a:rPr>
              <a:t>Service interface for Inventory Service</a:t>
            </a:r>
            <a:endParaRPr lang="en-US" sz="3600" b="1">
              <a:latin typeface="Hind"/>
            </a:endParaRPr>
          </a:p>
        </p:txBody>
      </p:sp>
    </p:spTree>
    <p:extLst>
      <p:ext uri="{BB962C8B-B14F-4D97-AF65-F5344CB8AC3E}">
        <p14:creationId xmlns:p14="http://schemas.microsoft.com/office/powerpoint/2010/main" val="656358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86DFC-3E42-4972-A8A6-4F2F34B0E252}"/>
              </a:ext>
            </a:extLst>
          </p:cNvPr>
          <p:cNvSpPr>
            <a:spLocks noGrp="1"/>
          </p:cNvSpPr>
          <p:nvPr>
            <p:ph type="title"/>
          </p:nvPr>
        </p:nvSpPr>
        <p:spPr/>
        <p:txBody>
          <a:bodyPr/>
          <a:lstStyle/>
          <a:p>
            <a:r>
              <a:rPr lang="en" sz="3600" dirty="0"/>
              <a:t>Service Coordination in SOA 1/2</a:t>
            </a:r>
            <a:endParaRPr lang="en-US" dirty="0"/>
          </a:p>
        </p:txBody>
      </p:sp>
      <p:sp>
        <p:nvSpPr>
          <p:cNvPr id="3" name="Content Placeholder 2">
            <a:extLst>
              <a:ext uri="{FF2B5EF4-FFF2-40B4-BE49-F238E27FC236}">
                <a16:creationId xmlns:a16="http://schemas.microsoft.com/office/drawing/2014/main" id="{9A2CA878-EE2B-4274-9FCA-9FFB97DC5CF7}"/>
              </a:ext>
            </a:extLst>
          </p:cNvPr>
          <p:cNvSpPr>
            <a:spLocks noGrp="1"/>
          </p:cNvSpPr>
          <p:nvPr>
            <p:ph idx="1"/>
          </p:nvPr>
        </p:nvSpPr>
        <p:spPr/>
        <p:txBody>
          <a:bodyPr>
            <a:normAutofit/>
          </a:bodyPr>
          <a:lstStyle/>
          <a:p>
            <a:pPr marL="285750" indent="-285750" algn="just">
              <a:buFont typeface="Arial"/>
              <a:buChar char="•"/>
            </a:pPr>
            <a:r>
              <a:rPr lang="en" sz="2000" dirty="0"/>
              <a:t>In SOA applications that involve multiple services, </a:t>
            </a:r>
            <a:r>
              <a:rPr lang="en" sz="2000" b="1" dirty="0"/>
              <a:t>coordination</a:t>
            </a:r>
            <a:r>
              <a:rPr lang="en" sz="2000" dirty="0"/>
              <a:t> of these services is usually required. To ensure </a:t>
            </a:r>
            <a:r>
              <a:rPr lang="en" sz="2000" b="1" dirty="0"/>
              <a:t>loose coupling</a:t>
            </a:r>
            <a:r>
              <a:rPr lang="en" sz="2000" dirty="0"/>
              <a:t> among the services, it is often better to separate the details of the coordination from the functionality of the individual services. In any complex activity involving multiple services, coordination is usually needed to sequence the access to the individual services.</a:t>
            </a:r>
          </a:p>
          <a:p>
            <a:pPr marL="285750" indent="-285750" algn="just">
              <a:buFont typeface="Arial"/>
              <a:buChar char="•"/>
            </a:pPr>
            <a:r>
              <a:rPr lang="en" sz="2000" dirty="0"/>
              <a:t>In SOA, different types of coordination are provided, including </a:t>
            </a:r>
            <a:r>
              <a:rPr lang="en" sz="2000" b="1" dirty="0"/>
              <a:t>orchestration </a:t>
            </a:r>
            <a:r>
              <a:rPr lang="en" sz="2000" dirty="0"/>
              <a:t>and </a:t>
            </a:r>
            <a:r>
              <a:rPr lang="en" sz="2000" b="1" dirty="0"/>
              <a:t>choreography</a:t>
            </a:r>
            <a:r>
              <a:rPr lang="en" sz="2000" dirty="0"/>
              <a:t>. </a:t>
            </a:r>
          </a:p>
          <a:p>
            <a:pPr lvl="1" algn="just">
              <a:buFont typeface="Arial"/>
              <a:buChar char="•"/>
            </a:pPr>
            <a:r>
              <a:rPr lang="en" sz="2000" b="1" dirty="0"/>
              <a:t>Orchestration</a:t>
            </a:r>
            <a:r>
              <a:rPr lang="en" sz="2000" dirty="0"/>
              <a:t> consists of centrally controlled workflow coordination logic for coordinating multiple participant services. This allows the reuse of existing services by incorporating them into new service applications. </a:t>
            </a:r>
          </a:p>
          <a:p>
            <a:pPr lvl="1" algn="just">
              <a:buFont typeface="Arial"/>
              <a:buChar char="•"/>
            </a:pPr>
            <a:r>
              <a:rPr lang="en" sz="2000" b="1" dirty="0"/>
              <a:t>Choreography</a:t>
            </a:r>
            <a:r>
              <a:rPr lang="en" sz="2000" dirty="0"/>
              <a:t> provides distributed coordination among services, and it can be used when coordination is needed between different business organizations.</a:t>
            </a:r>
          </a:p>
          <a:p>
            <a:r>
              <a:rPr lang="en-US" sz="2000" b="1" dirty="0"/>
              <a:t>Transaction</a:t>
            </a:r>
            <a:r>
              <a:rPr lang="en-US" sz="2000" dirty="0"/>
              <a:t> patterns can also be used for </a:t>
            </a:r>
            <a:r>
              <a:rPr lang="en-US" sz="2000" b="1" dirty="0"/>
              <a:t>service coordination</a:t>
            </a:r>
            <a:r>
              <a:rPr lang="en-US" sz="2000" dirty="0"/>
              <a:t>. </a:t>
            </a:r>
          </a:p>
        </p:txBody>
      </p:sp>
    </p:spTree>
    <p:extLst>
      <p:ext uri="{BB962C8B-B14F-4D97-AF65-F5344CB8AC3E}">
        <p14:creationId xmlns:p14="http://schemas.microsoft.com/office/powerpoint/2010/main" val="3175242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86DFC-3E42-4972-A8A6-4F2F34B0E252}"/>
              </a:ext>
            </a:extLst>
          </p:cNvPr>
          <p:cNvSpPr>
            <a:spLocks noGrp="1"/>
          </p:cNvSpPr>
          <p:nvPr>
            <p:ph type="title"/>
          </p:nvPr>
        </p:nvSpPr>
        <p:spPr/>
        <p:txBody>
          <a:bodyPr/>
          <a:lstStyle/>
          <a:p>
            <a:r>
              <a:rPr lang="en" sz="3600" dirty="0"/>
              <a:t>Service Coordination in SOA 2/2</a:t>
            </a:r>
            <a:endParaRPr lang="en-US" dirty="0"/>
          </a:p>
        </p:txBody>
      </p:sp>
      <p:sp>
        <p:nvSpPr>
          <p:cNvPr id="3" name="Content Placeholder 2">
            <a:extLst>
              <a:ext uri="{FF2B5EF4-FFF2-40B4-BE49-F238E27FC236}">
                <a16:creationId xmlns:a16="http://schemas.microsoft.com/office/drawing/2014/main" id="{9A2CA878-EE2B-4274-9FCA-9FFB97DC5CF7}"/>
              </a:ext>
            </a:extLst>
          </p:cNvPr>
          <p:cNvSpPr>
            <a:spLocks noGrp="1"/>
          </p:cNvSpPr>
          <p:nvPr>
            <p:ph idx="1"/>
          </p:nvPr>
        </p:nvSpPr>
        <p:spPr>
          <a:xfrm>
            <a:off x="457200" y="976313"/>
            <a:ext cx="8229600" cy="2092647"/>
          </a:xfrm>
        </p:spPr>
        <p:txBody>
          <a:bodyPr>
            <a:normAutofit/>
          </a:bodyPr>
          <a:lstStyle/>
          <a:p>
            <a:pPr marL="285750" indent="-285750" algn="just">
              <a:buChar char="•"/>
            </a:pPr>
            <a:r>
              <a:rPr lang="en-US" sz="1800" dirty="0"/>
              <a:t>An example of a coordinator object, the </a:t>
            </a:r>
            <a:r>
              <a:rPr lang="en-US" sz="1800" b="1" i="1" dirty="0"/>
              <a:t>Supplier Coordinator </a:t>
            </a:r>
            <a:r>
              <a:rPr lang="en-US" sz="1800" dirty="0"/>
              <a:t>object coordinates the interactions of the </a:t>
            </a:r>
            <a:r>
              <a:rPr lang="en-US" sz="1800" b="1" i="1" dirty="0"/>
              <a:t>Supplier Interaction </a:t>
            </a:r>
            <a:r>
              <a:rPr lang="en-US" sz="1800" dirty="0"/>
              <a:t>object with the </a:t>
            </a:r>
            <a:r>
              <a:rPr lang="en-US" sz="1800" b="1" i="1" dirty="0"/>
              <a:t>Delivery Order Service </a:t>
            </a:r>
            <a:r>
              <a:rPr lang="en-US" sz="1800" dirty="0"/>
              <a:t>and </a:t>
            </a:r>
            <a:r>
              <a:rPr lang="en-US" sz="1800" b="1" i="1" dirty="0"/>
              <a:t>Inventory Service </a:t>
            </a:r>
            <a:r>
              <a:rPr lang="en-US" sz="1800" dirty="0"/>
              <a:t>objects.</a:t>
            </a:r>
          </a:p>
          <a:p>
            <a:pPr marL="285750" indent="-285750" algn="just">
              <a:buChar char="•"/>
            </a:pPr>
            <a:r>
              <a:rPr lang="en-US" sz="1800" b="1" i="1" dirty="0"/>
              <a:t>Supplier Coordinator </a:t>
            </a:r>
            <a:r>
              <a:rPr lang="en-US" sz="1800" dirty="0"/>
              <a:t>receives supplier requests from </a:t>
            </a:r>
            <a:r>
              <a:rPr lang="en-US" sz="1800" b="1" i="1" dirty="0"/>
              <a:t>Supplier Interaction </a:t>
            </a:r>
            <a:r>
              <a:rPr lang="en-US" sz="1800" dirty="0"/>
              <a:t>via the provided interface called </a:t>
            </a:r>
            <a:r>
              <a:rPr lang="en-US" sz="1800" b="1" i="1" dirty="0" err="1"/>
              <a:t>ISupplierCoordinator</a:t>
            </a:r>
            <a:r>
              <a:rPr lang="en-US" sz="1800" dirty="0"/>
              <a:t>. </a:t>
            </a:r>
            <a:r>
              <a:rPr lang="en-US" sz="1800" b="1" i="1" dirty="0"/>
              <a:t>Supplier Coordinator </a:t>
            </a:r>
            <a:r>
              <a:rPr lang="en-US" sz="1800" dirty="0"/>
              <a:t>is a client of the </a:t>
            </a:r>
            <a:r>
              <a:rPr lang="en-US" sz="1800" b="1" i="1" dirty="0"/>
              <a:t>Inventory Service </a:t>
            </a:r>
            <a:r>
              <a:rPr lang="en-US" sz="1800" dirty="0"/>
              <a:t>and thus has a required interface </a:t>
            </a:r>
            <a:r>
              <a:rPr lang="en-US" sz="1800" b="1" i="1" dirty="0" err="1"/>
              <a:t>IInventoryService</a:t>
            </a:r>
            <a:r>
              <a:rPr lang="en-US" sz="1800" dirty="0"/>
              <a:t>, and a client of </a:t>
            </a:r>
            <a:r>
              <a:rPr lang="en-US" sz="1800" b="1" i="1" dirty="0"/>
              <a:t>Delivery Order Service</a:t>
            </a:r>
            <a:r>
              <a:rPr lang="en-US" sz="1800" dirty="0"/>
              <a:t>. </a:t>
            </a:r>
          </a:p>
        </p:txBody>
      </p:sp>
      <p:sp>
        <p:nvSpPr>
          <p:cNvPr id="4" name="TextBox 3">
            <a:extLst>
              <a:ext uri="{FF2B5EF4-FFF2-40B4-BE49-F238E27FC236}">
                <a16:creationId xmlns:a16="http://schemas.microsoft.com/office/drawing/2014/main" id="{38E6A3E0-8CBB-4868-8F59-C153F7D8395E}"/>
              </a:ext>
            </a:extLst>
          </p:cNvPr>
          <p:cNvSpPr txBox="1"/>
          <p:nvPr/>
        </p:nvSpPr>
        <p:spPr>
          <a:xfrm>
            <a:off x="754008" y="3222551"/>
            <a:ext cx="468052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Hind"/>
              </a:rPr>
              <a:t>The requests Supplier Coordinator receives from Supplier Interaction are to:</a:t>
            </a:r>
          </a:p>
          <a:p>
            <a:pPr marL="342900" indent="-252413">
              <a:buAutoNum type="arabicPeriod"/>
            </a:pPr>
            <a:r>
              <a:rPr lang="en-US" sz="1600" dirty="0">
                <a:latin typeface="Hind"/>
              </a:rPr>
              <a:t>Request a new delivery order to process, which is mapped to the </a:t>
            </a:r>
            <a:r>
              <a:rPr lang="en-US" sz="1600" b="1" i="1" dirty="0" err="1">
                <a:latin typeface="Hind"/>
              </a:rPr>
              <a:t>requestOrder</a:t>
            </a:r>
            <a:r>
              <a:rPr lang="en-US" sz="1600" dirty="0">
                <a:latin typeface="Hind"/>
              </a:rPr>
              <a:t> operation</a:t>
            </a:r>
          </a:p>
          <a:p>
            <a:pPr marL="342900" indent="-252413">
              <a:buAutoNum type="arabicPeriod"/>
            </a:pPr>
            <a:r>
              <a:rPr lang="en-US" sz="1600" dirty="0">
                <a:latin typeface="Hind"/>
              </a:rPr>
              <a:t>Reserve order items from inventory, which is mapped to the </a:t>
            </a:r>
            <a:r>
              <a:rPr lang="en-US" sz="1600" b="1" i="1" dirty="0" err="1">
                <a:latin typeface="Hind"/>
              </a:rPr>
              <a:t>reserveInventory</a:t>
            </a:r>
            <a:r>
              <a:rPr lang="en-US" sz="1600" b="1" i="1" dirty="0">
                <a:latin typeface="Hind"/>
              </a:rPr>
              <a:t> </a:t>
            </a:r>
            <a:r>
              <a:rPr lang="en-US" sz="1600" dirty="0">
                <a:latin typeface="Hind"/>
              </a:rPr>
              <a:t>operation </a:t>
            </a:r>
          </a:p>
          <a:p>
            <a:pPr marL="342900" indent="-252413">
              <a:buAutoNum type="arabicPeriod"/>
            </a:pPr>
            <a:r>
              <a:rPr lang="en-US" sz="1600" dirty="0">
                <a:latin typeface="Hind"/>
              </a:rPr>
              <a:t>Identify that order is ready for shipment, which is mapped to the </a:t>
            </a:r>
            <a:r>
              <a:rPr lang="en-US" sz="1600" b="1" i="1" dirty="0" err="1">
                <a:latin typeface="Hind"/>
              </a:rPr>
              <a:t>readyForShipment</a:t>
            </a:r>
            <a:r>
              <a:rPr lang="en-US" sz="1600" b="1" i="1" dirty="0">
                <a:latin typeface="Hind"/>
              </a:rPr>
              <a:t> </a:t>
            </a:r>
            <a:r>
              <a:rPr lang="en-US" sz="1600" dirty="0">
                <a:latin typeface="Hind"/>
              </a:rPr>
              <a:t>operation</a:t>
            </a:r>
          </a:p>
          <a:p>
            <a:pPr marL="342900" indent="-252413">
              <a:buAutoNum type="arabicPeriod"/>
            </a:pPr>
            <a:r>
              <a:rPr lang="en-US" sz="1600" dirty="0">
                <a:latin typeface="Hind"/>
              </a:rPr>
              <a:t>Order has been shipped, which is mapped to the </a:t>
            </a:r>
            <a:r>
              <a:rPr lang="en-US" sz="1600" b="1" i="1" dirty="0" err="1">
                <a:latin typeface="Hind"/>
              </a:rPr>
              <a:t>confirmShipment</a:t>
            </a:r>
            <a:r>
              <a:rPr lang="en-US" sz="1600" b="1" i="1" dirty="0">
                <a:latin typeface="Hind"/>
              </a:rPr>
              <a:t> </a:t>
            </a:r>
            <a:r>
              <a:rPr lang="en-US" sz="1600" dirty="0">
                <a:latin typeface="Hind"/>
              </a:rPr>
              <a:t>operation.</a:t>
            </a:r>
          </a:p>
        </p:txBody>
      </p:sp>
      <p:pic>
        <p:nvPicPr>
          <p:cNvPr id="5" name="Picture 7" descr="Text&#10;&#10;Description automatically generated">
            <a:extLst>
              <a:ext uri="{FF2B5EF4-FFF2-40B4-BE49-F238E27FC236}">
                <a16:creationId xmlns:a16="http://schemas.microsoft.com/office/drawing/2014/main" id="{72537B47-4E2F-4306-879B-B489A68042E4}"/>
              </a:ext>
            </a:extLst>
          </p:cNvPr>
          <p:cNvPicPr>
            <a:picLocks noChangeAspect="1"/>
          </p:cNvPicPr>
          <p:nvPr/>
        </p:nvPicPr>
        <p:blipFill>
          <a:blip r:embed="rId2"/>
          <a:stretch>
            <a:fillRect/>
          </a:stretch>
        </p:blipFill>
        <p:spPr>
          <a:xfrm>
            <a:off x="5617408" y="3241470"/>
            <a:ext cx="2987040" cy="1410148"/>
          </a:xfrm>
          <a:prstGeom prst="rect">
            <a:avLst/>
          </a:prstGeom>
        </p:spPr>
      </p:pic>
      <p:sp>
        <p:nvSpPr>
          <p:cNvPr id="6" name="TextBox 5">
            <a:extLst>
              <a:ext uri="{FF2B5EF4-FFF2-40B4-BE49-F238E27FC236}">
                <a16:creationId xmlns:a16="http://schemas.microsoft.com/office/drawing/2014/main" id="{25393500-ADB6-45D7-A33E-3A98A9572D3B}"/>
              </a:ext>
            </a:extLst>
          </p:cNvPr>
          <p:cNvSpPr txBox="1"/>
          <p:nvPr/>
        </p:nvSpPr>
        <p:spPr>
          <a:xfrm>
            <a:off x="5983168" y="4639964"/>
            <a:ext cx="225552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latin typeface="Hind"/>
              </a:rPr>
              <a:t>Coordinator interface for Supplier Coordinator</a:t>
            </a:r>
          </a:p>
        </p:txBody>
      </p:sp>
    </p:spTree>
    <p:extLst>
      <p:ext uri="{BB962C8B-B14F-4D97-AF65-F5344CB8AC3E}">
        <p14:creationId xmlns:p14="http://schemas.microsoft.com/office/powerpoint/2010/main" val="725468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78884-38BC-4431-B89C-982F3CD3262F}"/>
              </a:ext>
            </a:extLst>
          </p:cNvPr>
          <p:cNvSpPr>
            <a:spLocks noGrp="1"/>
          </p:cNvSpPr>
          <p:nvPr>
            <p:ph type="title"/>
          </p:nvPr>
        </p:nvSpPr>
        <p:spPr/>
        <p:txBody>
          <a:bodyPr/>
          <a:lstStyle/>
          <a:p>
            <a:r>
              <a:rPr lang="en-US" dirty="0"/>
              <a:t>Designing SOAs 1/2</a:t>
            </a:r>
          </a:p>
        </p:txBody>
      </p:sp>
      <p:sp>
        <p:nvSpPr>
          <p:cNvPr id="3" name="Content Placeholder 2">
            <a:extLst>
              <a:ext uri="{FF2B5EF4-FFF2-40B4-BE49-F238E27FC236}">
                <a16:creationId xmlns:a16="http://schemas.microsoft.com/office/drawing/2014/main" id="{681CBB8C-888C-4406-8334-0CAA9A1490DA}"/>
              </a:ext>
            </a:extLst>
          </p:cNvPr>
          <p:cNvSpPr>
            <a:spLocks noGrp="1"/>
          </p:cNvSpPr>
          <p:nvPr>
            <p:ph idx="1"/>
          </p:nvPr>
        </p:nvSpPr>
        <p:spPr/>
        <p:txBody>
          <a:bodyPr/>
          <a:lstStyle/>
          <a:p>
            <a:pPr marL="0" indent="0"/>
            <a:r>
              <a:rPr lang="en" sz="3200" dirty="0"/>
              <a:t>After determining the service and coordinator interfaces as described in the previous two sections, the </a:t>
            </a:r>
            <a:r>
              <a:rPr lang="en" sz="3200" b="1" dirty="0"/>
              <a:t>integrated communication diagram </a:t>
            </a:r>
            <a:r>
              <a:rPr lang="en" sz="3200" dirty="0"/>
              <a:t>can be developed. For SOA, this diagram is both </a:t>
            </a:r>
            <a:r>
              <a:rPr lang="en" sz="3200" b="1" dirty="0"/>
              <a:t>concurrent </a:t>
            </a:r>
            <a:r>
              <a:rPr lang="en" sz="3200" dirty="0"/>
              <a:t>and </a:t>
            </a:r>
            <a:r>
              <a:rPr lang="en" sz="3200" b="1" dirty="0"/>
              <a:t>distributed</a:t>
            </a:r>
            <a:r>
              <a:rPr lang="en" sz="3200" dirty="0"/>
              <a:t>. </a:t>
            </a:r>
            <a:endParaRPr lang="en-US" sz="3600" dirty="0"/>
          </a:p>
          <a:p>
            <a:pPr marL="0" indent="0"/>
            <a:r>
              <a:rPr lang="en" sz="3200" dirty="0"/>
              <a:t>The </a:t>
            </a:r>
            <a:r>
              <a:rPr lang="en" sz="3200" b="1" dirty="0"/>
              <a:t>concurrent communication diagrams </a:t>
            </a:r>
            <a:r>
              <a:rPr lang="en" sz="3200" dirty="0"/>
              <a:t>show the </a:t>
            </a:r>
            <a:r>
              <a:rPr lang="en" sz="3200" b="1" dirty="0"/>
              <a:t>dynamic message sequencing </a:t>
            </a:r>
            <a:r>
              <a:rPr lang="en" sz="3200" dirty="0"/>
              <a:t>in which the services participate, and the </a:t>
            </a:r>
            <a:r>
              <a:rPr lang="en" sz="3200" b="1" dirty="0"/>
              <a:t>interaction </a:t>
            </a:r>
            <a:r>
              <a:rPr lang="en" sz="3200" dirty="0"/>
              <a:t>between services and coordinator components and user interaction components.</a:t>
            </a:r>
            <a:endParaRPr lang="en-US" sz="3600" dirty="0"/>
          </a:p>
          <a:p>
            <a:endParaRPr lang="en-US" dirty="0"/>
          </a:p>
        </p:txBody>
      </p:sp>
    </p:spTree>
    <p:extLst>
      <p:ext uri="{BB962C8B-B14F-4D97-AF65-F5344CB8AC3E}">
        <p14:creationId xmlns:p14="http://schemas.microsoft.com/office/powerpoint/2010/main" val="4184056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78884-38BC-4431-B89C-982F3CD3262F}"/>
              </a:ext>
            </a:extLst>
          </p:cNvPr>
          <p:cNvSpPr>
            <a:spLocks noGrp="1"/>
          </p:cNvSpPr>
          <p:nvPr>
            <p:ph type="title"/>
          </p:nvPr>
        </p:nvSpPr>
        <p:spPr/>
        <p:txBody>
          <a:bodyPr/>
          <a:lstStyle/>
          <a:p>
            <a:r>
              <a:rPr lang="en-US" dirty="0"/>
              <a:t>Designing SOAs 2/2</a:t>
            </a:r>
          </a:p>
        </p:txBody>
      </p:sp>
      <p:sp>
        <p:nvSpPr>
          <p:cNvPr id="6" name="TextBox 5">
            <a:extLst>
              <a:ext uri="{FF2B5EF4-FFF2-40B4-BE49-F238E27FC236}">
                <a16:creationId xmlns:a16="http://schemas.microsoft.com/office/drawing/2014/main" id="{A1481965-DB59-47B7-BBCB-435C5BF84256}"/>
              </a:ext>
            </a:extLst>
          </p:cNvPr>
          <p:cNvSpPr txBox="1"/>
          <p:nvPr/>
        </p:nvSpPr>
        <p:spPr>
          <a:xfrm>
            <a:off x="395536" y="1019694"/>
            <a:ext cx="820891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Hind"/>
              </a:rPr>
              <a:t>Concurrent communication diagram for the Online Shopping System</a:t>
            </a:r>
            <a:endParaRPr lang="en-US" sz="4400" b="1" dirty="0">
              <a:latin typeface="Hind"/>
            </a:endParaRPr>
          </a:p>
        </p:txBody>
      </p:sp>
      <p:pic>
        <p:nvPicPr>
          <p:cNvPr id="7" name="Picture 4" descr="Diagram&#10;&#10;Description automatically generated">
            <a:extLst>
              <a:ext uri="{FF2B5EF4-FFF2-40B4-BE49-F238E27FC236}">
                <a16:creationId xmlns:a16="http://schemas.microsoft.com/office/drawing/2014/main" id="{44144FAA-62CD-49E8-A915-4056A4EBCC43}"/>
              </a:ext>
            </a:extLst>
          </p:cNvPr>
          <p:cNvPicPr>
            <a:picLocks noChangeAspect="1"/>
          </p:cNvPicPr>
          <p:nvPr/>
        </p:nvPicPr>
        <p:blipFill>
          <a:blip r:embed="rId2"/>
          <a:stretch>
            <a:fillRect/>
          </a:stretch>
        </p:blipFill>
        <p:spPr>
          <a:xfrm rot="5400000">
            <a:off x="2277278" y="35090"/>
            <a:ext cx="4887819" cy="7931225"/>
          </a:xfrm>
          <a:prstGeom prst="rect">
            <a:avLst/>
          </a:prstGeom>
        </p:spPr>
      </p:pic>
    </p:spTree>
    <p:extLst>
      <p:ext uri="{BB962C8B-B14F-4D97-AF65-F5344CB8AC3E}">
        <p14:creationId xmlns:p14="http://schemas.microsoft.com/office/powerpoint/2010/main" val="345855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1B43-03D4-4DF4-BCB8-2F534467CE61}"/>
              </a:ext>
            </a:extLst>
          </p:cNvPr>
          <p:cNvSpPr>
            <a:spLocks noGrp="1"/>
          </p:cNvSpPr>
          <p:nvPr>
            <p:ph type="title"/>
          </p:nvPr>
        </p:nvSpPr>
        <p:spPr/>
        <p:txBody>
          <a:bodyPr/>
          <a:lstStyle/>
          <a:p>
            <a:r>
              <a:rPr lang="en-US" dirty="0"/>
              <a:t>Service Reuse</a:t>
            </a:r>
          </a:p>
        </p:txBody>
      </p:sp>
      <p:sp>
        <p:nvSpPr>
          <p:cNvPr id="3" name="Content Placeholder 2">
            <a:extLst>
              <a:ext uri="{FF2B5EF4-FFF2-40B4-BE49-F238E27FC236}">
                <a16:creationId xmlns:a16="http://schemas.microsoft.com/office/drawing/2014/main" id="{4B279FDC-4736-4534-99F7-A7371C05123B}"/>
              </a:ext>
            </a:extLst>
          </p:cNvPr>
          <p:cNvSpPr>
            <a:spLocks noGrp="1"/>
          </p:cNvSpPr>
          <p:nvPr>
            <p:ph idx="1"/>
          </p:nvPr>
        </p:nvSpPr>
        <p:spPr/>
        <p:txBody>
          <a:bodyPr>
            <a:normAutofit fontScale="77500" lnSpcReduction="20000"/>
          </a:bodyPr>
          <a:lstStyle/>
          <a:p>
            <a:pPr marL="285750" indent="-285750" algn="just">
              <a:buFont typeface="Arial"/>
              <a:buChar char="•"/>
            </a:pPr>
            <a:r>
              <a:rPr lang="en" dirty="0"/>
              <a:t>Once services have been designed, they can be </a:t>
            </a:r>
            <a:r>
              <a:rPr lang="en" b="1" dirty="0"/>
              <a:t>reused</a:t>
            </a:r>
            <a:r>
              <a:rPr lang="en" dirty="0"/>
              <a:t>. Although a service could invoke an operation on a different service, this can make the service less reusable, because it is now </a:t>
            </a:r>
            <a:r>
              <a:rPr lang="en" b="1" dirty="0"/>
              <a:t>dependent </a:t>
            </a:r>
            <a:r>
              <a:rPr lang="en" dirty="0"/>
              <a:t>on </a:t>
            </a:r>
            <a:r>
              <a:rPr lang="en" b="1" dirty="0"/>
              <a:t>another service</a:t>
            </a:r>
            <a:r>
              <a:rPr lang="en" dirty="0"/>
              <a:t>.</a:t>
            </a:r>
          </a:p>
          <a:p>
            <a:pPr marL="285750" indent="-285750" algn="just">
              <a:buFont typeface="Arial"/>
              <a:buChar char="•"/>
            </a:pPr>
            <a:r>
              <a:rPr lang="en" dirty="0"/>
              <a:t>To encourage software reuse, it is recommended that services </a:t>
            </a:r>
            <a:r>
              <a:rPr lang="en" u="sng" dirty="0"/>
              <a:t>only have provided interfaces</a:t>
            </a:r>
            <a:r>
              <a:rPr lang="en" dirty="0"/>
              <a:t> and </a:t>
            </a:r>
            <a:r>
              <a:rPr lang="en" u="sng" dirty="0"/>
              <a:t>not have any required interfaces</a:t>
            </a:r>
            <a:r>
              <a:rPr lang="en" dirty="0"/>
              <a:t> (unless asynchronous communication with callback is used). This makes the service more </a:t>
            </a:r>
            <a:r>
              <a:rPr lang="en" b="1" dirty="0"/>
              <a:t>self-contained</a:t>
            </a:r>
            <a:r>
              <a:rPr lang="en" dirty="0"/>
              <a:t>.</a:t>
            </a:r>
          </a:p>
          <a:p>
            <a:pPr marL="285750" indent="-285750" algn="just">
              <a:buFont typeface="Arial"/>
              <a:buChar char="•"/>
            </a:pPr>
            <a:r>
              <a:rPr lang="en" dirty="0"/>
              <a:t>Each of the services described could be used in different applications. In each case, new coordinator objects would be created to control and sequence the desired application workflow, taking full advantage of the provided services.</a:t>
            </a:r>
          </a:p>
          <a:p>
            <a:pPr marL="285750" indent="-285750">
              <a:buFont typeface="Arial"/>
              <a:buChar char="•"/>
            </a:pPr>
            <a:r>
              <a:rPr lang="en" dirty="0"/>
              <a:t>In the online shopping system, two external services are reused, namely, the </a:t>
            </a:r>
            <a:r>
              <a:rPr lang="en" b="1" i="1" dirty="0"/>
              <a:t>Credit Card Service </a:t>
            </a:r>
            <a:r>
              <a:rPr lang="en" dirty="0"/>
              <a:t>and the </a:t>
            </a:r>
            <a:r>
              <a:rPr lang="en" b="1" i="1" dirty="0"/>
              <a:t>Email Service</a:t>
            </a:r>
            <a:r>
              <a:rPr lang="en" dirty="0"/>
              <a:t>. </a:t>
            </a:r>
          </a:p>
        </p:txBody>
      </p:sp>
    </p:spTree>
    <p:extLst>
      <p:ext uri="{BB962C8B-B14F-4D97-AF65-F5344CB8AC3E}">
        <p14:creationId xmlns:p14="http://schemas.microsoft.com/office/powerpoint/2010/main" val="244858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A8A9-E9F0-FB06-7A04-48DF1F71C32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8A4CF41-7D4E-D24E-2F6C-3FBEA44C1834}"/>
              </a:ext>
            </a:extLst>
          </p:cNvPr>
          <p:cNvSpPr>
            <a:spLocks noGrp="1"/>
          </p:cNvSpPr>
          <p:nvPr>
            <p:ph idx="1"/>
          </p:nvPr>
        </p:nvSpPr>
        <p:spPr/>
        <p:txBody>
          <a:bodyPr>
            <a:normAutofit fontScale="77500" lnSpcReduction="20000"/>
          </a:bodyPr>
          <a:lstStyle/>
          <a:p>
            <a:r>
              <a:rPr lang="en-US" dirty="0"/>
              <a:t>A service-oriented architecture (SOA) is a distributed software architecture that consists of multiple autonomous services. </a:t>
            </a:r>
          </a:p>
          <a:p>
            <a:r>
              <a:rPr lang="en-US" dirty="0"/>
              <a:t>The services are distributed such that they can execute on different nodes with different service providers. </a:t>
            </a:r>
          </a:p>
          <a:p>
            <a:r>
              <a:rPr lang="en-US" dirty="0"/>
              <a:t>With a SOA, the goal is to develop software applications that are composed of distributed services, such that individual services can execute on different platforms and be implemented in different languages. </a:t>
            </a:r>
          </a:p>
          <a:p>
            <a:r>
              <a:rPr lang="en-US" dirty="0"/>
              <a:t>Standard protocols are provided to allow services to communicate with each other and to exchange information. </a:t>
            </a:r>
          </a:p>
          <a:p>
            <a:r>
              <a:rPr lang="en-US" dirty="0"/>
              <a:t>In order to allow applications to discover and communicate with services, each service has a service description, </a:t>
            </a:r>
          </a:p>
          <a:p>
            <a:r>
              <a:rPr lang="en-US" dirty="0"/>
              <a:t>The service description deﬁnes the name of the service, the location of the service, and its data exchange requirements</a:t>
            </a:r>
          </a:p>
        </p:txBody>
      </p:sp>
    </p:spTree>
    <p:extLst>
      <p:ext uri="{BB962C8B-B14F-4D97-AF65-F5344CB8AC3E}">
        <p14:creationId xmlns:p14="http://schemas.microsoft.com/office/powerpoint/2010/main" val="2752038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2BED6-C4D2-FBEE-9EA7-DAE7A34EE8B0}"/>
              </a:ext>
            </a:extLst>
          </p:cNvPr>
          <p:cNvSpPr>
            <a:spLocks noGrp="1"/>
          </p:cNvSpPr>
          <p:nvPr>
            <p:ph type="title"/>
          </p:nvPr>
        </p:nvSpPr>
        <p:spPr/>
        <p:txBody>
          <a:bodyPr/>
          <a:lstStyle/>
          <a:p>
            <a:r>
              <a:rPr lang="en" sz="3600" dirty="0"/>
              <a:t>Design Principles for Services</a:t>
            </a:r>
            <a:endParaRPr lang="en-US" dirty="0"/>
          </a:p>
        </p:txBody>
      </p:sp>
      <p:sp>
        <p:nvSpPr>
          <p:cNvPr id="3" name="Content Placeholder 2">
            <a:extLst>
              <a:ext uri="{FF2B5EF4-FFF2-40B4-BE49-F238E27FC236}">
                <a16:creationId xmlns:a16="http://schemas.microsoft.com/office/drawing/2014/main" id="{DA1BA68C-A96D-A779-7B75-09622E402A65}"/>
              </a:ext>
            </a:extLst>
          </p:cNvPr>
          <p:cNvSpPr>
            <a:spLocks noGrp="1"/>
          </p:cNvSpPr>
          <p:nvPr>
            <p:ph idx="1"/>
          </p:nvPr>
        </p:nvSpPr>
        <p:spPr/>
        <p:txBody>
          <a:bodyPr>
            <a:normAutofit fontScale="85000" lnSpcReduction="10000"/>
          </a:bodyPr>
          <a:lstStyle/>
          <a:p>
            <a:pPr marL="0" indent="0" algn="just">
              <a:buNone/>
            </a:pPr>
            <a:r>
              <a:rPr lang="en" sz="2400" dirty="0"/>
              <a:t>Services need to be designed according to certain key principles. Many of these concepts are good software engineering and design principles, which have been incorporated into SOA design.</a:t>
            </a:r>
          </a:p>
          <a:p>
            <a:pPr marL="285750" indent="-285750" algn="just">
              <a:buFont typeface="Arial"/>
              <a:buChar char="•"/>
            </a:pPr>
            <a:r>
              <a:rPr lang="en" sz="2400" b="1" dirty="0"/>
              <a:t>Loose coupling.</a:t>
            </a:r>
            <a:r>
              <a:rPr lang="en" sz="2400" dirty="0"/>
              <a:t> Services should be relatively independent of each other.</a:t>
            </a:r>
          </a:p>
          <a:p>
            <a:pPr marL="285750" indent="-285750" algn="just">
              <a:buFont typeface="Arial"/>
              <a:buChar char="•"/>
            </a:pPr>
            <a:r>
              <a:rPr lang="en" sz="2400" b="1" dirty="0"/>
              <a:t>Service contract.</a:t>
            </a:r>
            <a:r>
              <a:rPr lang="en" sz="2400" dirty="0"/>
              <a:t> A service provides a contract, which a SOA application can rely on.</a:t>
            </a:r>
          </a:p>
          <a:p>
            <a:pPr marL="285750" indent="-285750" algn="just">
              <a:buFont typeface="Arial"/>
              <a:buChar char="•"/>
            </a:pPr>
            <a:r>
              <a:rPr lang="en" sz="2400" b="1" dirty="0"/>
              <a:t>Autonomy.</a:t>
            </a:r>
            <a:r>
              <a:rPr lang="en" sz="2400" dirty="0"/>
              <a:t> Each service is self-contained, such that it can operate independently without the need of other services.</a:t>
            </a:r>
          </a:p>
          <a:p>
            <a:pPr marL="285750" indent="-285750" algn="just">
              <a:buFont typeface="Arial"/>
              <a:buChar char="•"/>
            </a:pPr>
            <a:r>
              <a:rPr lang="en" sz="2400" b="1" dirty="0"/>
              <a:t>Abstraction. </a:t>
            </a:r>
            <a:r>
              <a:rPr lang="en" sz="2400" dirty="0"/>
              <a:t>As with object-oriented design, the details of a service are hidden.</a:t>
            </a:r>
          </a:p>
          <a:p>
            <a:pPr marL="285750" indent="-285750" algn="just">
              <a:buFont typeface="Arial"/>
              <a:buChar char="•"/>
            </a:pPr>
            <a:r>
              <a:rPr lang="en" sz="2400" b="1" dirty="0"/>
              <a:t>Reusability. </a:t>
            </a:r>
            <a:r>
              <a:rPr lang="en" sz="2400" dirty="0"/>
              <a:t>A key goal of SOA is to design services that are reusable.</a:t>
            </a:r>
          </a:p>
          <a:p>
            <a:pPr marL="285750" indent="-285750" algn="just">
              <a:buFont typeface="Arial"/>
              <a:buChar char="•"/>
            </a:pPr>
            <a:r>
              <a:rPr lang="en" sz="2400" b="1" dirty="0"/>
              <a:t>Composability.</a:t>
            </a:r>
            <a:r>
              <a:rPr lang="en" sz="2400" dirty="0"/>
              <a:t> Services are designed to be capable of being assembled into larger composite services.</a:t>
            </a:r>
          </a:p>
          <a:p>
            <a:pPr marL="285750" indent="-285750" algn="just">
              <a:buFont typeface="Arial"/>
              <a:buChar char="•"/>
            </a:pPr>
            <a:r>
              <a:rPr lang="en" sz="2400" b="1" dirty="0"/>
              <a:t>Statelessness.</a:t>
            </a:r>
            <a:r>
              <a:rPr lang="en" sz="2400" dirty="0"/>
              <a:t> Where possible, services maintain little or no information about specific client activities.</a:t>
            </a:r>
          </a:p>
          <a:p>
            <a:pPr marL="285750" indent="-285750" algn="just">
              <a:buFont typeface="Arial"/>
              <a:buChar char="•"/>
            </a:pPr>
            <a:r>
              <a:rPr lang="en" sz="2400" b="1" dirty="0"/>
              <a:t>Discoverability.</a:t>
            </a:r>
            <a:r>
              <a:rPr lang="en" sz="2400" dirty="0"/>
              <a:t> A service provides an external description to help allow it to be discovered by a discovery mechanism.</a:t>
            </a:r>
          </a:p>
        </p:txBody>
      </p:sp>
    </p:spTree>
    <p:extLst>
      <p:ext uri="{BB962C8B-B14F-4D97-AF65-F5344CB8AC3E}">
        <p14:creationId xmlns:p14="http://schemas.microsoft.com/office/powerpoint/2010/main" val="147159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A370-0C76-45C4-DF77-BE475640A600}"/>
              </a:ext>
            </a:extLst>
          </p:cNvPr>
          <p:cNvSpPr>
            <a:spLocks noGrp="1"/>
          </p:cNvSpPr>
          <p:nvPr>
            <p:ph type="title"/>
          </p:nvPr>
        </p:nvSpPr>
        <p:spPr/>
        <p:txBody>
          <a:bodyPr>
            <a:normAutofit fontScale="90000"/>
          </a:bodyPr>
          <a:lstStyle/>
          <a:p>
            <a:r>
              <a:rPr lang="en-US" dirty="0"/>
              <a:t>Software Architectural Broker Patterns</a:t>
            </a:r>
          </a:p>
        </p:txBody>
      </p:sp>
      <p:sp>
        <p:nvSpPr>
          <p:cNvPr id="3" name="Content Placeholder 2">
            <a:extLst>
              <a:ext uri="{FF2B5EF4-FFF2-40B4-BE49-F238E27FC236}">
                <a16:creationId xmlns:a16="http://schemas.microsoft.com/office/drawing/2014/main" id="{95212F74-B67F-AA86-06CB-75D2AFBC4577}"/>
              </a:ext>
            </a:extLst>
          </p:cNvPr>
          <p:cNvSpPr>
            <a:spLocks noGrp="1"/>
          </p:cNvSpPr>
          <p:nvPr>
            <p:ph idx="1"/>
          </p:nvPr>
        </p:nvSpPr>
        <p:spPr/>
        <p:txBody>
          <a:bodyPr>
            <a:normAutofit fontScale="70000" lnSpcReduction="20000"/>
          </a:bodyPr>
          <a:lstStyle/>
          <a:p>
            <a:pPr marL="285750" indent="-285750" algn="just">
              <a:buFont typeface="Arial"/>
              <a:buChar char="•"/>
            </a:pPr>
            <a:r>
              <a:rPr lang="en" sz="3200" dirty="0"/>
              <a:t>In a SOA, </a:t>
            </a:r>
            <a:r>
              <a:rPr lang="en" sz="3200" b="1" dirty="0"/>
              <a:t>object brokers</a:t>
            </a:r>
            <a:r>
              <a:rPr lang="en" sz="3200" dirty="0"/>
              <a:t> act as intermediaries between clients and services. The broker frees clients from having to maintain information about where a particular service is provided and how to obtain that service. Sophisticated brokers provide </a:t>
            </a:r>
            <a:r>
              <a:rPr lang="en" sz="3200" b="1" dirty="0"/>
              <a:t>white pages</a:t>
            </a:r>
            <a:r>
              <a:rPr lang="en" sz="3200" dirty="0"/>
              <a:t> (</a:t>
            </a:r>
            <a:r>
              <a:rPr lang="en" sz="3200" b="1" dirty="0"/>
              <a:t>naming services</a:t>
            </a:r>
            <a:r>
              <a:rPr lang="en" sz="3200" dirty="0"/>
              <a:t>) and </a:t>
            </a:r>
            <a:r>
              <a:rPr lang="en" sz="3200" b="1" dirty="0"/>
              <a:t>yellow pages</a:t>
            </a:r>
            <a:r>
              <a:rPr lang="en" sz="3200" dirty="0"/>
              <a:t> (</a:t>
            </a:r>
            <a:r>
              <a:rPr lang="en" sz="3200" b="1" dirty="0"/>
              <a:t>trader services</a:t>
            </a:r>
            <a:r>
              <a:rPr lang="en" sz="3200" dirty="0"/>
              <a:t>) so that clients can locate services more easily.</a:t>
            </a:r>
          </a:p>
          <a:p>
            <a:pPr marL="285750" indent="-285750" algn="just">
              <a:buFont typeface="Arial"/>
              <a:buChar char="•"/>
            </a:pPr>
            <a:r>
              <a:rPr lang="en" sz="3200" dirty="0"/>
              <a:t>In the </a:t>
            </a:r>
            <a:r>
              <a:rPr lang="en" sz="3200" b="1" dirty="0"/>
              <a:t>Broker </a:t>
            </a:r>
            <a:r>
              <a:rPr lang="en" sz="3200" dirty="0"/>
              <a:t>pattern (which is also known as the </a:t>
            </a:r>
            <a:r>
              <a:rPr lang="en" sz="3200" b="1" i="1" dirty="0"/>
              <a:t>Object Broker</a:t>
            </a:r>
            <a:r>
              <a:rPr lang="en" sz="3200" dirty="0"/>
              <a:t> or </a:t>
            </a:r>
            <a:r>
              <a:rPr lang="en" sz="3200" b="1" i="1" dirty="0"/>
              <a:t>Object Request Broker</a:t>
            </a:r>
            <a:r>
              <a:rPr lang="en" sz="3200" dirty="0"/>
              <a:t> pattern), the </a:t>
            </a:r>
            <a:r>
              <a:rPr lang="en" sz="3200" b="1" dirty="0"/>
              <a:t>broker</a:t>
            </a:r>
            <a:r>
              <a:rPr lang="en" sz="3200" dirty="0"/>
              <a:t> acts as an intermediary between the clients and services. Services register with the broker. </a:t>
            </a:r>
            <a:endParaRPr lang="en" dirty="0"/>
          </a:p>
          <a:p>
            <a:pPr marL="285750" indent="-285750" algn="just">
              <a:buFont typeface="Arial"/>
              <a:buChar char="•"/>
            </a:pPr>
            <a:r>
              <a:rPr lang="en" sz="3200" dirty="0"/>
              <a:t>The broker provides both location transparency and platform transparency. </a:t>
            </a:r>
            <a:r>
              <a:rPr lang="en" sz="3200" b="1" dirty="0"/>
              <a:t>Location transparency</a:t>
            </a:r>
            <a:r>
              <a:rPr lang="en" sz="3200" dirty="0"/>
              <a:t> means that if the service is moved to a different location, clients are unaware of the move and only the broker needs to be notified. </a:t>
            </a:r>
            <a:r>
              <a:rPr lang="en" sz="3200" b="1" dirty="0"/>
              <a:t>Platform transparency</a:t>
            </a:r>
            <a:r>
              <a:rPr lang="en" sz="3200" dirty="0"/>
              <a:t> means that each service can execute on a different hardware/software platform and does not need to maintain information about the platforms that other services execute on.</a:t>
            </a:r>
          </a:p>
          <a:p>
            <a:pPr marL="285750" indent="-285750" algn="just">
              <a:buFont typeface="Arial"/>
              <a:buChar char="•"/>
            </a:pPr>
            <a:r>
              <a:rPr lang="en" sz="3200" dirty="0"/>
              <a:t>The pattern of communication, in which the client knows the service required but not the location, is referred to as </a:t>
            </a:r>
            <a:r>
              <a:rPr lang="en" sz="3200" b="1" dirty="0"/>
              <a:t>white page brokering</a:t>
            </a:r>
            <a:r>
              <a:rPr lang="en" sz="3200" dirty="0"/>
              <a:t>.</a:t>
            </a:r>
          </a:p>
        </p:txBody>
      </p:sp>
    </p:spTree>
    <p:extLst>
      <p:ext uri="{BB962C8B-B14F-4D97-AF65-F5344CB8AC3E}">
        <p14:creationId xmlns:p14="http://schemas.microsoft.com/office/powerpoint/2010/main" val="78354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A370-0C76-45C4-DF77-BE475640A600}"/>
              </a:ext>
            </a:extLst>
          </p:cNvPr>
          <p:cNvSpPr>
            <a:spLocks noGrp="1"/>
          </p:cNvSpPr>
          <p:nvPr>
            <p:ph type="title"/>
          </p:nvPr>
        </p:nvSpPr>
        <p:spPr/>
        <p:txBody>
          <a:bodyPr>
            <a:normAutofit fontScale="90000"/>
          </a:bodyPr>
          <a:lstStyle/>
          <a:p>
            <a:r>
              <a:rPr lang="en-US" dirty="0"/>
              <a:t>Software Architectural Broker Patterns</a:t>
            </a:r>
            <a:br>
              <a:rPr lang="en-US" dirty="0"/>
            </a:br>
            <a:r>
              <a:rPr lang="en" sz="3100" i="1" dirty="0"/>
              <a:t>Service Registration Pa</a:t>
            </a:r>
            <a:r>
              <a:rPr lang="en-US" sz="3100" i="1" dirty="0" err="1"/>
              <a:t>ttern</a:t>
            </a:r>
            <a:endParaRPr lang="en-US" i="1" dirty="0"/>
          </a:p>
        </p:txBody>
      </p:sp>
      <p:sp>
        <p:nvSpPr>
          <p:cNvPr id="3" name="Content Placeholder 2">
            <a:extLst>
              <a:ext uri="{FF2B5EF4-FFF2-40B4-BE49-F238E27FC236}">
                <a16:creationId xmlns:a16="http://schemas.microsoft.com/office/drawing/2014/main" id="{95212F74-B67F-AA86-06CB-75D2AFBC4577}"/>
              </a:ext>
            </a:extLst>
          </p:cNvPr>
          <p:cNvSpPr>
            <a:spLocks noGrp="1"/>
          </p:cNvSpPr>
          <p:nvPr>
            <p:ph idx="1"/>
          </p:nvPr>
        </p:nvSpPr>
        <p:spPr>
          <a:xfrm>
            <a:off x="457200" y="976313"/>
            <a:ext cx="8229600" cy="3532807"/>
          </a:xfrm>
        </p:spPr>
        <p:txBody>
          <a:bodyPr>
            <a:normAutofit fontScale="70000" lnSpcReduction="20000"/>
          </a:bodyPr>
          <a:lstStyle/>
          <a:p>
            <a:pPr marL="285750" indent="-285750" algn="just">
              <a:buFont typeface="Arial"/>
              <a:buChar char="•"/>
            </a:pPr>
            <a:r>
              <a:rPr lang="en" dirty="0"/>
              <a:t>In the </a:t>
            </a:r>
            <a:r>
              <a:rPr lang="en" b="1" dirty="0"/>
              <a:t>Service Registration</a:t>
            </a:r>
            <a:r>
              <a:rPr lang="en" dirty="0"/>
              <a:t> </a:t>
            </a:r>
            <a:r>
              <a:rPr lang="en" b="1" dirty="0"/>
              <a:t>pattern</a:t>
            </a:r>
            <a:r>
              <a:rPr lang="en" dirty="0"/>
              <a:t>, the service needs to register service information with the broker, including the service name, a description of the service, and the location at which the service is provided. </a:t>
            </a:r>
            <a:endParaRPr lang="en-US" dirty="0"/>
          </a:p>
          <a:p>
            <a:pPr marL="285750" indent="-285750" algn="just">
              <a:buFont typeface="Arial"/>
              <a:buChar char="•"/>
            </a:pPr>
            <a:r>
              <a:rPr lang="en" b="1" dirty="0"/>
              <a:t>Service registration</a:t>
            </a:r>
            <a:r>
              <a:rPr lang="en" dirty="0"/>
              <a:t> is carried out the first time the service joins the brokering exchange (analogous to the stock exchange). On subsequent occasions, if the service relocates, it needs to re-register with the broker by providing its new location.</a:t>
            </a:r>
          </a:p>
          <a:p>
            <a:pPr marL="285750" indent="-285750" algn="just">
              <a:buFont typeface="Arial"/>
              <a:buChar char="•"/>
            </a:pPr>
            <a:r>
              <a:rPr lang="en" dirty="0"/>
              <a:t>The </a:t>
            </a:r>
            <a:r>
              <a:rPr lang="en" b="1" dirty="0"/>
              <a:t>Service Registration pattern </a:t>
            </a:r>
            <a:r>
              <a:rPr lang="en" dirty="0"/>
              <a:t>is illustrated in the figure below, which depicts the service registering (or re-registering after a relocation) a service with the broker in the following message sequence:</a:t>
            </a:r>
          </a:p>
        </p:txBody>
      </p:sp>
      <p:pic>
        <p:nvPicPr>
          <p:cNvPr id="4" name="Picture 3" descr="Graphical user interface, text, application&#10;&#10;Description automatically generated">
            <a:extLst>
              <a:ext uri="{FF2B5EF4-FFF2-40B4-BE49-F238E27FC236}">
                <a16:creationId xmlns:a16="http://schemas.microsoft.com/office/drawing/2014/main" id="{2EC4B791-D63F-7C51-59F4-459A1C27585B}"/>
              </a:ext>
            </a:extLst>
          </p:cNvPr>
          <p:cNvPicPr>
            <a:picLocks noChangeAspect="1"/>
          </p:cNvPicPr>
          <p:nvPr/>
        </p:nvPicPr>
        <p:blipFill>
          <a:blip r:embed="rId2"/>
          <a:stretch>
            <a:fillRect/>
          </a:stretch>
        </p:blipFill>
        <p:spPr>
          <a:xfrm>
            <a:off x="971600" y="4480520"/>
            <a:ext cx="7374876" cy="1372567"/>
          </a:xfrm>
          <a:prstGeom prst="rect">
            <a:avLst/>
          </a:prstGeom>
        </p:spPr>
      </p:pic>
    </p:spTree>
    <p:extLst>
      <p:ext uri="{BB962C8B-B14F-4D97-AF65-F5344CB8AC3E}">
        <p14:creationId xmlns:p14="http://schemas.microsoft.com/office/powerpoint/2010/main" val="239366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A370-0C76-45C4-DF77-BE475640A600}"/>
              </a:ext>
            </a:extLst>
          </p:cNvPr>
          <p:cNvSpPr>
            <a:spLocks noGrp="1"/>
          </p:cNvSpPr>
          <p:nvPr>
            <p:ph type="title"/>
          </p:nvPr>
        </p:nvSpPr>
        <p:spPr/>
        <p:txBody>
          <a:bodyPr>
            <a:normAutofit fontScale="90000"/>
          </a:bodyPr>
          <a:lstStyle/>
          <a:p>
            <a:r>
              <a:rPr lang="en-US" dirty="0"/>
              <a:t>Software Architectural Broker Patterns</a:t>
            </a:r>
            <a:br>
              <a:rPr lang="en-US" dirty="0"/>
            </a:br>
            <a:r>
              <a:rPr lang="en" sz="3100" i="1" dirty="0"/>
              <a:t>Broker Forwarding Pattern</a:t>
            </a:r>
            <a:endParaRPr lang="en-US" i="1" dirty="0"/>
          </a:p>
        </p:txBody>
      </p:sp>
      <p:sp>
        <p:nvSpPr>
          <p:cNvPr id="3" name="Content Placeholder 2">
            <a:extLst>
              <a:ext uri="{FF2B5EF4-FFF2-40B4-BE49-F238E27FC236}">
                <a16:creationId xmlns:a16="http://schemas.microsoft.com/office/drawing/2014/main" id="{95212F74-B67F-AA86-06CB-75D2AFBC4577}"/>
              </a:ext>
            </a:extLst>
          </p:cNvPr>
          <p:cNvSpPr>
            <a:spLocks noGrp="1"/>
          </p:cNvSpPr>
          <p:nvPr>
            <p:ph idx="1"/>
          </p:nvPr>
        </p:nvSpPr>
        <p:spPr>
          <a:xfrm>
            <a:off x="457200" y="976313"/>
            <a:ext cx="8229600" cy="1732607"/>
          </a:xfrm>
        </p:spPr>
        <p:txBody>
          <a:bodyPr>
            <a:normAutofit fontScale="70000" lnSpcReduction="20000"/>
          </a:bodyPr>
          <a:lstStyle/>
          <a:p>
            <a:pPr marL="0" indent="0" algn="just">
              <a:buNone/>
            </a:pPr>
            <a:r>
              <a:rPr lang="en" sz="3200" dirty="0"/>
              <a:t>There is more than one way for a broker to handle a client request. With the </a:t>
            </a:r>
            <a:r>
              <a:rPr lang="en" sz="3200" b="1" dirty="0"/>
              <a:t>Broker Forwarding</a:t>
            </a:r>
            <a:r>
              <a:rPr lang="en" sz="3200" dirty="0"/>
              <a:t> pattern, a client sends a message identifying the service required – for example, to withdraw cash from a given bank. The broker receives the client request, determines the location of the service (the ID of the node the service resides on), and forwards the message to the service at the specific location.</a:t>
            </a:r>
            <a:endParaRPr lang="en-US" dirty="0"/>
          </a:p>
        </p:txBody>
      </p:sp>
      <p:pic>
        <p:nvPicPr>
          <p:cNvPr id="5" name="Picture 3" descr="Diagram&#10;&#10;Description automatically generated">
            <a:extLst>
              <a:ext uri="{FF2B5EF4-FFF2-40B4-BE49-F238E27FC236}">
                <a16:creationId xmlns:a16="http://schemas.microsoft.com/office/drawing/2014/main" id="{68D335DE-9129-C918-7513-7002F56CD74B}"/>
              </a:ext>
            </a:extLst>
          </p:cNvPr>
          <p:cNvPicPr>
            <a:picLocks noChangeAspect="1"/>
          </p:cNvPicPr>
          <p:nvPr/>
        </p:nvPicPr>
        <p:blipFill>
          <a:blip r:embed="rId3"/>
          <a:stretch>
            <a:fillRect/>
          </a:stretch>
        </p:blipFill>
        <p:spPr>
          <a:xfrm>
            <a:off x="755576" y="3040313"/>
            <a:ext cx="2743200" cy="2491740"/>
          </a:xfrm>
          <a:prstGeom prst="rect">
            <a:avLst/>
          </a:prstGeom>
        </p:spPr>
      </p:pic>
      <p:pic>
        <p:nvPicPr>
          <p:cNvPr id="6" name="Picture 4" descr="Diagram&#10;&#10;Description automatically generated">
            <a:extLst>
              <a:ext uri="{FF2B5EF4-FFF2-40B4-BE49-F238E27FC236}">
                <a16:creationId xmlns:a16="http://schemas.microsoft.com/office/drawing/2014/main" id="{E7EA1A6A-6688-472E-F94F-B212BC8124F7}"/>
              </a:ext>
            </a:extLst>
          </p:cNvPr>
          <p:cNvPicPr>
            <a:picLocks noChangeAspect="1"/>
          </p:cNvPicPr>
          <p:nvPr/>
        </p:nvPicPr>
        <p:blipFill>
          <a:blip r:embed="rId4"/>
          <a:stretch>
            <a:fillRect/>
          </a:stretch>
        </p:blipFill>
        <p:spPr>
          <a:xfrm>
            <a:off x="4267201" y="2939766"/>
            <a:ext cx="4651363" cy="2555190"/>
          </a:xfrm>
          <a:prstGeom prst="rect">
            <a:avLst/>
          </a:prstGeom>
        </p:spPr>
      </p:pic>
      <p:sp>
        <p:nvSpPr>
          <p:cNvPr id="7" name="TextBox 6">
            <a:extLst>
              <a:ext uri="{FF2B5EF4-FFF2-40B4-BE49-F238E27FC236}">
                <a16:creationId xmlns:a16="http://schemas.microsoft.com/office/drawing/2014/main" id="{38CE94DC-9614-A7B1-3FF0-3EB89B8A67C3}"/>
              </a:ext>
            </a:extLst>
          </p:cNvPr>
          <p:cNvSpPr txBox="1"/>
          <p:nvPr/>
        </p:nvSpPr>
        <p:spPr>
          <a:xfrm>
            <a:off x="617218" y="5572108"/>
            <a:ext cx="337871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Hind"/>
              </a:rPr>
              <a:t>a) Service registration with Broker </a:t>
            </a:r>
          </a:p>
        </p:txBody>
      </p:sp>
      <p:sp>
        <p:nvSpPr>
          <p:cNvPr id="8" name="TextBox 7">
            <a:extLst>
              <a:ext uri="{FF2B5EF4-FFF2-40B4-BE49-F238E27FC236}">
                <a16:creationId xmlns:a16="http://schemas.microsoft.com/office/drawing/2014/main" id="{6F5655C9-F065-4285-BBC4-137F96F9F26E}"/>
              </a:ext>
            </a:extLst>
          </p:cNvPr>
          <p:cNvSpPr txBox="1"/>
          <p:nvPr/>
        </p:nvSpPr>
        <p:spPr>
          <a:xfrm>
            <a:off x="4381501" y="5580529"/>
            <a:ext cx="430529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Hind"/>
              </a:rPr>
              <a:t>b) Broker Forwarding (white pages) pattern </a:t>
            </a:r>
            <a:br>
              <a:rPr lang="en-US" sz="1600" b="1" dirty="0">
                <a:latin typeface="Hind"/>
              </a:rPr>
            </a:br>
            <a:endParaRPr lang="en-US" sz="1600" b="1" dirty="0">
              <a:latin typeface="Hind"/>
            </a:endParaRPr>
          </a:p>
        </p:txBody>
      </p:sp>
    </p:spTree>
    <p:extLst>
      <p:ext uri="{BB962C8B-B14F-4D97-AF65-F5344CB8AC3E}">
        <p14:creationId xmlns:p14="http://schemas.microsoft.com/office/powerpoint/2010/main" val="164840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A370-0C76-45C4-DF77-BE475640A600}"/>
              </a:ext>
            </a:extLst>
          </p:cNvPr>
          <p:cNvSpPr>
            <a:spLocks noGrp="1"/>
          </p:cNvSpPr>
          <p:nvPr>
            <p:ph type="title"/>
          </p:nvPr>
        </p:nvSpPr>
        <p:spPr/>
        <p:txBody>
          <a:bodyPr>
            <a:normAutofit fontScale="90000"/>
          </a:bodyPr>
          <a:lstStyle/>
          <a:p>
            <a:r>
              <a:rPr lang="en-US" dirty="0"/>
              <a:t>Software Architectural Broker Patterns</a:t>
            </a:r>
            <a:br>
              <a:rPr lang="en-US" dirty="0"/>
            </a:br>
            <a:r>
              <a:rPr lang="en" sz="3100" i="1" dirty="0"/>
              <a:t>Broker Handle Pa</a:t>
            </a:r>
            <a:r>
              <a:rPr lang="en-US" sz="3100" i="1" dirty="0" err="1"/>
              <a:t>ttern</a:t>
            </a:r>
            <a:endParaRPr lang="en-US" i="1" dirty="0"/>
          </a:p>
        </p:txBody>
      </p:sp>
      <p:sp>
        <p:nvSpPr>
          <p:cNvPr id="3" name="Content Placeholder 2">
            <a:extLst>
              <a:ext uri="{FF2B5EF4-FFF2-40B4-BE49-F238E27FC236}">
                <a16:creationId xmlns:a16="http://schemas.microsoft.com/office/drawing/2014/main" id="{95212F74-B67F-AA86-06CB-75D2AFBC4577}"/>
              </a:ext>
            </a:extLst>
          </p:cNvPr>
          <p:cNvSpPr>
            <a:spLocks noGrp="1"/>
          </p:cNvSpPr>
          <p:nvPr>
            <p:ph idx="1"/>
          </p:nvPr>
        </p:nvSpPr>
        <p:spPr>
          <a:xfrm>
            <a:off x="457200" y="976313"/>
            <a:ext cx="8229600" cy="3532807"/>
          </a:xfrm>
        </p:spPr>
        <p:txBody>
          <a:bodyPr>
            <a:normAutofit fontScale="77500" lnSpcReduction="20000"/>
          </a:bodyPr>
          <a:lstStyle/>
          <a:p>
            <a:pPr marL="285750" indent="-285750" algn="just">
              <a:buFont typeface="Arial"/>
              <a:buChar char="•"/>
            </a:pPr>
            <a:r>
              <a:rPr lang="en" dirty="0"/>
              <a:t>The </a:t>
            </a:r>
            <a:r>
              <a:rPr lang="en" b="1" dirty="0"/>
              <a:t>Broker Handle</a:t>
            </a:r>
            <a:r>
              <a:rPr lang="en" dirty="0"/>
              <a:t> pattern keeps the benefit of location transparency while adding the advantage of reducing message traffic. Instead of forwarding each client message to the service, the broker returns a service handle to the client, which is then used for direct communication between client and service.</a:t>
            </a:r>
          </a:p>
          <a:p>
            <a:pPr marL="285750" indent="-285750" algn="just">
              <a:buFont typeface="Arial"/>
              <a:buChar char="•"/>
            </a:pPr>
            <a:r>
              <a:rPr lang="en" dirty="0"/>
              <a:t>This pattern is particularly useful when the client &amp; service are likely to have a dialog and exchange several messages between them. The pattern is depicted in the figure below and consists of the following message sequence:</a:t>
            </a:r>
          </a:p>
        </p:txBody>
      </p:sp>
      <p:pic>
        <p:nvPicPr>
          <p:cNvPr id="5" name="Picture 2" descr="Graphical user interface, text, application&#10;&#10;Description automatically generated">
            <a:extLst>
              <a:ext uri="{FF2B5EF4-FFF2-40B4-BE49-F238E27FC236}">
                <a16:creationId xmlns:a16="http://schemas.microsoft.com/office/drawing/2014/main" id="{E5A2BA1E-50AA-9EA2-9367-21F882598267}"/>
              </a:ext>
            </a:extLst>
          </p:cNvPr>
          <p:cNvPicPr>
            <a:picLocks noChangeAspect="1"/>
          </p:cNvPicPr>
          <p:nvPr/>
        </p:nvPicPr>
        <p:blipFill>
          <a:blip r:embed="rId2"/>
          <a:stretch>
            <a:fillRect/>
          </a:stretch>
        </p:blipFill>
        <p:spPr>
          <a:xfrm>
            <a:off x="1187624" y="4229653"/>
            <a:ext cx="7409950" cy="2583723"/>
          </a:xfrm>
          <a:prstGeom prst="rect">
            <a:avLst/>
          </a:prstGeom>
        </p:spPr>
      </p:pic>
    </p:spTree>
    <p:extLst>
      <p:ext uri="{BB962C8B-B14F-4D97-AF65-F5344CB8AC3E}">
        <p14:creationId xmlns:p14="http://schemas.microsoft.com/office/powerpoint/2010/main" val="1374562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A370-0C76-45C4-DF77-BE475640A600}"/>
              </a:ext>
            </a:extLst>
          </p:cNvPr>
          <p:cNvSpPr>
            <a:spLocks noGrp="1"/>
          </p:cNvSpPr>
          <p:nvPr>
            <p:ph type="title"/>
          </p:nvPr>
        </p:nvSpPr>
        <p:spPr/>
        <p:txBody>
          <a:bodyPr>
            <a:normAutofit fontScale="90000"/>
          </a:bodyPr>
          <a:lstStyle/>
          <a:p>
            <a:r>
              <a:rPr lang="en-US" dirty="0"/>
              <a:t>Software Architectural Broker Patterns</a:t>
            </a:r>
            <a:br>
              <a:rPr lang="en-US" dirty="0"/>
            </a:br>
            <a:r>
              <a:rPr lang="en" sz="3100" i="1" dirty="0"/>
              <a:t>Service Discovery Pattern</a:t>
            </a:r>
            <a:endParaRPr lang="en-US" i="1" dirty="0"/>
          </a:p>
        </p:txBody>
      </p:sp>
      <p:sp>
        <p:nvSpPr>
          <p:cNvPr id="3" name="Content Placeholder 2">
            <a:extLst>
              <a:ext uri="{FF2B5EF4-FFF2-40B4-BE49-F238E27FC236}">
                <a16:creationId xmlns:a16="http://schemas.microsoft.com/office/drawing/2014/main" id="{95212F74-B67F-AA86-06CB-75D2AFBC4577}"/>
              </a:ext>
            </a:extLst>
          </p:cNvPr>
          <p:cNvSpPr>
            <a:spLocks noGrp="1"/>
          </p:cNvSpPr>
          <p:nvPr>
            <p:ph idx="1"/>
          </p:nvPr>
        </p:nvSpPr>
        <p:spPr>
          <a:xfrm>
            <a:off x="457200" y="976313"/>
            <a:ext cx="8229600" cy="1732607"/>
          </a:xfrm>
        </p:spPr>
        <p:txBody>
          <a:bodyPr>
            <a:normAutofit fontScale="70000" lnSpcReduction="20000"/>
          </a:bodyPr>
          <a:lstStyle/>
          <a:p>
            <a:pPr marL="0" indent="0" algn="just">
              <a:buNone/>
            </a:pPr>
            <a:r>
              <a:rPr lang="en" sz="3200" dirty="0"/>
              <a:t>The brokered patterns of communication described in the preceding sections, in which the client knows the service required but not the location, are referred to as </a:t>
            </a:r>
            <a:r>
              <a:rPr lang="en" sz="3200" b="1" i="1" dirty="0"/>
              <a:t>white page brokering</a:t>
            </a:r>
            <a:r>
              <a:rPr lang="en" sz="3200" dirty="0"/>
              <a:t>. A different brokering pattern is </a:t>
            </a:r>
            <a:r>
              <a:rPr lang="en" sz="3200" b="1" dirty="0"/>
              <a:t>yellow page brokering</a:t>
            </a:r>
            <a:r>
              <a:rPr lang="en" sz="3200" dirty="0"/>
              <a:t>, analogous to the yellow pages of the telephone directory, in which the client knows the type of service required but not the specific service.</a:t>
            </a:r>
            <a:endParaRPr lang="en-US" dirty="0"/>
          </a:p>
        </p:txBody>
      </p:sp>
      <p:sp>
        <p:nvSpPr>
          <p:cNvPr id="9" name="TextBox 8">
            <a:extLst>
              <a:ext uri="{FF2B5EF4-FFF2-40B4-BE49-F238E27FC236}">
                <a16:creationId xmlns:a16="http://schemas.microsoft.com/office/drawing/2014/main" id="{03346FE2-AFDD-3101-C7DD-D1E3966C3905}"/>
              </a:ext>
            </a:extLst>
          </p:cNvPr>
          <p:cNvSpPr txBox="1"/>
          <p:nvPr/>
        </p:nvSpPr>
        <p:spPr>
          <a:xfrm>
            <a:off x="2339752" y="6381328"/>
            <a:ext cx="446449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Hind"/>
              </a:rPr>
              <a:t>a) Service Discovery (yellow pages) pattern</a:t>
            </a:r>
            <a:endParaRPr lang="en-US" sz="2400" b="1" dirty="0">
              <a:latin typeface="Hind"/>
            </a:endParaRPr>
          </a:p>
        </p:txBody>
      </p:sp>
      <p:pic>
        <p:nvPicPr>
          <p:cNvPr id="10" name="Picture 8" descr="Diagram&#10;&#10;Description automatically generated">
            <a:extLst>
              <a:ext uri="{FF2B5EF4-FFF2-40B4-BE49-F238E27FC236}">
                <a16:creationId xmlns:a16="http://schemas.microsoft.com/office/drawing/2014/main" id="{518D48B6-D9A8-D5E4-B422-B643BE3D22D7}"/>
              </a:ext>
            </a:extLst>
          </p:cNvPr>
          <p:cNvPicPr>
            <a:picLocks noChangeAspect="1"/>
          </p:cNvPicPr>
          <p:nvPr/>
        </p:nvPicPr>
        <p:blipFill>
          <a:blip r:embed="rId3"/>
          <a:stretch>
            <a:fillRect/>
          </a:stretch>
        </p:blipFill>
        <p:spPr>
          <a:xfrm>
            <a:off x="1064709" y="2732402"/>
            <a:ext cx="6835982" cy="3432902"/>
          </a:xfrm>
          <a:prstGeom prst="rect">
            <a:avLst/>
          </a:prstGeom>
        </p:spPr>
      </p:pic>
    </p:spTree>
    <p:extLst>
      <p:ext uri="{BB962C8B-B14F-4D97-AF65-F5344CB8AC3E}">
        <p14:creationId xmlns:p14="http://schemas.microsoft.com/office/powerpoint/2010/main" val="1162752173"/>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7643</TotalTime>
  <Words>3363</Words>
  <Application>Microsoft Office PowerPoint</Application>
  <PresentationFormat>On-screen Show (4:3)</PresentationFormat>
  <Paragraphs>175</Paragraphs>
  <Slides>30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Arial,Sans-Serif</vt:lpstr>
      <vt:lpstr>Calibri</vt:lpstr>
      <vt:lpstr>Courier New</vt:lpstr>
      <vt:lpstr>Hind</vt:lpstr>
      <vt:lpstr>Source Sans Pro</vt:lpstr>
      <vt:lpstr>Wingdings</vt:lpstr>
      <vt:lpstr>Session 02_Integration Management</vt:lpstr>
      <vt:lpstr>Software Design (swD392)</vt:lpstr>
      <vt:lpstr>Main Contents</vt:lpstr>
      <vt:lpstr>Overview</vt:lpstr>
      <vt:lpstr>Design Principles for Services</vt:lpstr>
      <vt:lpstr>Software Architectural Broker Patterns</vt:lpstr>
      <vt:lpstr>Software Architectural Broker Patterns Service Registration Pattern</vt:lpstr>
      <vt:lpstr>Software Architectural Broker Patterns Broker Forwarding Pattern</vt:lpstr>
      <vt:lpstr>Software Architectural Broker Patterns Broker Handle Pattern</vt:lpstr>
      <vt:lpstr>Software Architectural Broker Patterns Service Discovery Pattern</vt:lpstr>
      <vt:lpstr>Technology Support for SOA Web Service Protocols </vt:lpstr>
      <vt:lpstr>Technology Support for SOA Web Services </vt:lpstr>
      <vt:lpstr>Technology Support for SOA Registration Services  </vt:lpstr>
      <vt:lpstr>Technology Support for SOA Brokering and Discovery Services</vt:lpstr>
      <vt:lpstr>Software Architectural  Transaction Patterns</vt:lpstr>
      <vt:lpstr>Software Architectural Transaction Patterns Two-Phase Commit Protocol Pattern</vt:lpstr>
      <vt:lpstr>Software Architectural Transaction Patterns Compound Transaction Pattern</vt:lpstr>
      <vt:lpstr>Software Architectural Transaction Patterns Long-Living Transaction Pattern</vt:lpstr>
      <vt:lpstr>Negotiation Pattern</vt:lpstr>
      <vt:lpstr>Negotiation Pattern Example 1</vt:lpstr>
      <vt:lpstr>Negotiation Pattern Client &amp; Service Agents</vt:lpstr>
      <vt:lpstr>Negotiation Pattern Example 2</vt:lpstr>
      <vt:lpstr>Negotiation Pattern Example 2</vt:lpstr>
      <vt:lpstr>Service interface design in SOA</vt:lpstr>
      <vt:lpstr>Service interface design in SOA</vt:lpstr>
      <vt:lpstr>Service Coordination in SOA 1/2</vt:lpstr>
      <vt:lpstr>Service Coordination in SOA 2/2</vt:lpstr>
      <vt:lpstr>Designing SOAs 1/2</vt:lpstr>
      <vt:lpstr>Designing SOAs 2/2</vt:lpstr>
      <vt:lpstr>Service Reuse</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Kien Nguyen</cp:lastModifiedBy>
  <cp:revision>762</cp:revision>
  <cp:lastPrinted>2021-04-05T14:49:05Z</cp:lastPrinted>
  <dcterms:created xsi:type="dcterms:W3CDTF">2014-07-26T10:22:45Z</dcterms:created>
  <dcterms:modified xsi:type="dcterms:W3CDTF">2023-06-26T10:13:36Z</dcterms:modified>
</cp:coreProperties>
</file>