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274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1"/>
    <p:restoredTop sz="94031" autoAdjust="0"/>
  </p:normalViewPr>
  <p:slideViewPr>
    <p:cSldViewPr>
      <p:cViewPr varScale="1">
        <p:scale>
          <a:sx n="71" d="100"/>
          <a:sy n="71" d="100"/>
        </p:scale>
        <p:origin x="915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en Nguyen" userId="0175752f-9954-422a-b203-c08021e906d8" providerId="ADAL" clId="{53387BE0-FB21-4481-9774-8D58065D2A18}"/>
    <pc:docChg chg="undo redo custSel addSld modSld sldOrd">
      <pc:chgData name="Kien Nguyen" userId="0175752f-9954-422a-b203-c08021e906d8" providerId="ADAL" clId="{53387BE0-FB21-4481-9774-8D58065D2A18}" dt="2023-06-25T06:38:42.540" v="289"/>
      <pc:docMkLst>
        <pc:docMk/>
      </pc:docMkLst>
      <pc:sldChg chg="modSp mod">
        <pc:chgData name="Kien Nguyen" userId="0175752f-9954-422a-b203-c08021e906d8" providerId="ADAL" clId="{53387BE0-FB21-4481-9774-8D58065D2A18}" dt="2023-06-25T06:12:01.531" v="4" actId="20577"/>
        <pc:sldMkLst>
          <pc:docMk/>
          <pc:sldMk cId="3465895894" sldId="256"/>
        </pc:sldMkLst>
        <pc:spChg chg="mod">
          <ac:chgData name="Kien Nguyen" userId="0175752f-9954-422a-b203-c08021e906d8" providerId="ADAL" clId="{53387BE0-FB21-4481-9774-8D58065D2A18}" dt="2023-06-25T06:12:01.531" v="4" actId="20577"/>
          <ac:spMkLst>
            <pc:docMk/>
            <pc:sldMk cId="3465895894" sldId="256"/>
            <ac:spMk id="12" creationId="{9E3A49C6-8B03-984C-A45B-82E3A6B8108A}"/>
          </ac:spMkLst>
        </pc:spChg>
      </pc:sldChg>
      <pc:sldChg chg="modSp mod">
        <pc:chgData name="Kien Nguyen" userId="0175752f-9954-422a-b203-c08021e906d8" providerId="ADAL" clId="{53387BE0-FB21-4481-9774-8D58065D2A18}" dt="2023-06-25T06:13:20.302" v="16" actId="20577"/>
        <pc:sldMkLst>
          <pc:docMk/>
          <pc:sldMk cId="2833914884" sldId="314"/>
        </pc:sldMkLst>
        <pc:spChg chg="mod">
          <ac:chgData name="Kien Nguyen" userId="0175752f-9954-422a-b203-c08021e906d8" providerId="ADAL" clId="{53387BE0-FB21-4481-9774-8D58065D2A18}" dt="2023-06-25T06:13:10.342" v="12" actId="20577"/>
          <ac:spMkLst>
            <pc:docMk/>
            <pc:sldMk cId="2833914884" sldId="314"/>
            <ac:spMk id="2" creationId="{FDA0F627-F0E5-6F16-935F-5C9E26FC77D7}"/>
          </ac:spMkLst>
        </pc:spChg>
        <pc:spChg chg="mod">
          <ac:chgData name="Kien Nguyen" userId="0175752f-9954-422a-b203-c08021e906d8" providerId="ADAL" clId="{53387BE0-FB21-4481-9774-8D58065D2A18}" dt="2023-06-25T06:13:20.302" v="16" actId="20577"/>
          <ac:spMkLst>
            <pc:docMk/>
            <pc:sldMk cId="2833914884" sldId="314"/>
            <ac:spMk id="3" creationId="{D7F9E6A4-02A1-C7B1-0F8D-1399D50EA930}"/>
          </ac:spMkLst>
        </pc:spChg>
      </pc:sldChg>
      <pc:sldChg chg="modSp new mod">
        <pc:chgData name="Kien Nguyen" userId="0175752f-9954-422a-b203-c08021e906d8" providerId="ADAL" clId="{53387BE0-FB21-4481-9774-8D58065D2A18}" dt="2023-06-25T06:17:34.219" v="65" actId="403"/>
        <pc:sldMkLst>
          <pc:docMk/>
          <pc:sldMk cId="3088717035" sldId="315"/>
        </pc:sldMkLst>
        <pc:spChg chg="mod">
          <ac:chgData name="Kien Nguyen" userId="0175752f-9954-422a-b203-c08021e906d8" providerId="ADAL" clId="{53387BE0-FB21-4481-9774-8D58065D2A18}" dt="2023-06-25T06:14:57.541" v="22" actId="255"/>
          <ac:spMkLst>
            <pc:docMk/>
            <pc:sldMk cId="3088717035" sldId="315"/>
            <ac:spMk id="2" creationId="{A3CE104D-5A61-44E1-90A6-4F926B6FA63F}"/>
          </ac:spMkLst>
        </pc:spChg>
        <pc:spChg chg="mod">
          <ac:chgData name="Kien Nguyen" userId="0175752f-9954-422a-b203-c08021e906d8" providerId="ADAL" clId="{53387BE0-FB21-4481-9774-8D58065D2A18}" dt="2023-06-25T06:17:34.219" v="65" actId="403"/>
          <ac:spMkLst>
            <pc:docMk/>
            <pc:sldMk cId="3088717035" sldId="315"/>
            <ac:spMk id="3" creationId="{125B53B2-56A0-4C79-8E04-218D892D69E2}"/>
          </ac:spMkLst>
        </pc:spChg>
      </pc:sldChg>
      <pc:sldChg chg="addSp modSp new mod">
        <pc:chgData name="Kien Nguyen" userId="0175752f-9954-422a-b203-c08021e906d8" providerId="ADAL" clId="{53387BE0-FB21-4481-9774-8D58065D2A18}" dt="2023-06-25T06:19:18.322" v="93" actId="1037"/>
        <pc:sldMkLst>
          <pc:docMk/>
          <pc:sldMk cId="3441326834" sldId="316"/>
        </pc:sldMkLst>
        <pc:spChg chg="mod">
          <ac:chgData name="Kien Nguyen" userId="0175752f-9954-422a-b203-c08021e906d8" providerId="ADAL" clId="{53387BE0-FB21-4481-9774-8D58065D2A18}" dt="2023-06-25T06:18:36.436" v="81" actId="255"/>
          <ac:spMkLst>
            <pc:docMk/>
            <pc:sldMk cId="3441326834" sldId="316"/>
            <ac:spMk id="2" creationId="{20182C72-AFE8-45E1-A210-EDDC5109C031}"/>
          </ac:spMkLst>
        </pc:spChg>
        <pc:spChg chg="mod">
          <ac:chgData name="Kien Nguyen" userId="0175752f-9954-422a-b203-c08021e906d8" providerId="ADAL" clId="{53387BE0-FB21-4481-9774-8D58065D2A18}" dt="2023-06-25T06:18:56.467" v="85" actId="5793"/>
          <ac:spMkLst>
            <pc:docMk/>
            <pc:sldMk cId="3441326834" sldId="316"/>
            <ac:spMk id="3" creationId="{91D22AB7-2FC6-444B-B90F-B0FC129995DE}"/>
          </ac:spMkLst>
        </pc:spChg>
        <pc:picChg chg="add mod">
          <ac:chgData name="Kien Nguyen" userId="0175752f-9954-422a-b203-c08021e906d8" providerId="ADAL" clId="{53387BE0-FB21-4481-9774-8D58065D2A18}" dt="2023-06-25T06:19:18.322" v="93" actId="1037"/>
          <ac:picMkLst>
            <pc:docMk/>
            <pc:sldMk cId="3441326834" sldId="316"/>
            <ac:picMk id="4" creationId="{3408502C-A4EB-4956-91F7-A5652ECCEE98}"/>
          </ac:picMkLst>
        </pc:picChg>
      </pc:sldChg>
      <pc:sldChg chg="addSp delSp modSp new mod">
        <pc:chgData name="Kien Nguyen" userId="0175752f-9954-422a-b203-c08021e906d8" providerId="ADAL" clId="{53387BE0-FB21-4481-9774-8D58065D2A18}" dt="2023-06-25T06:21:38.562" v="121" actId="255"/>
        <pc:sldMkLst>
          <pc:docMk/>
          <pc:sldMk cId="4106766152" sldId="317"/>
        </pc:sldMkLst>
        <pc:spChg chg="mod">
          <ac:chgData name="Kien Nguyen" userId="0175752f-9954-422a-b203-c08021e906d8" providerId="ADAL" clId="{53387BE0-FB21-4481-9774-8D58065D2A18}" dt="2023-06-25T06:21:38.562" v="121" actId="255"/>
          <ac:spMkLst>
            <pc:docMk/>
            <pc:sldMk cId="4106766152" sldId="317"/>
            <ac:spMk id="2" creationId="{F2E40536-CD27-41B8-94F9-0602C402CAD6}"/>
          </ac:spMkLst>
        </pc:spChg>
        <pc:spChg chg="del">
          <ac:chgData name="Kien Nguyen" userId="0175752f-9954-422a-b203-c08021e906d8" providerId="ADAL" clId="{53387BE0-FB21-4481-9774-8D58065D2A18}" dt="2023-06-25T06:20:03.496" v="103" actId="478"/>
          <ac:spMkLst>
            <pc:docMk/>
            <pc:sldMk cId="4106766152" sldId="317"/>
            <ac:spMk id="3" creationId="{D863619C-DE66-4C2E-AB13-C921F565DC03}"/>
          </ac:spMkLst>
        </pc:spChg>
        <pc:spChg chg="add mod">
          <ac:chgData name="Kien Nguyen" userId="0175752f-9954-422a-b203-c08021e906d8" providerId="ADAL" clId="{53387BE0-FB21-4481-9774-8D58065D2A18}" dt="2023-06-25T06:20:23.861" v="112" actId="5793"/>
          <ac:spMkLst>
            <pc:docMk/>
            <pc:sldMk cId="4106766152" sldId="317"/>
            <ac:spMk id="4" creationId="{05B0E3D7-54CC-45DF-B58D-85749EC66117}"/>
          </ac:spMkLst>
        </pc:spChg>
        <pc:picChg chg="add mod">
          <ac:chgData name="Kien Nguyen" userId="0175752f-9954-422a-b203-c08021e906d8" providerId="ADAL" clId="{53387BE0-FB21-4481-9774-8D58065D2A18}" dt="2023-06-25T06:20:31.275" v="114" actId="14100"/>
          <ac:picMkLst>
            <pc:docMk/>
            <pc:sldMk cId="4106766152" sldId="317"/>
            <ac:picMk id="5" creationId="{47AEF772-7053-4FC9-9689-BD489C942899}"/>
          </ac:picMkLst>
        </pc:picChg>
      </pc:sldChg>
      <pc:sldChg chg="delSp modSp add mod">
        <pc:chgData name="Kien Nguyen" userId="0175752f-9954-422a-b203-c08021e906d8" providerId="ADAL" clId="{53387BE0-FB21-4481-9774-8D58065D2A18}" dt="2023-06-25T06:23:01.198" v="142" actId="6549"/>
        <pc:sldMkLst>
          <pc:docMk/>
          <pc:sldMk cId="4269295315" sldId="318"/>
        </pc:sldMkLst>
        <pc:spChg chg="mod">
          <ac:chgData name="Kien Nguyen" userId="0175752f-9954-422a-b203-c08021e906d8" providerId="ADAL" clId="{53387BE0-FB21-4481-9774-8D58065D2A18}" dt="2023-06-25T06:22:05.573" v="129" actId="20577"/>
          <ac:spMkLst>
            <pc:docMk/>
            <pc:sldMk cId="4269295315" sldId="318"/>
            <ac:spMk id="2" creationId="{F2E40536-CD27-41B8-94F9-0602C402CAD6}"/>
          </ac:spMkLst>
        </pc:spChg>
        <pc:spChg chg="mod">
          <ac:chgData name="Kien Nguyen" userId="0175752f-9954-422a-b203-c08021e906d8" providerId="ADAL" clId="{53387BE0-FB21-4481-9774-8D58065D2A18}" dt="2023-06-25T06:23:01.198" v="142" actId="6549"/>
          <ac:spMkLst>
            <pc:docMk/>
            <pc:sldMk cId="4269295315" sldId="318"/>
            <ac:spMk id="4" creationId="{05B0E3D7-54CC-45DF-B58D-85749EC66117}"/>
          </ac:spMkLst>
        </pc:spChg>
        <pc:picChg chg="del">
          <ac:chgData name="Kien Nguyen" userId="0175752f-9954-422a-b203-c08021e906d8" providerId="ADAL" clId="{53387BE0-FB21-4481-9774-8D58065D2A18}" dt="2023-06-25T06:22:12.052" v="130" actId="478"/>
          <ac:picMkLst>
            <pc:docMk/>
            <pc:sldMk cId="4269295315" sldId="318"/>
            <ac:picMk id="5" creationId="{47AEF772-7053-4FC9-9689-BD489C942899}"/>
          </ac:picMkLst>
        </pc:picChg>
      </pc:sldChg>
      <pc:sldChg chg="addSp delSp modSp add mod">
        <pc:chgData name="Kien Nguyen" userId="0175752f-9954-422a-b203-c08021e906d8" providerId="ADAL" clId="{53387BE0-FB21-4481-9774-8D58065D2A18}" dt="2023-06-25T06:23:25.339" v="146" actId="14100"/>
        <pc:sldMkLst>
          <pc:docMk/>
          <pc:sldMk cId="3587620595" sldId="319"/>
        </pc:sldMkLst>
        <pc:spChg chg="mod">
          <ac:chgData name="Kien Nguyen" userId="0175752f-9954-422a-b203-c08021e906d8" providerId="ADAL" clId="{53387BE0-FB21-4481-9774-8D58065D2A18}" dt="2023-06-25T06:22:50.414" v="140" actId="20577"/>
          <ac:spMkLst>
            <pc:docMk/>
            <pc:sldMk cId="3587620595" sldId="319"/>
            <ac:spMk id="2" creationId="{F2E40536-CD27-41B8-94F9-0602C402CAD6}"/>
          </ac:spMkLst>
        </pc:spChg>
        <pc:spChg chg="del">
          <ac:chgData name="Kien Nguyen" userId="0175752f-9954-422a-b203-c08021e906d8" providerId="ADAL" clId="{53387BE0-FB21-4481-9774-8D58065D2A18}" dt="2023-06-25T06:23:16.602" v="143" actId="478"/>
          <ac:spMkLst>
            <pc:docMk/>
            <pc:sldMk cId="3587620595" sldId="319"/>
            <ac:spMk id="4" creationId="{05B0E3D7-54CC-45DF-B58D-85749EC66117}"/>
          </ac:spMkLst>
        </pc:spChg>
        <pc:picChg chg="add mod">
          <ac:chgData name="Kien Nguyen" userId="0175752f-9954-422a-b203-c08021e906d8" providerId="ADAL" clId="{53387BE0-FB21-4481-9774-8D58065D2A18}" dt="2023-06-25T06:23:25.339" v="146" actId="14100"/>
          <ac:picMkLst>
            <pc:docMk/>
            <pc:sldMk cId="3587620595" sldId="319"/>
            <ac:picMk id="5" creationId="{062B8EF4-BAFB-4DC9-8C5B-537BD4D88818}"/>
          </ac:picMkLst>
        </pc:picChg>
      </pc:sldChg>
      <pc:sldChg chg="addSp modSp add mod ord">
        <pc:chgData name="Kien Nguyen" userId="0175752f-9954-422a-b203-c08021e906d8" providerId="ADAL" clId="{53387BE0-FB21-4481-9774-8D58065D2A18}" dt="2023-06-25T06:27:20.793" v="189" actId="1037"/>
        <pc:sldMkLst>
          <pc:docMk/>
          <pc:sldMk cId="168402224" sldId="320"/>
        </pc:sldMkLst>
        <pc:spChg chg="mod">
          <ac:chgData name="Kien Nguyen" userId="0175752f-9954-422a-b203-c08021e906d8" providerId="ADAL" clId="{53387BE0-FB21-4481-9774-8D58065D2A18}" dt="2023-06-25T06:24:56.038" v="159" actId="404"/>
          <ac:spMkLst>
            <pc:docMk/>
            <pc:sldMk cId="168402224" sldId="320"/>
            <ac:spMk id="2" creationId="{F2E40536-CD27-41B8-94F9-0602C402CAD6}"/>
          </ac:spMkLst>
        </pc:spChg>
        <pc:spChg chg="mod">
          <ac:chgData name="Kien Nguyen" userId="0175752f-9954-422a-b203-c08021e906d8" providerId="ADAL" clId="{53387BE0-FB21-4481-9774-8D58065D2A18}" dt="2023-06-25T06:27:01.105" v="181" actId="404"/>
          <ac:spMkLst>
            <pc:docMk/>
            <pc:sldMk cId="168402224" sldId="320"/>
            <ac:spMk id="4" creationId="{05B0E3D7-54CC-45DF-B58D-85749EC66117}"/>
          </ac:spMkLst>
        </pc:spChg>
        <pc:spChg chg="add mod">
          <ac:chgData name="Kien Nguyen" userId="0175752f-9954-422a-b203-c08021e906d8" providerId="ADAL" clId="{53387BE0-FB21-4481-9774-8D58065D2A18}" dt="2023-06-25T06:27:20.793" v="189" actId="1037"/>
          <ac:spMkLst>
            <pc:docMk/>
            <pc:sldMk cId="168402224" sldId="320"/>
            <ac:spMk id="5" creationId="{A3ABE812-12F4-4A09-92B0-CFB80FB8FF8C}"/>
          </ac:spMkLst>
        </pc:spChg>
        <pc:picChg chg="add mod">
          <ac:chgData name="Kien Nguyen" userId="0175752f-9954-422a-b203-c08021e906d8" providerId="ADAL" clId="{53387BE0-FB21-4481-9774-8D58065D2A18}" dt="2023-06-25T06:27:11.048" v="183" actId="14100"/>
          <ac:picMkLst>
            <pc:docMk/>
            <pc:sldMk cId="168402224" sldId="320"/>
            <ac:picMk id="6" creationId="{BB1A328A-26F4-44F4-A7F3-DD93CE826E6C}"/>
          </ac:picMkLst>
        </pc:picChg>
      </pc:sldChg>
      <pc:sldChg chg="addSp delSp modSp add mod">
        <pc:chgData name="Kien Nguyen" userId="0175752f-9954-422a-b203-c08021e906d8" providerId="ADAL" clId="{53387BE0-FB21-4481-9774-8D58065D2A18}" dt="2023-06-25T06:29:40.331" v="206" actId="5793"/>
        <pc:sldMkLst>
          <pc:docMk/>
          <pc:sldMk cId="907514884" sldId="321"/>
        </pc:sldMkLst>
        <pc:spChg chg="mod">
          <ac:chgData name="Kien Nguyen" userId="0175752f-9954-422a-b203-c08021e906d8" providerId="ADAL" clId="{53387BE0-FB21-4481-9774-8D58065D2A18}" dt="2023-06-25T06:29:18.475" v="198"/>
          <ac:spMkLst>
            <pc:docMk/>
            <pc:sldMk cId="907514884" sldId="321"/>
            <ac:spMk id="2" creationId="{F2E40536-CD27-41B8-94F9-0602C402CAD6}"/>
          </ac:spMkLst>
        </pc:spChg>
        <pc:spChg chg="mod">
          <ac:chgData name="Kien Nguyen" userId="0175752f-9954-422a-b203-c08021e906d8" providerId="ADAL" clId="{53387BE0-FB21-4481-9774-8D58065D2A18}" dt="2023-06-25T06:29:40.331" v="206" actId="5793"/>
          <ac:spMkLst>
            <pc:docMk/>
            <pc:sldMk cId="907514884" sldId="321"/>
            <ac:spMk id="4" creationId="{05B0E3D7-54CC-45DF-B58D-85749EC66117}"/>
          </ac:spMkLst>
        </pc:spChg>
        <pc:spChg chg="del">
          <ac:chgData name="Kien Nguyen" userId="0175752f-9954-422a-b203-c08021e906d8" providerId="ADAL" clId="{53387BE0-FB21-4481-9774-8D58065D2A18}" dt="2023-06-25T06:29:27.546" v="199" actId="478"/>
          <ac:spMkLst>
            <pc:docMk/>
            <pc:sldMk cId="907514884" sldId="321"/>
            <ac:spMk id="5" creationId="{A3ABE812-12F4-4A09-92B0-CFB80FB8FF8C}"/>
          </ac:spMkLst>
        </pc:spChg>
        <pc:picChg chg="del">
          <ac:chgData name="Kien Nguyen" userId="0175752f-9954-422a-b203-c08021e906d8" providerId="ADAL" clId="{53387BE0-FB21-4481-9774-8D58065D2A18}" dt="2023-06-25T06:28:58.914" v="191" actId="478"/>
          <ac:picMkLst>
            <pc:docMk/>
            <pc:sldMk cId="907514884" sldId="321"/>
            <ac:picMk id="6" creationId="{BB1A328A-26F4-44F4-A7F3-DD93CE826E6C}"/>
          </ac:picMkLst>
        </pc:picChg>
        <pc:picChg chg="add mod">
          <ac:chgData name="Kien Nguyen" userId="0175752f-9954-422a-b203-c08021e906d8" providerId="ADAL" clId="{53387BE0-FB21-4481-9774-8D58065D2A18}" dt="2023-06-25T06:29:03.360" v="193" actId="1076"/>
          <ac:picMkLst>
            <pc:docMk/>
            <pc:sldMk cId="907514884" sldId="321"/>
            <ac:picMk id="7" creationId="{E11583A5-C589-498D-9D31-4CD7DF2D711C}"/>
          </ac:picMkLst>
        </pc:picChg>
      </pc:sldChg>
      <pc:sldChg chg="addSp modSp new mod">
        <pc:chgData name="Kien Nguyen" userId="0175752f-9954-422a-b203-c08021e906d8" providerId="ADAL" clId="{53387BE0-FB21-4481-9774-8D58065D2A18}" dt="2023-06-25T06:32:16.639" v="234" actId="1035"/>
        <pc:sldMkLst>
          <pc:docMk/>
          <pc:sldMk cId="910017109" sldId="322"/>
        </pc:sldMkLst>
        <pc:spChg chg="mod">
          <ac:chgData name="Kien Nguyen" userId="0175752f-9954-422a-b203-c08021e906d8" providerId="ADAL" clId="{53387BE0-FB21-4481-9774-8D58065D2A18}" dt="2023-06-25T06:31:32.327" v="226" actId="114"/>
          <ac:spMkLst>
            <pc:docMk/>
            <pc:sldMk cId="910017109" sldId="322"/>
            <ac:spMk id="2" creationId="{DA98455C-81C0-44DF-96FD-78D591712885}"/>
          </ac:spMkLst>
        </pc:spChg>
        <pc:spChg chg="mod">
          <ac:chgData name="Kien Nguyen" userId="0175752f-9954-422a-b203-c08021e906d8" providerId="ADAL" clId="{53387BE0-FB21-4481-9774-8D58065D2A18}" dt="2023-06-25T06:31:56.861" v="230" actId="404"/>
          <ac:spMkLst>
            <pc:docMk/>
            <pc:sldMk cId="910017109" sldId="322"/>
            <ac:spMk id="3" creationId="{D9684734-F9EF-437F-8318-E1EE8BDF2812}"/>
          </ac:spMkLst>
        </pc:spChg>
        <pc:picChg chg="add mod">
          <ac:chgData name="Kien Nguyen" userId="0175752f-9954-422a-b203-c08021e906d8" providerId="ADAL" clId="{53387BE0-FB21-4481-9774-8D58065D2A18}" dt="2023-06-25T06:32:16.639" v="234" actId="1035"/>
          <ac:picMkLst>
            <pc:docMk/>
            <pc:sldMk cId="910017109" sldId="322"/>
            <ac:picMk id="4" creationId="{F9E72549-29D9-49D6-8804-98D598D84D13}"/>
          </ac:picMkLst>
        </pc:picChg>
      </pc:sldChg>
      <pc:sldChg chg="addSp delSp modSp add mod">
        <pc:chgData name="Kien Nguyen" userId="0175752f-9954-422a-b203-c08021e906d8" providerId="ADAL" clId="{53387BE0-FB21-4481-9774-8D58065D2A18}" dt="2023-06-25T06:35:19.993" v="257" actId="14100"/>
        <pc:sldMkLst>
          <pc:docMk/>
          <pc:sldMk cId="2241692341" sldId="323"/>
        </pc:sldMkLst>
        <pc:spChg chg="mod">
          <ac:chgData name="Kien Nguyen" userId="0175752f-9954-422a-b203-c08021e906d8" providerId="ADAL" clId="{53387BE0-FB21-4481-9774-8D58065D2A18}" dt="2023-06-25T06:33:39.465" v="237" actId="114"/>
          <ac:spMkLst>
            <pc:docMk/>
            <pc:sldMk cId="2241692341" sldId="323"/>
            <ac:spMk id="2" creationId="{DA98455C-81C0-44DF-96FD-78D591712885}"/>
          </ac:spMkLst>
        </pc:spChg>
        <pc:spChg chg="mod">
          <ac:chgData name="Kien Nguyen" userId="0175752f-9954-422a-b203-c08021e906d8" providerId="ADAL" clId="{53387BE0-FB21-4481-9774-8D58065D2A18}" dt="2023-06-25T06:34:36.479" v="246" actId="6549"/>
          <ac:spMkLst>
            <pc:docMk/>
            <pc:sldMk cId="2241692341" sldId="323"/>
            <ac:spMk id="3" creationId="{D9684734-F9EF-437F-8318-E1EE8BDF2812}"/>
          </ac:spMkLst>
        </pc:spChg>
        <pc:spChg chg="add mod">
          <ac:chgData name="Kien Nguyen" userId="0175752f-9954-422a-b203-c08021e906d8" providerId="ADAL" clId="{53387BE0-FB21-4481-9774-8D58065D2A18}" dt="2023-06-25T06:35:08.032" v="254" actId="1076"/>
          <ac:spMkLst>
            <pc:docMk/>
            <pc:sldMk cId="2241692341" sldId="323"/>
            <ac:spMk id="5" creationId="{FF96839F-B72C-4696-A73B-61F7C0ECE85D}"/>
          </ac:spMkLst>
        </pc:spChg>
        <pc:picChg chg="del">
          <ac:chgData name="Kien Nguyen" userId="0175752f-9954-422a-b203-c08021e906d8" providerId="ADAL" clId="{53387BE0-FB21-4481-9774-8D58065D2A18}" dt="2023-06-25T06:34:05.469" v="239" actId="478"/>
          <ac:picMkLst>
            <pc:docMk/>
            <pc:sldMk cId="2241692341" sldId="323"/>
            <ac:picMk id="4" creationId="{F9E72549-29D9-49D6-8804-98D598D84D13}"/>
          </ac:picMkLst>
        </pc:picChg>
        <pc:picChg chg="add mod">
          <ac:chgData name="Kien Nguyen" userId="0175752f-9954-422a-b203-c08021e906d8" providerId="ADAL" clId="{53387BE0-FB21-4481-9774-8D58065D2A18}" dt="2023-06-25T06:35:19.993" v="257" actId="14100"/>
          <ac:picMkLst>
            <pc:docMk/>
            <pc:sldMk cId="2241692341" sldId="323"/>
            <ac:picMk id="6" creationId="{3E9F83DB-4CEE-4B9C-92DE-AD1448F99038}"/>
          </ac:picMkLst>
        </pc:picChg>
      </pc:sldChg>
      <pc:sldChg chg="addSp delSp modSp add mod">
        <pc:chgData name="Kien Nguyen" userId="0175752f-9954-422a-b203-c08021e906d8" providerId="ADAL" clId="{53387BE0-FB21-4481-9774-8D58065D2A18}" dt="2023-06-25T06:38:42.540" v="289"/>
        <pc:sldMkLst>
          <pc:docMk/>
          <pc:sldMk cId="1168717867" sldId="324"/>
        </pc:sldMkLst>
        <pc:spChg chg="mod">
          <ac:chgData name="Kien Nguyen" userId="0175752f-9954-422a-b203-c08021e906d8" providerId="ADAL" clId="{53387BE0-FB21-4481-9774-8D58065D2A18}" dt="2023-06-25T06:35:59.337" v="260" actId="114"/>
          <ac:spMkLst>
            <pc:docMk/>
            <pc:sldMk cId="1168717867" sldId="324"/>
            <ac:spMk id="2" creationId="{DA98455C-81C0-44DF-96FD-78D591712885}"/>
          </ac:spMkLst>
        </pc:spChg>
        <pc:spChg chg="mod">
          <ac:chgData name="Kien Nguyen" userId="0175752f-9954-422a-b203-c08021e906d8" providerId="ADAL" clId="{53387BE0-FB21-4481-9774-8D58065D2A18}" dt="2023-06-25T06:38:16.091" v="283" actId="948"/>
          <ac:spMkLst>
            <pc:docMk/>
            <pc:sldMk cId="1168717867" sldId="324"/>
            <ac:spMk id="3" creationId="{D9684734-F9EF-437F-8318-E1EE8BDF2812}"/>
          </ac:spMkLst>
        </pc:spChg>
        <pc:spChg chg="mod">
          <ac:chgData name="Kien Nguyen" userId="0175752f-9954-422a-b203-c08021e906d8" providerId="ADAL" clId="{53387BE0-FB21-4481-9774-8D58065D2A18}" dt="2023-06-25T06:38:25.600" v="286" actId="1076"/>
          <ac:spMkLst>
            <pc:docMk/>
            <pc:sldMk cId="1168717867" sldId="324"/>
            <ac:spMk id="5" creationId="{FF96839F-B72C-4696-A73B-61F7C0ECE85D}"/>
          </ac:spMkLst>
        </pc:spChg>
        <pc:picChg chg="del">
          <ac:chgData name="Kien Nguyen" userId="0175752f-9954-422a-b203-c08021e906d8" providerId="ADAL" clId="{53387BE0-FB21-4481-9774-8D58065D2A18}" dt="2023-06-25T06:36:50.216" v="270" actId="478"/>
          <ac:picMkLst>
            <pc:docMk/>
            <pc:sldMk cId="1168717867" sldId="324"/>
            <ac:picMk id="6" creationId="{3E9F83DB-4CEE-4B9C-92DE-AD1448F99038}"/>
          </ac:picMkLst>
        </pc:picChg>
        <pc:picChg chg="add mod">
          <ac:chgData name="Kien Nguyen" userId="0175752f-9954-422a-b203-c08021e906d8" providerId="ADAL" clId="{53387BE0-FB21-4481-9774-8D58065D2A18}" dt="2023-06-25T06:38:42.540" v="289"/>
          <ac:picMkLst>
            <pc:docMk/>
            <pc:sldMk cId="1168717867" sldId="324"/>
            <ac:picMk id="7" creationId="{66C5F291-2F54-4697-9BD0-9FDBE83685E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37DF-DDE6-4329-B991-8949DA4C999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0BA0E-BC4D-4CA7-A044-75821704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4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4E18-8E48-4968-8FD9-0351CFA90743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0073-C388-4BBC-94F1-A3FD064D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3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/>
              <a:t>constituent components: </a:t>
            </a:r>
            <a:r>
              <a:rPr lang="en-US" sz="1200" b="0" dirty="0" err="1"/>
              <a:t>thành</a:t>
            </a:r>
            <a:r>
              <a:rPr lang="en-US" sz="1200" b="0" dirty="0"/>
              <a:t> </a:t>
            </a:r>
            <a:r>
              <a:rPr lang="en-US" sz="1200" b="0" dirty="0" err="1"/>
              <a:t>phần</a:t>
            </a:r>
            <a:r>
              <a:rPr lang="en-US" sz="1200" b="0" dirty="0"/>
              <a:t> </a:t>
            </a:r>
            <a:r>
              <a:rPr lang="en-US" sz="1200" b="0" dirty="0" err="1"/>
              <a:t>cấu</a:t>
            </a:r>
            <a:r>
              <a:rPr lang="en-US" sz="1200" b="0" dirty="0"/>
              <a:t> </a:t>
            </a:r>
            <a:r>
              <a:rPr lang="en-US" sz="1200" b="0" dirty="0" err="1"/>
              <a:t>thành</a:t>
            </a:r>
            <a:endParaRPr lang="en-US" sz="1200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04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Unsolicited: ko </a:t>
            </a:r>
            <a:r>
              <a:rPr lang="en-US" sz="1200" dirty="0" err="1"/>
              <a:t>được</a:t>
            </a:r>
            <a:r>
              <a:rPr lang="en-US" sz="1200" dirty="0"/>
              <a:t> yêu cầu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758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Composite: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07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dirty="0"/>
              <a:t>Proximity: </a:t>
            </a:r>
            <a:r>
              <a:rPr lang="en-US" sz="1200" i="0" dirty="0" err="1"/>
              <a:t>tiệm</a:t>
            </a:r>
            <a:r>
              <a:rPr lang="en-US" sz="1200" i="0" dirty="0"/>
              <a:t> </a:t>
            </a:r>
            <a:r>
              <a:rPr lang="en-US" sz="1200" i="0" dirty="0" err="1"/>
              <a:t>cậna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84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/>
              <a:t>Localized Autonomy: </a:t>
            </a:r>
            <a:r>
              <a:rPr lang="en-US" sz="1200" i="1" dirty="0" err="1"/>
              <a:t>tự</a:t>
            </a:r>
            <a:r>
              <a:rPr lang="en-US" sz="1200" i="1" dirty="0"/>
              <a:t> </a:t>
            </a:r>
            <a:r>
              <a:rPr lang="en-US" sz="1200" i="1" dirty="0" err="1"/>
              <a:t>chủ</a:t>
            </a:r>
            <a:r>
              <a:rPr lang="en-US" sz="1200" i="1" dirty="0"/>
              <a:t> </a:t>
            </a:r>
            <a:r>
              <a:rPr lang="en-US" sz="1200" i="1" dirty="0" err="1"/>
              <a:t>cục</a:t>
            </a:r>
            <a:r>
              <a:rPr lang="en-US" sz="1200" i="1" dirty="0"/>
              <a:t> </a:t>
            </a:r>
            <a:r>
              <a:rPr lang="en-US" sz="1200" i="1" dirty="0" err="1"/>
              <a:t>bộ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604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Actuators: </a:t>
            </a:r>
            <a:r>
              <a:rPr lang="en-US" sz="1200" dirty="0" err="1"/>
              <a:t>thiết</a:t>
            </a:r>
            <a:r>
              <a:rPr lang="en-US" sz="1200" dirty="0"/>
              <a:t> </a:t>
            </a:r>
            <a:r>
              <a:rPr lang="en-US" sz="1200" dirty="0" err="1"/>
              <a:t>bị</a:t>
            </a:r>
            <a:r>
              <a:rPr lang="en-US" sz="1200" dirty="0"/>
              <a:t> </a:t>
            </a:r>
            <a:r>
              <a:rPr lang="en-US" sz="1200" dirty="0" err="1"/>
              <a:t>truyền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522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Actuators: </a:t>
            </a:r>
            <a:r>
              <a:rPr lang="en-US" sz="1200" dirty="0" err="1"/>
              <a:t>thiết</a:t>
            </a:r>
            <a:r>
              <a:rPr lang="en-US" sz="1200" dirty="0"/>
              <a:t> </a:t>
            </a:r>
            <a:r>
              <a:rPr lang="en-US" sz="1200" dirty="0" err="1"/>
              <a:t>bị</a:t>
            </a:r>
            <a:r>
              <a:rPr lang="en-US" sz="1200" dirty="0"/>
              <a:t> </a:t>
            </a:r>
            <a:r>
              <a:rPr lang="en-US" sz="1200" dirty="0" err="1"/>
              <a:t>truyền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20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Unsolicited: ko </a:t>
            </a:r>
            <a:r>
              <a:rPr lang="en-US" sz="1200" dirty="0" err="1"/>
              <a:t>được</a:t>
            </a:r>
            <a:r>
              <a:rPr lang="en-US" sz="1200" dirty="0"/>
              <a:t> yêu cầu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087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Unsolicited: ko </a:t>
            </a:r>
            <a:r>
              <a:rPr lang="en-US" sz="1200" dirty="0" err="1"/>
              <a:t>được</a:t>
            </a:r>
            <a:r>
              <a:rPr lang="en-US" sz="1200" dirty="0"/>
              <a:t> yêu cầu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480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Unsolicited: ko </a:t>
            </a:r>
            <a:r>
              <a:rPr lang="en-US" sz="1200" dirty="0" err="1"/>
              <a:t>được</a:t>
            </a:r>
            <a:r>
              <a:rPr lang="en-US" sz="1200" dirty="0"/>
              <a:t> yêu cầu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34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79451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00" b="1" cap="all" baseline="0" dirty="0" smtClean="0">
                <a:solidFill>
                  <a:srgbClr val="DC0081"/>
                </a:solidFill>
              </a:defRPr>
            </a:lvl1pPr>
          </a:lstStyle>
          <a:p>
            <a:pPr marL="0" lvl="0" indent="0" fontAlgn="auto">
              <a:spcAft>
                <a:spcPts val="0"/>
              </a:spcAft>
            </a:pPr>
            <a:r>
              <a:rPr lang="en-US" dirty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495327"/>
            <a:ext cx="7776864" cy="622920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GB" sz="3400" b="1" i="1" baseline="0" dirty="0" smtClean="0">
                <a:solidFill>
                  <a:srgbClr val="280099"/>
                </a:solidFill>
              </a:defRPr>
            </a:lvl1pPr>
          </a:lstStyle>
          <a:p>
            <a:pPr marL="0" lvl="0" indent="0" algn="ctr" fontAlgn="auto">
              <a:spcAft>
                <a:spcPts val="0"/>
              </a:spcAft>
              <a:buFont typeface="Wingdings" pitchFamily="2" charset="2"/>
              <a:buNone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4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822" y="0"/>
            <a:ext cx="6764977" cy="822722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GB" sz="3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54020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Line 1057">
            <a:extLst>
              <a:ext uri="{FF2B5EF4-FFF2-40B4-BE49-F238E27FC236}">
                <a16:creationId xmlns:a16="http://schemas.microsoft.com/office/drawing/2014/main" id="{E0180F8B-C67A-014F-86B4-6425D016713C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7200" y="822722"/>
            <a:ext cx="8229600" cy="1578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9CD89B-084B-D04A-A863-AD2B2ED775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670" y="16771"/>
            <a:ext cx="1449153" cy="790170"/>
          </a:xfrm>
          <a:prstGeom prst="rect">
            <a:avLst/>
          </a:prstGeom>
        </p:spPr>
      </p:pic>
      <p:sp>
        <p:nvSpPr>
          <p:cNvPr id="11" name="Rectangle 1056">
            <a:extLst>
              <a:ext uri="{FF2B5EF4-FFF2-40B4-BE49-F238E27FC236}">
                <a16:creationId xmlns:a16="http://schemas.microsoft.com/office/drawing/2014/main" id="{9DA947C3-1AB8-1944-94EA-07318327AC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243" y="6496883"/>
            <a:ext cx="874439" cy="36111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0EEE225-A7BC-457B-9273-D4D41378CEAC}" type="slidenum">
              <a:rPr lang="en-US" sz="1400" b="1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4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 / 24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6ADE6F-E287-9D45-BF4E-78DDB3322AB7}"/>
              </a:ext>
            </a:extLst>
          </p:cNvPr>
          <p:cNvCxnSpPr/>
          <p:nvPr userDrawn="1"/>
        </p:nvCxnSpPr>
        <p:spPr>
          <a:xfrm>
            <a:off x="444243" y="6496883"/>
            <a:ext cx="87443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63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70DD-C861-476F-B7D8-5341A2B4ECC3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8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800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800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800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800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800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A045AB4-3B3B-9D46-91AA-D63674BA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999" y="2316077"/>
            <a:ext cx="8382000" cy="82717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Software Design (swD392)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E3A49C6-8B03-984C-A45B-82E3A6B8108A}"/>
              </a:ext>
            </a:extLst>
          </p:cNvPr>
          <p:cNvSpPr txBox="1">
            <a:spLocks/>
          </p:cNvSpPr>
          <p:nvPr/>
        </p:nvSpPr>
        <p:spPr>
          <a:xfrm>
            <a:off x="539553" y="3143248"/>
            <a:ext cx="7992888" cy="10058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32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lang="en-US" sz="24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3000" b="1" i="1" cap="all" dirty="0">
                <a:solidFill>
                  <a:srgbClr val="0070C0"/>
                </a:solidFill>
              </a:rPr>
              <a:t>Ch17 - Designing Component-Based Software Architectures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3AD00-2C71-864D-957E-1D17462B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69158"/>
            <a:ext cx="2512194" cy="13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0536-CD27-41B8-94F9-0602C402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Components with UML</a:t>
            </a:r>
            <a:br>
              <a:rPr lang="en-US" dirty="0"/>
            </a:br>
            <a:r>
              <a:rPr lang="en-US" sz="3100" i="1" dirty="0"/>
              <a:t>Designing Composite Components</a:t>
            </a:r>
          </a:p>
        </p:txBody>
      </p:sp>
      <p:sp>
        <p:nvSpPr>
          <p:cNvPr id="4" name="Google Shape;4075;p53">
            <a:extLst>
              <a:ext uri="{FF2B5EF4-FFF2-40B4-BE49-F238E27FC236}">
                <a16:creationId xmlns:a16="http://schemas.microsoft.com/office/drawing/2014/main" id="{05B0E3D7-54CC-45DF-B58D-85749EC66117}"/>
              </a:ext>
            </a:extLst>
          </p:cNvPr>
          <p:cNvSpPr txBox="1">
            <a:spLocks/>
          </p:cNvSpPr>
          <p:nvPr/>
        </p:nvSpPr>
        <p:spPr>
          <a:xfrm>
            <a:off x="569270" y="822722"/>
            <a:ext cx="8179194" cy="498254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Aft>
                <a:spcPts val="600"/>
              </a:spcAft>
              <a:buNone/>
            </a:pPr>
            <a:r>
              <a:rPr lang="en-US" sz="2400" dirty="0"/>
              <a:t>A </a:t>
            </a:r>
            <a:r>
              <a:rPr lang="en-US" sz="2400" b="1" dirty="0"/>
              <a:t>composite component </a:t>
            </a:r>
            <a:r>
              <a:rPr lang="en-US" sz="2400" dirty="0"/>
              <a:t>is structured into part components, which are also depicted as UML structured classes.</a:t>
            </a:r>
          </a:p>
          <a:p>
            <a:pPr marL="0" indent="0" algn="l">
              <a:spcAft>
                <a:spcPts val="600"/>
              </a:spcAft>
              <a:buNone/>
            </a:pPr>
            <a:r>
              <a:rPr lang="en-US" sz="2400" dirty="0"/>
              <a:t>A component with no internal components is referred to as a </a:t>
            </a:r>
            <a:r>
              <a:rPr lang="en-US" sz="2400" i="1" dirty="0"/>
              <a:t>simple component</a:t>
            </a:r>
            <a:r>
              <a:rPr lang="en-US" sz="24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1583A5-C589-498D-9D31-4CD7DF2D7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154" y="2704520"/>
            <a:ext cx="7078063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14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455C-81C0-44DF-96FD-78D59171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0"/>
            <a:ext cx="7643191" cy="822722"/>
          </a:xfrm>
        </p:spPr>
        <p:txBody>
          <a:bodyPr>
            <a:noAutofit/>
          </a:bodyPr>
          <a:lstStyle/>
          <a:p>
            <a:r>
              <a:rPr lang="en-US" sz="3500" dirty="0"/>
              <a:t>	Component Structuring Criteria</a:t>
            </a:r>
            <a:br>
              <a:rPr lang="en-US" sz="3500" dirty="0"/>
            </a:br>
            <a:r>
              <a:rPr lang="en-US" sz="3200" i="1" dirty="0"/>
              <a:t>Proximity to the Source of Physical Data</a:t>
            </a:r>
            <a:endParaRPr lang="en-US" sz="35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84734-F9EF-437F-8318-E1EE8BDF2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a distributed environment, </a:t>
            </a:r>
            <a:r>
              <a:rPr lang="en-US" sz="2400" b="1" dirty="0"/>
              <a:t>the sources of data might be physically distant from each other. </a:t>
            </a:r>
            <a:r>
              <a:rPr lang="en-US" sz="2400" dirty="0"/>
              <a:t>Designing the component so that it is close to the source of physical data ensures fast access to the data, which is particularly important if data access rates are high.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72549-29D9-49D6-8804-98D598D84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492896"/>
            <a:ext cx="5976664" cy="42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1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455C-81C0-44DF-96FD-78D59171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0"/>
            <a:ext cx="7643191" cy="822722"/>
          </a:xfrm>
        </p:spPr>
        <p:txBody>
          <a:bodyPr>
            <a:noAutofit/>
          </a:bodyPr>
          <a:lstStyle/>
          <a:p>
            <a:r>
              <a:rPr lang="en-US" sz="3500" dirty="0"/>
              <a:t>	Component Structuring Criteria</a:t>
            </a:r>
            <a:br>
              <a:rPr lang="en-US" sz="3500" dirty="0"/>
            </a:br>
            <a:r>
              <a:rPr lang="en-US" sz="3200" i="1" dirty="0"/>
              <a:t>Localized Autonomy</a:t>
            </a:r>
            <a:endParaRPr lang="en-US" sz="35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84734-F9EF-437F-8318-E1EE8BDF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2812727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en-US" sz="2400" dirty="0"/>
              <a:t>A distributed component often performs a specific site-related service, where the same service is performed at multiple sites. Each instance of the component resides on a separate node, thereby providing greater local autonomy.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96839F-B72C-4696-A73B-61F7C0ECE85D}"/>
              </a:ext>
            </a:extLst>
          </p:cNvPr>
          <p:cNvSpPr txBox="1">
            <a:spLocks/>
          </p:cNvSpPr>
          <p:nvPr/>
        </p:nvSpPr>
        <p:spPr>
          <a:xfrm>
            <a:off x="457200" y="2564904"/>
            <a:ext cx="2602632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dirty="0"/>
              <a:t>An example of an autonomous local component is the Automated Guided Vehicle System component of the Factory Automation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9F83DB-4CEE-4B9C-92DE-AD1448F99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669980"/>
            <a:ext cx="5472608" cy="399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92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455C-81C0-44DF-96FD-78D59171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0"/>
            <a:ext cx="7643191" cy="822722"/>
          </a:xfrm>
        </p:spPr>
        <p:txBody>
          <a:bodyPr>
            <a:noAutofit/>
          </a:bodyPr>
          <a:lstStyle/>
          <a:p>
            <a:r>
              <a:rPr lang="en-US" sz="3500" dirty="0"/>
              <a:t>	Component Structuring Criteria</a:t>
            </a:r>
            <a:br>
              <a:rPr lang="en-US" sz="3500" dirty="0"/>
            </a:br>
            <a:r>
              <a:rPr lang="en-US" sz="3200" i="1" dirty="0"/>
              <a:t>Performance</a:t>
            </a:r>
            <a:endParaRPr lang="en-US" sz="35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84734-F9EF-437F-8318-E1EE8BDF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2812727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If a time-critical function is provided within a node, better and more-predictable component performance can often be achieved. 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In a given distributed application, a real-time component can perform a time-critical service at a given node, with non– real-time or less time-critical services performed elsewhere.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96839F-B72C-4696-A73B-61F7C0ECE85D}"/>
              </a:ext>
            </a:extLst>
          </p:cNvPr>
          <p:cNvSpPr txBox="1">
            <a:spLocks/>
          </p:cNvSpPr>
          <p:nvPr/>
        </p:nvSpPr>
        <p:spPr>
          <a:xfrm>
            <a:off x="457200" y="3429000"/>
            <a:ext cx="3538736" cy="2304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dirty="0"/>
              <a:t>An example of a component that satisfies this criterion is the Automated Guided Vehicle System component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C5F291-2F54-4697-9BD0-9FDBE83685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82756" y="3140968"/>
            <a:ext cx="4827769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17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455C-81C0-44DF-96FD-78D59171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0"/>
            <a:ext cx="7643191" cy="822722"/>
          </a:xfrm>
        </p:spPr>
        <p:txBody>
          <a:bodyPr>
            <a:noAutofit/>
          </a:bodyPr>
          <a:lstStyle/>
          <a:p>
            <a:r>
              <a:rPr lang="en-US" sz="3500" dirty="0"/>
              <a:t>	Component Structuring Criteria</a:t>
            </a:r>
            <a:br>
              <a:rPr lang="en-US" sz="3500" dirty="0"/>
            </a:br>
            <a:r>
              <a:rPr lang="en-US" sz="3200" i="1" dirty="0"/>
              <a:t>Specialized Hardware</a:t>
            </a:r>
            <a:endParaRPr lang="en-US" sz="35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84734-F9EF-437F-8318-E1EE8BDF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2812727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A component might need to reside on a particular node because it supports special-purpose hardware, such as a vector processor, or because it has to interface to special-purpose peripherals, sensors, or actuators that are connected to a specific node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96839F-B72C-4696-A73B-61F7C0ECE85D}"/>
              </a:ext>
            </a:extLst>
          </p:cNvPr>
          <p:cNvSpPr txBox="1">
            <a:spLocks/>
          </p:cNvSpPr>
          <p:nvPr/>
        </p:nvSpPr>
        <p:spPr>
          <a:xfrm>
            <a:off x="444020" y="2622565"/>
            <a:ext cx="3538736" cy="2304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600"/>
              </a:spcAft>
              <a:buNone/>
            </a:pPr>
            <a:r>
              <a:rPr lang="en-US" sz="2400" dirty="0"/>
              <a:t>Instances of the Monitoring Sensor Component </a:t>
            </a:r>
            <a:r>
              <a:rPr lang="en-US" sz="2400" b="1" dirty="0"/>
              <a:t>(Figure 17.4) </a:t>
            </a:r>
            <a:r>
              <a:rPr lang="en-US" sz="2400" dirty="0"/>
              <a:t>interface to special-purpose sensors. Both the Arm Component and Motor Component </a:t>
            </a:r>
            <a:r>
              <a:rPr lang="en-US" sz="2400" b="1" dirty="0"/>
              <a:t>(Figure 17.8) </a:t>
            </a:r>
            <a:r>
              <a:rPr lang="en-US" sz="2400" dirty="0"/>
              <a:t>interface to special-purpose actuators.</a:t>
            </a:r>
            <a:endParaRPr lang="en-US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B55A0-4BA8-4407-828C-2ABE23BC4B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3968" y="2385292"/>
            <a:ext cx="4416012" cy="451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7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455C-81C0-44DF-96FD-78D59171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0"/>
            <a:ext cx="7643191" cy="822722"/>
          </a:xfrm>
        </p:spPr>
        <p:txBody>
          <a:bodyPr>
            <a:noAutofit/>
          </a:bodyPr>
          <a:lstStyle/>
          <a:p>
            <a:r>
              <a:rPr lang="en-US" sz="3500" dirty="0"/>
              <a:t>	Component Structuring Criteria</a:t>
            </a:r>
            <a:br>
              <a:rPr lang="en-US" sz="3500" dirty="0"/>
            </a:br>
            <a:r>
              <a:rPr lang="en-US" sz="3200" i="1" dirty="0"/>
              <a:t>I/O Component</a:t>
            </a:r>
            <a:endParaRPr lang="en-US" sz="35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84734-F9EF-437F-8318-E1EE8BDF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2812727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en-US" sz="2400" dirty="0"/>
              <a:t>An I/O component can be designed to be relatively autonomous and in close proximity to the source of physical data.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96839F-B72C-4696-A73B-61F7C0ECE85D}"/>
              </a:ext>
            </a:extLst>
          </p:cNvPr>
          <p:cNvSpPr txBox="1">
            <a:spLocks/>
          </p:cNvSpPr>
          <p:nvPr/>
        </p:nvSpPr>
        <p:spPr>
          <a:xfrm>
            <a:off x="470737" y="1772816"/>
            <a:ext cx="2805119" cy="4248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400" dirty="0"/>
              <a:t>In particular, </a:t>
            </a:r>
            <a:r>
              <a:rPr lang="en-US" sz="2400" b="1" dirty="0"/>
              <a:t>“smart” devices </a:t>
            </a:r>
            <a:r>
              <a:rPr lang="en-US" sz="2400" dirty="0"/>
              <a:t>are given greater local autonomy and consist of the hardware plus the software that interfaces to and controls the device.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i="1" dirty="0"/>
              <a:t>I/O component </a:t>
            </a:r>
            <a:r>
              <a:rPr lang="en-US" sz="2400" dirty="0"/>
              <a:t>is a general name given to components that interact with the external environment</a:t>
            </a:r>
            <a:endParaRPr lang="en-US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A200D-9D23-4A00-AF26-ED8180A04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709515"/>
            <a:ext cx="4612088" cy="47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EEA6-53BF-4D15-A59D-0CCC6D89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Group Message Comm.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EFD51-DBF4-4234-ABB1-DE2C20BAE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sz="3200" dirty="0"/>
              <a:t>The message communication patterns described so far have involved one source component and one destination component. </a:t>
            </a:r>
          </a:p>
          <a:p>
            <a:pPr>
              <a:spcAft>
                <a:spcPts val="600"/>
              </a:spcAft>
            </a:pPr>
            <a:r>
              <a:rPr lang="en-US" sz="3200" dirty="0"/>
              <a:t>A desirable property in some distributed applications is group communication. This is a form of one-to-many message communication in which a sender sends one message to many recipients. </a:t>
            </a:r>
          </a:p>
          <a:p>
            <a:pPr>
              <a:spcAft>
                <a:spcPts val="600"/>
              </a:spcAft>
            </a:pPr>
            <a:r>
              <a:rPr lang="en-US" sz="3200" dirty="0"/>
              <a:t>Two kinds of group message communication (sometimes referred to as groupcast communication) supported in distributed applications are </a:t>
            </a:r>
            <a:r>
              <a:rPr lang="en-US" sz="3200" b="1" dirty="0"/>
              <a:t>broadcast and multicast communication</a:t>
            </a:r>
            <a:r>
              <a:rPr lang="en-US" sz="3200" dirty="0"/>
              <a:t>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12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EEA6-53BF-4D15-A59D-0CCC6D89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Group Message Comm. Patterns</a:t>
            </a:r>
            <a:br>
              <a:rPr lang="en-US" sz="3200" dirty="0"/>
            </a:br>
            <a:r>
              <a:rPr lang="en-US" sz="2800" i="1" dirty="0"/>
              <a:t>Broadcast Message Communication Pattern</a:t>
            </a:r>
            <a:endParaRPr lang="en-US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EFD51-DBF4-4234-ABB1-DE2C20BAE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76313"/>
            <a:ext cx="3682753" cy="5402070"/>
          </a:xfrm>
        </p:spPr>
        <p:txBody>
          <a:bodyPr>
            <a:normAutofit/>
          </a:bodyPr>
          <a:lstStyle/>
          <a:p>
            <a:pPr marL="0" indent="0" algn="l">
              <a:spcAft>
                <a:spcPts val="600"/>
              </a:spcAft>
              <a:buNone/>
            </a:pPr>
            <a:r>
              <a:rPr lang="en-US" sz="2400" dirty="0"/>
              <a:t>With the </a:t>
            </a:r>
            <a:r>
              <a:rPr lang="en-US" sz="2400" b="1" dirty="0"/>
              <a:t>Broadcast</a:t>
            </a:r>
            <a:r>
              <a:rPr lang="en-US" sz="2400" dirty="0"/>
              <a:t> (or Broadcast Communication) pattern, an unsolicited message is sent to all recipients, perhaps informing them of a pending shutdown. Each recipient must then decide whether it wishes to process the message or discard it. 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3060E-2357-40EA-B906-C5D459591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541" y="4994518"/>
            <a:ext cx="7645308" cy="1774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3A0985-D75D-4BC6-8E67-22F13519309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3597" y="1009918"/>
            <a:ext cx="5306675" cy="349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10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EEA6-53BF-4D15-A59D-0CCC6D89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Group Message Comm. Patterns</a:t>
            </a:r>
            <a:br>
              <a:rPr lang="en-US" sz="3200" dirty="0"/>
            </a:br>
            <a:r>
              <a:rPr lang="fr-FR" sz="2800" i="1" dirty="0" err="1"/>
              <a:t>Subs</a:t>
            </a:r>
            <a:r>
              <a:rPr lang="fr-FR" sz="2800" i="1" dirty="0"/>
              <a:t>/</a:t>
            </a:r>
            <a:r>
              <a:rPr lang="fr-FR" sz="2800" i="1" dirty="0" err="1"/>
              <a:t>Noti</a:t>
            </a:r>
            <a:r>
              <a:rPr lang="fr-FR" sz="2800" i="1" dirty="0"/>
              <a:t> Message Communication Pattern</a:t>
            </a:r>
            <a:endParaRPr lang="en-US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EFD51-DBF4-4234-ABB1-DE2C20BAE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76313"/>
            <a:ext cx="3682753" cy="5402070"/>
          </a:xfrm>
        </p:spPr>
        <p:txBody>
          <a:bodyPr>
            <a:normAutofit/>
          </a:bodyPr>
          <a:lstStyle/>
          <a:p>
            <a:pPr marL="0" indent="0" algn="l">
              <a:spcAft>
                <a:spcPts val="600"/>
              </a:spcAft>
              <a:buNone/>
            </a:pPr>
            <a:r>
              <a:rPr lang="en-US" sz="2000" b="1" dirty="0"/>
              <a:t>Multicast communication </a:t>
            </a:r>
            <a:r>
              <a:rPr lang="en-US" sz="2000" dirty="0"/>
              <a:t>provides a more selective form of group communication, in which the same message is sent to all members of a group. </a:t>
            </a:r>
          </a:p>
          <a:p>
            <a:pPr marL="0" indent="0" algn="l">
              <a:spcAft>
                <a:spcPts val="600"/>
              </a:spcAft>
              <a:buNone/>
            </a:pPr>
            <a:r>
              <a:rPr lang="en-US" sz="2000" dirty="0"/>
              <a:t>The </a:t>
            </a:r>
            <a:r>
              <a:rPr lang="en-US" sz="2000" b="1" dirty="0"/>
              <a:t>Subscription/Notification pattern </a:t>
            </a:r>
            <a:r>
              <a:rPr lang="en-US" sz="2000" dirty="0"/>
              <a:t>uses a form of multicast communication in which components subscribe to a group and receive messages destined for all members of the group.</a:t>
            </a:r>
            <a:endParaRPr lang="en-US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46C099-3187-429E-AA96-D825FB0B53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1920" y="825299"/>
            <a:ext cx="5160679" cy="3902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0431D5-F8E5-4E31-A4E6-C507C0AA8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673" y="4725144"/>
            <a:ext cx="5400558" cy="204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55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EEA6-53BF-4D15-A59D-0CCC6D89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0"/>
            <a:ext cx="7067127" cy="822722"/>
          </a:xfrm>
        </p:spPr>
        <p:txBody>
          <a:bodyPr>
            <a:noAutofit/>
          </a:bodyPr>
          <a:lstStyle/>
          <a:p>
            <a:r>
              <a:rPr lang="en-US" sz="3200" dirty="0"/>
              <a:t>Group Message Comm. Patterns</a:t>
            </a:r>
            <a:br>
              <a:rPr lang="en-US" sz="3200" dirty="0"/>
            </a:br>
            <a:r>
              <a:rPr lang="en-US" sz="2800" i="1" dirty="0"/>
              <a:t>Concurrent Service Design with Subs/</a:t>
            </a:r>
            <a:r>
              <a:rPr lang="en-US" sz="2800" i="1" dirty="0" err="1"/>
              <a:t>Noti</a:t>
            </a:r>
            <a:r>
              <a:rPr lang="en-US" sz="2800" i="1" dirty="0"/>
              <a:t> 1/2</a:t>
            </a:r>
            <a:endParaRPr lang="en-US" sz="32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B546A2-35A0-4063-9D26-6F20886D7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20" y="980728"/>
            <a:ext cx="8884280" cy="547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1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99EA-C5CE-5347-919C-C0D74F00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112E8-6461-6941-847B-75C1524A4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2"/>
            <a:ext cx="8229600" cy="5621039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sz="3200" dirty="0"/>
              <a:t>Designing Distributed Component-Based Software Architectures</a:t>
            </a:r>
          </a:p>
          <a:p>
            <a:r>
              <a:rPr lang="en-US" sz="3200" dirty="0"/>
              <a:t>Composite Subsystems and Components</a:t>
            </a:r>
          </a:p>
          <a:p>
            <a:r>
              <a:rPr lang="en-US" dirty="0"/>
              <a:t>Modeling Components with UML</a:t>
            </a:r>
          </a:p>
          <a:p>
            <a:r>
              <a:rPr lang="en-US" dirty="0"/>
              <a:t>Component Structuring Criteria</a:t>
            </a:r>
          </a:p>
          <a:p>
            <a:r>
              <a:rPr lang="en-US" dirty="0"/>
              <a:t>Group Message Communication Patterns</a:t>
            </a:r>
          </a:p>
          <a:p>
            <a:r>
              <a:rPr lang="en-US" dirty="0"/>
              <a:t>Application Deployment</a:t>
            </a:r>
          </a:p>
        </p:txBody>
      </p:sp>
    </p:spTree>
    <p:extLst>
      <p:ext uri="{BB962C8B-B14F-4D97-AF65-F5344CB8AC3E}">
        <p14:creationId xmlns:p14="http://schemas.microsoft.com/office/powerpoint/2010/main" val="2443509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EEA6-53BF-4D15-A59D-0CCC6D89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0"/>
            <a:ext cx="7067127" cy="822722"/>
          </a:xfrm>
        </p:spPr>
        <p:txBody>
          <a:bodyPr>
            <a:noAutofit/>
          </a:bodyPr>
          <a:lstStyle/>
          <a:p>
            <a:r>
              <a:rPr lang="en-US" sz="3200" dirty="0"/>
              <a:t>Group Message Comm. Patterns</a:t>
            </a:r>
            <a:br>
              <a:rPr lang="en-US" sz="3200" dirty="0"/>
            </a:br>
            <a:r>
              <a:rPr lang="en-US" sz="2800" i="1" dirty="0"/>
              <a:t>Concurrent Service Design with Subs/</a:t>
            </a:r>
            <a:r>
              <a:rPr lang="en-US" sz="2800" i="1" dirty="0" err="1"/>
              <a:t>Noti</a:t>
            </a:r>
            <a:r>
              <a:rPr lang="en-US" sz="2800" i="1" dirty="0"/>
              <a:t> 2/2</a:t>
            </a:r>
            <a:endParaRPr lang="en-US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EFD51-DBF4-4234-ABB1-DE2C20BAE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1" y="908720"/>
            <a:ext cx="3024336" cy="5402070"/>
          </a:xfrm>
        </p:spPr>
        <p:txBody>
          <a:bodyPr>
            <a:normAutofit fontScale="92500"/>
          </a:bodyPr>
          <a:lstStyle/>
          <a:p>
            <a:pPr indent="-166688">
              <a:spcAft>
                <a:spcPts val="600"/>
              </a:spcAft>
            </a:pPr>
            <a:r>
              <a:rPr lang="en-US" sz="1800" dirty="0">
                <a:latin typeface="Hind" panose="02000000000000000000" pitchFamily="2" charset="0"/>
                <a:cs typeface="Hind" panose="02000000000000000000" pitchFamily="2" charset="0"/>
              </a:rPr>
              <a:t>The concurrent communication diagram in </a:t>
            </a:r>
            <a:r>
              <a:rPr lang="en-US" sz="1800" b="1" dirty="0">
                <a:latin typeface="Hind" panose="02000000000000000000" pitchFamily="2" charset="0"/>
                <a:cs typeface="Hind" panose="02000000000000000000" pitchFamily="2" charset="0"/>
              </a:rPr>
              <a:t>Figure 17.11 </a:t>
            </a:r>
            <a:r>
              <a:rPr lang="en-US" sz="1800" dirty="0">
                <a:latin typeface="Hind" panose="02000000000000000000" pitchFamily="2" charset="0"/>
                <a:cs typeface="Hind" panose="02000000000000000000" pitchFamily="2" charset="0"/>
              </a:rPr>
              <a:t>shows three separate interactions: a simple query interaction, a news event subscription interaction, and a news event notification interaction. </a:t>
            </a:r>
          </a:p>
          <a:p>
            <a:pPr indent="-166688"/>
            <a:r>
              <a:rPr lang="en-US" sz="1800" dirty="0">
                <a:latin typeface="Hind" panose="02000000000000000000" pitchFamily="2" charset="0"/>
                <a:cs typeface="Hind" panose="02000000000000000000" pitchFamily="2" charset="0"/>
              </a:rPr>
              <a:t>In the query interaction (which does not involve a subscription), a client makes a request to </a:t>
            </a:r>
            <a:r>
              <a:rPr lang="en-US" sz="1800" b="1" dirty="0">
                <a:latin typeface="Hind" panose="02000000000000000000" pitchFamily="2" charset="0"/>
                <a:cs typeface="Hind" panose="02000000000000000000" pitchFamily="2" charset="0"/>
              </a:rPr>
              <a:t>News Service Coordinator</a:t>
            </a:r>
            <a:r>
              <a:rPr lang="en-US" sz="1800" dirty="0">
                <a:latin typeface="Hind" panose="02000000000000000000" pitchFamily="2" charset="0"/>
                <a:cs typeface="Hind" panose="02000000000000000000" pitchFamily="2" charset="0"/>
              </a:rPr>
              <a:t>, which in turn sends a news archive query to News Archive Service. The latter queries the News Archive and sends the response directly to Client.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7D8A35-155B-406A-91C8-84AFAEAC23AD}"/>
              </a:ext>
            </a:extLst>
          </p:cNvPr>
          <p:cNvGrpSpPr/>
          <p:nvPr/>
        </p:nvGrpSpPr>
        <p:grpSpPr>
          <a:xfrm>
            <a:off x="3851920" y="929502"/>
            <a:ext cx="4840985" cy="5883874"/>
            <a:chOff x="3847048" y="1261968"/>
            <a:chExt cx="2771497" cy="353798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BD38E2D-A410-485B-B593-8B0264A06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7048" y="1261968"/>
              <a:ext cx="2771497" cy="30264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DF6D696-06D8-4D14-B3B4-382F7951A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1929" y="4147448"/>
              <a:ext cx="2446874" cy="652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1648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79ED-271A-4E40-9697-811F2DB2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Deployment</a:t>
            </a:r>
            <a:br>
              <a:rPr lang="en-US" dirty="0"/>
            </a:br>
            <a:r>
              <a:rPr lang="en-US" sz="3100" i="1" dirty="0"/>
              <a:t>Application Deployment Issues 1/3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92BC0-1446-42FC-B317-C8AE0804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3200" b="1" dirty="0"/>
              <a:t>Define instances of the component. </a:t>
            </a:r>
            <a:r>
              <a:rPr lang="en-US" sz="3200" dirty="0"/>
              <a:t>For each component that can have multiple instances, it is necessary to define the instances desired. 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3200" b="1" dirty="0"/>
              <a:t>Interconnect component instances</a:t>
            </a:r>
            <a:r>
              <a:rPr lang="en-US" sz="3200" dirty="0"/>
              <a:t>. The application architecture defines how components communicate with one another.</a:t>
            </a:r>
          </a:p>
          <a:p>
            <a:pPr marL="285750" indent="-285750">
              <a:buFont typeface="Arial"/>
              <a:buChar char="•"/>
            </a:pPr>
            <a:r>
              <a:rPr lang="en-US" sz="3200" b="1" dirty="0"/>
              <a:t>Map the component instances to physical nodes.</a:t>
            </a:r>
            <a:r>
              <a:rPr lang="en-US" sz="3200" dirty="0"/>
              <a:t> For example, two components could be deployed such that each one could run on a separate physical node. Alternatively, they could both run on the same physical node. The physical configuration of the target application is depicted on a deployment diagram.</a:t>
            </a:r>
            <a:endParaRPr lang="en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26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79ED-271A-4E40-9697-811F2DB2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Deployment</a:t>
            </a:r>
            <a:br>
              <a:rPr lang="en-US" dirty="0"/>
            </a:br>
            <a:r>
              <a:rPr lang="en-US" sz="3100" i="1" dirty="0"/>
              <a:t>Application Deployment Issues 2/3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72AA79-558D-431B-B76B-1C8634B7B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38" y="908720"/>
            <a:ext cx="7225762" cy="561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9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79ED-271A-4E40-9697-811F2DB2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Deployment</a:t>
            </a:r>
            <a:br>
              <a:rPr lang="en-US" dirty="0"/>
            </a:br>
            <a:r>
              <a:rPr lang="en-US" sz="3100" i="1" dirty="0"/>
              <a:t>Application Deployment Issues 3/3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7FA7F1-7410-4FF2-8EBF-8D8527379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50" y="1196752"/>
            <a:ext cx="821283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21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Q&amp;A">
            <a:extLst>
              <a:ext uri="{FF2B5EF4-FFF2-40B4-BE49-F238E27FC236}">
                <a16:creationId xmlns:a16="http://schemas.microsoft.com/office/drawing/2014/main" id="{4EFD41B2-4845-EB4D-9781-85BBC8E5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5107285" cy="329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7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F627-F0E5-6F16-935F-5C9E26FC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E6A4-02A1-C7B1-0F8D-1399D50EA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Hind" panose="02000000000000000000" pitchFamily="2" charset="0"/>
                <a:cs typeface="Hind" panose="02000000000000000000" pitchFamily="2" charset="0"/>
              </a:rPr>
              <a:t>A given software application could be configured to have each component-based subsystem allocated to its own separate physical node, or, alternatively, to have all or some of its components allocated to the same physical node.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Hind" panose="02000000000000000000" pitchFamily="2" charset="0"/>
                <a:cs typeface="Hind" panose="02000000000000000000" pitchFamily="2" charset="0"/>
              </a:rPr>
              <a:t>A </a:t>
            </a:r>
            <a:r>
              <a:rPr lang="en-US" sz="3200" b="1" dirty="0">
                <a:latin typeface="Hind" panose="02000000000000000000" pitchFamily="2" charset="0"/>
                <a:cs typeface="Hind" panose="02000000000000000000" pitchFamily="2" charset="0"/>
              </a:rPr>
              <a:t>component-based development</a:t>
            </a:r>
            <a:r>
              <a:rPr lang="en-US" sz="3200" dirty="0">
                <a:latin typeface="Hind" panose="02000000000000000000" pitchFamily="2" charset="0"/>
                <a:cs typeface="Hind" panose="02000000000000000000" pitchFamily="2" charset="0"/>
              </a:rPr>
              <a:t> approach</a:t>
            </a:r>
            <a:r>
              <a:rPr lang="en-US" sz="3200" dirty="0">
                <a:solidFill>
                  <a:srgbClr val="000000"/>
                </a:solidFill>
                <a:latin typeface="Hind" panose="02000000000000000000" pitchFamily="2" charset="0"/>
                <a:cs typeface="Hind" panose="02000000000000000000" pitchFamily="2" charset="0"/>
              </a:rPr>
              <a:t> </a:t>
            </a:r>
            <a:r>
              <a:rPr lang="en-US" sz="3200" dirty="0">
                <a:latin typeface="Hind" panose="02000000000000000000" pitchFamily="2" charset="0"/>
                <a:cs typeface="Hind" panose="02000000000000000000" pitchFamily="2" charset="0"/>
              </a:rPr>
              <a:t>helps achieve the goal of a distributed, highly configurable, message-based design.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Hind" panose="02000000000000000000" pitchFamily="2" charset="0"/>
                <a:cs typeface="Hind" panose="02000000000000000000" pitchFamily="2" charset="0"/>
              </a:rPr>
              <a:t>A </a:t>
            </a:r>
            <a:r>
              <a:rPr lang="en-US" sz="3200" b="1" dirty="0">
                <a:latin typeface="Hind" panose="02000000000000000000" pitchFamily="2" charset="0"/>
                <a:cs typeface="Hind" panose="02000000000000000000" pitchFamily="2" charset="0"/>
              </a:rPr>
              <a:t>distributed component </a:t>
            </a:r>
            <a:r>
              <a:rPr lang="en-US" sz="3200" dirty="0">
                <a:latin typeface="Hind" panose="02000000000000000000" pitchFamily="2" charset="0"/>
                <a:cs typeface="Hind" panose="02000000000000000000" pitchFamily="2" charset="0"/>
              </a:rPr>
              <a:t>is a concurrent object with a well-defined interface.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Hind" panose="02000000000000000000" pitchFamily="2" charset="0"/>
                <a:cs typeface="Hind" panose="02000000000000000000" pitchFamily="2" charset="0"/>
              </a:rPr>
              <a:t>A </a:t>
            </a:r>
            <a:r>
              <a:rPr lang="en-US" sz="3200" b="1" dirty="0">
                <a:latin typeface="Hind" panose="02000000000000000000" pitchFamily="2" charset="0"/>
                <a:cs typeface="Hind" panose="02000000000000000000" pitchFamily="2" charset="0"/>
              </a:rPr>
              <a:t>composite component</a:t>
            </a:r>
            <a:r>
              <a:rPr lang="en-US" sz="3200" dirty="0">
                <a:latin typeface="Hind" panose="02000000000000000000" pitchFamily="2" charset="0"/>
                <a:cs typeface="Hind" panose="02000000000000000000" pitchFamily="2" charset="0"/>
              </a:rPr>
              <a:t> is composed of other part components. A </a:t>
            </a:r>
            <a:r>
              <a:rPr lang="en-US" sz="3200" b="1" dirty="0">
                <a:latin typeface="Hind" panose="02000000000000000000" pitchFamily="2" charset="0"/>
                <a:cs typeface="Hind" panose="02000000000000000000" pitchFamily="2" charset="0"/>
              </a:rPr>
              <a:t>simple component </a:t>
            </a:r>
            <a:r>
              <a:rPr lang="en-US" sz="3200" dirty="0">
                <a:latin typeface="Hind" panose="02000000000000000000" pitchFamily="2" charset="0"/>
                <a:cs typeface="Hind" panose="02000000000000000000" pitchFamily="2" charset="0"/>
              </a:rPr>
              <a:t>has no part components within it.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/>
              <a:t>A source component on one node sends a message over the network to a destination component on a different node.</a:t>
            </a:r>
            <a:r>
              <a:rPr lang="en-US" sz="3200" dirty="0">
                <a:latin typeface="Hind" panose="02000000000000000000" pitchFamily="2" charset="0"/>
                <a:cs typeface="Hind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391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104D-5A61-44E1-90A6-4F926B6F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Designing Distributed Component-Based Software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B53B2-56A0-4C79-8E04-218D892D6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4100" dirty="0"/>
              <a:t>A distributed application consists of distributed components that can be configured to execute on distributed physical nodes.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3200" b="1" dirty="0"/>
              <a:t>Design distributed software architecture:</a:t>
            </a:r>
            <a:r>
              <a:rPr lang="en-US" sz="3200" dirty="0"/>
              <a:t> Structure the distributed application into constituent components that potentially could execute on separate nodes in a distributed environment.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3200" b="1" dirty="0"/>
              <a:t>Design constituent components: </a:t>
            </a:r>
            <a:r>
              <a:rPr lang="en-US" dirty="0"/>
              <a:t>a simple component can execute on only one node, the internals of each simple component can be designed by means of a design method for sequential object-oriented software architectures</a:t>
            </a:r>
            <a:endParaRPr lang="en-US" sz="3200" dirty="0"/>
          </a:p>
          <a:p>
            <a:pPr marL="285750" indent="-285750">
              <a:buFont typeface="Arial"/>
              <a:buChar char="•"/>
            </a:pPr>
            <a:r>
              <a:rPr lang="en-US" sz="3200" b="1" dirty="0"/>
              <a:t>Deploy the application</a:t>
            </a:r>
            <a:r>
              <a:rPr lang="en-US" sz="3200" dirty="0"/>
              <a:t>. After a distributed application has been designed, instances of it can be defined and deployed.</a:t>
            </a:r>
          </a:p>
        </p:txBody>
      </p:sp>
    </p:spTree>
    <p:extLst>
      <p:ext uri="{BB962C8B-B14F-4D97-AF65-F5344CB8AC3E}">
        <p14:creationId xmlns:p14="http://schemas.microsoft.com/office/powerpoint/2010/main" val="308871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2C72-AFE8-45E1-A210-EDDC5109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0"/>
            <a:ext cx="7211143" cy="822722"/>
          </a:xfrm>
        </p:spPr>
        <p:txBody>
          <a:bodyPr>
            <a:noAutofit/>
          </a:bodyPr>
          <a:lstStyle/>
          <a:p>
            <a:r>
              <a:rPr lang="en-US" sz="3400" dirty="0"/>
              <a:t>Composite Subsystems and </a:t>
            </a:r>
            <a:r>
              <a:rPr lang="en-US" sz="3300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22AB7-2FC6-444B-B90F-B0FC12999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en-US" sz="3200" dirty="0"/>
              <a:t>A </a:t>
            </a:r>
            <a:r>
              <a:rPr lang="en-US" sz="3200" b="1" dirty="0"/>
              <a:t>composite subsystem </a:t>
            </a:r>
            <a:r>
              <a:rPr lang="en-US" sz="3200" dirty="0"/>
              <a:t>is a component that encapsulates the internal components (objects) it contains. The component is both a logical and a physical container, but it adds no further functionality; thus, a component’s functionality is provided entirely by the part components it contains.</a:t>
            </a:r>
          </a:p>
          <a:p>
            <a:pPr marL="0" indent="0" algn="just">
              <a:spcAft>
                <a:spcPts val="600"/>
              </a:spcAft>
            </a:pPr>
            <a:endParaRPr lang="en-US" sz="3200" dirty="0"/>
          </a:p>
          <a:p>
            <a:pPr marL="0" indent="0" algn="just">
              <a:spcAft>
                <a:spcPts val="600"/>
              </a:spcAft>
            </a:pPr>
            <a:endParaRPr lang="en-US" sz="3200" dirty="0"/>
          </a:p>
          <a:p>
            <a:pPr marL="0" indent="0" algn="just">
              <a:spcAft>
                <a:spcPts val="600"/>
              </a:spcAft>
            </a:pPr>
            <a:endParaRPr lang="en-US" sz="3200" dirty="0"/>
          </a:p>
          <a:p>
            <a:pPr marL="0" indent="0" algn="just">
              <a:spcAft>
                <a:spcPts val="600"/>
              </a:spcAft>
            </a:pPr>
            <a:endParaRPr lang="en-US" sz="3200" dirty="0"/>
          </a:p>
          <a:p>
            <a:pPr marL="0" indent="0" algn="just">
              <a:spcAft>
                <a:spcPts val="600"/>
              </a:spcAft>
            </a:pPr>
            <a:endParaRPr lang="en-US" sz="3200" dirty="0"/>
          </a:p>
          <a:p>
            <a:pPr marL="0" indent="0" algn="just">
              <a:spcAft>
                <a:spcPts val="600"/>
              </a:spcAft>
            </a:pPr>
            <a:endParaRPr lang="en-US" sz="3200" dirty="0"/>
          </a:p>
          <a:p>
            <a:pPr marL="0" indent="0" algn="just">
              <a:spcAft>
                <a:spcPts val="600"/>
              </a:spcAft>
              <a:buNone/>
            </a:pPr>
            <a:r>
              <a:rPr lang="en-US" sz="3200" dirty="0"/>
              <a:t>Incoming messages to a component are passed through to the appropriate internal destination component, and outgoing messages from an internal component are passed through to the appropriate external destination component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8502C-A4EB-4956-91F7-A5652ECCE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060849"/>
            <a:ext cx="6048672" cy="287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2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0536-CD27-41B8-94F9-0602C402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Components with UML</a:t>
            </a:r>
            <a:br>
              <a:rPr lang="en-US" dirty="0"/>
            </a:br>
            <a:r>
              <a:rPr lang="en-US" sz="3300" i="1" dirty="0"/>
              <a:t>Design of Component Interfaces</a:t>
            </a:r>
          </a:p>
        </p:txBody>
      </p:sp>
      <p:sp>
        <p:nvSpPr>
          <p:cNvPr id="4" name="Google Shape;4075;p53">
            <a:extLst>
              <a:ext uri="{FF2B5EF4-FFF2-40B4-BE49-F238E27FC236}">
                <a16:creationId xmlns:a16="http://schemas.microsoft.com/office/drawing/2014/main" id="{05B0E3D7-54CC-45DF-B58D-85749EC66117}"/>
              </a:ext>
            </a:extLst>
          </p:cNvPr>
          <p:cNvSpPr txBox="1">
            <a:spLocks/>
          </p:cNvSpPr>
          <p:nvPr/>
        </p:nvSpPr>
        <p:spPr>
          <a:xfrm>
            <a:off x="569270" y="822722"/>
            <a:ext cx="5000401" cy="37913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600"/>
              </a:spcAft>
              <a:buNone/>
            </a:pPr>
            <a:r>
              <a:rPr lang="en-US" sz="2400" dirty="0"/>
              <a:t>An </a:t>
            </a:r>
            <a:r>
              <a:rPr lang="en-US" sz="2400" b="1" dirty="0"/>
              <a:t>interface</a:t>
            </a:r>
            <a:r>
              <a:rPr lang="en-US" sz="2400" dirty="0"/>
              <a:t> specifies the externally visible operations of a class or component without revealing the internal structure (implementation) of the operations.</a:t>
            </a:r>
          </a:p>
          <a:p>
            <a:pPr marL="0" indent="0" algn="just">
              <a:buNone/>
            </a:pPr>
            <a:r>
              <a:rPr lang="en-US" sz="2400" dirty="0"/>
              <a:t>Although many components are designed with one interface, it is possible for a component to provide more than one interface. If different components use a component differently, it is possible to design a separate interface for each component that requires a different interface.</a:t>
            </a:r>
            <a:endParaRPr lang="e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EF772-7053-4FC9-9689-BD489C942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67" y="1052736"/>
            <a:ext cx="3483535" cy="356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6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0536-CD27-41B8-94F9-0602C402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Components with UML</a:t>
            </a:r>
            <a:br>
              <a:rPr lang="en-US" dirty="0"/>
            </a:br>
            <a:r>
              <a:rPr lang="en-US" sz="3300" i="1" dirty="0"/>
              <a:t>Provided and Required Interfaces 1/2</a:t>
            </a:r>
          </a:p>
        </p:txBody>
      </p:sp>
      <p:sp>
        <p:nvSpPr>
          <p:cNvPr id="4" name="Google Shape;4075;p53">
            <a:extLst>
              <a:ext uri="{FF2B5EF4-FFF2-40B4-BE49-F238E27FC236}">
                <a16:creationId xmlns:a16="http://schemas.microsoft.com/office/drawing/2014/main" id="{05B0E3D7-54CC-45DF-B58D-85749EC66117}"/>
              </a:ext>
            </a:extLst>
          </p:cNvPr>
          <p:cNvSpPr txBox="1">
            <a:spLocks/>
          </p:cNvSpPr>
          <p:nvPr/>
        </p:nvSpPr>
        <p:spPr>
          <a:xfrm>
            <a:off x="569270" y="822722"/>
            <a:ext cx="8117529" cy="498254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800" dirty="0"/>
              <a:t>A </a:t>
            </a:r>
            <a:r>
              <a:rPr lang="en-US" sz="2800" b="1" dirty="0"/>
              <a:t>provided interface </a:t>
            </a:r>
            <a:r>
              <a:rPr lang="en-US" sz="2800" dirty="0"/>
              <a:t>specifies the operations that a component must fulfill. 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 </a:t>
            </a:r>
            <a:r>
              <a:rPr lang="en-US" sz="2800" b="1" dirty="0"/>
              <a:t>required interface </a:t>
            </a:r>
            <a:r>
              <a:rPr lang="en-US" sz="2800" dirty="0"/>
              <a:t>describes the operations that other components provide for this component to operate properly in a particular environment.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In particular, if a component communicates with more than one component, it can use a different </a:t>
            </a:r>
            <a:r>
              <a:rPr lang="en-US" sz="2800" b="1" dirty="0"/>
              <a:t>port</a:t>
            </a:r>
            <a:r>
              <a:rPr lang="en-US" sz="2800" dirty="0"/>
              <a:t> for each component with which it communicates. 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426929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0536-CD27-41B8-94F9-0602C402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Components with UML</a:t>
            </a:r>
            <a:br>
              <a:rPr lang="en-US" dirty="0"/>
            </a:br>
            <a:r>
              <a:rPr lang="en-US" sz="3300" i="1" dirty="0"/>
              <a:t>Provided and Required Interfaces 2/2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B8EF4-BAFB-4DC9-8C5B-537BD4D88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80728"/>
            <a:ext cx="8647335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2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0536-CD27-41B8-94F9-0602C402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Components with UML</a:t>
            </a:r>
            <a:br>
              <a:rPr lang="en-US" dirty="0"/>
            </a:br>
            <a:r>
              <a:rPr lang="en-US" sz="3100" i="1" dirty="0"/>
              <a:t>Connectors &amp; Interconnecting Components</a:t>
            </a:r>
          </a:p>
        </p:txBody>
      </p:sp>
      <p:sp>
        <p:nvSpPr>
          <p:cNvPr id="4" name="Google Shape;4075;p53">
            <a:extLst>
              <a:ext uri="{FF2B5EF4-FFF2-40B4-BE49-F238E27FC236}">
                <a16:creationId xmlns:a16="http://schemas.microsoft.com/office/drawing/2014/main" id="{05B0E3D7-54CC-45DF-B58D-85749EC66117}"/>
              </a:ext>
            </a:extLst>
          </p:cNvPr>
          <p:cNvSpPr txBox="1">
            <a:spLocks/>
          </p:cNvSpPr>
          <p:nvPr/>
        </p:nvSpPr>
        <p:spPr>
          <a:xfrm>
            <a:off x="569270" y="822722"/>
            <a:ext cx="8179194" cy="498254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Aft>
                <a:spcPts val="600"/>
              </a:spcAft>
              <a:buNone/>
            </a:pPr>
            <a:r>
              <a:rPr lang="en-US" sz="2400" dirty="0"/>
              <a:t>A connector joins the required port of one component to the provided port of another component.</a:t>
            </a:r>
          </a:p>
        </p:txBody>
      </p:sp>
      <p:sp>
        <p:nvSpPr>
          <p:cNvPr id="5" name="Google Shape;4075;p53">
            <a:extLst>
              <a:ext uri="{FF2B5EF4-FFF2-40B4-BE49-F238E27FC236}">
                <a16:creationId xmlns:a16="http://schemas.microsoft.com/office/drawing/2014/main" id="{A3ABE812-12F4-4A09-92B0-CFB80FB8FF8C}"/>
              </a:ext>
            </a:extLst>
          </p:cNvPr>
          <p:cNvSpPr txBox="1">
            <a:spLocks/>
          </p:cNvSpPr>
          <p:nvPr/>
        </p:nvSpPr>
        <p:spPr>
          <a:xfrm>
            <a:off x="539552" y="1628800"/>
            <a:ext cx="5154857" cy="11521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Aft>
                <a:spcPts val="600"/>
              </a:spcAft>
              <a:buNone/>
            </a:pPr>
            <a:r>
              <a:rPr lang="en-US" sz="2400" dirty="0"/>
              <a:t>The connected ports must be compatible with each other.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A328A-26F4-44F4-A7F3-DD93CE826E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9672" y="1236688"/>
            <a:ext cx="6367804" cy="562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2224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2_Integration Managem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01.2_Tong quan ve Du an &amp; QLDA</Template>
  <TotalTime>9382</TotalTime>
  <Words>1408</Words>
  <Application>Microsoft Office PowerPoint</Application>
  <PresentationFormat>On-screen Show (4:3)</PresentationFormat>
  <Paragraphs>99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Hind</vt:lpstr>
      <vt:lpstr>Wingdings</vt:lpstr>
      <vt:lpstr>Session 02_Integration Management</vt:lpstr>
      <vt:lpstr>Software Design (swD392)</vt:lpstr>
      <vt:lpstr>Main Contents</vt:lpstr>
      <vt:lpstr>Overview</vt:lpstr>
      <vt:lpstr>Designing Distributed Component-Based Software Architectures</vt:lpstr>
      <vt:lpstr>Composite Subsystems and Components</vt:lpstr>
      <vt:lpstr>Modeling Components with UML Design of Component Interfaces</vt:lpstr>
      <vt:lpstr>Modeling Components with UML Provided and Required Interfaces 1/2</vt:lpstr>
      <vt:lpstr>Modeling Components with UML Provided and Required Interfaces 2/2</vt:lpstr>
      <vt:lpstr>Modeling Components with UML Connectors &amp; Interconnecting Components</vt:lpstr>
      <vt:lpstr>Modeling Components with UML Designing Composite Components</vt:lpstr>
      <vt:lpstr> Component Structuring Criteria Proximity to the Source of Physical Data</vt:lpstr>
      <vt:lpstr> Component Structuring Criteria Localized Autonomy</vt:lpstr>
      <vt:lpstr> Component Structuring Criteria Performance</vt:lpstr>
      <vt:lpstr> Component Structuring Criteria Specialized Hardware</vt:lpstr>
      <vt:lpstr> Component Structuring Criteria I/O Component</vt:lpstr>
      <vt:lpstr>Group Message Comm. Patterns</vt:lpstr>
      <vt:lpstr>Group Message Comm. Patterns Broadcast Message Communication Pattern</vt:lpstr>
      <vt:lpstr>Group Message Comm. Patterns Subs/Noti Message Communication Pattern</vt:lpstr>
      <vt:lpstr>Group Message Comm. Patterns Concurrent Service Design with Subs/Noti 1/2</vt:lpstr>
      <vt:lpstr>Group Message Comm. Patterns Concurrent Service Design with Subs/Noti 2/2</vt:lpstr>
      <vt:lpstr>Application Deployment Application Deployment Issues 1/3</vt:lpstr>
      <vt:lpstr>Application Deployment Application Deployment Issues 2/3</vt:lpstr>
      <vt:lpstr>Application Deployment Application Deployment Issues 3/3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QUẢN LÝ DỰ ÁN PMP</dc:title>
  <dc:creator>iNET</dc:creator>
  <cp:lastModifiedBy>Kien Nguyen</cp:lastModifiedBy>
  <cp:revision>778</cp:revision>
  <cp:lastPrinted>2021-04-05T14:49:05Z</cp:lastPrinted>
  <dcterms:created xsi:type="dcterms:W3CDTF">2014-07-26T10:22:45Z</dcterms:created>
  <dcterms:modified xsi:type="dcterms:W3CDTF">2023-10-30T22:48:58Z</dcterms:modified>
</cp:coreProperties>
</file>