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handoutMasterIdLst>
    <p:handoutMasterId r:id="rId38"/>
  </p:handoutMasterIdLst>
  <p:sldIdLst>
    <p:sldId id="256" r:id="rId2"/>
    <p:sldId id="313" r:id="rId3"/>
    <p:sldId id="315" r:id="rId4"/>
    <p:sldId id="316" r:id="rId5"/>
    <p:sldId id="317" r:id="rId6"/>
    <p:sldId id="318" r:id="rId7"/>
    <p:sldId id="319" r:id="rId8"/>
    <p:sldId id="320" r:id="rId9"/>
    <p:sldId id="321" r:id="rId10"/>
    <p:sldId id="323" r:id="rId11"/>
    <p:sldId id="322" r:id="rId12"/>
    <p:sldId id="325" r:id="rId13"/>
    <p:sldId id="324" r:id="rId14"/>
    <p:sldId id="327" r:id="rId15"/>
    <p:sldId id="326" r:id="rId16"/>
    <p:sldId id="328" r:id="rId17"/>
    <p:sldId id="330" r:id="rId18"/>
    <p:sldId id="329" r:id="rId19"/>
    <p:sldId id="332" r:id="rId20"/>
    <p:sldId id="331" r:id="rId21"/>
    <p:sldId id="334" r:id="rId22"/>
    <p:sldId id="333" r:id="rId23"/>
    <p:sldId id="335" r:id="rId24"/>
    <p:sldId id="336" r:id="rId25"/>
    <p:sldId id="337" r:id="rId26"/>
    <p:sldId id="338" r:id="rId27"/>
    <p:sldId id="340" r:id="rId28"/>
    <p:sldId id="339" r:id="rId29"/>
    <p:sldId id="341" r:id="rId30"/>
    <p:sldId id="342" r:id="rId31"/>
    <p:sldId id="343" r:id="rId32"/>
    <p:sldId id="344" r:id="rId33"/>
    <p:sldId id="345" r:id="rId34"/>
    <p:sldId id="346" r:id="rId35"/>
    <p:sldId id="274" r:id="rId3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61"/>
    <p:restoredTop sz="90138" autoAdjust="0"/>
  </p:normalViewPr>
  <p:slideViewPr>
    <p:cSldViewPr>
      <p:cViewPr varScale="1">
        <p:scale>
          <a:sx n="68" d="100"/>
          <a:sy n="68" d="100"/>
        </p:scale>
        <p:origin x="1005"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en Nguyen" userId="0175752f-9954-422a-b203-c08021e906d8" providerId="ADAL" clId="{80A2904B-FD3F-48B2-98FD-7512BAA3BAA1}"/>
    <pc:docChg chg="undo custSel addSld modSld sldOrd">
      <pc:chgData name="Kien Nguyen" userId="0175752f-9954-422a-b203-c08021e906d8" providerId="ADAL" clId="{80A2904B-FD3F-48B2-98FD-7512BAA3BAA1}" dt="2023-07-09T03:35:05.713" v="215"/>
      <pc:docMkLst>
        <pc:docMk/>
      </pc:docMkLst>
      <pc:sldChg chg="modSp new mod">
        <pc:chgData name="Kien Nguyen" userId="0175752f-9954-422a-b203-c08021e906d8" providerId="ADAL" clId="{80A2904B-FD3F-48B2-98FD-7512BAA3BAA1}" dt="2023-07-09T03:22:43.586" v="12" actId="20577"/>
        <pc:sldMkLst>
          <pc:docMk/>
          <pc:sldMk cId="734570744" sldId="314"/>
        </pc:sldMkLst>
        <pc:spChg chg="mod">
          <ac:chgData name="Kien Nguyen" userId="0175752f-9954-422a-b203-c08021e906d8" providerId="ADAL" clId="{80A2904B-FD3F-48B2-98FD-7512BAA3BAA1}" dt="2023-07-09T03:22:40.626" v="8" actId="20577"/>
          <ac:spMkLst>
            <pc:docMk/>
            <pc:sldMk cId="734570744" sldId="314"/>
            <ac:spMk id="2" creationId="{28A04E7A-2F0E-405E-9D71-7E75E5267D56}"/>
          </ac:spMkLst>
        </pc:spChg>
        <pc:spChg chg="mod">
          <ac:chgData name="Kien Nguyen" userId="0175752f-9954-422a-b203-c08021e906d8" providerId="ADAL" clId="{80A2904B-FD3F-48B2-98FD-7512BAA3BAA1}" dt="2023-07-09T03:22:43.586" v="12" actId="20577"/>
          <ac:spMkLst>
            <pc:docMk/>
            <pc:sldMk cId="734570744" sldId="314"/>
            <ac:spMk id="3" creationId="{EC0DB910-42ED-4CBA-A310-5158C40F9C17}"/>
          </ac:spMkLst>
        </pc:spChg>
      </pc:sldChg>
      <pc:sldChg chg="modSp new mod">
        <pc:chgData name="Kien Nguyen" userId="0175752f-9954-422a-b203-c08021e906d8" providerId="ADAL" clId="{80A2904B-FD3F-48B2-98FD-7512BAA3BAA1}" dt="2023-07-09T03:22:58.743" v="19" actId="27636"/>
        <pc:sldMkLst>
          <pc:docMk/>
          <pc:sldMk cId="1940210758" sldId="315"/>
        </pc:sldMkLst>
        <pc:spChg chg="mod">
          <ac:chgData name="Kien Nguyen" userId="0175752f-9954-422a-b203-c08021e906d8" providerId="ADAL" clId="{80A2904B-FD3F-48B2-98FD-7512BAA3BAA1}" dt="2023-07-09T03:22:51.394" v="15" actId="27636"/>
          <ac:spMkLst>
            <pc:docMk/>
            <pc:sldMk cId="1940210758" sldId="315"/>
            <ac:spMk id="2" creationId="{B8DA3058-EE8F-4BD7-A30E-E66DF1A62AB7}"/>
          </ac:spMkLst>
        </pc:spChg>
        <pc:spChg chg="mod">
          <ac:chgData name="Kien Nguyen" userId="0175752f-9954-422a-b203-c08021e906d8" providerId="ADAL" clId="{80A2904B-FD3F-48B2-98FD-7512BAA3BAA1}" dt="2023-07-09T03:22:58.743" v="19" actId="27636"/>
          <ac:spMkLst>
            <pc:docMk/>
            <pc:sldMk cId="1940210758" sldId="315"/>
            <ac:spMk id="3" creationId="{D0E2D573-071F-4648-B711-7BB69728D91B}"/>
          </ac:spMkLst>
        </pc:spChg>
      </pc:sldChg>
      <pc:sldChg chg="addSp delSp modSp new mod">
        <pc:chgData name="Kien Nguyen" userId="0175752f-9954-422a-b203-c08021e906d8" providerId="ADAL" clId="{80A2904B-FD3F-48B2-98FD-7512BAA3BAA1}" dt="2023-07-09T03:24:18.752" v="33" actId="1076"/>
        <pc:sldMkLst>
          <pc:docMk/>
          <pc:sldMk cId="851382135" sldId="316"/>
        </pc:sldMkLst>
        <pc:spChg chg="mod">
          <ac:chgData name="Kien Nguyen" userId="0175752f-9954-422a-b203-c08021e906d8" providerId="ADAL" clId="{80A2904B-FD3F-48B2-98FD-7512BAA3BAA1}" dt="2023-07-09T03:23:20.888" v="21"/>
          <ac:spMkLst>
            <pc:docMk/>
            <pc:sldMk cId="851382135" sldId="316"/>
            <ac:spMk id="2" creationId="{063C005E-240F-411E-B605-159A3A37F770}"/>
          </ac:spMkLst>
        </pc:spChg>
        <pc:spChg chg="del mod">
          <ac:chgData name="Kien Nguyen" userId="0175752f-9954-422a-b203-c08021e906d8" providerId="ADAL" clId="{80A2904B-FD3F-48B2-98FD-7512BAA3BAA1}" dt="2023-07-09T03:24:08.242" v="28" actId="478"/>
          <ac:spMkLst>
            <pc:docMk/>
            <pc:sldMk cId="851382135" sldId="316"/>
            <ac:spMk id="3" creationId="{9D917485-94B6-455D-BC3B-A2AD541133AA}"/>
          </ac:spMkLst>
        </pc:spChg>
        <pc:spChg chg="add del mod">
          <ac:chgData name="Kien Nguyen" userId="0175752f-9954-422a-b203-c08021e906d8" providerId="ADAL" clId="{80A2904B-FD3F-48B2-98FD-7512BAA3BAA1}" dt="2023-07-09T03:24:12.502" v="29" actId="478"/>
          <ac:spMkLst>
            <pc:docMk/>
            <pc:sldMk cId="851382135" sldId="316"/>
            <ac:spMk id="5" creationId="{74577DCF-57C8-4DE6-8B37-B98D9BCA931D}"/>
          </ac:spMkLst>
        </pc:spChg>
        <pc:picChg chg="add mod">
          <ac:chgData name="Kien Nguyen" userId="0175752f-9954-422a-b203-c08021e906d8" providerId="ADAL" clId="{80A2904B-FD3F-48B2-98FD-7512BAA3BAA1}" dt="2023-07-09T03:24:18.752" v="33" actId="1076"/>
          <ac:picMkLst>
            <pc:docMk/>
            <pc:sldMk cId="851382135" sldId="316"/>
            <ac:picMk id="6" creationId="{F2B1F19F-7698-4FEE-8812-8488F63D815A}"/>
          </ac:picMkLst>
        </pc:picChg>
      </pc:sldChg>
      <pc:sldChg chg="add ord">
        <pc:chgData name="Kien Nguyen" userId="0175752f-9954-422a-b203-c08021e906d8" providerId="ADAL" clId="{80A2904B-FD3F-48B2-98FD-7512BAA3BAA1}" dt="2023-07-09T03:24:23.691" v="35"/>
        <pc:sldMkLst>
          <pc:docMk/>
          <pc:sldMk cId="244549917" sldId="317"/>
        </pc:sldMkLst>
      </pc:sldChg>
      <pc:sldChg chg="addSp modSp new mod">
        <pc:chgData name="Kien Nguyen" userId="0175752f-9954-422a-b203-c08021e906d8" providerId="ADAL" clId="{80A2904B-FD3F-48B2-98FD-7512BAA3BAA1}" dt="2023-07-09T03:29:18.779" v="112" actId="113"/>
        <pc:sldMkLst>
          <pc:docMk/>
          <pc:sldMk cId="1532976404" sldId="318"/>
        </pc:sldMkLst>
        <pc:spChg chg="mod">
          <ac:chgData name="Kien Nguyen" userId="0175752f-9954-422a-b203-c08021e906d8" providerId="ADAL" clId="{80A2904B-FD3F-48B2-98FD-7512BAA3BAA1}" dt="2023-07-09T03:29:15.075" v="111" actId="20577"/>
          <ac:spMkLst>
            <pc:docMk/>
            <pc:sldMk cId="1532976404" sldId="318"/>
            <ac:spMk id="2" creationId="{016DCABF-2768-475F-9C37-294873E7CCA4}"/>
          </ac:spMkLst>
        </pc:spChg>
        <pc:spChg chg="mod">
          <ac:chgData name="Kien Nguyen" userId="0175752f-9954-422a-b203-c08021e906d8" providerId="ADAL" clId="{80A2904B-FD3F-48B2-98FD-7512BAA3BAA1}" dt="2023-07-09T03:28:09.146" v="99" actId="1035"/>
          <ac:spMkLst>
            <pc:docMk/>
            <pc:sldMk cId="1532976404" sldId="318"/>
            <ac:spMk id="3" creationId="{49B10C6B-7CC7-4EED-888F-7C7698C9E1FE}"/>
          </ac:spMkLst>
        </pc:spChg>
        <pc:spChg chg="add mod">
          <ac:chgData name="Kien Nguyen" userId="0175752f-9954-422a-b203-c08021e906d8" providerId="ADAL" clId="{80A2904B-FD3F-48B2-98FD-7512BAA3BAA1}" dt="2023-07-09T03:28:09.146" v="99" actId="1035"/>
          <ac:spMkLst>
            <pc:docMk/>
            <pc:sldMk cId="1532976404" sldId="318"/>
            <ac:spMk id="4" creationId="{21AF9DAC-0157-4CC1-94E3-3E4E8CFDA033}"/>
          </ac:spMkLst>
        </pc:spChg>
        <pc:spChg chg="add mod">
          <ac:chgData name="Kien Nguyen" userId="0175752f-9954-422a-b203-c08021e906d8" providerId="ADAL" clId="{80A2904B-FD3F-48B2-98FD-7512BAA3BAA1}" dt="2023-07-09T03:29:18.779" v="112" actId="113"/>
          <ac:spMkLst>
            <pc:docMk/>
            <pc:sldMk cId="1532976404" sldId="318"/>
            <ac:spMk id="5" creationId="{981792CD-0704-4F40-AC3B-9213B895574D}"/>
          </ac:spMkLst>
        </pc:spChg>
        <pc:picChg chg="add mod">
          <ac:chgData name="Kien Nguyen" userId="0175752f-9954-422a-b203-c08021e906d8" providerId="ADAL" clId="{80A2904B-FD3F-48B2-98FD-7512BAA3BAA1}" dt="2023-07-09T03:28:47.766" v="107" actId="1036"/>
          <ac:picMkLst>
            <pc:docMk/>
            <pc:sldMk cId="1532976404" sldId="318"/>
            <ac:picMk id="6" creationId="{830FADBF-B63E-4224-97F5-C1298C23E7E3}"/>
          </ac:picMkLst>
        </pc:picChg>
      </pc:sldChg>
      <pc:sldChg chg="addSp delSp modSp add mod">
        <pc:chgData name="Kien Nguyen" userId="0175752f-9954-422a-b203-c08021e906d8" providerId="ADAL" clId="{80A2904B-FD3F-48B2-98FD-7512BAA3BAA1}" dt="2023-07-09T03:32:51.253" v="175"/>
        <pc:sldMkLst>
          <pc:docMk/>
          <pc:sldMk cId="2787773790" sldId="319"/>
        </pc:sldMkLst>
        <pc:spChg chg="mod">
          <ac:chgData name="Kien Nguyen" userId="0175752f-9954-422a-b203-c08021e906d8" providerId="ADAL" clId="{80A2904B-FD3F-48B2-98FD-7512BAA3BAA1}" dt="2023-07-09T03:29:32.527" v="114" actId="20577"/>
          <ac:spMkLst>
            <pc:docMk/>
            <pc:sldMk cId="2787773790" sldId="319"/>
            <ac:spMk id="2" creationId="{016DCABF-2768-475F-9C37-294873E7CCA4}"/>
          </ac:spMkLst>
        </pc:spChg>
        <pc:spChg chg="del">
          <ac:chgData name="Kien Nguyen" userId="0175752f-9954-422a-b203-c08021e906d8" providerId="ADAL" clId="{80A2904B-FD3F-48B2-98FD-7512BAA3BAA1}" dt="2023-07-09T03:30:00.125" v="118" actId="478"/>
          <ac:spMkLst>
            <pc:docMk/>
            <pc:sldMk cId="2787773790" sldId="319"/>
            <ac:spMk id="3" creationId="{49B10C6B-7CC7-4EED-888F-7C7698C9E1FE}"/>
          </ac:spMkLst>
        </pc:spChg>
        <pc:spChg chg="del mod">
          <ac:chgData name="Kien Nguyen" userId="0175752f-9954-422a-b203-c08021e906d8" providerId="ADAL" clId="{80A2904B-FD3F-48B2-98FD-7512BAA3BAA1}" dt="2023-07-09T03:31:02.801" v="131" actId="478"/>
          <ac:spMkLst>
            <pc:docMk/>
            <pc:sldMk cId="2787773790" sldId="319"/>
            <ac:spMk id="4" creationId="{21AF9DAC-0157-4CC1-94E3-3E4E8CFDA033}"/>
          </ac:spMkLst>
        </pc:spChg>
        <pc:spChg chg="mod">
          <ac:chgData name="Kien Nguyen" userId="0175752f-9954-422a-b203-c08021e906d8" providerId="ADAL" clId="{80A2904B-FD3F-48B2-98FD-7512BAA3BAA1}" dt="2023-07-09T03:32:37.541" v="174" actId="27636"/>
          <ac:spMkLst>
            <pc:docMk/>
            <pc:sldMk cId="2787773790" sldId="319"/>
            <ac:spMk id="5" creationId="{981792CD-0704-4F40-AC3B-9213B895574D}"/>
          </ac:spMkLst>
        </pc:spChg>
        <pc:spChg chg="add del mod">
          <ac:chgData name="Kien Nguyen" userId="0175752f-9954-422a-b203-c08021e906d8" providerId="ADAL" clId="{80A2904B-FD3F-48B2-98FD-7512BAA3BAA1}" dt="2023-07-09T03:30:04.902" v="119" actId="478"/>
          <ac:spMkLst>
            <pc:docMk/>
            <pc:sldMk cId="2787773790" sldId="319"/>
            <ac:spMk id="8" creationId="{456BC77F-7A5B-4F79-8D91-68F9AE8C8FBA}"/>
          </ac:spMkLst>
        </pc:spChg>
        <pc:picChg chg="del">
          <ac:chgData name="Kien Nguyen" userId="0175752f-9954-422a-b203-c08021e906d8" providerId="ADAL" clId="{80A2904B-FD3F-48B2-98FD-7512BAA3BAA1}" dt="2023-07-09T03:29:56.387" v="117" actId="478"/>
          <ac:picMkLst>
            <pc:docMk/>
            <pc:sldMk cId="2787773790" sldId="319"/>
            <ac:picMk id="6" creationId="{830FADBF-B63E-4224-97F5-C1298C23E7E3}"/>
          </ac:picMkLst>
        </pc:picChg>
        <pc:picChg chg="add mod">
          <ac:chgData name="Kien Nguyen" userId="0175752f-9954-422a-b203-c08021e906d8" providerId="ADAL" clId="{80A2904B-FD3F-48B2-98FD-7512BAA3BAA1}" dt="2023-07-09T03:32:51.253" v="175"/>
          <ac:picMkLst>
            <pc:docMk/>
            <pc:sldMk cId="2787773790" sldId="319"/>
            <ac:picMk id="9" creationId="{1471DD7B-A472-43C8-82C3-437853C85D48}"/>
          </ac:picMkLst>
        </pc:picChg>
      </pc:sldChg>
      <pc:sldChg chg="addSp delSp modSp add mod">
        <pc:chgData name="Kien Nguyen" userId="0175752f-9954-422a-b203-c08021e906d8" providerId="ADAL" clId="{80A2904B-FD3F-48B2-98FD-7512BAA3BAA1}" dt="2023-07-09T03:34:43.785" v="213" actId="1076"/>
        <pc:sldMkLst>
          <pc:docMk/>
          <pc:sldMk cId="3811809190" sldId="320"/>
        </pc:sldMkLst>
        <pc:spChg chg="mod">
          <ac:chgData name="Kien Nguyen" userId="0175752f-9954-422a-b203-c08021e906d8" providerId="ADAL" clId="{80A2904B-FD3F-48B2-98FD-7512BAA3BAA1}" dt="2023-07-09T03:33:18.147" v="177" actId="20577"/>
          <ac:spMkLst>
            <pc:docMk/>
            <pc:sldMk cId="3811809190" sldId="320"/>
            <ac:spMk id="2" creationId="{016DCABF-2768-475F-9C37-294873E7CCA4}"/>
          </ac:spMkLst>
        </pc:spChg>
        <pc:spChg chg="mod">
          <ac:chgData name="Kien Nguyen" userId="0175752f-9954-422a-b203-c08021e906d8" providerId="ADAL" clId="{80A2904B-FD3F-48B2-98FD-7512BAA3BAA1}" dt="2023-07-09T03:34:26.182" v="209" actId="20577"/>
          <ac:spMkLst>
            <pc:docMk/>
            <pc:sldMk cId="3811809190" sldId="320"/>
            <ac:spMk id="5" creationId="{981792CD-0704-4F40-AC3B-9213B895574D}"/>
          </ac:spMkLst>
        </pc:spChg>
        <pc:picChg chg="add mod">
          <ac:chgData name="Kien Nguyen" userId="0175752f-9954-422a-b203-c08021e906d8" providerId="ADAL" clId="{80A2904B-FD3F-48B2-98FD-7512BAA3BAA1}" dt="2023-07-09T03:34:43.785" v="213" actId="1076"/>
          <ac:picMkLst>
            <pc:docMk/>
            <pc:sldMk cId="3811809190" sldId="320"/>
            <ac:picMk id="6" creationId="{3E772B9F-62AA-4039-9552-E693D8697B99}"/>
          </ac:picMkLst>
        </pc:picChg>
        <pc:picChg chg="del">
          <ac:chgData name="Kien Nguyen" userId="0175752f-9954-422a-b203-c08021e906d8" providerId="ADAL" clId="{80A2904B-FD3F-48B2-98FD-7512BAA3BAA1}" dt="2023-07-09T03:33:44.170" v="183" actId="478"/>
          <ac:picMkLst>
            <pc:docMk/>
            <pc:sldMk cId="3811809190" sldId="320"/>
            <ac:picMk id="9" creationId="{1471DD7B-A472-43C8-82C3-437853C85D48}"/>
          </ac:picMkLst>
        </pc:picChg>
      </pc:sldChg>
      <pc:sldChg chg="modSp new mod">
        <pc:chgData name="Kien Nguyen" userId="0175752f-9954-422a-b203-c08021e906d8" providerId="ADAL" clId="{80A2904B-FD3F-48B2-98FD-7512BAA3BAA1}" dt="2023-07-09T03:35:05.713" v="215"/>
        <pc:sldMkLst>
          <pc:docMk/>
          <pc:sldMk cId="2196758030" sldId="321"/>
        </pc:sldMkLst>
        <pc:spChg chg="mod">
          <ac:chgData name="Kien Nguyen" userId="0175752f-9954-422a-b203-c08021e906d8" providerId="ADAL" clId="{80A2904B-FD3F-48B2-98FD-7512BAA3BAA1}" dt="2023-07-09T03:35:05.713" v="215"/>
          <ac:spMkLst>
            <pc:docMk/>
            <pc:sldMk cId="2196758030" sldId="321"/>
            <ac:spMk id="2" creationId="{6D0818A6-44CC-4009-A0F8-F0F6128401E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lIns="91440" tIns="45720" rIns="91440" bIns="45720" rtlCol="0"/>
          <a:lstStyle>
            <a:lvl1pPr algn="r">
              <a:defRPr sz="1200"/>
            </a:lvl1pPr>
          </a:lstStyle>
          <a:p>
            <a:fld id="{427337DF-DDE6-4329-B991-8949DA4C999F}" type="datetimeFigureOut">
              <a:rPr lang="en-US" smtClean="0"/>
              <a:t>10/31/2023</a:t>
            </a:fld>
            <a:endParaRPr lang="en-US"/>
          </a:p>
        </p:txBody>
      </p:sp>
      <p:sp>
        <p:nvSpPr>
          <p:cNvPr id="4" name="Footer Placeholder 3"/>
          <p:cNvSpPr>
            <a:spLocks noGrp="1"/>
          </p:cNvSpPr>
          <p:nvPr>
            <p:ph type="ftr" sz="quarter" idx="2"/>
          </p:nvPr>
        </p:nvSpPr>
        <p:spPr>
          <a:xfrm>
            <a:off x="0" y="9119473"/>
            <a:ext cx="3169920" cy="4800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588" y="9119473"/>
            <a:ext cx="3169920" cy="480060"/>
          </a:xfrm>
          <a:prstGeom prst="rect">
            <a:avLst/>
          </a:prstGeom>
        </p:spPr>
        <p:txBody>
          <a:bodyPr vert="horz" lIns="91440" tIns="45720" rIns="91440" bIns="45720" rtlCol="0" anchor="b"/>
          <a:lstStyle>
            <a:lvl1pPr algn="r">
              <a:defRPr sz="1200"/>
            </a:lvl1pPr>
          </a:lstStyle>
          <a:p>
            <a:fld id="{36A0BA0E-BC4D-4CA7-A044-7582170402E8}" type="slidenum">
              <a:rPr lang="en-US" smtClean="0"/>
              <a:t>‹#›</a:t>
            </a:fld>
            <a:endParaRPr lang="en-US"/>
          </a:p>
        </p:txBody>
      </p:sp>
    </p:spTree>
    <p:extLst>
      <p:ext uri="{BB962C8B-B14F-4D97-AF65-F5344CB8AC3E}">
        <p14:creationId xmlns:p14="http://schemas.microsoft.com/office/powerpoint/2010/main" val="849704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143588" y="0"/>
            <a:ext cx="3169920" cy="480060"/>
          </a:xfrm>
          <a:prstGeom prst="rect">
            <a:avLst/>
          </a:prstGeom>
        </p:spPr>
        <p:txBody>
          <a:bodyPr vert="horz" lIns="91440" tIns="45720" rIns="91440" bIns="45720" rtlCol="0"/>
          <a:lstStyle>
            <a:lvl1pPr algn="r">
              <a:defRPr sz="1200"/>
            </a:lvl1pPr>
          </a:lstStyle>
          <a:p>
            <a:fld id="{39794E18-8E48-4968-8FD9-0351CFA90743}" type="datetimeFigureOut">
              <a:rPr lang="en-GB" smtClean="0"/>
              <a:t>31/10/2023</a:t>
            </a:fld>
            <a:endParaRPr lang="en-GB"/>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119473"/>
            <a:ext cx="3169920" cy="48006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143588" y="9119473"/>
            <a:ext cx="3169920" cy="480060"/>
          </a:xfrm>
          <a:prstGeom prst="rect">
            <a:avLst/>
          </a:prstGeom>
        </p:spPr>
        <p:txBody>
          <a:bodyPr vert="horz" lIns="91440" tIns="45720" rIns="91440" bIns="45720" rtlCol="0" anchor="b"/>
          <a:lstStyle>
            <a:lvl1pPr algn="r">
              <a:defRPr sz="1200"/>
            </a:lvl1pPr>
          </a:lstStyle>
          <a:p>
            <a:fld id="{CDAE0073-C388-4BBC-94F1-A3FD064D5EAA}" type="slidenum">
              <a:rPr lang="en-GB" smtClean="0"/>
              <a:t>‹#›</a:t>
            </a:fld>
            <a:endParaRPr lang="en-GB"/>
          </a:p>
        </p:txBody>
      </p:sp>
    </p:spTree>
    <p:extLst>
      <p:ext uri="{BB962C8B-B14F-4D97-AF65-F5344CB8AC3E}">
        <p14:creationId xmlns:p14="http://schemas.microsoft.com/office/powerpoint/2010/main" val="1681304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t>After structuring the system into concurrent tasks, the next step is to </a:t>
            </a:r>
            <a:r>
              <a:rPr lang="en" sz="1200" b="1" dirty="0"/>
              <a:t>design the task interfaces</a:t>
            </a:r>
            <a:r>
              <a:rPr lang="en" sz="1200" dirty="0"/>
              <a:t>. At this stage, the interfaces between tasks are still simple messages as depicted on the analysis model communication diagrams. It is necessary to map these interfaces to task interfaces in the form of message communication, event synchronization, or access to information hiding objects</a:t>
            </a:r>
            <a:endParaRPr lang="en-US" sz="1200" dirty="0"/>
          </a:p>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25</a:t>
            </a:fld>
            <a:endParaRPr lang="en-GB"/>
          </a:p>
        </p:txBody>
      </p:sp>
    </p:spTree>
    <p:extLst>
      <p:ext uri="{BB962C8B-B14F-4D97-AF65-F5344CB8AC3E}">
        <p14:creationId xmlns:p14="http://schemas.microsoft.com/office/powerpoint/2010/main" val="3816743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Font typeface="Arial"/>
              <a:buNone/>
            </a:pPr>
            <a:r>
              <a:rPr lang="en" dirty="0"/>
              <a:t>After having determined the task interfaces, the </a:t>
            </a:r>
            <a:r>
              <a:rPr lang="en" b="1" dirty="0"/>
              <a:t>initial concurrent communication diagram </a:t>
            </a:r>
            <a:r>
              <a:rPr lang="en" dirty="0"/>
              <a:t>is revised to depict the various types of task interface. </a:t>
            </a:r>
          </a:p>
          <a:p>
            <a:pPr marL="0" indent="0" algn="just">
              <a:buFont typeface="Arial"/>
              <a:buNone/>
            </a:pPr>
            <a:r>
              <a:rPr lang="en" dirty="0"/>
              <a:t>An example of the revised concurrent communication diagram is given for the </a:t>
            </a:r>
            <a:r>
              <a:rPr lang="en" b="1" dirty="0"/>
              <a:t>ATM Client subsystem </a:t>
            </a:r>
            <a:r>
              <a:rPr lang="en" dirty="0"/>
              <a:t>of the </a:t>
            </a:r>
            <a:r>
              <a:rPr lang="en" b="1" dirty="0"/>
              <a:t>Banking System </a:t>
            </a:r>
            <a:r>
              <a:rPr lang="en" dirty="0"/>
              <a:t>case study.</a:t>
            </a:r>
            <a:r>
              <a:rPr lang="en" b="1" dirty="0"/>
              <a:t> </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30</a:t>
            </a:fld>
            <a:endParaRPr lang="en-GB"/>
          </a:p>
        </p:txBody>
      </p:sp>
    </p:spTree>
    <p:extLst>
      <p:ext uri="{BB962C8B-B14F-4D97-AF65-F5344CB8AC3E}">
        <p14:creationId xmlns:p14="http://schemas.microsoft.com/office/powerpoint/2010/main" val="3898608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00808"/>
            <a:ext cx="7772400" cy="794519"/>
          </a:xfrm>
        </p:spPr>
        <p:txBody>
          <a:bodyPr vert="horz" lIns="91440" tIns="45720" rIns="91440" bIns="45720" rtlCol="0" anchor="ctr">
            <a:noAutofit/>
          </a:bodyPr>
          <a:lstStyle>
            <a:lvl1pPr>
              <a:defRPr lang="en-GB" sz="4000" b="1" cap="all" baseline="0" dirty="0" smtClean="0">
                <a:solidFill>
                  <a:srgbClr val="DC0081"/>
                </a:solidFill>
              </a:defRPr>
            </a:lvl1pPr>
          </a:lstStyle>
          <a:p>
            <a:pPr marL="0" lvl="0" indent="0" fontAlgn="auto">
              <a:spcAft>
                <a:spcPts val="0"/>
              </a:spcAft>
            </a:pPr>
            <a:r>
              <a:rPr lang="en-US" dirty="0"/>
              <a:t>Click to edit Master style</a:t>
            </a:r>
            <a:endParaRPr lang="en-GB" dirty="0"/>
          </a:p>
        </p:txBody>
      </p:sp>
      <p:sp>
        <p:nvSpPr>
          <p:cNvPr id="3" name="Subtitle 2"/>
          <p:cNvSpPr>
            <a:spLocks noGrp="1"/>
          </p:cNvSpPr>
          <p:nvPr>
            <p:ph type="subTitle" idx="1"/>
          </p:nvPr>
        </p:nvSpPr>
        <p:spPr>
          <a:xfrm>
            <a:off x="683568" y="2495327"/>
            <a:ext cx="7776864" cy="622920"/>
          </a:xfrm>
        </p:spPr>
        <p:txBody>
          <a:bodyPr vert="horz" lIns="91440" tIns="45720" rIns="91440" bIns="45720" rtlCol="0">
            <a:normAutofit/>
          </a:bodyPr>
          <a:lstStyle>
            <a:lvl1pPr algn="ctr">
              <a:defRPr lang="en-GB" sz="3400" b="1" i="1" baseline="0" dirty="0" smtClean="0">
                <a:solidFill>
                  <a:srgbClr val="280099"/>
                </a:solidFill>
              </a:defRPr>
            </a:lvl1pPr>
          </a:lstStyle>
          <a:p>
            <a:pPr marL="0" lvl="0" indent="0" algn="ctr" fontAlgn="auto">
              <a:spcAft>
                <a:spcPts val="0"/>
              </a:spcAft>
              <a:buFont typeface="Wingdings" pitchFamily="2" charset="2"/>
              <a:buNone/>
            </a:pPr>
            <a:r>
              <a:rPr lang="en-US"/>
              <a:t>Click to edit Master subtitle style</a:t>
            </a:r>
            <a:endParaRPr lang="en-GB" dirty="0"/>
          </a:p>
        </p:txBody>
      </p:sp>
      <p:sp>
        <p:nvSpPr>
          <p:cNvPr id="4" name="Date Placeholder 3"/>
          <p:cNvSpPr>
            <a:spLocks noGrp="1"/>
          </p:cNvSpPr>
          <p:nvPr>
            <p:ph type="dt" sz="half" idx="10"/>
          </p:nvPr>
        </p:nvSpPr>
        <p:spPr/>
        <p:txBody>
          <a:bodyPr/>
          <a:lstStyle/>
          <a:p>
            <a:fld id="{220170DD-C861-476F-B7D8-5341A2B4ECC3}" type="datetimeFigureOut">
              <a:rPr lang="en-GB" smtClean="0"/>
              <a:t>31/10/2023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155074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21822" y="0"/>
            <a:ext cx="6764977" cy="822722"/>
          </a:xfrm>
        </p:spPr>
        <p:txBody>
          <a:bodyPr vert="horz" lIns="91440" tIns="45720" rIns="91440" bIns="45720" rtlCol="0" anchor="ctr">
            <a:normAutofit/>
          </a:bodyPr>
          <a:lstStyle>
            <a:lvl1pPr algn="r">
              <a:defRPr lang="en-GB" sz="3600" b="1" kern="1200" dirty="0">
                <a:solidFill>
                  <a:srgbClr val="0070C0"/>
                </a:solidFill>
                <a:latin typeface="+mj-lt"/>
                <a:ea typeface="+mj-ea"/>
                <a:cs typeface="+mj-cs"/>
              </a:defRPr>
            </a:lvl1pPr>
          </a:lstStyle>
          <a:p>
            <a:pPr lvl="0" algn="r"/>
            <a:r>
              <a:rPr lang="en-US" dirty="0"/>
              <a:t>Click to edit Master title style</a:t>
            </a:r>
            <a:endParaRPr lang="en-GB" dirty="0"/>
          </a:p>
        </p:txBody>
      </p:sp>
      <p:sp>
        <p:nvSpPr>
          <p:cNvPr id="3" name="Content Placeholder 2"/>
          <p:cNvSpPr>
            <a:spLocks noGrp="1"/>
          </p:cNvSpPr>
          <p:nvPr>
            <p:ph idx="1"/>
          </p:nvPr>
        </p:nvSpPr>
        <p:spPr>
          <a:xfrm>
            <a:off x="457200" y="976313"/>
            <a:ext cx="8229600" cy="540207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Line 1057">
            <a:extLst>
              <a:ext uri="{FF2B5EF4-FFF2-40B4-BE49-F238E27FC236}">
                <a16:creationId xmlns:a16="http://schemas.microsoft.com/office/drawing/2014/main" id="{E0180F8B-C67A-014F-86B4-6425D016713C}"/>
              </a:ext>
            </a:extLst>
          </p:cNvPr>
          <p:cNvSpPr>
            <a:spLocks noChangeShapeType="1"/>
          </p:cNvSpPr>
          <p:nvPr userDrawn="1"/>
        </p:nvSpPr>
        <p:spPr bwMode="auto">
          <a:xfrm flipV="1">
            <a:off x="457200" y="822722"/>
            <a:ext cx="8229600" cy="15783"/>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pPr fontAlgn="auto">
              <a:spcBef>
                <a:spcPts val="0"/>
              </a:spcBef>
              <a:spcAft>
                <a:spcPts val="0"/>
              </a:spcAft>
              <a:defRPr/>
            </a:pPr>
            <a:endParaRPr lang="en-US">
              <a:latin typeface="+mn-lt"/>
            </a:endParaRPr>
          </a:p>
        </p:txBody>
      </p:sp>
      <p:pic>
        <p:nvPicPr>
          <p:cNvPr id="15" name="Picture 14">
            <a:extLst>
              <a:ext uri="{FF2B5EF4-FFF2-40B4-BE49-F238E27FC236}">
                <a16:creationId xmlns:a16="http://schemas.microsoft.com/office/drawing/2014/main" id="{799CD89B-084B-D04A-A863-AD2B2ED77568}"/>
              </a:ext>
            </a:extLst>
          </p:cNvPr>
          <p:cNvPicPr>
            <a:picLocks noChangeAspect="1"/>
          </p:cNvPicPr>
          <p:nvPr userDrawn="1"/>
        </p:nvPicPr>
        <p:blipFill>
          <a:blip r:embed="rId2"/>
          <a:stretch>
            <a:fillRect/>
          </a:stretch>
        </p:blipFill>
        <p:spPr>
          <a:xfrm>
            <a:off x="472670" y="16771"/>
            <a:ext cx="1449153" cy="790170"/>
          </a:xfrm>
          <a:prstGeom prst="rect">
            <a:avLst/>
          </a:prstGeom>
        </p:spPr>
      </p:pic>
      <p:sp>
        <p:nvSpPr>
          <p:cNvPr id="11" name="Rectangle 1056">
            <a:extLst>
              <a:ext uri="{FF2B5EF4-FFF2-40B4-BE49-F238E27FC236}">
                <a16:creationId xmlns:a16="http://schemas.microsoft.com/office/drawing/2014/main" id="{9DA947C3-1AB8-1944-94EA-07318327ACB3}"/>
              </a:ext>
            </a:extLst>
          </p:cNvPr>
          <p:cNvSpPr>
            <a:spLocks noChangeArrowheads="1"/>
          </p:cNvSpPr>
          <p:nvPr userDrawn="1"/>
        </p:nvSpPr>
        <p:spPr bwMode="auto">
          <a:xfrm>
            <a:off x="444243" y="6496883"/>
            <a:ext cx="874439" cy="361117"/>
          </a:xfrm>
          <a:prstGeom prst="rect">
            <a:avLst/>
          </a:prstGeom>
          <a:noFill/>
          <a:ln w="19050">
            <a:noFill/>
            <a:miter lim="800000"/>
            <a:headEnd/>
            <a:tailEnd/>
          </a:ln>
          <a:effectLst/>
        </p:spPr>
        <p:txBody>
          <a:bodyPr/>
          <a:lstStyle/>
          <a:p>
            <a:pPr algn="ctr" fontAlgn="auto">
              <a:spcBef>
                <a:spcPts val="0"/>
              </a:spcBef>
              <a:spcAft>
                <a:spcPts val="0"/>
              </a:spcAft>
              <a:defRPr/>
            </a:pPr>
            <a:fld id="{D0EEE225-A7BC-457B-9273-D4D41378CEAC}" type="slidenum">
              <a:rPr lang="en-US" sz="1400" b="1" smtClean="0">
                <a:solidFill>
                  <a:srgbClr val="0070C0"/>
                </a:solidFill>
                <a:latin typeface="+mj-lt"/>
                <a:cs typeface="Arial" panose="020B0604020202020204" pitchFamily="34" charset="0"/>
              </a:rPr>
              <a:pPr algn="ctr" fontAlgn="auto">
                <a:spcBef>
                  <a:spcPts val="0"/>
                </a:spcBef>
                <a:spcAft>
                  <a:spcPts val="0"/>
                </a:spcAft>
                <a:defRPr/>
              </a:pPr>
              <a:t>‹#›</a:t>
            </a:fld>
            <a:r>
              <a:rPr lang="en-US" sz="1400" b="1" dirty="0">
                <a:solidFill>
                  <a:srgbClr val="0070C0"/>
                </a:solidFill>
                <a:latin typeface="+mj-lt"/>
                <a:cs typeface="Arial" panose="020B0604020202020204" pitchFamily="34" charset="0"/>
              </a:rPr>
              <a:t> / 35</a:t>
            </a:r>
          </a:p>
        </p:txBody>
      </p:sp>
      <p:cxnSp>
        <p:nvCxnSpPr>
          <p:cNvPr id="12" name="Straight Connector 11">
            <a:extLst>
              <a:ext uri="{FF2B5EF4-FFF2-40B4-BE49-F238E27FC236}">
                <a16:creationId xmlns:a16="http://schemas.microsoft.com/office/drawing/2014/main" id="{D76ADE6F-E287-9D45-BF4E-78DDB3322AB7}"/>
              </a:ext>
            </a:extLst>
          </p:cNvPr>
          <p:cNvCxnSpPr/>
          <p:nvPr userDrawn="1"/>
        </p:nvCxnSpPr>
        <p:spPr>
          <a:xfrm>
            <a:off x="444243" y="6496883"/>
            <a:ext cx="874439" cy="0"/>
          </a:xfrm>
          <a:prstGeom prst="line">
            <a:avLst/>
          </a:prstGeo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5713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20170DD-C861-476F-B7D8-5341A2B4ECC3}" type="datetimeFigureOut">
              <a:rPr lang="en-GB" smtClean="0"/>
              <a:t>31/10/2023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27496386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170DD-C861-476F-B7D8-5341A2B4ECC3}" type="datetimeFigureOut">
              <a:rPr lang="en-GB" smtClean="0"/>
              <a:t>31/10/2023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74D9D-2B93-4224-B077-96C9625F4AFD}" type="slidenum">
              <a:rPr lang="en-GB" smtClean="0"/>
              <a:t>‹#›</a:t>
            </a:fld>
            <a:endParaRPr lang="en-GB"/>
          </a:p>
        </p:txBody>
      </p:sp>
    </p:spTree>
    <p:extLst>
      <p:ext uri="{BB962C8B-B14F-4D97-AF65-F5344CB8AC3E}">
        <p14:creationId xmlns:p14="http://schemas.microsoft.com/office/powerpoint/2010/main" val="3573815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280099"/>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80099"/>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80099"/>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A045AB4-3B3B-9D46-91AA-D63674BAC40B}"/>
              </a:ext>
            </a:extLst>
          </p:cNvPr>
          <p:cNvSpPr>
            <a:spLocks noGrp="1"/>
          </p:cNvSpPr>
          <p:nvPr>
            <p:ph type="ctrTitle"/>
          </p:nvPr>
        </p:nvSpPr>
        <p:spPr>
          <a:xfrm>
            <a:off x="391999" y="2316077"/>
            <a:ext cx="8382000" cy="827171"/>
          </a:xfrm>
        </p:spPr>
        <p:txBody>
          <a:bodyPr>
            <a:noAutofit/>
          </a:bodyPr>
          <a:lstStyle/>
          <a:p>
            <a:r>
              <a:rPr lang="en-US" sz="3600" dirty="0">
                <a:solidFill>
                  <a:srgbClr val="0070C0"/>
                </a:solidFill>
                <a:latin typeface="+mn-lt"/>
                <a:ea typeface="+mn-ea"/>
                <a:cs typeface="+mn-cs"/>
              </a:rPr>
              <a:t>Software Design (swD392)</a:t>
            </a:r>
          </a:p>
        </p:txBody>
      </p:sp>
      <p:sp>
        <p:nvSpPr>
          <p:cNvPr id="12" name="Subtitle 2">
            <a:extLst>
              <a:ext uri="{FF2B5EF4-FFF2-40B4-BE49-F238E27FC236}">
                <a16:creationId xmlns:a16="http://schemas.microsoft.com/office/drawing/2014/main" id="{9E3A49C6-8B03-984C-A45B-82E3A6B8108A}"/>
              </a:ext>
            </a:extLst>
          </p:cNvPr>
          <p:cNvSpPr txBox="1">
            <a:spLocks/>
          </p:cNvSpPr>
          <p:nvPr/>
        </p:nvSpPr>
        <p:spPr>
          <a:xfrm>
            <a:off x="539553" y="3143248"/>
            <a:ext cx="7992888" cy="1005832"/>
          </a:xfrm>
          <a:prstGeom prst="rect">
            <a:avLst/>
          </a:prstGeom>
        </p:spPr>
        <p:txBody>
          <a:bodyPr>
            <a:noAutofit/>
          </a:bodyPr>
          <a:lstStyle>
            <a:lvl1pPr marL="342900" indent="-342900" algn="l" defTabSz="914400" rtl="0" eaLnBrk="1" latinLnBrk="0" hangingPunct="1">
              <a:spcBef>
                <a:spcPct val="20000"/>
              </a:spcBef>
              <a:buFont typeface="Wingdings" pitchFamily="2" charset="2"/>
              <a:buChar char="§"/>
              <a:defRPr lang="en-US" sz="3200" kern="1200" baseline="0" dirty="0" smtClean="0">
                <a:solidFill>
                  <a:srgbClr val="280099"/>
                </a:solidFill>
                <a:latin typeface="+mn-lt"/>
                <a:ea typeface="+mn-ea"/>
                <a:cs typeface="+mn-cs"/>
              </a:defRPr>
            </a:lvl1pPr>
            <a:lvl2pPr marL="742950" indent="-285750" algn="l" defTabSz="914400" rtl="0" eaLnBrk="1" latinLnBrk="0" hangingPunct="1">
              <a:spcBef>
                <a:spcPct val="20000"/>
              </a:spcBef>
              <a:buFont typeface="Arial" pitchFamily="34" charset="0"/>
              <a:buChar char="–"/>
              <a:defRPr lang="en-US" sz="2800" kern="1200" baseline="0" dirty="0" smtClean="0">
                <a:solidFill>
                  <a:srgbClr val="280099"/>
                </a:solidFill>
                <a:latin typeface="+mn-lt"/>
                <a:ea typeface="+mn-ea"/>
                <a:cs typeface="+mn-cs"/>
              </a:defRPr>
            </a:lvl2pPr>
            <a:lvl3pPr marL="1143000" indent="-228600" algn="l" defTabSz="914400" rtl="0" eaLnBrk="1" latinLnBrk="0" hangingPunct="1">
              <a:spcBef>
                <a:spcPct val="20000"/>
              </a:spcBef>
              <a:buFont typeface="Calibri" pitchFamily="34" charset="0"/>
              <a:buChar char="+"/>
              <a:defRPr lang="en-US" sz="2400" kern="1200" baseline="0" dirty="0" smtClean="0">
                <a:solidFill>
                  <a:srgbClr val="280099"/>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None/>
            </a:pPr>
            <a:r>
              <a:rPr lang="en-US" sz="3000" b="1" i="1" cap="all" dirty="0">
                <a:solidFill>
                  <a:srgbClr val="0070C0"/>
                </a:solidFill>
              </a:rPr>
              <a:t>Ch18 - Designing Concurrent and Real-Time</a:t>
            </a:r>
            <a:br>
              <a:rPr lang="en-US" sz="3000" b="1" i="1" cap="all" dirty="0">
                <a:solidFill>
                  <a:srgbClr val="0070C0"/>
                </a:solidFill>
              </a:rPr>
            </a:br>
            <a:r>
              <a:rPr lang="en-US" sz="3000" b="1" i="1" cap="all" dirty="0">
                <a:solidFill>
                  <a:srgbClr val="0070C0"/>
                </a:solidFill>
              </a:rPr>
              <a:t>Software Architectures </a:t>
            </a:r>
          </a:p>
        </p:txBody>
      </p:sp>
      <p:pic>
        <p:nvPicPr>
          <p:cNvPr id="3" name="Picture 2">
            <a:extLst>
              <a:ext uri="{FF2B5EF4-FFF2-40B4-BE49-F238E27FC236}">
                <a16:creationId xmlns:a16="http://schemas.microsoft.com/office/drawing/2014/main" id="{4443AD00-2C71-864D-957E-1D17462BF08F}"/>
              </a:ext>
            </a:extLst>
          </p:cNvPr>
          <p:cNvPicPr>
            <a:picLocks noChangeAspect="1"/>
          </p:cNvPicPr>
          <p:nvPr/>
        </p:nvPicPr>
        <p:blipFill>
          <a:blip r:embed="rId2"/>
          <a:stretch>
            <a:fillRect/>
          </a:stretch>
        </p:blipFill>
        <p:spPr>
          <a:xfrm>
            <a:off x="3131840" y="369158"/>
            <a:ext cx="2512194" cy="1369807"/>
          </a:xfrm>
          <a:prstGeom prst="rect">
            <a:avLst/>
          </a:prstGeom>
        </p:spPr>
      </p:pic>
    </p:spTree>
    <p:extLst>
      <p:ext uri="{BB962C8B-B14F-4D97-AF65-F5344CB8AC3E}">
        <p14:creationId xmlns:p14="http://schemas.microsoft.com/office/powerpoint/2010/main" val="3465895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ACDC-B7E7-420E-BE92-A416AF93C0A0}"/>
              </a:ext>
            </a:extLst>
          </p:cNvPr>
          <p:cNvSpPr>
            <a:spLocks noGrp="1"/>
          </p:cNvSpPr>
          <p:nvPr>
            <p:ph type="title"/>
          </p:nvPr>
        </p:nvSpPr>
        <p:spPr/>
        <p:txBody>
          <a:bodyPr>
            <a:normAutofit fontScale="90000"/>
          </a:bodyPr>
          <a:lstStyle/>
          <a:p>
            <a:r>
              <a:rPr lang="en-US" dirty="0"/>
              <a:t>In/Out Task Structuring Criteria</a:t>
            </a:r>
            <a:br>
              <a:rPr lang="en-US" dirty="0"/>
            </a:br>
            <a:r>
              <a:rPr lang="en-US" sz="3100" b="1" i="1" dirty="0"/>
              <a:t>Event Driven In/Out Tasks 1/2</a:t>
            </a:r>
            <a:endParaRPr lang="en-US" i="1" dirty="0"/>
          </a:p>
        </p:txBody>
      </p:sp>
      <p:sp>
        <p:nvSpPr>
          <p:cNvPr id="3" name="Content Placeholder 2">
            <a:extLst>
              <a:ext uri="{FF2B5EF4-FFF2-40B4-BE49-F238E27FC236}">
                <a16:creationId xmlns:a16="http://schemas.microsoft.com/office/drawing/2014/main" id="{18F58027-7B58-48E1-88EF-0DAD23B7759D}"/>
              </a:ext>
            </a:extLst>
          </p:cNvPr>
          <p:cNvSpPr>
            <a:spLocks noGrp="1"/>
          </p:cNvSpPr>
          <p:nvPr>
            <p:ph idx="1"/>
          </p:nvPr>
        </p:nvSpPr>
        <p:spPr>
          <a:xfrm>
            <a:off x="457200" y="976313"/>
            <a:ext cx="8229600" cy="5405015"/>
          </a:xfrm>
        </p:spPr>
        <p:txBody>
          <a:bodyPr>
            <a:normAutofit fontScale="92500" lnSpcReduction="20000"/>
          </a:bodyPr>
          <a:lstStyle/>
          <a:p>
            <a:pPr marL="285750" indent="-285750" algn="just">
              <a:buFont typeface="Arial"/>
              <a:buChar char="•"/>
            </a:pPr>
            <a:r>
              <a:rPr lang="en" sz="3200" dirty="0"/>
              <a:t>An </a:t>
            </a:r>
            <a:r>
              <a:rPr lang="en" sz="3200" b="1" dirty="0"/>
              <a:t>event driven </a:t>
            </a:r>
            <a:r>
              <a:rPr lang="en-US" sz="3200" b="1" dirty="0"/>
              <a:t>In/Out</a:t>
            </a:r>
            <a:r>
              <a:rPr lang="en" sz="3200" dirty="0"/>
              <a:t> task is needed when there is an event driven (also referred to as interrupt driven) </a:t>
            </a:r>
            <a:r>
              <a:rPr lang="en-US" sz="3200" dirty="0"/>
              <a:t>In/Out</a:t>
            </a:r>
            <a:r>
              <a:rPr lang="en" sz="3200" dirty="0"/>
              <a:t> device to which the system has to interface.</a:t>
            </a:r>
          </a:p>
          <a:p>
            <a:pPr marL="285750" indent="-285750" algn="just">
              <a:buFont typeface="Arial"/>
              <a:buChar char="•"/>
            </a:pPr>
            <a:r>
              <a:rPr lang="en" sz="3200" dirty="0"/>
              <a:t>An </a:t>
            </a:r>
            <a:r>
              <a:rPr lang="en" sz="3200" b="1" dirty="0"/>
              <a:t>event driven </a:t>
            </a:r>
            <a:r>
              <a:rPr lang="en-US" sz="3200" b="1" dirty="0"/>
              <a:t>In/Out</a:t>
            </a:r>
            <a:r>
              <a:rPr lang="en" sz="3200" dirty="0"/>
              <a:t> task is constrained to execute at the speed of the </a:t>
            </a:r>
            <a:r>
              <a:rPr lang="en-US" sz="3200" dirty="0"/>
              <a:t>In/Out</a:t>
            </a:r>
            <a:r>
              <a:rPr lang="en" sz="3200" dirty="0"/>
              <a:t> device with which it is interacting.</a:t>
            </a:r>
          </a:p>
          <a:p>
            <a:pPr marL="285750" indent="-285750">
              <a:buFont typeface="Arial"/>
              <a:buChar char="•"/>
            </a:pPr>
            <a:r>
              <a:rPr lang="en" sz="3200" dirty="0"/>
              <a:t>Another kind of event driven </a:t>
            </a:r>
            <a:r>
              <a:rPr lang="en-US" sz="3200" dirty="0"/>
              <a:t>In/Out</a:t>
            </a:r>
            <a:r>
              <a:rPr lang="en" sz="3200" dirty="0"/>
              <a:t> task is the </a:t>
            </a:r>
            <a:r>
              <a:rPr lang="en" sz="3200" b="1" i="1" dirty="0"/>
              <a:t>event driven proxy</a:t>
            </a:r>
            <a:r>
              <a:rPr lang="en" sz="3200" dirty="0"/>
              <a:t> task, which interfaces to an external system instead of an </a:t>
            </a:r>
            <a:r>
              <a:rPr lang="en-US" sz="3200" dirty="0"/>
              <a:t>In/Out</a:t>
            </a:r>
            <a:r>
              <a:rPr lang="en" sz="3200" dirty="0"/>
              <a:t> device. An </a:t>
            </a:r>
            <a:r>
              <a:rPr lang="en" sz="3200" b="1" i="1" dirty="0"/>
              <a:t>event driven proxy</a:t>
            </a:r>
            <a:r>
              <a:rPr lang="en" sz="3200" dirty="0"/>
              <a:t> task usually interacts with an external system by using messages. </a:t>
            </a:r>
            <a:br>
              <a:rPr lang="en" sz="3200" dirty="0"/>
            </a:br>
            <a:endParaRPr lang="en" sz="3200" dirty="0"/>
          </a:p>
          <a:p>
            <a:pPr marL="0" indent="0">
              <a:buNone/>
            </a:pPr>
            <a:endParaRPr lang="en-US" b="1" dirty="0"/>
          </a:p>
        </p:txBody>
      </p:sp>
    </p:spTree>
    <p:extLst>
      <p:ext uri="{BB962C8B-B14F-4D97-AF65-F5344CB8AC3E}">
        <p14:creationId xmlns:p14="http://schemas.microsoft.com/office/powerpoint/2010/main" val="4140652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ACDC-B7E7-420E-BE92-A416AF93C0A0}"/>
              </a:ext>
            </a:extLst>
          </p:cNvPr>
          <p:cNvSpPr>
            <a:spLocks noGrp="1"/>
          </p:cNvSpPr>
          <p:nvPr>
            <p:ph type="title"/>
          </p:nvPr>
        </p:nvSpPr>
        <p:spPr/>
        <p:txBody>
          <a:bodyPr>
            <a:normAutofit fontScale="90000"/>
          </a:bodyPr>
          <a:lstStyle/>
          <a:p>
            <a:r>
              <a:rPr lang="en-US" dirty="0"/>
              <a:t>In/Out Task Structuring Criteria</a:t>
            </a:r>
            <a:br>
              <a:rPr lang="en-US" dirty="0"/>
            </a:br>
            <a:r>
              <a:rPr lang="en-US" sz="3100" b="1" i="1" dirty="0"/>
              <a:t>Event Driven In/Out Tasks 2/2</a:t>
            </a:r>
            <a:endParaRPr lang="en-US" dirty="0"/>
          </a:p>
        </p:txBody>
      </p:sp>
      <p:pic>
        <p:nvPicPr>
          <p:cNvPr id="4" name="Picture 2" descr="Diagram&#10;&#10;Description automatically generated">
            <a:extLst>
              <a:ext uri="{FF2B5EF4-FFF2-40B4-BE49-F238E27FC236}">
                <a16:creationId xmlns:a16="http://schemas.microsoft.com/office/drawing/2014/main" id="{06D9F250-FD12-49D2-B5E2-1B6DADA961B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052679" y="1052736"/>
            <a:ext cx="6797016" cy="1964382"/>
          </a:xfrm>
          <a:prstGeom prst="rect">
            <a:avLst/>
          </a:prstGeom>
        </p:spPr>
      </p:pic>
      <p:sp>
        <p:nvSpPr>
          <p:cNvPr id="5" name="TextBox 4">
            <a:extLst>
              <a:ext uri="{FF2B5EF4-FFF2-40B4-BE49-F238E27FC236}">
                <a16:creationId xmlns:a16="http://schemas.microsoft.com/office/drawing/2014/main" id="{27CFA410-672E-4FFE-BADC-16C2AF0AF7C6}"/>
              </a:ext>
            </a:extLst>
          </p:cNvPr>
          <p:cNvSpPr txBox="1"/>
          <p:nvPr/>
        </p:nvSpPr>
        <p:spPr>
          <a:xfrm>
            <a:off x="2051720" y="3174788"/>
            <a:ext cx="48245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Hind"/>
              </a:rPr>
              <a:t>a) Analysis model: communication diagram. </a:t>
            </a:r>
          </a:p>
        </p:txBody>
      </p:sp>
      <p:pic>
        <p:nvPicPr>
          <p:cNvPr id="6" name="Picture 4" descr="Diagram&#10;&#10;Description automatically generated">
            <a:extLst>
              <a:ext uri="{FF2B5EF4-FFF2-40B4-BE49-F238E27FC236}">
                <a16:creationId xmlns:a16="http://schemas.microsoft.com/office/drawing/2014/main" id="{0DDF65A4-DB55-42A7-94E7-302F6400FF7D}"/>
              </a:ext>
            </a:extLst>
          </p:cNvPr>
          <p:cNvPicPr>
            <a:picLocks noChangeAspect="1"/>
          </p:cNvPicPr>
          <p:nvPr/>
        </p:nvPicPr>
        <p:blipFill>
          <a:blip r:embed="rId3"/>
          <a:stretch>
            <a:fillRect/>
          </a:stretch>
        </p:blipFill>
        <p:spPr>
          <a:xfrm>
            <a:off x="1253066" y="4149080"/>
            <a:ext cx="6703310" cy="1881090"/>
          </a:xfrm>
          <a:prstGeom prst="rect">
            <a:avLst/>
          </a:prstGeom>
        </p:spPr>
      </p:pic>
      <p:sp>
        <p:nvSpPr>
          <p:cNvPr id="7" name="TextBox 6">
            <a:extLst>
              <a:ext uri="{FF2B5EF4-FFF2-40B4-BE49-F238E27FC236}">
                <a16:creationId xmlns:a16="http://schemas.microsoft.com/office/drawing/2014/main" id="{12E56194-6318-48B1-B733-A648E7022E24}"/>
              </a:ext>
            </a:extLst>
          </p:cNvPr>
          <p:cNvSpPr txBox="1"/>
          <p:nvPr/>
        </p:nvSpPr>
        <p:spPr>
          <a:xfrm>
            <a:off x="1584999" y="6146289"/>
            <a:ext cx="626469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Hind"/>
              </a:rPr>
              <a:t>b) Design model: concurrent communication diagram </a:t>
            </a:r>
            <a:br>
              <a:rPr lang="en-US" b="1" dirty="0">
                <a:latin typeface="Hind"/>
              </a:rPr>
            </a:br>
            <a:endParaRPr lang="en-US" b="1" dirty="0">
              <a:latin typeface="Hind"/>
            </a:endParaRPr>
          </a:p>
        </p:txBody>
      </p:sp>
    </p:spTree>
    <p:extLst>
      <p:ext uri="{BB962C8B-B14F-4D97-AF65-F5344CB8AC3E}">
        <p14:creationId xmlns:p14="http://schemas.microsoft.com/office/powerpoint/2010/main" val="1884617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ACDC-B7E7-420E-BE92-A416AF93C0A0}"/>
              </a:ext>
            </a:extLst>
          </p:cNvPr>
          <p:cNvSpPr>
            <a:spLocks noGrp="1"/>
          </p:cNvSpPr>
          <p:nvPr>
            <p:ph type="title"/>
          </p:nvPr>
        </p:nvSpPr>
        <p:spPr/>
        <p:txBody>
          <a:bodyPr>
            <a:normAutofit fontScale="90000"/>
          </a:bodyPr>
          <a:lstStyle/>
          <a:p>
            <a:r>
              <a:rPr lang="en-US" dirty="0"/>
              <a:t>In/Out Task Structuring Criteria</a:t>
            </a:r>
            <a:br>
              <a:rPr lang="en-US" dirty="0"/>
            </a:br>
            <a:r>
              <a:rPr lang="en-US" sz="3100" b="1" i="1" dirty="0"/>
              <a:t>Periodic In/Out Tasks 1/2</a:t>
            </a:r>
            <a:endParaRPr lang="en-US" i="1" dirty="0"/>
          </a:p>
        </p:txBody>
      </p:sp>
      <p:sp>
        <p:nvSpPr>
          <p:cNvPr id="3" name="Content Placeholder 2">
            <a:extLst>
              <a:ext uri="{FF2B5EF4-FFF2-40B4-BE49-F238E27FC236}">
                <a16:creationId xmlns:a16="http://schemas.microsoft.com/office/drawing/2014/main" id="{18F58027-7B58-48E1-88EF-0DAD23B7759D}"/>
              </a:ext>
            </a:extLst>
          </p:cNvPr>
          <p:cNvSpPr>
            <a:spLocks noGrp="1"/>
          </p:cNvSpPr>
          <p:nvPr>
            <p:ph idx="1"/>
          </p:nvPr>
        </p:nvSpPr>
        <p:spPr>
          <a:xfrm>
            <a:off x="457200" y="976313"/>
            <a:ext cx="8229600" cy="5405015"/>
          </a:xfrm>
        </p:spPr>
        <p:txBody>
          <a:bodyPr>
            <a:normAutofit fontScale="85000" lnSpcReduction="20000"/>
          </a:bodyPr>
          <a:lstStyle/>
          <a:p>
            <a:pPr marL="285750" indent="-285750" algn="just">
              <a:buFont typeface="Arial"/>
              <a:buChar char="•"/>
            </a:pPr>
            <a:r>
              <a:rPr lang="en" sz="3200" dirty="0"/>
              <a:t>Unlike an event driven </a:t>
            </a:r>
            <a:r>
              <a:rPr lang="en-US" sz="3200" dirty="0"/>
              <a:t>In/Out</a:t>
            </a:r>
            <a:r>
              <a:rPr lang="en" sz="3200" dirty="0"/>
              <a:t> task, which deals with an event driven </a:t>
            </a:r>
            <a:r>
              <a:rPr lang="en-US" sz="3200" dirty="0"/>
              <a:t>In/Out</a:t>
            </a:r>
            <a:r>
              <a:rPr lang="en" sz="3200" dirty="0"/>
              <a:t> device, a </a:t>
            </a:r>
            <a:r>
              <a:rPr lang="en" sz="3200" b="1" dirty="0"/>
              <a:t>periodic </a:t>
            </a:r>
            <a:r>
              <a:rPr lang="en-US" sz="3200" b="1" dirty="0"/>
              <a:t>In/Out</a:t>
            </a:r>
            <a:r>
              <a:rPr lang="en" sz="3200" b="1" dirty="0"/>
              <a:t> task</a:t>
            </a:r>
            <a:r>
              <a:rPr lang="en" sz="3200" dirty="0"/>
              <a:t> deals with a passive </a:t>
            </a:r>
            <a:r>
              <a:rPr lang="en-US" sz="3200" dirty="0"/>
              <a:t>In/Out</a:t>
            </a:r>
            <a:r>
              <a:rPr lang="en" sz="3200" dirty="0"/>
              <a:t> device, in which the device is polled on a regular basis. In this situation, the activation of the task is periodic but its function is </a:t>
            </a:r>
            <a:r>
              <a:rPr lang="en-US" sz="3200" dirty="0"/>
              <a:t>In/Out</a:t>
            </a:r>
            <a:r>
              <a:rPr lang="en" sz="3200" dirty="0"/>
              <a:t>-related. </a:t>
            </a:r>
          </a:p>
          <a:p>
            <a:pPr marL="285750" indent="-285750" algn="just">
              <a:buFont typeface="Arial"/>
              <a:buChar char="•"/>
            </a:pPr>
            <a:r>
              <a:rPr lang="en" sz="3200" dirty="0"/>
              <a:t>Periodic </a:t>
            </a:r>
            <a:r>
              <a:rPr lang="en-US" sz="3200" dirty="0"/>
              <a:t>In/Out</a:t>
            </a:r>
            <a:r>
              <a:rPr lang="en" sz="3200" dirty="0"/>
              <a:t> tasks are often used for simple </a:t>
            </a:r>
            <a:r>
              <a:rPr lang="en-US" sz="3200" dirty="0"/>
              <a:t>In/Out</a:t>
            </a:r>
            <a:r>
              <a:rPr lang="en" sz="3200" dirty="0"/>
              <a:t> devices that, </a:t>
            </a:r>
            <a:r>
              <a:rPr lang="en" sz="3200" b="1" dirty="0"/>
              <a:t>unlike </a:t>
            </a:r>
            <a:r>
              <a:rPr lang="en" sz="3200" dirty="0"/>
              <a:t>event driven </a:t>
            </a:r>
            <a:r>
              <a:rPr lang="en-US" sz="3200" dirty="0"/>
              <a:t>In/Out</a:t>
            </a:r>
            <a:r>
              <a:rPr lang="en" sz="3200" dirty="0"/>
              <a:t> devices, </a:t>
            </a:r>
            <a:r>
              <a:rPr lang="en" sz="3200" b="1" dirty="0"/>
              <a:t>do not</a:t>
            </a:r>
            <a:r>
              <a:rPr lang="en" sz="3200" dirty="0"/>
              <a:t> </a:t>
            </a:r>
            <a:r>
              <a:rPr lang="en" sz="3200" b="1" dirty="0"/>
              <a:t>generate</a:t>
            </a:r>
            <a:r>
              <a:rPr lang="en" sz="3200" dirty="0"/>
              <a:t> interrupts when </a:t>
            </a:r>
            <a:r>
              <a:rPr lang="en-US" sz="3200" dirty="0"/>
              <a:t>In/Out</a:t>
            </a:r>
            <a:r>
              <a:rPr lang="en" sz="3200" dirty="0"/>
              <a:t> is available. Thus, they are often used for passive sensor devices that need to be sampled periodically.</a:t>
            </a:r>
          </a:p>
          <a:p>
            <a:pPr marL="285750" indent="-285750" algn="just">
              <a:buFont typeface="Arial"/>
              <a:buChar char="•"/>
            </a:pPr>
            <a:r>
              <a:rPr lang="en" sz="3200" dirty="0"/>
              <a:t>Consider a passive digital input device – for example, the engine sensor. This is handled by a </a:t>
            </a:r>
            <a:r>
              <a:rPr lang="en" sz="3200" b="1" dirty="0"/>
              <a:t>periodic </a:t>
            </a:r>
            <a:r>
              <a:rPr lang="en-US" sz="3200" b="1" dirty="0"/>
              <a:t>In/Out</a:t>
            </a:r>
            <a:r>
              <a:rPr lang="en" sz="3200" b="1" dirty="0"/>
              <a:t> task</a:t>
            </a:r>
            <a:r>
              <a:rPr lang="en" sz="3200" dirty="0"/>
              <a:t>. The task is activated by a timer event and then reads the status of the device.</a:t>
            </a:r>
          </a:p>
        </p:txBody>
      </p:sp>
    </p:spTree>
    <p:extLst>
      <p:ext uri="{BB962C8B-B14F-4D97-AF65-F5344CB8AC3E}">
        <p14:creationId xmlns:p14="http://schemas.microsoft.com/office/powerpoint/2010/main" val="1542137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ACDC-B7E7-420E-BE92-A416AF93C0A0}"/>
              </a:ext>
            </a:extLst>
          </p:cNvPr>
          <p:cNvSpPr>
            <a:spLocks noGrp="1"/>
          </p:cNvSpPr>
          <p:nvPr>
            <p:ph type="title"/>
          </p:nvPr>
        </p:nvSpPr>
        <p:spPr/>
        <p:txBody>
          <a:bodyPr>
            <a:normAutofit fontScale="90000"/>
          </a:bodyPr>
          <a:lstStyle/>
          <a:p>
            <a:r>
              <a:rPr lang="en-US" dirty="0"/>
              <a:t>In/Out Task Structuring Criteria</a:t>
            </a:r>
            <a:br>
              <a:rPr lang="en-US" dirty="0"/>
            </a:br>
            <a:r>
              <a:rPr lang="en-US" sz="3100" b="1" i="1" dirty="0"/>
              <a:t>Periodic In/Out Tasks 2/2</a:t>
            </a:r>
            <a:endParaRPr lang="en-US" sz="3100" dirty="0"/>
          </a:p>
        </p:txBody>
      </p:sp>
      <p:sp>
        <p:nvSpPr>
          <p:cNvPr id="5" name="TextBox 4">
            <a:extLst>
              <a:ext uri="{FF2B5EF4-FFF2-40B4-BE49-F238E27FC236}">
                <a16:creationId xmlns:a16="http://schemas.microsoft.com/office/drawing/2014/main" id="{27CFA410-672E-4FFE-BADC-16C2AF0AF7C6}"/>
              </a:ext>
            </a:extLst>
          </p:cNvPr>
          <p:cNvSpPr txBox="1"/>
          <p:nvPr/>
        </p:nvSpPr>
        <p:spPr>
          <a:xfrm>
            <a:off x="2051720" y="3059668"/>
            <a:ext cx="48245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Hind"/>
              </a:rPr>
              <a:t>a) Analysis model: communication diagram. </a:t>
            </a:r>
          </a:p>
        </p:txBody>
      </p:sp>
      <p:sp>
        <p:nvSpPr>
          <p:cNvPr id="7" name="TextBox 6">
            <a:extLst>
              <a:ext uri="{FF2B5EF4-FFF2-40B4-BE49-F238E27FC236}">
                <a16:creationId xmlns:a16="http://schemas.microsoft.com/office/drawing/2014/main" id="{12E56194-6318-48B1-B733-A648E7022E24}"/>
              </a:ext>
            </a:extLst>
          </p:cNvPr>
          <p:cNvSpPr txBox="1"/>
          <p:nvPr/>
        </p:nvSpPr>
        <p:spPr>
          <a:xfrm>
            <a:off x="1584999" y="6293527"/>
            <a:ext cx="626469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Hind"/>
              </a:rPr>
              <a:t>b) Design model: concurrent communication diagram </a:t>
            </a:r>
            <a:br>
              <a:rPr lang="en-US" b="1" dirty="0">
                <a:latin typeface="Hind"/>
              </a:rPr>
            </a:br>
            <a:endParaRPr lang="en-US" b="1" dirty="0">
              <a:latin typeface="Hind"/>
            </a:endParaRPr>
          </a:p>
        </p:txBody>
      </p:sp>
      <p:pic>
        <p:nvPicPr>
          <p:cNvPr id="8" name="Picture 2" descr="Diagram&#10;&#10;Description automatically generated">
            <a:extLst>
              <a:ext uri="{FF2B5EF4-FFF2-40B4-BE49-F238E27FC236}">
                <a16:creationId xmlns:a16="http://schemas.microsoft.com/office/drawing/2014/main" id="{61808FF1-EAD7-4B25-BE4D-87FA00F1F12B}"/>
              </a:ext>
            </a:extLst>
          </p:cNvPr>
          <p:cNvPicPr>
            <a:picLocks noChangeAspect="1"/>
          </p:cNvPicPr>
          <p:nvPr/>
        </p:nvPicPr>
        <p:blipFill>
          <a:blip r:embed="rId2"/>
          <a:stretch>
            <a:fillRect/>
          </a:stretch>
        </p:blipFill>
        <p:spPr>
          <a:xfrm>
            <a:off x="1048432" y="837609"/>
            <a:ext cx="6957705" cy="2209820"/>
          </a:xfrm>
          <a:prstGeom prst="rect">
            <a:avLst/>
          </a:prstGeom>
        </p:spPr>
      </p:pic>
      <p:pic>
        <p:nvPicPr>
          <p:cNvPr id="9" name="Picture 3" descr="Diagram&#10;&#10;Description automatically generated">
            <a:extLst>
              <a:ext uri="{FF2B5EF4-FFF2-40B4-BE49-F238E27FC236}">
                <a16:creationId xmlns:a16="http://schemas.microsoft.com/office/drawing/2014/main" id="{B16A905E-8213-4F6C-B2AD-10D9CAAF3A65}"/>
              </a:ext>
            </a:extLst>
          </p:cNvPr>
          <p:cNvPicPr>
            <a:picLocks noChangeAspect="1"/>
          </p:cNvPicPr>
          <p:nvPr/>
        </p:nvPicPr>
        <p:blipFill>
          <a:blip r:embed="rId3"/>
          <a:stretch>
            <a:fillRect/>
          </a:stretch>
        </p:blipFill>
        <p:spPr>
          <a:xfrm>
            <a:off x="1229783" y="3803464"/>
            <a:ext cx="6619912" cy="2369078"/>
          </a:xfrm>
          <a:prstGeom prst="rect">
            <a:avLst/>
          </a:prstGeom>
        </p:spPr>
      </p:pic>
    </p:spTree>
    <p:extLst>
      <p:ext uri="{BB962C8B-B14F-4D97-AF65-F5344CB8AC3E}">
        <p14:creationId xmlns:p14="http://schemas.microsoft.com/office/powerpoint/2010/main" val="2794504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ACDC-B7E7-420E-BE92-A416AF93C0A0}"/>
              </a:ext>
            </a:extLst>
          </p:cNvPr>
          <p:cNvSpPr>
            <a:spLocks noGrp="1"/>
          </p:cNvSpPr>
          <p:nvPr>
            <p:ph type="title"/>
          </p:nvPr>
        </p:nvSpPr>
        <p:spPr/>
        <p:txBody>
          <a:bodyPr>
            <a:normAutofit fontScale="90000"/>
          </a:bodyPr>
          <a:lstStyle/>
          <a:p>
            <a:r>
              <a:rPr lang="en-US" dirty="0"/>
              <a:t>In/Out Task Structuring Criteria</a:t>
            </a:r>
            <a:br>
              <a:rPr lang="en-US" dirty="0"/>
            </a:br>
            <a:r>
              <a:rPr lang="en-US" sz="3100" b="1" i="1" dirty="0"/>
              <a:t>Demand Driven In/Out Tasks 1/2</a:t>
            </a:r>
            <a:endParaRPr lang="en-US" i="1" dirty="0"/>
          </a:p>
        </p:txBody>
      </p:sp>
      <p:sp>
        <p:nvSpPr>
          <p:cNvPr id="3" name="Content Placeholder 2">
            <a:extLst>
              <a:ext uri="{FF2B5EF4-FFF2-40B4-BE49-F238E27FC236}">
                <a16:creationId xmlns:a16="http://schemas.microsoft.com/office/drawing/2014/main" id="{18F58027-7B58-48E1-88EF-0DAD23B7759D}"/>
              </a:ext>
            </a:extLst>
          </p:cNvPr>
          <p:cNvSpPr>
            <a:spLocks noGrp="1"/>
          </p:cNvSpPr>
          <p:nvPr>
            <p:ph idx="1"/>
          </p:nvPr>
        </p:nvSpPr>
        <p:spPr>
          <a:xfrm>
            <a:off x="457200" y="976313"/>
            <a:ext cx="8229600" cy="5405015"/>
          </a:xfrm>
        </p:spPr>
        <p:txBody>
          <a:bodyPr>
            <a:normAutofit fontScale="85000" lnSpcReduction="10000"/>
          </a:bodyPr>
          <a:lstStyle/>
          <a:p>
            <a:pPr marL="285750" indent="-285750" algn="just">
              <a:buFont typeface="Arial"/>
              <a:buChar char="•"/>
            </a:pPr>
            <a:r>
              <a:rPr lang="en" sz="3200" b="1" dirty="0"/>
              <a:t>Demand driven </a:t>
            </a:r>
            <a:r>
              <a:rPr lang="en-US" sz="3200" b="1" dirty="0"/>
              <a:t>In/Out</a:t>
            </a:r>
            <a:r>
              <a:rPr lang="en" sz="3200" b="1" dirty="0"/>
              <a:t> tasks</a:t>
            </a:r>
            <a:r>
              <a:rPr lang="en" sz="3200" dirty="0"/>
              <a:t> (referred to as </a:t>
            </a:r>
            <a:r>
              <a:rPr lang="en" sz="3200" b="1" dirty="0"/>
              <a:t>passive </a:t>
            </a:r>
            <a:r>
              <a:rPr lang="en-US" sz="3200" b="1" dirty="0"/>
              <a:t>In/Out</a:t>
            </a:r>
            <a:r>
              <a:rPr lang="en" sz="3200" b="1" dirty="0"/>
              <a:t> task</a:t>
            </a:r>
            <a:r>
              <a:rPr lang="en" sz="3200" dirty="0"/>
              <a:t>)</a:t>
            </a:r>
            <a:r>
              <a:rPr lang="en" sz="3200" b="1" dirty="0"/>
              <a:t> </a:t>
            </a:r>
            <a:r>
              <a:rPr lang="en" sz="3200" dirty="0"/>
              <a:t>are used when dealing with passive </a:t>
            </a:r>
            <a:r>
              <a:rPr lang="en-US" sz="3200" dirty="0"/>
              <a:t>In/Out</a:t>
            </a:r>
            <a:r>
              <a:rPr lang="en" sz="3200" dirty="0"/>
              <a:t> devices that do not need to be polled and, hence, do not need periodic </a:t>
            </a:r>
            <a:r>
              <a:rPr lang="en-US" sz="3200" dirty="0"/>
              <a:t>In/Out</a:t>
            </a:r>
            <a:r>
              <a:rPr lang="en" sz="3200" dirty="0"/>
              <a:t> tasks. In particular, they are used when it is considered desirable to overlap computation with </a:t>
            </a:r>
            <a:r>
              <a:rPr lang="en-US" sz="3200" dirty="0"/>
              <a:t>In/Out</a:t>
            </a:r>
            <a:r>
              <a:rPr lang="en" sz="3200" dirty="0"/>
              <a:t>. A demand driven </a:t>
            </a:r>
            <a:r>
              <a:rPr lang="en-US" sz="3200" dirty="0"/>
              <a:t>In/Out</a:t>
            </a:r>
            <a:r>
              <a:rPr lang="en" sz="3200" dirty="0"/>
              <a:t> task is used in such a situation to interface to the passive </a:t>
            </a:r>
            <a:r>
              <a:rPr lang="en-US" sz="3200" dirty="0"/>
              <a:t>In/Out</a:t>
            </a:r>
            <a:r>
              <a:rPr lang="en" sz="3200" dirty="0"/>
              <a:t> device.</a:t>
            </a:r>
          </a:p>
          <a:p>
            <a:pPr marL="285750" indent="-285750" algn="just">
              <a:buFont typeface="Arial"/>
              <a:buChar char="•"/>
            </a:pPr>
            <a:r>
              <a:rPr lang="en" sz="3200" b="1" dirty="0"/>
              <a:t>Demand driven </a:t>
            </a:r>
            <a:r>
              <a:rPr lang="en-US" sz="3200" b="1" dirty="0"/>
              <a:t>In/Out</a:t>
            </a:r>
            <a:r>
              <a:rPr lang="en" sz="3200" b="1" dirty="0"/>
              <a:t> tasks</a:t>
            </a:r>
            <a:r>
              <a:rPr lang="en" sz="3200" dirty="0"/>
              <a:t> are used more often with output devices than with input devices, because the output can be overlapped with the computation more often. Usually, if the </a:t>
            </a:r>
            <a:r>
              <a:rPr lang="en-US" sz="3200" dirty="0"/>
              <a:t>In/Out</a:t>
            </a:r>
            <a:r>
              <a:rPr lang="en" sz="3200" dirty="0"/>
              <a:t> and computation are to be overlapped for a passive input device, a periodic input task is used</a:t>
            </a:r>
          </a:p>
          <a:p>
            <a:pPr marL="285750" indent="-285750" algn="just">
              <a:buFont typeface="Arial"/>
              <a:buChar char="•"/>
            </a:pPr>
            <a:endParaRPr lang="en" sz="3200" dirty="0"/>
          </a:p>
        </p:txBody>
      </p:sp>
    </p:spTree>
    <p:extLst>
      <p:ext uri="{BB962C8B-B14F-4D97-AF65-F5344CB8AC3E}">
        <p14:creationId xmlns:p14="http://schemas.microsoft.com/office/powerpoint/2010/main" val="334329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ACDC-B7E7-420E-BE92-A416AF93C0A0}"/>
              </a:ext>
            </a:extLst>
          </p:cNvPr>
          <p:cNvSpPr>
            <a:spLocks noGrp="1"/>
          </p:cNvSpPr>
          <p:nvPr>
            <p:ph type="title"/>
          </p:nvPr>
        </p:nvSpPr>
        <p:spPr/>
        <p:txBody>
          <a:bodyPr>
            <a:normAutofit fontScale="90000"/>
          </a:bodyPr>
          <a:lstStyle/>
          <a:p>
            <a:r>
              <a:rPr lang="en-US" dirty="0"/>
              <a:t>In/Out Task Structuring Criteria</a:t>
            </a:r>
            <a:br>
              <a:rPr lang="en-US" dirty="0"/>
            </a:br>
            <a:r>
              <a:rPr lang="en-US" sz="3100" b="1" i="1" dirty="0"/>
              <a:t>Demand Driven In/Out Tasks 2/2</a:t>
            </a:r>
            <a:endParaRPr lang="en-US" sz="3100" dirty="0"/>
          </a:p>
        </p:txBody>
      </p:sp>
      <p:sp>
        <p:nvSpPr>
          <p:cNvPr id="5" name="TextBox 4">
            <a:extLst>
              <a:ext uri="{FF2B5EF4-FFF2-40B4-BE49-F238E27FC236}">
                <a16:creationId xmlns:a16="http://schemas.microsoft.com/office/drawing/2014/main" id="{27CFA410-672E-4FFE-BADC-16C2AF0AF7C6}"/>
              </a:ext>
            </a:extLst>
          </p:cNvPr>
          <p:cNvSpPr txBox="1"/>
          <p:nvPr/>
        </p:nvSpPr>
        <p:spPr>
          <a:xfrm>
            <a:off x="2051720" y="3059668"/>
            <a:ext cx="48245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Hind"/>
              </a:rPr>
              <a:t>a) Analysis model: communication diagram. </a:t>
            </a:r>
          </a:p>
        </p:txBody>
      </p:sp>
      <p:sp>
        <p:nvSpPr>
          <p:cNvPr id="7" name="TextBox 6">
            <a:extLst>
              <a:ext uri="{FF2B5EF4-FFF2-40B4-BE49-F238E27FC236}">
                <a16:creationId xmlns:a16="http://schemas.microsoft.com/office/drawing/2014/main" id="{12E56194-6318-48B1-B733-A648E7022E24}"/>
              </a:ext>
            </a:extLst>
          </p:cNvPr>
          <p:cNvSpPr txBox="1"/>
          <p:nvPr/>
        </p:nvSpPr>
        <p:spPr>
          <a:xfrm>
            <a:off x="1584999" y="6293527"/>
            <a:ext cx="626469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Hind"/>
              </a:rPr>
              <a:t>b) Design model: concurrent communication diagram </a:t>
            </a:r>
            <a:br>
              <a:rPr lang="en-US" b="1" dirty="0">
                <a:latin typeface="Hind"/>
              </a:rPr>
            </a:br>
            <a:endParaRPr lang="en-US" b="1" dirty="0">
              <a:latin typeface="Hind"/>
            </a:endParaRPr>
          </a:p>
        </p:txBody>
      </p:sp>
      <p:pic>
        <p:nvPicPr>
          <p:cNvPr id="10" name="Picture 6" descr="Diagram&#10;&#10;Description automatically generated">
            <a:extLst>
              <a:ext uri="{FF2B5EF4-FFF2-40B4-BE49-F238E27FC236}">
                <a16:creationId xmlns:a16="http://schemas.microsoft.com/office/drawing/2014/main" id="{928FFCA6-CB39-4247-BF94-8003C1A95F4B}"/>
              </a:ext>
            </a:extLst>
          </p:cNvPr>
          <p:cNvPicPr>
            <a:picLocks noChangeAspect="1"/>
          </p:cNvPicPr>
          <p:nvPr/>
        </p:nvPicPr>
        <p:blipFill>
          <a:blip r:embed="rId2"/>
          <a:stretch>
            <a:fillRect/>
          </a:stretch>
        </p:blipFill>
        <p:spPr>
          <a:xfrm>
            <a:off x="1475656" y="925706"/>
            <a:ext cx="5328592" cy="2133962"/>
          </a:xfrm>
          <a:prstGeom prst="rect">
            <a:avLst/>
          </a:prstGeom>
        </p:spPr>
      </p:pic>
      <p:pic>
        <p:nvPicPr>
          <p:cNvPr id="11" name="Picture 8" descr="Diagram&#10;&#10;Description automatically generated">
            <a:extLst>
              <a:ext uri="{FF2B5EF4-FFF2-40B4-BE49-F238E27FC236}">
                <a16:creationId xmlns:a16="http://schemas.microsoft.com/office/drawing/2014/main" id="{12F8B7D2-438B-46A4-AFEA-DAEE4EC1DF0D}"/>
              </a:ext>
            </a:extLst>
          </p:cNvPr>
          <p:cNvPicPr>
            <a:picLocks noChangeAspect="1"/>
          </p:cNvPicPr>
          <p:nvPr/>
        </p:nvPicPr>
        <p:blipFill>
          <a:blip r:embed="rId3"/>
          <a:stretch>
            <a:fillRect/>
          </a:stretch>
        </p:blipFill>
        <p:spPr>
          <a:xfrm>
            <a:off x="1187624" y="3687249"/>
            <a:ext cx="6048672" cy="2467555"/>
          </a:xfrm>
          <a:prstGeom prst="rect">
            <a:avLst/>
          </a:prstGeom>
        </p:spPr>
      </p:pic>
    </p:spTree>
    <p:extLst>
      <p:ext uri="{BB962C8B-B14F-4D97-AF65-F5344CB8AC3E}">
        <p14:creationId xmlns:p14="http://schemas.microsoft.com/office/powerpoint/2010/main" val="4174704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ACDC-B7E7-420E-BE92-A416AF93C0A0}"/>
              </a:ext>
            </a:extLst>
          </p:cNvPr>
          <p:cNvSpPr>
            <a:spLocks noGrp="1"/>
          </p:cNvSpPr>
          <p:nvPr>
            <p:ph type="title"/>
          </p:nvPr>
        </p:nvSpPr>
        <p:spPr/>
        <p:txBody>
          <a:bodyPr>
            <a:normAutofit fontScale="90000"/>
          </a:bodyPr>
          <a:lstStyle/>
          <a:p>
            <a:r>
              <a:rPr lang="en-US" dirty="0"/>
              <a:t>Internal Task Structuring Criteria</a:t>
            </a:r>
            <a:br>
              <a:rPr lang="en-US" dirty="0"/>
            </a:br>
            <a:r>
              <a:rPr lang="en-US" sz="3100" b="1" i="1" dirty="0"/>
              <a:t>Periodic Tasks </a:t>
            </a:r>
            <a:endParaRPr lang="en-US" i="1" dirty="0"/>
          </a:p>
        </p:txBody>
      </p:sp>
      <p:sp>
        <p:nvSpPr>
          <p:cNvPr id="3" name="Content Placeholder 2">
            <a:extLst>
              <a:ext uri="{FF2B5EF4-FFF2-40B4-BE49-F238E27FC236}">
                <a16:creationId xmlns:a16="http://schemas.microsoft.com/office/drawing/2014/main" id="{18F58027-7B58-48E1-88EF-0DAD23B7759D}"/>
              </a:ext>
            </a:extLst>
          </p:cNvPr>
          <p:cNvSpPr>
            <a:spLocks noGrp="1"/>
          </p:cNvSpPr>
          <p:nvPr>
            <p:ph idx="1"/>
          </p:nvPr>
        </p:nvSpPr>
        <p:spPr>
          <a:xfrm>
            <a:off x="457200" y="976313"/>
            <a:ext cx="8229600" cy="5405015"/>
          </a:xfrm>
        </p:spPr>
        <p:txBody>
          <a:bodyPr>
            <a:normAutofit fontScale="77500" lnSpcReduction="20000"/>
          </a:bodyPr>
          <a:lstStyle/>
          <a:p>
            <a:pPr marL="285750" indent="-285750" algn="just">
              <a:buFont typeface="Arial"/>
              <a:buChar char="•"/>
            </a:pPr>
            <a:r>
              <a:rPr lang="en" dirty="0"/>
              <a:t>Many real-time and concurrent systems have activities that need to be executed on a periodic basis – for example, computing the distance traveled by the car or the current speed of the car. These periodic activities are typically handled by periodic tasks.</a:t>
            </a:r>
          </a:p>
          <a:p>
            <a:pPr marL="285750" indent="-285750" algn="just">
              <a:buFont typeface="Arial"/>
              <a:buChar char="•"/>
            </a:pPr>
            <a:r>
              <a:rPr lang="en" dirty="0"/>
              <a:t>Although periodic </a:t>
            </a:r>
            <a:r>
              <a:rPr lang="en-US" dirty="0"/>
              <a:t>In/Out</a:t>
            </a:r>
            <a:r>
              <a:rPr lang="en" dirty="0"/>
              <a:t> activities are structured as periodic </a:t>
            </a:r>
            <a:r>
              <a:rPr lang="en-US" dirty="0"/>
              <a:t>In/Out</a:t>
            </a:r>
            <a:r>
              <a:rPr lang="en" dirty="0"/>
              <a:t> tasks, periodic internal activities are structured as </a:t>
            </a:r>
            <a:r>
              <a:rPr lang="en" b="1" dirty="0"/>
              <a:t>periodic tasks</a:t>
            </a:r>
            <a:r>
              <a:rPr lang="en" dirty="0"/>
              <a:t>. Internal periodic tasks include </a:t>
            </a:r>
            <a:r>
              <a:rPr lang="en" b="1" i="1" dirty="0"/>
              <a:t>periodic algorithm tasks</a:t>
            </a:r>
            <a:r>
              <a:rPr lang="en" dirty="0"/>
              <a:t>.</a:t>
            </a:r>
          </a:p>
          <a:p>
            <a:pPr marL="285750" indent="-285750" algn="just">
              <a:buFont typeface="Arial"/>
              <a:buChar char="•"/>
            </a:pPr>
            <a:r>
              <a:rPr lang="en" dirty="0"/>
              <a:t>An activity that needs to be executed periodically (i.e., at regular, equally spaced intervals of time) is structured as a </a:t>
            </a:r>
            <a:r>
              <a:rPr lang="en" b="1" dirty="0"/>
              <a:t>separate periodic task</a:t>
            </a:r>
            <a:r>
              <a:rPr lang="en" dirty="0"/>
              <a:t>. The task is activated by a timer event, performs the periodic activity, and then waits for the next timer event. The </a:t>
            </a:r>
            <a:r>
              <a:rPr lang="en" b="1" dirty="0"/>
              <a:t>task’s period</a:t>
            </a:r>
            <a:r>
              <a:rPr lang="en" dirty="0"/>
              <a:t> is the time between successive activations.</a:t>
            </a:r>
          </a:p>
          <a:p>
            <a:pPr marL="0" indent="0" algn="just">
              <a:buNone/>
            </a:pPr>
            <a:endParaRPr lang="en" sz="3200" dirty="0"/>
          </a:p>
        </p:txBody>
      </p:sp>
    </p:spTree>
    <p:extLst>
      <p:ext uri="{BB962C8B-B14F-4D97-AF65-F5344CB8AC3E}">
        <p14:creationId xmlns:p14="http://schemas.microsoft.com/office/powerpoint/2010/main" val="965989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ACDC-B7E7-420E-BE92-A416AF93C0A0}"/>
              </a:ext>
            </a:extLst>
          </p:cNvPr>
          <p:cNvSpPr>
            <a:spLocks noGrp="1"/>
          </p:cNvSpPr>
          <p:nvPr>
            <p:ph type="title"/>
          </p:nvPr>
        </p:nvSpPr>
        <p:spPr/>
        <p:txBody>
          <a:bodyPr>
            <a:normAutofit fontScale="90000"/>
          </a:bodyPr>
          <a:lstStyle/>
          <a:p>
            <a:r>
              <a:rPr lang="en-US" dirty="0"/>
              <a:t>Internal Task Structuring Criteria</a:t>
            </a:r>
            <a:br>
              <a:rPr lang="en-US" dirty="0"/>
            </a:br>
            <a:r>
              <a:rPr lang="en-US" sz="3100" b="1" i="1" dirty="0"/>
              <a:t>Demand Driven Tasks 1/2 </a:t>
            </a:r>
            <a:endParaRPr lang="en-US" i="1" dirty="0"/>
          </a:p>
        </p:txBody>
      </p:sp>
      <p:sp>
        <p:nvSpPr>
          <p:cNvPr id="3" name="Content Placeholder 2">
            <a:extLst>
              <a:ext uri="{FF2B5EF4-FFF2-40B4-BE49-F238E27FC236}">
                <a16:creationId xmlns:a16="http://schemas.microsoft.com/office/drawing/2014/main" id="{18F58027-7B58-48E1-88EF-0DAD23B7759D}"/>
              </a:ext>
            </a:extLst>
          </p:cNvPr>
          <p:cNvSpPr>
            <a:spLocks noGrp="1"/>
          </p:cNvSpPr>
          <p:nvPr>
            <p:ph idx="1"/>
          </p:nvPr>
        </p:nvSpPr>
        <p:spPr>
          <a:xfrm>
            <a:off x="457200" y="976313"/>
            <a:ext cx="8229600" cy="5405015"/>
          </a:xfrm>
        </p:spPr>
        <p:txBody>
          <a:bodyPr>
            <a:normAutofit fontScale="92500" lnSpcReduction="20000"/>
          </a:bodyPr>
          <a:lstStyle/>
          <a:p>
            <a:pPr marL="285750" indent="-285750" algn="just">
              <a:buFont typeface="Arial"/>
              <a:buChar char="•"/>
            </a:pPr>
            <a:r>
              <a:rPr lang="en" sz="3200" dirty="0"/>
              <a:t>Many real-time and concurrent systems have activities that need to be executed </a:t>
            </a:r>
            <a:r>
              <a:rPr lang="en" sz="3200" b="1" dirty="0"/>
              <a:t>on demand</a:t>
            </a:r>
            <a:r>
              <a:rPr lang="en" sz="3200" dirty="0"/>
              <a:t>. These demand-driven activities are typically handled by means of demand driven tasks. Whereas event driven </a:t>
            </a:r>
            <a:r>
              <a:rPr lang="en-US" sz="3200" dirty="0"/>
              <a:t>In/Out</a:t>
            </a:r>
            <a:r>
              <a:rPr lang="en" sz="3200" dirty="0"/>
              <a:t> tasks are activated by the arrival of external interrupts, demand driven internal tasks (also referred to as aperiodic tasks) are activated on demand by the arrival of internal messages or events.</a:t>
            </a:r>
          </a:p>
          <a:p>
            <a:pPr marL="285750" indent="-285750" algn="just">
              <a:buFont typeface="Arial"/>
              <a:buChar char="•"/>
            </a:pPr>
            <a:r>
              <a:rPr lang="en" sz="3200" dirty="0"/>
              <a:t>An object that is activated on demand (i.e., when it receives an internal message or event sent by a different task) is structured as a separate </a:t>
            </a:r>
            <a:r>
              <a:rPr lang="en" sz="3200" b="1" dirty="0"/>
              <a:t>demand driven task</a:t>
            </a:r>
            <a:r>
              <a:rPr lang="en" sz="3200" dirty="0"/>
              <a:t>.</a:t>
            </a:r>
          </a:p>
        </p:txBody>
      </p:sp>
    </p:spTree>
    <p:extLst>
      <p:ext uri="{BB962C8B-B14F-4D97-AF65-F5344CB8AC3E}">
        <p14:creationId xmlns:p14="http://schemas.microsoft.com/office/powerpoint/2010/main" val="3131925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ACDC-B7E7-420E-BE92-A416AF93C0A0}"/>
              </a:ext>
            </a:extLst>
          </p:cNvPr>
          <p:cNvSpPr>
            <a:spLocks noGrp="1"/>
          </p:cNvSpPr>
          <p:nvPr>
            <p:ph type="title"/>
          </p:nvPr>
        </p:nvSpPr>
        <p:spPr/>
        <p:txBody>
          <a:bodyPr>
            <a:normAutofit fontScale="90000"/>
          </a:bodyPr>
          <a:lstStyle/>
          <a:p>
            <a:r>
              <a:rPr lang="en-US" dirty="0"/>
              <a:t>Internal Task Structuring Criteria</a:t>
            </a:r>
            <a:br>
              <a:rPr lang="en-US" dirty="0"/>
            </a:br>
            <a:r>
              <a:rPr lang="en-US" sz="3100" b="1" i="1" dirty="0"/>
              <a:t>Demand Driven Tasks 2/2 </a:t>
            </a:r>
            <a:endParaRPr lang="en-US" i="1" dirty="0"/>
          </a:p>
        </p:txBody>
      </p:sp>
      <p:sp>
        <p:nvSpPr>
          <p:cNvPr id="6" name="TextBox 5">
            <a:extLst>
              <a:ext uri="{FF2B5EF4-FFF2-40B4-BE49-F238E27FC236}">
                <a16:creationId xmlns:a16="http://schemas.microsoft.com/office/drawing/2014/main" id="{87D78259-BE56-4A5A-83C3-86A9E35E5C61}"/>
              </a:ext>
            </a:extLst>
          </p:cNvPr>
          <p:cNvSpPr txBox="1"/>
          <p:nvPr/>
        </p:nvSpPr>
        <p:spPr>
          <a:xfrm>
            <a:off x="6372200" y="1753361"/>
            <a:ext cx="216024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Hind"/>
              </a:rPr>
              <a:t>a) Analysis model: communication diagram. </a:t>
            </a:r>
          </a:p>
        </p:txBody>
      </p:sp>
      <p:pic>
        <p:nvPicPr>
          <p:cNvPr id="7" name="Picture 2" descr="Diagram&#10;&#10;Description automatically generated">
            <a:extLst>
              <a:ext uri="{FF2B5EF4-FFF2-40B4-BE49-F238E27FC236}">
                <a16:creationId xmlns:a16="http://schemas.microsoft.com/office/drawing/2014/main" id="{5245AF2B-8C27-40D4-BBC0-E19F9E4A58EA}"/>
              </a:ext>
            </a:extLst>
          </p:cNvPr>
          <p:cNvPicPr>
            <a:picLocks noChangeAspect="1"/>
          </p:cNvPicPr>
          <p:nvPr/>
        </p:nvPicPr>
        <p:blipFill>
          <a:blip r:embed="rId2"/>
          <a:stretch>
            <a:fillRect/>
          </a:stretch>
        </p:blipFill>
        <p:spPr>
          <a:xfrm>
            <a:off x="880695" y="902362"/>
            <a:ext cx="4962319" cy="2520280"/>
          </a:xfrm>
          <a:prstGeom prst="rect">
            <a:avLst/>
          </a:prstGeom>
        </p:spPr>
      </p:pic>
      <p:sp>
        <p:nvSpPr>
          <p:cNvPr id="8" name="TextBox 7">
            <a:extLst>
              <a:ext uri="{FF2B5EF4-FFF2-40B4-BE49-F238E27FC236}">
                <a16:creationId xmlns:a16="http://schemas.microsoft.com/office/drawing/2014/main" id="{9C5DF1F0-14A8-478C-8EA9-2A5ACF85DB58}"/>
              </a:ext>
            </a:extLst>
          </p:cNvPr>
          <p:cNvSpPr txBox="1"/>
          <p:nvPr/>
        </p:nvSpPr>
        <p:spPr>
          <a:xfrm>
            <a:off x="827584" y="4437111"/>
            <a:ext cx="194421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Hind"/>
              </a:rPr>
              <a:t>b) Design model: concurrent communication diagram </a:t>
            </a:r>
            <a:br>
              <a:rPr lang="en-US" b="1" dirty="0">
                <a:latin typeface="Hind"/>
              </a:rPr>
            </a:br>
            <a:endParaRPr lang="en-US" b="1" dirty="0">
              <a:latin typeface="Hind"/>
            </a:endParaRPr>
          </a:p>
        </p:txBody>
      </p:sp>
      <p:pic>
        <p:nvPicPr>
          <p:cNvPr id="9" name="Picture 8" descr="Diagram&#10;&#10;Description automatically generated">
            <a:extLst>
              <a:ext uri="{FF2B5EF4-FFF2-40B4-BE49-F238E27FC236}">
                <a16:creationId xmlns:a16="http://schemas.microsoft.com/office/drawing/2014/main" id="{F79A1711-5FE3-40D2-8F81-E8B7324554B7}"/>
              </a:ext>
            </a:extLst>
          </p:cNvPr>
          <p:cNvPicPr>
            <a:picLocks noChangeAspect="1"/>
          </p:cNvPicPr>
          <p:nvPr/>
        </p:nvPicPr>
        <p:blipFill>
          <a:blip r:embed="rId3"/>
          <a:stretch>
            <a:fillRect/>
          </a:stretch>
        </p:blipFill>
        <p:spPr>
          <a:xfrm>
            <a:off x="2987824" y="3846517"/>
            <a:ext cx="5209560" cy="2520280"/>
          </a:xfrm>
          <a:prstGeom prst="rect">
            <a:avLst/>
          </a:prstGeom>
        </p:spPr>
      </p:pic>
    </p:spTree>
    <p:extLst>
      <p:ext uri="{BB962C8B-B14F-4D97-AF65-F5344CB8AC3E}">
        <p14:creationId xmlns:p14="http://schemas.microsoft.com/office/powerpoint/2010/main" val="3439203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ACDC-B7E7-420E-BE92-A416AF93C0A0}"/>
              </a:ext>
            </a:extLst>
          </p:cNvPr>
          <p:cNvSpPr>
            <a:spLocks noGrp="1"/>
          </p:cNvSpPr>
          <p:nvPr>
            <p:ph type="title"/>
          </p:nvPr>
        </p:nvSpPr>
        <p:spPr/>
        <p:txBody>
          <a:bodyPr>
            <a:normAutofit fontScale="90000"/>
          </a:bodyPr>
          <a:lstStyle/>
          <a:p>
            <a:r>
              <a:rPr lang="en-US" dirty="0"/>
              <a:t>Internal Task Structuring Criteria</a:t>
            </a:r>
            <a:br>
              <a:rPr lang="en-US" dirty="0"/>
            </a:br>
            <a:r>
              <a:rPr lang="en-US" sz="3100" b="1" i="1" dirty="0"/>
              <a:t>Control Tasks 1/2 </a:t>
            </a:r>
            <a:endParaRPr lang="en-US" i="1" dirty="0"/>
          </a:p>
        </p:txBody>
      </p:sp>
      <p:sp>
        <p:nvSpPr>
          <p:cNvPr id="3" name="Content Placeholder 2">
            <a:extLst>
              <a:ext uri="{FF2B5EF4-FFF2-40B4-BE49-F238E27FC236}">
                <a16:creationId xmlns:a16="http://schemas.microsoft.com/office/drawing/2014/main" id="{18F58027-7B58-48E1-88EF-0DAD23B7759D}"/>
              </a:ext>
            </a:extLst>
          </p:cNvPr>
          <p:cNvSpPr>
            <a:spLocks noGrp="1"/>
          </p:cNvSpPr>
          <p:nvPr>
            <p:ph idx="1"/>
          </p:nvPr>
        </p:nvSpPr>
        <p:spPr>
          <a:xfrm>
            <a:off x="457200" y="976313"/>
            <a:ext cx="8229600" cy="5405015"/>
          </a:xfrm>
        </p:spPr>
        <p:txBody>
          <a:bodyPr>
            <a:normAutofit fontScale="85000" lnSpcReduction="20000"/>
          </a:bodyPr>
          <a:lstStyle/>
          <a:p>
            <a:pPr marL="285750" indent="-285750" algn="just">
              <a:buFont typeface="Arial"/>
              <a:buChar char="•"/>
            </a:pPr>
            <a:r>
              <a:rPr lang="en" sz="3200" dirty="0"/>
              <a:t>In the analysis model, a state-dependent control object executes a state chart. Using the restricted form of state charts whereby concurrency within an object is not permitted, it follows that the execution of a state chart is </a:t>
            </a:r>
            <a:r>
              <a:rPr lang="en" sz="3200" b="1" dirty="0"/>
              <a:t>strictly sequential</a:t>
            </a:r>
            <a:r>
              <a:rPr lang="en" sz="3200" dirty="0"/>
              <a:t>.</a:t>
            </a:r>
          </a:p>
          <a:p>
            <a:pPr marL="285750" indent="-285750" algn="just">
              <a:buFont typeface="Arial"/>
              <a:buChar char="•"/>
            </a:pPr>
            <a:r>
              <a:rPr lang="en" sz="3200" dirty="0"/>
              <a:t>Hence, a task, whose execution is also strictly sequential, can perform the </a:t>
            </a:r>
            <a:r>
              <a:rPr lang="en" sz="3200" b="1" dirty="0"/>
              <a:t>control activity</a:t>
            </a:r>
            <a:r>
              <a:rPr lang="en" sz="3200" dirty="0"/>
              <a:t>. A task that executes a sequential state chart (typically implemented as a state transition table) is referred to as a </a:t>
            </a:r>
            <a:r>
              <a:rPr lang="en" sz="3200" b="1" dirty="0"/>
              <a:t>state-dependent control task</a:t>
            </a:r>
            <a:r>
              <a:rPr lang="en" sz="3200" dirty="0"/>
              <a:t>.</a:t>
            </a:r>
          </a:p>
          <a:p>
            <a:pPr marL="285750" indent="-285750" algn="just">
              <a:buFont typeface="Arial"/>
              <a:buChar char="•"/>
            </a:pPr>
            <a:r>
              <a:rPr lang="en" sz="3200" dirty="0"/>
              <a:t>In addition to state-dependent control objects, coordinator objects from the analysis model are designed as </a:t>
            </a:r>
            <a:r>
              <a:rPr lang="en" sz="3200" b="1" i="1" dirty="0"/>
              <a:t>coordinator tasks</a:t>
            </a:r>
            <a:r>
              <a:rPr lang="en" sz="3200" dirty="0"/>
              <a:t>. In this case, the job of the task is to control other tasks, although it is not state-dependent.</a:t>
            </a:r>
          </a:p>
        </p:txBody>
      </p:sp>
    </p:spTree>
    <p:extLst>
      <p:ext uri="{BB962C8B-B14F-4D97-AF65-F5344CB8AC3E}">
        <p14:creationId xmlns:p14="http://schemas.microsoft.com/office/powerpoint/2010/main" val="2711085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499EA-C5CE-5347-919C-C0D74F007F96}"/>
              </a:ext>
            </a:extLst>
          </p:cNvPr>
          <p:cNvSpPr>
            <a:spLocks noGrp="1"/>
          </p:cNvSpPr>
          <p:nvPr>
            <p:ph type="title"/>
          </p:nvPr>
        </p:nvSpPr>
        <p:spPr/>
        <p:txBody>
          <a:bodyPr/>
          <a:lstStyle/>
          <a:p>
            <a:r>
              <a:rPr lang="en-US" dirty="0"/>
              <a:t>Main Contents</a:t>
            </a:r>
          </a:p>
        </p:txBody>
      </p:sp>
      <p:sp>
        <p:nvSpPr>
          <p:cNvPr id="3" name="Content Placeholder 2">
            <a:extLst>
              <a:ext uri="{FF2B5EF4-FFF2-40B4-BE49-F238E27FC236}">
                <a16:creationId xmlns:a16="http://schemas.microsoft.com/office/drawing/2014/main" id="{95E112E8-6461-6941-847B-75C1524A4D1C}"/>
              </a:ext>
            </a:extLst>
          </p:cNvPr>
          <p:cNvSpPr>
            <a:spLocks noGrp="1"/>
          </p:cNvSpPr>
          <p:nvPr>
            <p:ph idx="1"/>
          </p:nvPr>
        </p:nvSpPr>
        <p:spPr>
          <a:xfrm>
            <a:off x="457200" y="976312"/>
            <a:ext cx="8229600" cy="5621039"/>
          </a:xfrm>
        </p:spPr>
        <p:txBody>
          <a:bodyPr>
            <a:normAutofit/>
          </a:bodyPr>
          <a:lstStyle/>
          <a:p>
            <a:r>
              <a:rPr lang="en" sz="2600" dirty="0"/>
              <a:t>Concurrent and real-time software architectures</a:t>
            </a:r>
          </a:p>
          <a:p>
            <a:r>
              <a:rPr lang="en" sz="2600" dirty="0"/>
              <a:t>Characteristics of real-time system</a:t>
            </a:r>
          </a:p>
          <a:p>
            <a:r>
              <a:rPr lang="en-US" sz="2600" dirty="0"/>
              <a:t>Control Patterns for Real-Time Software Architectures</a:t>
            </a:r>
            <a:endParaRPr lang="en" sz="2600" dirty="0"/>
          </a:p>
          <a:p>
            <a:r>
              <a:rPr lang="en-US" sz="2600" dirty="0"/>
              <a:t>Concurrent Task Structuring</a:t>
            </a:r>
            <a:endParaRPr lang="en" sz="2600" dirty="0"/>
          </a:p>
          <a:p>
            <a:r>
              <a:rPr lang="en-US" sz="2600" dirty="0"/>
              <a:t>In/Out Task Structuring Criteria</a:t>
            </a:r>
            <a:endParaRPr lang="en" sz="2600" dirty="0"/>
          </a:p>
          <a:p>
            <a:r>
              <a:rPr lang="en-US" sz="2600" dirty="0"/>
              <a:t>Internal Task Structuring Criteria</a:t>
            </a:r>
            <a:endParaRPr lang="en" sz="2600" dirty="0"/>
          </a:p>
          <a:p>
            <a:r>
              <a:rPr lang="en-US" sz="2600" dirty="0"/>
              <a:t>Developing the Concurrent Task Architecture</a:t>
            </a:r>
            <a:endParaRPr lang="en" sz="2600" dirty="0"/>
          </a:p>
          <a:p>
            <a:r>
              <a:rPr lang="en-US" sz="2600" dirty="0"/>
              <a:t>Task Communication and Synchronization</a:t>
            </a:r>
          </a:p>
          <a:p>
            <a:r>
              <a:rPr lang="en-US" sz="2600" dirty="0"/>
              <a:t>Task Interface and Task Behavior Specifications</a:t>
            </a:r>
          </a:p>
          <a:p>
            <a:r>
              <a:rPr lang="en-US" sz="2600" dirty="0"/>
              <a:t>Implementation of Concurrent Tasks in Java</a:t>
            </a:r>
            <a:r>
              <a:rPr lang="en" sz="2600" dirty="0"/>
              <a:t> </a:t>
            </a:r>
            <a:endParaRPr lang="en-US" sz="2600" dirty="0"/>
          </a:p>
        </p:txBody>
      </p:sp>
    </p:spTree>
    <p:extLst>
      <p:ext uri="{BB962C8B-B14F-4D97-AF65-F5344CB8AC3E}">
        <p14:creationId xmlns:p14="http://schemas.microsoft.com/office/powerpoint/2010/main" val="2443509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ACDC-B7E7-420E-BE92-A416AF93C0A0}"/>
              </a:ext>
            </a:extLst>
          </p:cNvPr>
          <p:cNvSpPr>
            <a:spLocks noGrp="1"/>
          </p:cNvSpPr>
          <p:nvPr>
            <p:ph type="title"/>
          </p:nvPr>
        </p:nvSpPr>
        <p:spPr/>
        <p:txBody>
          <a:bodyPr>
            <a:normAutofit fontScale="90000"/>
          </a:bodyPr>
          <a:lstStyle/>
          <a:p>
            <a:r>
              <a:rPr lang="en-US" dirty="0"/>
              <a:t>Internal Task Structuring Criteria</a:t>
            </a:r>
            <a:br>
              <a:rPr lang="en-US" dirty="0"/>
            </a:br>
            <a:r>
              <a:rPr lang="en-US" sz="3100" b="1" i="1" dirty="0"/>
              <a:t>Control Tasks 2/2 </a:t>
            </a:r>
            <a:endParaRPr lang="en-US" i="1" dirty="0"/>
          </a:p>
        </p:txBody>
      </p:sp>
      <p:sp>
        <p:nvSpPr>
          <p:cNvPr id="10" name="TextBox 9">
            <a:extLst>
              <a:ext uri="{FF2B5EF4-FFF2-40B4-BE49-F238E27FC236}">
                <a16:creationId xmlns:a16="http://schemas.microsoft.com/office/drawing/2014/main" id="{31E76B07-8EC3-499E-BABF-9C1182F3287B}"/>
              </a:ext>
            </a:extLst>
          </p:cNvPr>
          <p:cNvSpPr txBox="1"/>
          <p:nvPr/>
        </p:nvSpPr>
        <p:spPr>
          <a:xfrm>
            <a:off x="2195736" y="2567742"/>
            <a:ext cx="532859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Hind"/>
              </a:rPr>
              <a:t>a) Analysis model: communication diagram. </a:t>
            </a:r>
          </a:p>
        </p:txBody>
      </p:sp>
      <p:pic>
        <p:nvPicPr>
          <p:cNvPr id="11" name="Picture 6" descr="Text&#10;&#10;Description automatically generated">
            <a:extLst>
              <a:ext uri="{FF2B5EF4-FFF2-40B4-BE49-F238E27FC236}">
                <a16:creationId xmlns:a16="http://schemas.microsoft.com/office/drawing/2014/main" id="{7EBA758A-F433-4694-886D-FCAB5ACC816F}"/>
              </a:ext>
            </a:extLst>
          </p:cNvPr>
          <p:cNvPicPr>
            <a:picLocks noChangeAspect="1"/>
          </p:cNvPicPr>
          <p:nvPr/>
        </p:nvPicPr>
        <p:blipFill>
          <a:blip r:embed="rId2"/>
          <a:stretch>
            <a:fillRect/>
          </a:stretch>
        </p:blipFill>
        <p:spPr>
          <a:xfrm>
            <a:off x="613459" y="1052736"/>
            <a:ext cx="7486933" cy="1515006"/>
          </a:xfrm>
          <a:prstGeom prst="rect">
            <a:avLst/>
          </a:prstGeom>
        </p:spPr>
      </p:pic>
      <p:sp>
        <p:nvSpPr>
          <p:cNvPr id="12" name="TextBox 11">
            <a:extLst>
              <a:ext uri="{FF2B5EF4-FFF2-40B4-BE49-F238E27FC236}">
                <a16:creationId xmlns:a16="http://schemas.microsoft.com/office/drawing/2014/main" id="{8CF1C2AC-9B6C-40AE-9FC1-5BFE4C21C264}"/>
              </a:ext>
            </a:extLst>
          </p:cNvPr>
          <p:cNvSpPr txBox="1"/>
          <p:nvPr/>
        </p:nvSpPr>
        <p:spPr>
          <a:xfrm>
            <a:off x="1763688" y="5745450"/>
            <a:ext cx="63367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Hind"/>
              </a:rPr>
              <a:t>b) Design model: concurrent communication diagram </a:t>
            </a:r>
            <a:br>
              <a:rPr lang="en-US" sz="2000" b="1" dirty="0">
                <a:latin typeface="Hind"/>
              </a:rPr>
            </a:br>
            <a:endParaRPr lang="en-US" sz="2000" b="1" dirty="0">
              <a:latin typeface="Hind"/>
            </a:endParaRPr>
          </a:p>
        </p:txBody>
      </p:sp>
      <p:pic>
        <p:nvPicPr>
          <p:cNvPr id="13" name="Picture 7" descr="Diagram&#10;&#10;Description automatically generated">
            <a:extLst>
              <a:ext uri="{FF2B5EF4-FFF2-40B4-BE49-F238E27FC236}">
                <a16:creationId xmlns:a16="http://schemas.microsoft.com/office/drawing/2014/main" id="{A96184AF-EFDD-4388-9BF1-CBEBD118897A}"/>
              </a:ext>
            </a:extLst>
          </p:cNvPr>
          <p:cNvPicPr>
            <a:picLocks noChangeAspect="1"/>
          </p:cNvPicPr>
          <p:nvPr/>
        </p:nvPicPr>
        <p:blipFill>
          <a:blip r:embed="rId3"/>
          <a:stretch>
            <a:fillRect/>
          </a:stretch>
        </p:blipFill>
        <p:spPr>
          <a:xfrm>
            <a:off x="1083827" y="4176337"/>
            <a:ext cx="7016565" cy="1429475"/>
          </a:xfrm>
          <a:prstGeom prst="rect">
            <a:avLst/>
          </a:prstGeom>
        </p:spPr>
      </p:pic>
    </p:spTree>
    <p:extLst>
      <p:ext uri="{BB962C8B-B14F-4D97-AF65-F5344CB8AC3E}">
        <p14:creationId xmlns:p14="http://schemas.microsoft.com/office/powerpoint/2010/main" val="3643552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ACDC-B7E7-420E-BE92-A416AF93C0A0}"/>
              </a:ext>
            </a:extLst>
          </p:cNvPr>
          <p:cNvSpPr>
            <a:spLocks noGrp="1"/>
          </p:cNvSpPr>
          <p:nvPr>
            <p:ph type="title"/>
          </p:nvPr>
        </p:nvSpPr>
        <p:spPr/>
        <p:txBody>
          <a:bodyPr>
            <a:normAutofit fontScale="90000"/>
          </a:bodyPr>
          <a:lstStyle/>
          <a:p>
            <a:r>
              <a:rPr lang="en-US" dirty="0"/>
              <a:t>Internal Task Structuring Criteria</a:t>
            </a:r>
            <a:br>
              <a:rPr lang="en-US" dirty="0"/>
            </a:br>
            <a:r>
              <a:rPr lang="en-US" sz="3100" b="1" i="1" dirty="0"/>
              <a:t>User Interaction Tasks 1/2 </a:t>
            </a:r>
            <a:endParaRPr lang="en-US" i="1" dirty="0"/>
          </a:p>
        </p:txBody>
      </p:sp>
      <p:sp>
        <p:nvSpPr>
          <p:cNvPr id="3" name="Content Placeholder 2">
            <a:extLst>
              <a:ext uri="{FF2B5EF4-FFF2-40B4-BE49-F238E27FC236}">
                <a16:creationId xmlns:a16="http://schemas.microsoft.com/office/drawing/2014/main" id="{18F58027-7B58-48E1-88EF-0DAD23B7759D}"/>
              </a:ext>
            </a:extLst>
          </p:cNvPr>
          <p:cNvSpPr>
            <a:spLocks noGrp="1"/>
          </p:cNvSpPr>
          <p:nvPr>
            <p:ph idx="1"/>
          </p:nvPr>
        </p:nvSpPr>
        <p:spPr>
          <a:xfrm>
            <a:off x="457200" y="976313"/>
            <a:ext cx="8229600" cy="5405015"/>
          </a:xfrm>
        </p:spPr>
        <p:txBody>
          <a:bodyPr>
            <a:normAutofit fontScale="92500" lnSpcReduction="20000"/>
          </a:bodyPr>
          <a:lstStyle/>
          <a:p>
            <a:pPr marL="285750" indent="-285750" algn="just">
              <a:buFont typeface="Arial"/>
              <a:buChar char="•"/>
            </a:pPr>
            <a:r>
              <a:rPr lang="en" sz="3200" dirty="0"/>
              <a:t>A user typically performs a set of sequential actions. Because the user’s interaction with the system is a sequential activity, this can be handled by a </a:t>
            </a:r>
            <a:r>
              <a:rPr lang="en" sz="3200" b="1" dirty="0"/>
              <a:t>user interaction task</a:t>
            </a:r>
            <a:r>
              <a:rPr lang="en" sz="3200" dirty="0"/>
              <a:t>. The speed of this task is frequently constrained by the speed of user interaction.</a:t>
            </a:r>
          </a:p>
          <a:p>
            <a:pPr marL="285750" indent="-285750" algn="just">
              <a:buFont typeface="Arial"/>
              <a:buChar char="•"/>
            </a:pPr>
            <a:r>
              <a:rPr lang="en" sz="3200" dirty="0"/>
              <a:t>As its name implies, a </a:t>
            </a:r>
            <a:r>
              <a:rPr lang="en" sz="3200" b="1" dirty="0"/>
              <a:t>user interaction object</a:t>
            </a:r>
            <a:r>
              <a:rPr lang="en" sz="3200" dirty="0"/>
              <a:t> in the analysis model is designed as a user interaction task. User interaction tasks are usually event driven because they are awakened by inputs from the external user.</a:t>
            </a:r>
          </a:p>
          <a:p>
            <a:pPr marL="285750" indent="-285750" algn="just">
              <a:buFont typeface="Arial"/>
              <a:buChar char="•"/>
            </a:pPr>
            <a:r>
              <a:rPr lang="en" sz="3200" dirty="0"/>
              <a:t>The concept of one task per sequential activity is also used on modern workstations with multiple windows.</a:t>
            </a:r>
          </a:p>
        </p:txBody>
      </p:sp>
    </p:spTree>
    <p:extLst>
      <p:ext uri="{BB962C8B-B14F-4D97-AF65-F5344CB8AC3E}">
        <p14:creationId xmlns:p14="http://schemas.microsoft.com/office/powerpoint/2010/main" val="3653300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ACDC-B7E7-420E-BE92-A416AF93C0A0}"/>
              </a:ext>
            </a:extLst>
          </p:cNvPr>
          <p:cNvSpPr>
            <a:spLocks noGrp="1"/>
          </p:cNvSpPr>
          <p:nvPr>
            <p:ph type="title"/>
          </p:nvPr>
        </p:nvSpPr>
        <p:spPr/>
        <p:txBody>
          <a:bodyPr>
            <a:normAutofit fontScale="90000"/>
          </a:bodyPr>
          <a:lstStyle/>
          <a:p>
            <a:r>
              <a:rPr lang="en-US" dirty="0"/>
              <a:t>Internal Task Structuring Criteria</a:t>
            </a:r>
            <a:br>
              <a:rPr lang="en-US" dirty="0"/>
            </a:br>
            <a:r>
              <a:rPr lang="en-US" sz="3100" b="1" i="1" dirty="0"/>
              <a:t>User Interaction Tasks 2/2 </a:t>
            </a:r>
            <a:endParaRPr lang="en-US" i="1" dirty="0"/>
          </a:p>
        </p:txBody>
      </p:sp>
      <p:sp>
        <p:nvSpPr>
          <p:cNvPr id="7" name="TextBox 6">
            <a:extLst>
              <a:ext uri="{FF2B5EF4-FFF2-40B4-BE49-F238E27FC236}">
                <a16:creationId xmlns:a16="http://schemas.microsoft.com/office/drawing/2014/main" id="{00411E08-8087-4E13-ACEF-B19569944B9B}"/>
              </a:ext>
            </a:extLst>
          </p:cNvPr>
          <p:cNvSpPr txBox="1"/>
          <p:nvPr/>
        </p:nvSpPr>
        <p:spPr>
          <a:xfrm>
            <a:off x="5793685" y="1201786"/>
            <a:ext cx="1656183"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Hind"/>
              </a:rPr>
              <a:t>a) Analysis model: communication diagram. </a:t>
            </a:r>
          </a:p>
        </p:txBody>
      </p:sp>
      <p:sp>
        <p:nvSpPr>
          <p:cNvPr id="8" name="TextBox 7">
            <a:extLst>
              <a:ext uri="{FF2B5EF4-FFF2-40B4-BE49-F238E27FC236}">
                <a16:creationId xmlns:a16="http://schemas.microsoft.com/office/drawing/2014/main" id="{052EBEC1-4A24-464F-A68A-0D8A84CF83B4}"/>
              </a:ext>
            </a:extLst>
          </p:cNvPr>
          <p:cNvSpPr txBox="1"/>
          <p:nvPr/>
        </p:nvSpPr>
        <p:spPr>
          <a:xfrm>
            <a:off x="6134496" y="2400432"/>
            <a:ext cx="147861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Hind"/>
              </a:rPr>
              <a:t>b) Design model: concurrent communication diagram </a:t>
            </a:r>
            <a:br>
              <a:rPr lang="en-US" sz="1400" b="1" dirty="0">
                <a:latin typeface="Hind"/>
              </a:rPr>
            </a:br>
            <a:endParaRPr lang="en-US" sz="1400" b="1" dirty="0">
              <a:latin typeface="Hind"/>
            </a:endParaRPr>
          </a:p>
        </p:txBody>
      </p:sp>
      <p:pic>
        <p:nvPicPr>
          <p:cNvPr id="9" name="Picture 6" descr="Diagram&#10;&#10;Description automatically generated">
            <a:extLst>
              <a:ext uri="{FF2B5EF4-FFF2-40B4-BE49-F238E27FC236}">
                <a16:creationId xmlns:a16="http://schemas.microsoft.com/office/drawing/2014/main" id="{B46672E4-356C-4F3E-9350-AE66D664F8F4}"/>
              </a:ext>
            </a:extLst>
          </p:cNvPr>
          <p:cNvPicPr>
            <a:picLocks noChangeAspect="1"/>
          </p:cNvPicPr>
          <p:nvPr/>
        </p:nvPicPr>
        <p:blipFill>
          <a:blip r:embed="rId2"/>
          <a:stretch>
            <a:fillRect/>
          </a:stretch>
        </p:blipFill>
        <p:spPr>
          <a:xfrm>
            <a:off x="833269" y="1009382"/>
            <a:ext cx="4297850" cy="1123473"/>
          </a:xfrm>
          <a:prstGeom prst="rect">
            <a:avLst/>
          </a:prstGeom>
        </p:spPr>
      </p:pic>
      <p:pic>
        <p:nvPicPr>
          <p:cNvPr id="14" name="Picture 8" descr="Diagram&#10;&#10;Description automatically generated">
            <a:extLst>
              <a:ext uri="{FF2B5EF4-FFF2-40B4-BE49-F238E27FC236}">
                <a16:creationId xmlns:a16="http://schemas.microsoft.com/office/drawing/2014/main" id="{48E16F57-57D4-4B51-8924-D4347963DE16}"/>
              </a:ext>
            </a:extLst>
          </p:cNvPr>
          <p:cNvPicPr>
            <a:picLocks noChangeAspect="1"/>
          </p:cNvPicPr>
          <p:nvPr/>
        </p:nvPicPr>
        <p:blipFill>
          <a:blip r:embed="rId3"/>
          <a:stretch>
            <a:fillRect/>
          </a:stretch>
        </p:blipFill>
        <p:spPr>
          <a:xfrm>
            <a:off x="827583" y="2380646"/>
            <a:ext cx="4831485" cy="1248204"/>
          </a:xfrm>
          <a:prstGeom prst="rect">
            <a:avLst/>
          </a:prstGeom>
        </p:spPr>
      </p:pic>
      <p:pic>
        <p:nvPicPr>
          <p:cNvPr id="15" name="Picture 9" descr="Diagram&#10;&#10;Description automatically generated">
            <a:extLst>
              <a:ext uri="{FF2B5EF4-FFF2-40B4-BE49-F238E27FC236}">
                <a16:creationId xmlns:a16="http://schemas.microsoft.com/office/drawing/2014/main" id="{F7F58738-D98F-4154-BB94-8F6CA7C788CC}"/>
              </a:ext>
            </a:extLst>
          </p:cNvPr>
          <p:cNvPicPr>
            <a:picLocks noChangeAspect="1"/>
          </p:cNvPicPr>
          <p:nvPr/>
        </p:nvPicPr>
        <p:blipFill>
          <a:blip r:embed="rId4"/>
          <a:stretch>
            <a:fillRect/>
          </a:stretch>
        </p:blipFill>
        <p:spPr>
          <a:xfrm>
            <a:off x="827583" y="3939902"/>
            <a:ext cx="4795074" cy="2493744"/>
          </a:xfrm>
          <a:prstGeom prst="rect">
            <a:avLst/>
          </a:prstGeom>
        </p:spPr>
      </p:pic>
      <p:sp>
        <p:nvSpPr>
          <p:cNvPr id="16" name="TextBox 15">
            <a:extLst>
              <a:ext uri="{FF2B5EF4-FFF2-40B4-BE49-F238E27FC236}">
                <a16:creationId xmlns:a16="http://schemas.microsoft.com/office/drawing/2014/main" id="{62D7EB21-56E1-46FA-8F04-0B00F676FCE6}"/>
              </a:ext>
            </a:extLst>
          </p:cNvPr>
          <p:cNvSpPr txBox="1"/>
          <p:nvPr/>
        </p:nvSpPr>
        <p:spPr>
          <a:xfrm>
            <a:off x="6045712" y="4271219"/>
            <a:ext cx="1478616"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Hind"/>
              </a:rPr>
              <a:t>c) Design model: concurrent communication diagram with two tasks.</a:t>
            </a:r>
            <a:endParaRPr lang="en-US" sz="3600" b="1" dirty="0">
              <a:latin typeface="Hind"/>
            </a:endParaRPr>
          </a:p>
        </p:txBody>
      </p:sp>
    </p:spTree>
    <p:extLst>
      <p:ext uri="{BB962C8B-B14F-4D97-AF65-F5344CB8AC3E}">
        <p14:creationId xmlns:p14="http://schemas.microsoft.com/office/powerpoint/2010/main" val="3197255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49203-1AD9-41E0-BEA8-1FFD6273168E}"/>
              </a:ext>
            </a:extLst>
          </p:cNvPr>
          <p:cNvSpPr>
            <a:spLocks noGrp="1"/>
          </p:cNvSpPr>
          <p:nvPr>
            <p:ph type="title"/>
          </p:nvPr>
        </p:nvSpPr>
        <p:spPr>
          <a:xfrm>
            <a:off x="3635896" y="0"/>
            <a:ext cx="5050903" cy="822722"/>
          </a:xfrm>
        </p:spPr>
        <p:txBody>
          <a:bodyPr>
            <a:noAutofit/>
          </a:bodyPr>
          <a:lstStyle/>
          <a:p>
            <a:r>
              <a:rPr lang="en-US" sz="3200" dirty="0"/>
              <a:t>Developing the Concurrent Task Architecture 1/2</a:t>
            </a:r>
          </a:p>
        </p:txBody>
      </p:sp>
      <p:sp>
        <p:nvSpPr>
          <p:cNvPr id="3" name="Content Placeholder 2">
            <a:extLst>
              <a:ext uri="{FF2B5EF4-FFF2-40B4-BE49-F238E27FC236}">
                <a16:creationId xmlns:a16="http://schemas.microsoft.com/office/drawing/2014/main" id="{6154C386-FDEA-4C61-809F-3F0742B82D26}"/>
              </a:ext>
            </a:extLst>
          </p:cNvPr>
          <p:cNvSpPr>
            <a:spLocks noGrp="1"/>
          </p:cNvSpPr>
          <p:nvPr>
            <p:ph idx="1"/>
          </p:nvPr>
        </p:nvSpPr>
        <p:spPr/>
        <p:txBody>
          <a:bodyPr>
            <a:normAutofit lnSpcReduction="10000"/>
          </a:bodyPr>
          <a:lstStyle/>
          <a:p>
            <a:pPr marL="0" indent="0">
              <a:buNone/>
            </a:pPr>
            <a:r>
              <a:rPr lang="en" sz="2400" dirty="0"/>
              <a:t>The task structuring criteria may be applied to the analysis model in the following order. In each case, one must first decide whether the analysis model object should be designed as an active object (task) or a passive object in the design model. </a:t>
            </a:r>
          </a:p>
          <a:p>
            <a:pPr marL="0" indent="0">
              <a:buNone/>
            </a:pPr>
            <a:r>
              <a:rPr lang="en" sz="2400" dirty="0"/>
              <a:t>It is possible to have multiple tasks of the same type</a:t>
            </a:r>
            <a:endParaRPr lang="en-US" sz="2400" dirty="0"/>
          </a:p>
          <a:p>
            <a:pPr marL="285750" indent="-285750" algn="just">
              <a:buFont typeface="Arial"/>
              <a:buChar char="•"/>
            </a:pPr>
            <a:r>
              <a:rPr lang="en-US" sz="2000" b="1" dirty="0"/>
              <a:t>In/Out</a:t>
            </a:r>
            <a:r>
              <a:rPr lang="en" sz="2000" b="1" dirty="0"/>
              <a:t> tasks.</a:t>
            </a:r>
            <a:r>
              <a:rPr lang="en" sz="2000" dirty="0"/>
              <a:t> Start with the device </a:t>
            </a:r>
            <a:r>
              <a:rPr lang="en-US" sz="2000" dirty="0"/>
              <a:t>In/Out</a:t>
            </a:r>
            <a:r>
              <a:rPr lang="en" sz="2000" dirty="0"/>
              <a:t> objects that interact with the outside world. Determine whether the object should be structured as an event driven </a:t>
            </a:r>
            <a:r>
              <a:rPr lang="en-US" sz="2000" dirty="0"/>
              <a:t>In/Out</a:t>
            </a:r>
            <a:r>
              <a:rPr lang="en" sz="2000" dirty="0"/>
              <a:t> task, a periodic </a:t>
            </a:r>
            <a:r>
              <a:rPr lang="en-US" sz="2000" dirty="0"/>
              <a:t>In/Out</a:t>
            </a:r>
            <a:r>
              <a:rPr lang="en" sz="2000" dirty="0"/>
              <a:t> task, or a demand driven </a:t>
            </a:r>
            <a:r>
              <a:rPr lang="en-US" sz="2000" dirty="0"/>
              <a:t>In/Out</a:t>
            </a:r>
            <a:r>
              <a:rPr lang="en" sz="2000" dirty="0"/>
              <a:t> task. </a:t>
            </a:r>
            <a:endParaRPr lang="en-US" sz="1050" dirty="0"/>
          </a:p>
          <a:p>
            <a:pPr marL="285750" indent="-285750" algn="just">
              <a:buFont typeface="Arial"/>
              <a:buChar char="•"/>
            </a:pPr>
            <a:r>
              <a:rPr lang="en" sz="2000" b="1" dirty="0"/>
              <a:t>Control tasks.</a:t>
            </a:r>
            <a:r>
              <a:rPr lang="en" sz="2000" dirty="0"/>
              <a:t> Analyze each state-dependent control object and coordinator object. Structure this object as a (usually demand driven) state-dependent control or coordinator task. </a:t>
            </a:r>
            <a:endParaRPr lang="en-US" sz="1050" dirty="0"/>
          </a:p>
          <a:p>
            <a:pPr marL="285750" indent="-285750" algn="just">
              <a:buFont typeface="Arial"/>
              <a:buChar char="•"/>
            </a:pPr>
            <a:r>
              <a:rPr lang="en" sz="2000" b="1" dirty="0"/>
              <a:t>Periodic tasks.</a:t>
            </a:r>
            <a:r>
              <a:rPr lang="en" sz="2000" dirty="0"/>
              <a:t> Analyze the internal periodic activities, which are structured as periodic tasks. </a:t>
            </a:r>
            <a:endParaRPr lang="en-US" sz="1050" dirty="0"/>
          </a:p>
          <a:p>
            <a:pPr marL="285750" indent="-285750" algn="just">
              <a:buFont typeface="Arial"/>
              <a:buChar char="•"/>
            </a:pPr>
            <a:r>
              <a:rPr lang="en" sz="2000" b="1" dirty="0"/>
              <a:t>Other internal tasks.</a:t>
            </a:r>
            <a:r>
              <a:rPr lang="en" sz="2000" dirty="0"/>
              <a:t> For each internal task activated by an internal event, structure this task as a demand driven task.</a:t>
            </a:r>
            <a:endParaRPr lang="en-US" sz="1050" dirty="0"/>
          </a:p>
          <a:p>
            <a:endParaRPr lang="en-US" sz="2000" dirty="0"/>
          </a:p>
        </p:txBody>
      </p:sp>
    </p:spTree>
    <p:extLst>
      <p:ext uri="{BB962C8B-B14F-4D97-AF65-F5344CB8AC3E}">
        <p14:creationId xmlns:p14="http://schemas.microsoft.com/office/powerpoint/2010/main" val="232038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49203-1AD9-41E0-BEA8-1FFD6273168E}"/>
              </a:ext>
            </a:extLst>
          </p:cNvPr>
          <p:cNvSpPr>
            <a:spLocks noGrp="1"/>
          </p:cNvSpPr>
          <p:nvPr>
            <p:ph type="title"/>
          </p:nvPr>
        </p:nvSpPr>
        <p:spPr>
          <a:xfrm>
            <a:off x="3635896" y="0"/>
            <a:ext cx="5050903" cy="822722"/>
          </a:xfrm>
        </p:spPr>
        <p:txBody>
          <a:bodyPr>
            <a:noAutofit/>
          </a:bodyPr>
          <a:lstStyle/>
          <a:p>
            <a:r>
              <a:rPr lang="en-US" sz="3200" dirty="0"/>
              <a:t>Developing the Concurrent Task Architecture 2/2</a:t>
            </a:r>
          </a:p>
        </p:txBody>
      </p:sp>
      <p:sp>
        <p:nvSpPr>
          <p:cNvPr id="3" name="Content Placeholder 2">
            <a:extLst>
              <a:ext uri="{FF2B5EF4-FFF2-40B4-BE49-F238E27FC236}">
                <a16:creationId xmlns:a16="http://schemas.microsoft.com/office/drawing/2014/main" id="{6154C386-FDEA-4C61-809F-3F0742B82D26}"/>
              </a:ext>
            </a:extLst>
          </p:cNvPr>
          <p:cNvSpPr>
            <a:spLocks noGrp="1"/>
          </p:cNvSpPr>
          <p:nvPr>
            <p:ph idx="1"/>
          </p:nvPr>
        </p:nvSpPr>
        <p:spPr>
          <a:xfrm>
            <a:off x="457200" y="3861047"/>
            <a:ext cx="8229600" cy="2517335"/>
          </a:xfrm>
        </p:spPr>
        <p:txBody>
          <a:bodyPr>
            <a:normAutofit/>
          </a:bodyPr>
          <a:lstStyle/>
          <a:p>
            <a:pPr marL="285750" indent="-285750" algn="just">
              <a:buFont typeface="Arial"/>
              <a:buChar char="•"/>
            </a:pPr>
            <a:r>
              <a:rPr lang="en" sz="2400" dirty="0"/>
              <a:t>After structuring the system into concurrent tasks, an </a:t>
            </a:r>
            <a:r>
              <a:rPr lang="en" sz="2400" b="1" dirty="0"/>
              <a:t>initial concurrent communication diagram </a:t>
            </a:r>
            <a:r>
              <a:rPr lang="en" sz="2400" dirty="0"/>
              <a:t>is drawn, showing all the tasks in the system.</a:t>
            </a:r>
          </a:p>
          <a:p>
            <a:pPr marL="285750" indent="-285750" algn="just">
              <a:buFont typeface="Arial"/>
              <a:buChar char="•"/>
            </a:pPr>
            <a:r>
              <a:rPr lang="en" sz="2400" dirty="0"/>
              <a:t>On this </a:t>
            </a:r>
            <a:r>
              <a:rPr lang="en" sz="2400" b="1" dirty="0"/>
              <a:t>initial concurrent communication diagram</a:t>
            </a:r>
            <a:r>
              <a:rPr lang="en" sz="2400" dirty="0"/>
              <a:t>, the </a:t>
            </a:r>
            <a:r>
              <a:rPr lang="en" sz="2400" b="1" dirty="0"/>
              <a:t>interfaces </a:t>
            </a:r>
            <a:r>
              <a:rPr lang="en" sz="2400" dirty="0"/>
              <a:t>between the tasks are still </a:t>
            </a:r>
            <a:r>
              <a:rPr lang="en" sz="2400" b="1" dirty="0"/>
              <a:t>simple messages </a:t>
            </a:r>
            <a:r>
              <a:rPr lang="en" sz="2400" dirty="0"/>
              <a:t>as depicted on the </a:t>
            </a:r>
            <a:r>
              <a:rPr lang="en" sz="2400" b="1" u="sng" dirty="0"/>
              <a:t>analysis model communication diagrams</a:t>
            </a:r>
            <a:r>
              <a:rPr lang="en" sz="2400" dirty="0"/>
              <a:t>.</a:t>
            </a:r>
          </a:p>
        </p:txBody>
      </p:sp>
      <p:pic>
        <p:nvPicPr>
          <p:cNvPr id="4" name="Picture 8" descr="Table&#10;&#10;Description automatically generated">
            <a:extLst>
              <a:ext uri="{FF2B5EF4-FFF2-40B4-BE49-F238E27FC236}">
                <a16:creationId xmlns:a16="http://schemas.microsoft.com/office/drawing/2014/main" id="{5F754DB3-7B4C-4ED8-AA31-EA141AD41E95}"/>
              </a:ext>
            </a:extLst>
          </p:cNvPr>
          <p:cNvPicPr>
            <a:picLocks noChangeAspect="1"/>
          </p:cNvPicPr>
          <p:nvPr/>
        </p:nvPicPr>
        <p:blipFill>
          <a:blip r:embed="rId2"/>
          <a:stretch>
            <a:fillRect/>
          </a:stretch>
        </p:blipFill>
        <p:spPr>
          <a:xfrm>
            <a:off x="1403648" y="980727"/>
            <a:ext cx="5760640" cy="2716901"/>
          </a:xfrm>
          <a:prstGeom prst="rect">
            <a:avLst/>
          </a:prstGeom>
        </p:spPr>
      </p:pic>
    </p:spTree>
    <p:extLst>
      <p:ext uri="{BB962C8B-B14F-4D97-AF65-F5344CB8AC3E}">
        <p14:creationId xmlns:p14="http://schemas.microsoft.com/office/powerpoint/2010/main" val="2217398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49203-1AD9-41E0-BEA8-1FFD6273168E}"/>
              </a:ext>
            </a:extLst>
          </p:cNvPr>
          <p:cNvSpPr>
            <a:spLocks noGrp="1"/>
          </p:cNvSpPr>
          <p:nvPr>
            <p:ph type="title"/>
          </p:nvPr>
        </p:nvSpPr>
        <p:spPr>
          <a:xfrm>
            <a:off x="1907704" y="0"/>
            <a:ext cx="6779095" cy="822722"/>
          </a:xfrm>
        </p:spPr>
        <p:txBody>
          <a:bodyPr>
            <a:noAutofit/>
          </a:bodyPr>
          <a:lstStyle/>
          <a:p>
            <a:r>
              <a:rPr lang="en-US" sz="3100" dirty="0"/>
              <a:t>Task Communication &amp; Synchronization</a:t>
            </a:r>
          </a:p>
        </p:txBody>
      </p:sp>
      <p:sp>
        <p:nvSpPr>
          <p:cNvPr id="3" name="Content Placeholder 2">
            <a:extLst>
              <a:ext uri="{FF2B5EF4-FFF2-40B4-BE49-F238E27FC236}">
                <a16:creationId xmlns:a16="http://schemas.microsoft.com/office/drawing/2014/main" id="{6154C386-FDEA-4C61-809F-3F0742B82D26}"/>
              </a:ext>
            </a:extLst>
          </p:cNvPr>
          <p:cNvSpPr>
            <a:spLocks noGrp="1"/>
          </p:cNvSpPr>
          <p:nvPr>
            <p:ph idx="1"/>
          </p:nvPr>
        </p:nvSpPr>
        <p:spPr>
          <a:xfrm>
            <a:off x="323528" y="922447"/>
            <a:ext cx="3538735" cy="822722"/>
          </a:xfrm>
        </p:spPr>
        <p:txBody>
          <a:bodyPr>
            <a:normAutofit fontScale="47500" lnSpcReduction="20000"/>
          </a:bodyPr>
          <a:lstStyle/>
          <a:p>
            <a:pPr marL="0" indent="0" algn="ctr">
              <a:buNone/>
            </a:pPr>
            <a:r>
              <a:rPr lang="en-US" sz="3200" u="sng" dirty="0">
                <a:latin typeface="Hind"/>
              </a:rPr>
              <a:t>Task architecture</a:t>
            </a:r>
            <a:r>
              <a:rPr lang="en-US" sz="3200" dirty="0">
                <a:latin typeface="Hind"/>
              </a:rPr>
              <a:t>: example of initial concurrent communication diagram for ATM Client subsystem</a:t>
            </a:r>
          </a:p>
        </p:txBody>
      </p:sp>
      <p:pic>
        <p:nvPicPr>
          <p:cNvPr id="6" name="Picture 5">
            <a:extLst>
              <a:ext uri="{FF2B5EF4-FFF2-40B4-BE49-F238E27FC236}">
                <a16:creationId xmlns:a16="http://schemas.microsoft.com/office/drawing/2014/main" id="{219A7E5A-CB19-40B1-9C49-2A54FDE61D4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39552" y="836712"/>
            <a:ext cx="8097644" cy="5544616"/>
          </a:xfrm>
          <a:prstGeom prst="rect">
            <a:avLst/>
          </a:prstGeom>
        </p:spPr>
      </p:pic>
    </p:spTree>
    <p:extLst>
      <p:ext uri="{BB962C8B-B14F-4D97-AF65-F5344CB8AC3E}">
        <p14:creationId xmlns:p14="http://schemas.microsoft.com/office/powerpoint/2010/main" val="1225366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6072-D9BB-472F-9F85-0A8D960C1B15}"/>
              </a:ext>
            </a:extLst>
          </p:cNvPr>
          <p:cNvSpPr>
            <a:spLocks noGrp="1"/>
          </p:cNvSpPr>
          <p:nvPr>
            <p:ph type="title"/>
          </p:nvPr>
        </p:nvSpPr>
        <p:spPr/>
        <p:txBody>
          <a:bodyPr>
            <a:normAutofit/>
          </a:bodyPr>
          <a:lstStyle/>
          <a:p>
            <a:r>
              <a:rPr lang="en-US" sz="3100" dirty="0"/>
              <a:t>Task Communication &amp; Synchronization</a:t>
            </a:r>
          </a:p>
        </p:txBody>
      </p:sp>
      <p:sp>
        <p:nvSpPr>
          <p:cNvPr id="3" name="Content Placeholder 2">
            <a:extLst>
              <a:ext uri="{FF2B5EF4-FFF2-40B4-BE49-F238E27FC236}">
                <a16:creationId xmlns:a16="http://schemas.microsoft.com/office/drawing/2014/main" id="{377FCCE9-5CFC-453B-86D4-A9EDF89FBD51}"/>
              </a:ext>
            </a:extLst>
          </p:cNvPr>
          <p:cNvSpPr>
            <a:spLocks noGrp="1"/>
          </p:cNvSpPr>
          <p:nvPr>
            <p:ph idx="1"/>
          </p:nvPr>
        </p:nvSpPr>
        <p:spPr/>
        <p:txBody>
          <a:bodyPr>
            <a:normAutofit/>
          </a:bodyPr>
          <a:lstStyle/>
          <a:p>
            <a:pPr marL="0" indent="0">
              <a:buNone/>
            </a:pPr>
            <a:r>
              <a:rPr lang="en-US" sz="2400" b="1" dirty="0"/>
              <a:t>Asynchronous (Loosely Coupled) Message Communication</a:t>
            </a:r>
          </a:p>
          <a:p>
            <a:pPr marL="285750" indent="-285750">
              <a:buFont typeface="Arial"/>
              <a:buChar char="•"/>
            </a:pPr>
            <a:r>
              <a:rPr lang="en" sz="2400" b="1" dirty="0"/>
              <a:t>Asynchronous message communication</a:t>
            </a:r>
            <a:r>
              <a:rPr lang="en" sz="2400" dirty="0"/>
              <a:t>, also referred to as </a:t>
            </a:r>
            <a:r>
              <a:rPr lang="en" sz="2400" b="1" dirty="0"/>
              <a:t>loosely coupled message communication</a:t>
            </a:r>
            <a:r>
              <a:rPr lang="en" sz="2400" dirty="0"/>
              <a:t>, between concurrent tasks is based on the </a:t>
            </a:r>
            <a:r>
              <a:rPr lang="en" sz="2400" b="1" dirty="0"/>
              <a:t>Asynchronous Message Communication pattern.</a:t>
            </a:r>
            <a:endParaRPr lang="en-US" sz="2400" b="1" dirty="0"/>
          </a:p>
          <a:p>
            <a:pPr marL="285750" indent="-285750" algn="just">
              <a:buFont typeface="Arial"/>
              <a:buChar char="•"/>
            </a:pPr>
            <a:r>
              <a:rPr lang="en" sz="2400" dirty="0"/>
              <a:t>The producer sends a message to the consumer and continues without waiting for a response.</a:t>
            </a:r>
            <a:endParaRPr lang="en" sz="2400" b="1" dirty="0"/>
          </a:p>
          <a:p>
            <a:pPr marL="0" indent="0">
              <a:buNone/>
            </a:pPr>
            <a:endParaRPr lang="en-US" sz="2000" b="1" dirty="0"/>
          </a:p>
        </p:txBody>
      </p:sp>
    </p:spTree>
    <p:extLst>
      <p:ext uri="{BB962C8B-B14F-4D97-AF65-F5344CB8AC3E}">
        <p14:creationId xmlns:p14="http://schemas.microsoft.com/office/powerpoint/2010/main" val="2943742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6072-D9BB-472F-9F85-0A8D960C1B15}"/>
              </a:ext>
            </a:extLst>
          </p:cNvPr>
          <p:cNvSpPr>
            <a:spLocks noGrp="1"/>
          </p:cNvSpPr>
          <p:nvPr>
            <p:ph type="title"/>
          </p:nvPr>
        </p:nvSpPr>
        <p:spPr/>
        <p:txBody>
          <a:bodyPr>
            <a:normAutofit/>
          </a:bodyPr>
          <a:lstStyle/>
          <a:p>
            <a:r>
              <a:rPr lang="en-US" sz="3100" dirty="0"/>
              <a:t>Task Communication &amp; Synchronization</a:t>
            </a:r>
          </a:p>
        </p:txBody>
      </p:sp>
      <p:sp>
        <p:nvSpPr>
          <p:cNvPr id="3" name="Content Placeholder 2">
            <a:extLst>
              <a:ext uri="{FF2B5EF4-FFF2-40B4-BE49-F238E27FC236}">
                <a16:creationId xmlns:a16="http://schemas.microsoft.com/office/drawing/2014/main" id="{377FCCE9-5CFC-453B-86D4-A9EDF89FBD51}"/>
              </a:ext>
            </a:extLst>
          </p:cNvPr>
          <p:cNvSpPr>
            <a:spLocks noGrp="1"/>
          </p:cNvSpPr>
          <p:nvPr>
            <p:ph idx="1"/>
          </p:nvPr>
        </p:nvSpPr>
        <p:spPr/>
        <p:txBody>
          <a:bodyPr>
            <a:normAutofit/>
          </a:bodyPr>
          <a:lstStyle/>
          <a:p>
            <a:pPr marL="0" indent="0">
              <a:buNone/>
            </a:pPr>
            <a:r>
              <a:rPr lang="en" sz="2600" b="1" dirty="0"/>
              <a:t>Synchronous (Tightly Coupled) Message Communication with Reply</a:t>
            </a:r>
          </a:p>
          <a:p>
            <a:pPr marL="285750" indent="-285750" algn="just">
              <a:buFont typeface="Arial"/>
              <a:buChar char="•"/>
            </a:pPr>
            <a:r>
              <a:rPr lang="en" sz="2200" b="1" dirty="0"/>
              <a:t>Synchronous message communication with reply</a:t>
            </a:r>
            <a:r>
              <a:rPr lang="en" sz="2200" dirty="0"/>
              <a:t>, also referred to as </a:t>
            </a:r>
            <a:r>
              <a:rPr lang="en" sz="2200" b="1" dirty="0"/>
              <a:t>tightly coupled message communication with reply</a:t>
            </a:r>
            <a:r>
              <a:rPr lang="en" sz="2200" dirty="0"/>
              <a:t>, between concurrent tasks is based on the </a:t>
            </a:r>
            <a:r>
              <a:rPr lang="en" sz="2200" b="1" dirty="0"/>
              <a:t>Synchronous Message Communication</a:t>
            </a:r>
            <a:r>
              <a:rPr lang="en" sz="2200" dirty="0"/>
              <a:t>.</a:t>
            </a:r>
          </a:p>
          <a:p>
            <a:pPr marL="285750" indent="-285750" algn="just">
              <a:buFont typeface="Arial"/>
              <a:buChar char="•"/>
            </a:pPr>
            <a:r>
              <a:rPr lang="en" sz="2200" dirty="0"/>
              <a:t>Although used in client/server systems, </a:t>
            </a:r>
            <a:r>
              <a:rPr lang="en" sz="2200" b="1" dirty="0"/>
              <a:t>Synchronous Message Communication with Reply</a:t>
            </a:r>
            <a:r>
              <a:rPr lang="en" sz="2200" dirty="0"/>
              <a:t> can also involve a single producer sending a message to a consumer and then waiting for a reply, in which case no message queue develops between the producer and the consumer.</a:t>
            </a:r>
          </a:p>
          <a:p>
            <a:pPr marL="0" indent="0">
              <a:buNone/>
            </a:pPr>
            <a:endParaRPr lang="en-US" sz="2400" b="1" dirty="0"/>
          </a:p>
        </p:txBody>
      </p:sp>
      <p:pic>
        <p:nvPicPr>
          <p:cNvPr id="4" name="Picture 7" descr="Diagram&#10;&#10;Description automatically generated">
            <a:extLst>
              <a:ext uri="{FF2B5EF4-FFF2-40B4-BE49-F238E27FC236}">
                <a16:creationId xmlns:a16="http://schemas.microsoft.com/office/drawing/2014/main" id="{57EBB349-7A0E-402B-BFD6-844D8BA850A4}"/>
              </a:ext>
            </a:extLst>
          </p:cNvPr>
          <p:cNvPicPr>
            <a:picLocks noChangeAspect="1"/>
          </p:cNvPicPr>
          <p:nvPr/>
        </p:nvPicPr>
        <p:blipFill>
          <a:blip r:embed="rId2"/>
          <a:stretch>
            <a:fillRect/>
          </a:stretch>
        </p:blipFill>
        <p:spPr>
          <a:xfrm>
            <a:off x="2123728" y="5085184"/>
            <a:ext cx="5477674" cy="1230766"/>
          </a:xfrm>
          <a:prstGeom prst="rect">
            <a:avLst/>
          </a:prstGeom>
        </p:spPr>
      </p:pic>
      <p:sp>
        <p:nvSpPr>
          <p:cNvPr id="5" name="TextBox 4">
            <a:extLst>
              <a:ext uri="{FF2B5EF4-FFF2-40B4-BE49-F238E27FC236}">
                <a16:creationId xmlns:a16="http://schemas.microsoft.com/office/drawing/2014/main" id="{F4F0C5F9-4BE5-4A18-BD08-B21C7C55B572}"/>
              </a:ext>
            </a:extLst>
          </p:cNvPr>
          <p:cNvSpPr txBox="1"/>
          <p:nvPr/>
        </p:nvSpPr>
        <p:spPr>
          <a:xfrm>
            <a:off x="2368470" y="6364977"/>
            <a:ext cx="547767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Hind"/>
              </a:rPr>
              <a:t>Example of Synchronous Message Communication with Reply</a:t>
            </a:r>
            <a:endParaRPr lang="en-US" sz="2000" b="1" dirty="0">
              <a:latin typeface="Hind"/>
            </a:endParaRPr>
          </a:p>
        </p:txBody>
      </p:sp>
    </p:spTree>
    <p:extLst>
      <p:ext uri="{BB962C8B-B14F-4D97-AF65-F5344CB8AC3E}">
        <p14:creationId xmlns:p14="http://schemas.microsoft.com/office/powerpoint/2010/main" val="3044965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6072-D9BB-472F-9F85-0A8D960C1B15}"/>
              </a:ext>
            </a:extLst>
          </p:cNvPr>
          <p:cNvSpPr>
            <a:spLocks noGrp="1"/>
          </p:cNvSpPr>
          <p:nvPr>
            <p:ph type="title"/>
          </p:nvPr>
        </p:nvSpPr>
        <p:spPr/>
        <p:txBody>
          <a:bodyPr>
            <a:normAutofit/>
          </a:bodyPr>
          <a:lstStyle/>
          <a:p>
            <a:r>
              <a:rPr lang="en-US" sz="3100" dirty="0"/>
              <a:t>Task Communication &amp; Synchronization</a:t>
            </a:r>
          </a:p>
        </p:txBody>
      </p:sp>
      <p:sp>
        <p:nvSpPr>
          <p:cNvPr id="3" name="Content Placeholder 2">
            <a:extLst>
              <a:ext uri="{FF2B5EF4-FFF2-40B4-BE49-F238E27FC236}">
                <a16:creationId xmlns:a16="http://schemas.microsoft.com/office/drawing/2014/main" id="{377FCCE9-5CFC-453B-86D4-A9EDF89FBD51}"/>
              </a:ext>
            </a:extLst>
          </p:cNvPr>
          <p:cNvSpPr>
            <a:spLocks noGrp="1"/>
          </p:cNvSpPr>
          <p:nvPr>
            <p:ph idx="1"/>
          </p:nvPr>
        </p:nvSpPr>
        <p:spPr/>
        <p:txBody>
          <a:bodyPr>
            <a:normAutofit/>
          </a:bodyPr>
          <a:lstStyle/>
          <a:p>
            <a:pPr marL="0" indent="0">
              <a:buNone/>
            </a:pPr>
            <a:r>
              <a:rPr lang="en" sz="2400" b="1" dirty="0"/>
              <a:t>Synchronous (Tightly Coupled) Message Communication without Reply</a:t>
            </a:r>
          </a:p>
          <a:p>
            <a:pPr marL="285750" indent="-285750" algn="just">
              <a:buFont typeface="Arial"/>
              <a:buChar char="•"/>
            </a:pPr>
            <a:r>
              <a:rPr lang="en" sz="2000" b="1" dirty="0"/>
              <a:t>Synchronous message communication without reply</a:t>
            </a:r>
            <a:r>
              <a:rPr lang="en" sz="2000" dirty="0"/>
              <a:t>, also referred to as </a:t>
            </a:r>
            <a:r>
              <a:rPr lang="en" sz="2000" b="1" dirty="0"/>
              <a:t>tightly coupled message communication without reply</a:t>
            </a:r>
            <a:r>
              <a:rPr lang="en" sz="2000" dirty="0"/>
              <a:t>, between concurrent tasks is based on the </a:t>
            </a:r>
            <a:r>
              <a:rPr lang="en" sz="2000" b="1" dirty="0"/>
              <a:t>Synchronous Message Communication without Reply pattern</a:t>
            </a:r>
            <a:r>
              <a:rPr lang="en" sz="2000" dirty="0"/>
              <a:t>.</a:t>
            </a:r>
            <a:endParaRPr lang="en-US" sz="1050" dirty="0"/>
          </a:p>
          <a:p>
            <a:pPr marL="285750" indent="-285750" algn="just">
              <a:buFont typeface="Arial"/>
              <a:buChar char="•"/>
            </a:pPr>
            <a:r>
              <a:rPr lang="en" sz="2000" dirty="0"/>
              <a:t>The producer sends a message to the consumer and then waits for acceptance of the message by the consumer. When the message arrives, the consumer accepts the message, thereby releasing the producer. The producer and consumer then both continue. The consumer is suspended if no message is available.</a:t>
            </a:r>
          </a:p>
          <a:p>
            <a:pPr marL="285750" indent="-285750" algn="just">
              <a:buFont typeface="Arial"/>
              <a:buChar char="•"/>
            </a:pPr>
            <a:endParaRPr lang="en" sz="2000" dirty="0"/>
          </a:p>
          <a:p>
            <a:pPr marL="285750" indent="-285750" algn="just">
              <a:buFont typeface="Arial"/>
              <a:buChar char="•"/>
            </a:pPr>
            <a:endParaRPr lang="en" sz="2000" dirty="0"/>
          </a:p>
          <a:p>
            <a:pPr marL="285750" indent="-285750" algn="just">
              <a:buFont typeface="Arial"/>
              <a:buChar char="•"/>
            </a:pPr>
            <a:endParaRPr lang="en" sz="2000" dirty="0"/>
          </a:p>
          <a:p>
            <a:pPr marL="285750" indent="-285750" algn="just">
              <a:buFont typeface="Arial"/>
              <a:buChar char="•"/>
            </a:pPr>
            <a:endParaRPr lang="en" sz="2000" dirty="0"/>
          </a:p>
          <a:p>
            <a:pPr marL="285750" indent="-285750" algn="just">
              <a:buFont typeface="Arial"/>
              <a:buChar char="•"/>
            </a:pPr>
            <a:endParaRPr lang="en" sz="2000" dirty="0"/>
          </a:p>
          <a:p>
            <a:pPr marL="0" indent="0">
              <a:buNone/>
            </a:pPr>
            <a:endParaRPr lang="en-US" sz="2000" b="1" dirty="0"/>
          </a:p>
        </p:txBody>
      </p:sp>
      <p:sp>
        <p:nvSpPr>
          <p:cNvPr id="6" name="TextBox 5">
            <a:extLst>
              <a:ext uri="{FF2B5EF4-FFF2-40B4-BE49-F238E27FC236}">
                <a16:creationId xmlns:a16="http://schemas.microsoft.com/office/drawing/2014/main" id="{0988E189-A419-4A10-B1C7-9873F2545B78}"/>
              </a:ext>
            </a:extLst>
          </p:cNvPr>
          <p:cNvSpPr txBox="1"/>
          <p:nvPr/>
        </p:nvSpPr>
        <p:spPr>
          <a:xfrm>
            <a:off x="2051720" y="6332520"/>
            <a:ext cx="576064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Hind"/>
              </a:rPr>
              <a:t>Example of Synchronous Message Communication without Reply</a:t>
            </a:r>
            <a:endParaRPr lang="en-US" sz="2000" b="1" dirty="0">
              <a:latin typeface="Hind"/>
            </a:endParaRPr>
          </a:p>
        </p:txBody>
      </p:sp>
      <p:pic>
        <p:nvPicPr>
          <p:cNvPr id="7" name="Picture 15" descr="Text&#10;&#10;Description automatically generated">
            <a:extLst>
              <a:ext uri="{FF2B5EF4-FFF2-40B4-BE49-F238E27FC236}">
                <a16:creationId xmlns:a16="http://schemas.microsoft.com/office/drawing/2014/main" id="{21855F0D-3269-47F8-B0AF-0A54F0739329}"/>
              </a:ext>
            </a:extLst>
          </p:cNvPr>
          <p:cNvPicPr>
            <a:picLocks noChangeAspect="1"/>
          </p:cNvPicPr>
          <p:nvPr/>
        </p:nvPicPr>
        <p:blipFill>
          <a:blip r:embed="rId2"/>
          <a:stretch>
            <a:fillRect/>
          </a:stretch>
        </p:blipFill>
        <p:spPr>
          <a:xfrm>
            <a:off x="2293089" y="4653136"/>
            <a:ext cx="5164342" cy="1448248"/>
          </a:xfrm>
          <a:prstGeom prst="rect">
            <a:avLst/>
          </a:prstGeom>
        </p:spPr>
      </p:pic>
    </p:spTree>
    <p:extLst>
      <p:ext uri="{BB962C8B-B14F-4D97-AF65-F5344CB8AC3E}">
        <p14:creationId xmlns:p14="http://schemas.microsoft.com/office/powerpoint/2010/main" val="3355585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6072-D9BB-472F-9F85-0A8D960C1B15}"/>
              </a:ext>
            </a:extLst>
          </p:cNvPr>
          <p:cNvSpPr>
            <a:spLocks noGrp="1"/>
          </p:cNvSpPr>
          <p:nvPr>
            <p:ph type="title"/>
          </p:nvPr>
        </p:nvSpPr>
        <p:spPr/>
        <p:txBody>
          <a:bodyPr>
            <a:normAutofit/>
          </a:bodyPr>
          <a:lstStyle/>
          <a:p>
            <a:r>
              <a:rPr lang="en-US" sz="3100" dirty="0"/>
              <a:t>Task Communication &amp; Synchronization</a:t>
            </a:r>
          </a:p>
        </p:txBody>
      </p:sp>
      <p:sp>
        <p:nvSpPr>
          <p:cNvPr id="3" name="Content Placeholder 2">
            <a:extLst>
              <a:ext uri="{FF2B5EF4-FFF2-40B4-BE49-F238E27FC236}">
                <a16:creationId xmlns:a16="http://schemas.microsoft.com/office/drawing/2014/main" id="{377FCCE9-5CFC-453B-86D4-A9EDF89FBD51}"/>
              </a:ext>
            </a:extLst>
          </p:cNvPr>
          <p:cNvSpPr>
            <a:spLocks noGrp="1"/>
          </p:cNvSpPr>
          <p:nvPr>
            <p:ph idx="1"/>
          </p:nvPr>
        </p:nvSpPr>
        <p:spPr/>
        <p:txBody>
          <a:bodyPr>
            <a:normAutofit/>
          </a:bodyPr>
          <a:lstStyle/>
          <a:p>
            <a:pPr marL="0" indent="0">
              <a:buNone/>
            </a:pPr>
            <a:r>
              <a:rPr lang="en-US" sz="2400" b="1" dirty="0"/>
              <a:t>Event Synchronization</a:t>
            </a:r>
          </a:p>
          <a:p>
            <a:pPr marL="0" indent="0" algn="just">
              <a:buNone/>
            </a:pPr>
            <a:r>
              <a:rPr lang="en" sz="2000" dirty="0"/>
              <a:t>Three types of event synchronization are possible: an </a:t>
            </a:r>
            <a:r>
              <a:rPr lang="en" sz="2000" b="1" dirty="0"/>
              <a:t>external event</a:t>
            </a:r>
            <a:r>
              <a:rPr lang="en" sz="2000" dirty="0"/>
              <a:t>, a </a:t>
            </a:r>
            <a:r>
              <a:rPr lang="en" sz="2000" b="1" dirty="0"/>
              <a:t>timer event</a:t>
            </a:r>
            <a:r>
              <a:rPr lang="en" sz="2000" dirty="0"/>
              <a:t>, and an </a:t>
            </a:r>
            <a:r>
              <a:rPr lang="en" sz="2000" b="1" dirty="0"/>
              <a:t>internal event</a:t>
            </a:r>
            <a:r>
              <a:rPr lang="en" sz="2000" dirty="0"/>
              <a:t>.</a:t>
            </a:r>
            <a:endParaRPr lang="en-US" sz="2000" dirty="0"/>
          </a:p>
          <a:p>
            <a:pPr marL="285750" indent="-285750" algn="just">
              <a:buFont typeface="Arial"/>
              <a:buChar char="•"/>
            </a:pPr>
            <a:r>
              <a:rPr lang="en" sz="2000" dirty="0"/>
              <a:t>An</a:t>
            </a:r>
            <a:r>
              <a:rPr lang="en" sz="2000" b="1" dirty="0"/>
              <a:t> external event</a:t>
            </a:r>
            <a:r>
              <a:rPr lang="en" sz="2000" dirty="0"/>
              <a:t> is an event from an external object, typically an interrupt from an external </a:t>
            </a:r>
            <a:r>
              <a:rPr lang="en-US" sz="2000" dirty="0"/>
              <a:t>In/Out</a:t>
            </a:r>
            <a:r>
              <a:rPr lang="en" sz="2000" dirty="0"/>
              <a:t> device. </a:t>
            </a:r>
          </a:p>
          <a:p>
            <a:pPr marL="285750" indent="-285750" algn="just">
              <a:buFont typeface="Arial"/>
              <a:buChar char="•"/>
            </a:pPr>
            <a:r>
              <a:rPr lang="en" sz="2000" dirty="0"/>
              <a:t>An </a:t>
            </a:r>
            <a:r>
              <a:rPr lang="en" sz="2000" b="1" dirty="0"/>
              <a:t>internal event</a:t>
            </a:r>
            <a:r>
              <a:rPr lang="en" sz="2000" dirty="0"/>
              <a:t> represents internal synchronization between a source task and a destination task. </a:t>
            </a:r>
          </a:p>
          <a:p>
            <a:pPr marL="285750" indent="-285750" algn="just">
              <a:buFont typeface="Arial"/>
              <a:buChar char="•"/>
            </a:pPr>
            <a:r>
              <a:rPr lang="en" sz="2000" dirty="0"/>
              <a:t>A </a:t>
            </a:r>
            <a:r>
              <a:rPr lang="en" sz="2000" b="1" dirty="0"/>
              <a:t>timer event</a:t>
            </a:r>
            <a:r>
              <a:rPr lang="en" sz="2000" dirty="0"/>
              <a:t> represents a periodic activation of a task. Events are depicted in UML, using the asynchronous message notation to depict an event signal.</a:t>
            </a:r>
          </a:p>
          <a:p>
            <a:pPr marL="285750" indent="-285750" algn="just">
              <a:buFont typeface="Arial"/>
              <a:buChar char="•"/>
            </a:pPr>
            <a:endParaRPr lang="en" sz="2000" dirty="0"/>
          </a:p>
          <a:p>
            <a:pPr marL="285750" indent="-285750" algn="just">
              <a:buFont typeface="Arial"/>
              <a:buChar char="•"/>
            </a:pPr>
            <a:endParaRPr lang="en" sz="2000" dirty="0"/>
          </a:p>
          <a:p>
            <a:pPr marL="285750" indent="-285750" algn="just">
              <a:buFont typeface="Arial"/>
              <a:buChar char="•"/>
            </a:pPr>
            <a:endParaRPr lang="en" sz="2000" dirty="0"/>
          </a:p>
          <a:p>
            <a:pPr marL="285750" indent="-285750" algn="just">
              <a:buFont typeface="Arial"/>
              <a:buChar char="•"/>
            </a:pPr>
            <a:endParaRPr lang="en" sz="2000" dirty="0"/>
          </a:p>
          <a:p>
            <a:pPr marL="285750" indent="-285750" algn="just">
              <a:buFont typeface="Arial"/>
              <a:buChar char="•"/>
            </a:pPr>
            <a:endParaRPr lang="en" sz="2000" dirty="0"/>
          </a:p>
          <a:p>
            <a:pPr marL="0" indent="0">
              <a:buNone/>
            </a:pPr>
            <a:endParaRPr lang="en-US" sz="2000" b="1" dirty="0"/>
          </a:p>
        </p:txBody>
      </p:sp>
      <p:sp>
        <p:nvSpPr>
          <p:cNvPr id="8" name="TextBox 7">
            <a:extLst>
              <a:ext uri="{FF2B5EF4-FFF2-40B4-BE49-F238E27FC236}">
                <a16:creationId xmlns:a16="http://schemas.microsoft.com/office/drawing/2014/main" id="{7978AFA5-F8CA-454A-8034-532DFD0B249F}"/>
              </a:ext>
            </a:extLst>
          </p:cNvPr>
          <p:cNvSpPr txBox="1"/>
          <p:nvPr/>
        </p:nvSpPr>
        <p:spPr>
          <a:xfrm>
            <a:off x="2918265" y="6393474"/>
            <a:ext cx="330746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dirty="0">
                <a:latin typeface="Hind"/>
              </a:rPr>
              <a:t>Example of external event</a:t>
            </a:r>
            <a:endParaRPr lang="en-US" sz="2400" b="1" dirty="0">
              <a:latin typeface="Hind"/>
            </a:endParaRPr>
          </a:p>
        </p:txBody>
      </p:sp>
      <p:pic>
        <p:nvPicPr>
          <p:cNvPr id="9" name="Picture 2" descr="Diagram&#10;&#10;Description automatically generated">
            <a:extLst>
              <a:ext uri="{FF2B5EF4-FFF2-40B4-BE49-F238E27FC236}">
                <a16:creationId xmlns:a16="http://schemas.microsoft.com/office/drawing/2014/main" id="{E9FE1EBD-D35E-4E9A-B10B-AB283035E8F6}"/>
              </a:ext>
            </a:extLst>
          </p:cNvPr>
          <p:cNvPicPr>
            <a:picLocks noChangeAspect="1"/>
          </p:cNvPicPr>
          <p:nvPr/>
        </p:nvPicPr>
        <p:blipFill>
          <a:blip r:embed="rId2"/>
          <a:stretch>
            <a:fillRect/>
          </a:stretch>
        </p:blipFill>
        <p:spPr>
          <a:xfrm>
            <a:off x="2129611" y="4195956"/>
            <a:ext cx="4884775" cy="1991812"/>
          </a:xfrm>
          <a:prstGeom prst="rect">
            <a:avLst/>
          </a:prstGeom>
        </p:spPr>
      </p:pic>
    </p:spTree>
    <p:extLst>
      <p:ext uri="{BB962C8B-B14F-4D97-AF65-F5344CB8AC3E}">
        <p14:creationId xmlns:p14="http://schemas.microsoft.com/office/powerpoint/2010/main" val="1240531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A3058-EE8F-4BD7-A30E-E66DF1A62AB7}"/>
              </a:ext>
            </a:extLst>
          </p:cNvPr>
          <p:cNvSpPr>
            <a:spLocks noGrp="1"/>
          </p:cNvSpPr>
          <p:nvPr>
            <p:ph type="title"/>
          </p:nvPr>
        </p:nvSpPr>
        <p:spPr/>
        <p:txBody>
          <a:bodyPr>
            <a:normAutofit fontScale="90000"/>
          </a:bodyPr>
          <a:lstStyle/>
          <a:p>
            <a:r>
              <a:rPr lang="en" sz="3600" dirty="0"/>
              <a:t>Concurrent and real-time </a:t>
            </a:r>
            <a:br>
              <a:rPr lang="en" sz="3600" dirty="0"/>
            </a:br>
            <a:r>
              <a:rPr lang="en" sz="3600" dirty="0"/>
              <a:t>software architectures </a:t>
            </a:r>
            <a:endParaRPr lang="en-US" dirty="0"/>
          </a:p>
        </p:txBody>
      </p:sp>
      <p:sp>
        <p:nvSpPr>
          <p:cNvPr id="3" name="Content Placeholder 2">
            <a:extLst>
              <a:ext uri="{FF2B5EF4-FFF2-40B4-BE49-F238E27FC236}">
                <a16:creationId xmlns:a16="http://schemas.microsoft.com/office/drawing/2014/main" id="{D0E2D573-071F-4648-B711-7BB69728D91B}"/>
              </a:ext>
            </a:extLst>
          </p:cNvPr>
          <p:cNvSpPr>
            <a:spLocks noGrp="1"/>
          </p:cNvSpPr>
          <p:nvPr>
            <p:ph idx="1"/>
          </p:nvPr>
        </p:nvSpPr>
        <p:spPr/>
        <p:txBody>
          <a:bodyPr>
            <a:normAutofit fontScale="92500"/>
          </a:bodyPr>
          <a:lstStyle/>
          <a:p>
            <a:pPr marL="285750" indent="-285750" algn="just">
              <a:buFont typeface="Arial"/>
              <a:buChar char="•"/>
            </a:pPr>
            <a:r>
              <a:rPr lang="en" sz="2400" dirty="0"/>
              <a:t>An important activity in designing real-time software architectures is to design </a:t>
            </a:r>
            <a:r>
              <a:rPr lang="en" sz="2400" b="1" dirty="0"/>
              <a:t>concurrent objects</a:t>
            </a:r>
            <a:r>
              <a:rPr lang="en" sz="2400" dirty="0"/>
              <a:t> (</a:t>
            </a:r>
            <a:r>
              <a:rPr lang="en" sz="2400" b="1" dirty="0"/>
              <a:t>concurrent tasks</a:t>
            </a:r>
            <a:r>
              <a:rPr lang="en" sz="2400" dirty="0"/>
              <a:t>).</a:t>
            </a:r>
            <a:endParaRPr lang="en-US" sz="2400" dirty="0"/>
          </a:p>
          <a:p>
            <a:pPr marL="285750" indent="-285750" algn="just">
              <a:buFont typeface="Arial"/>
              <a:buChar char="•"/>
            </a:pPr>
            <a:r>
              <a:rPr lang="en" sz="2400" dirty="0"/>
              <a:t>Real-time software architectures can also be distributed; for this reason they can be considered a special case of component-based software architectures. In this context, a task is equivalent to a </a:t>
            </a:r>
            <a:r>
              <a:rPr lang="en" sz="2400" b="1" i="1" dirty="0"/>
              <a:t>simple component</a:t>
            </a:r>
            <a:r>
              <a:rPr lang="en" sz="2400" dirty="0"/>
              <a:t>.</a:t>
            </a:r>
          </a:p>
          <a:p>
            <a:pPr marL="285750" indent="-285750" algn="just">
              <a:buFont typeface="Arial"/>
              <a:buChar char="•"/>
            </a:pPr>
            <a:r>
              <a:rPr lang="en" sz="2400" dirty="0"/>
              <a:t>During concurrent software design, </a:t>
            </a:r>
            <a:r>
              <a:rPr lang="en" sz="2400" b="1" dirty="0"/>
              <a:t>a concurrent software architecture</a:t>
            </a:r>
            <a:r>
              <a:rPr lang="en" sz="2400" dirty="0"/>
              <a:t> is developed in which the system is structured into concurrent tasks, and the interfaces and interconnections between the concurrent tasks are defined. </a:t>
            </a:r>
          </a:p>
          <a:p>
            <a:pPr marL="285750" indent="-285750" algn="just">
              <a:buFont typeface="Arial"/>
              <a:buChar char="•"/>
            </a:pPr>
            <a:r>
              <a:rPr lang="en" sz="2400" dirty="0"/>
              <a:t>Concurrent tasks also participate in software architectural patterns; thus, they can participate in patterns already described, such as </a:t>
            </a:r>
            <a:r>
              <a:rPr lang="en" sz="2400" u="sng" dirty="0"/>
              <a:t>Layered patterns</a:t>
            </a:r>
            <a:r>
              <a:rPr lang="en" sz="2400" dirty="0"/>
              <a:t> and </a:t>
            </a:r>
            <a:r>
              <a:rPr lang="en" sz="2400" u="sng" dirty="0"/>
              <a:t>Client/Service patterns</a:t>
            </a:r>
            <a:r>
              <a:rPr lang="en" sz="2400" dirty="0"/>
              <a:t> , in which both the client and service could be designed as concurrent software architectures.</a:t>
            </a:r>
          </a:p>
          <a:p>
            <a:endParaRPr lang="en-US" sz="2400" dirty="0"/>
          </a:p>
        </p:txBody>
      </p:sp>
    </p:spTree>
    <p:extLst>
      <p:ext uri="{BB962C8B-B14F-4D97-AF65-F5344CB8AC3E}">
        <p14:creationId xmlns:p14="http://schemas.microsoft.com/office/powerpoint/2010/main" val="1940210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6072-D9BB-472F-9F85-0A8D960C1B15}"/>
              </a:ext>
            </a:extLst>
          </p:cNvPr>
          <p:cNvSpPr>
            <a:spLocks noGrp="1"/>
          </p:cNvSpPr>
          <p:nvPr>
            <p:ph type="title"/>
          </p:nvPr>
        </p:nvSpPr>
        <p:spPr/>
        <p:txBody>
          <a:bodyPr>
            <a:normAutofit/>
          </a:bodyPr>
          <a:lstStyle/>
          <a:p>
            <a:r>
              <a:rPr lang="en-US" sz="3100" dirty="0"/>
              <a:t>Task Communication &amp; Synchronization</a:t>
            </a:r>
          </a:p>
        </p:txBody>
      </p:sp>
      <p:sp>
        <p:nvSpPr>
          <p:cNvPr id="3" name="Content Placeholder 2">
            <a:extLst>
              <a:ext uri="{FF2B5EF4-FFF2-40B4-BE49-F238E27FC236}">
                <a16:creationId xmlns:a16="http://schemas.microsoft.com/office/drawing/2014/main" id="{377FCCE9-5CFC-453B-86D4-A9EDF89FBD51}"/>
              </a:ext>
            </a:extLst>
          </p:cNvPr>
          <p:cNvSpPr>
            <a:spLocks noGrp="1"/>
          </p:cNvSpPr>
          <p:nvPr>
            <p:ph idx="1"/>
          </p:nvPr>
        </p:nvSpPr>
        <p:spPr/>
        <p:txBody>
          <a:bodyPr>
            <a:normAutofit/>
          </a:bodyPr>
          <a:lstStyle/>
          <a:p>
            <a:pPr marL="0" indent="0">
              <a:buNone/>
            </a:pPr>
            <a:r>
              <a:rPr lang="en-US" sz="2400" b="1"/>
              <a:t>Task Interface and Task Behaviour Specifications</a:t>
            </a:r>
            <a:endParaRPr lang="en-US" sz="2400" b="1" dirty="0"/>
          </a:p>
          <a:p>
            <a:pPr marL="285750" indent="-285750" algn="just">
              <a:buFont typeface="Arial"/>
              <a:buChar char="•"/>
            </a:pPr>
            <a:r>
              <a:rPr lang="en" sz="1800" dirty="0"/>
              <a:t>It is also possible for tasks to exchange information by means of a passive information hiding object.</a:t>
            </a:r>
          </a:p>
          <a:p>
            <a:pPr marL="285750" indent="-285750" algn="just">
              <a:buFont typeface="Arial"/>
              <a:buChar char="•"/>
            </a:pPr>
            <a:r>
              <a:rPr lang="en" sz="1800" dirty="0"/>
              <a:t>It is important to realize how the </a:t>
            </a:r>
            <a:r>
              <a:rPr lang="en" sz="1800" b="1" dirty="0"/>
              <a:t>synchronous message notation</a:t>
            </a:r>
            <a:r>
              <a:rPr lang="en" sz="1800" dirty="0"/>
              <a:t> used between two concurrent tasks differs from that used between a task and a passive object. The notation looks the same in the UML: an arrow with a filled-in arrowhead. The semantics are different, however. The synchronous message notation between two concurrent tasks represents a producer task waiting for a consumer task to either respond to or accept the producer’s message.</a:t>
            </a:r>
          </a:p>
          <a:p>
            <a:pPr marL="285750" indent="-285750" algn="just">
              <a:buFont typeface="Arial"/>
              <a:buChar char="•"/>
            </a:pPr>
            <a:endParaRPr lang="en" sz="2000" dirty="0"/>
          </a:p>
          <a:p>
            <a:pPr marL="285750" indent="-285750" algn="just">
              <a:buFont typeface="Arial"/>
              <a:buChar char="•"/>
            </a:pPr>
            <a:endParaRPr lang="en" sz="2000" dirty="0"/>
          </a:p>
          <a:p>
            <a:pPr marL="285750" indent="-285750" algn="just">
              <a:buFont typeface="Arial"/>
              <a:buChar char="•"/>
            </a:pPr>
            <a:endParaRPr lang="en" sz="2000" dirty="0"/>
          </a:p>
          <a:p>
            <a:pPr marL="285750" indent="-285750" algn="just">
              <a:buFont typeface="Arial"/>
              <a:buChar char="•"/>
            </a:pPr>
            <a:endParaRPr lang="en" sz="2000" dirty="0"/>
          </a:p>
          <a:p>
            <a:pPr marL="285750" indent="-285750" algn="just">
              <a:buFont typeface="Arial"/>
              <a:buChar char="•"/>
            </a:pPr>
            <a:endParaRPr lang="en" sz="2000" dirty="0"/>
          </a:p>
          <a:p>
            <a:pPr marL="0" indent="0">
              <a:buNone/>
            </a:pPr>
            <a:endParaRPr lang="en-US" sz="2000" b="1" dirty="0"/>
          </a:p>
        </p:txBody>
      </p:sp>
      <p:pic>
        <p:nvPicPr>
          <p:cNvPr id="6" name="Picture 2" descr="Diagram&#10;&#10;Description automatically generated">
            <a:extLst>
              <a:ext uri="{FF2B5EF4-FFF2-40B4-BE49-F238E27FC236}">
                <a16:creationId xmlns:a16="http://schemas.microsoft.com/office/drawing/2014/main" id="{BDF0240F-F1BF-4243-9022-861341C00834}"/>
              </a:ext>
            </a:extLst>
          </p:cNvPr>
          <p:cNvPicPr>
            <a:picLocks noChangeAspect="1"/>
          </p:cNvPicPr>
          <p:nvPr/>
        </p:nvPicPr>
        <p:blipFill>
          <a:blip r:embed="rId3"/>
          <a:stretch>
            <a:fillRect/>
          </a:stretch>
        </p:blipFill>
        <p:spPr>
          <a:xfrm>
            <a:off x="755576" y="3927425"/>
            <a:ext cx="4670178" cy="1049296"/>
          </a:xfrm>
          <a:prstGeom prst="rect">
            <a:avLst/>
          </a:prstGeom>
        </p:spPr>
      </p:pic>
      <p:sp>
        <p:nvSpPr>
          <p:cNvPr id="7" name="TextBox 6">
            <a:extLst>
              <a:ext uri="{FF2B5EF4-FFF2-40B4-BE49-F238E27FC236}">
                <a16:creationId xmlns:a16="http://schemas.microsoft.com/office/drawing/2014/main" id="{FB70280C-D955-485C-A861-72B2788C264F}"/>
              </a:ext>
            </a:extLst>
          </p:cNvPr>
          <p:cNvSpPr txBox="1"/>
          <p:nvPr/>
        </p:nvSpPr>
        <p:spPr>
          <a:xfrm>
            <a:off x="5724129" y="3934748"/>
            <a:ext cx="2664296"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dirty="0">
                <a:latin typeface="Hind"/>
              </a:rPr>
              <a:t>a) Initial concurrent communication diagram with simple messages. </a:t>
            </a:r>
            <a:br>
              <a:rPr lang="en-US" sz="1600" b="1" dirty="0">
                <a:latin typeface="Hind"/>
              </a:rPr>
            </a:br>
            <a:endParaRPr lang="en-US" sz="1600" b="1" dirty="0">
              <a:latin typeface="Hind"/>
            </a:endParaRPr>
          </a:p>
        </p:txBody>
      </p:sp>
      <p:pic>
        <p:nvPicPr>
          <p:cNvPr id="10" name="Picture 4" descr="Diagram&#10;&#10;Description automatically generated">
            <a:extLst>
              <a:ext uri="{FF2B5EF4-FFF2-40B4-BE49-F238E27FC236}">
                <a16:creationId xmlns:a16="http://schemas.microsoft.com/office/drawing/2014/main" id="{C50EFC29-AB71-4A57-8873-243392E7848A}"/>
              </a:ext>
            </a:extLst>
          </p:cNvPr>
          <p:cNvPicPr>
            <a:picLocks noChangeAspect="1"/>
          </p:cNvPicPr>
          <p:nvPr/>
        </p:nvPicPr>
        <p:blipFill>
          <a:blip r:embed="rId4"/>
          <a:stretch>
            <a:fillRect/>
          </a:stretch>
        </p:blipFill>
        <p:spPr>
          <a:xfrm>
            <a:off x="3764298" y="5301165"/>
            <a:ext cx="4696134" cy="1077218"/>
          </a:xfrm>
          <a:prstGeom prst="rect">
            <a:avLst/>
          </a:prstGeom>
        </p:spPr>
      </p:pic>
      <p:sp>
        <p:nvSpPr>
          <p:cNvPr id="11" name="TextBox 10">
            <a:extLst>
              <a:ext uri="{FF2B5EF4-FFF2-40B4-BE49-F238E27FC236}">
                <a16:creationId xmlns:a16="http://schemas.microsoft.com/office/drawing/2014/main" id="{74E853D1-3419-4870-8379-A972C0BA425E}"/>
              </a:ext>
            </a:extLst>
          </p:cNvPr>
          <p:cNvSpPr txBox="1"/>
          <p:nvPr/>
        </p:nvSpPr>
        <p:spPr>
          <a:xfrm>
            <a:off x="656457" y="5284404"/>
            <a:ext cx="293370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dirty="0">
                <a:latin typeface="Hind"/>
              </a:rPr>
              <a:t>b) Revised concurrent communication diagram with tasks invoking operations of passive object</a:t>
            </a:r>
            <a:endParaRPr lang="en-US" sz="2400" dirty="0"/>
          </a:p>
        </p:txBody>
      </p:sp>
    </p:spTree>
    <p:extLst>
      <p:ext uri="{BB962C8B-B14F-4D97-AF65-F5344CB8AC3E}">
        <p14:creationId xmlns:p14="http://schemas.microsoft.com/office/powerpoint/2010/main" val="5411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720F-95C8-403B-9D28-37933F872F60}"/>
              </a:ext>
            </a:extLst>
          </p:cNvPr>
          <p:cNvSpPr>
            <a:spLocks noGrp="1"/>
          </p:cNvSpPr>
          <p:nvPr>
            <p:ph type="title"/>
          </p:nvPr>
        </p:nvSpPr>
        <p:spPr/>
        <p:txBody>
          <a:bodyPr>
            <a:normAutofit fontScale="90000"/>
          </a:bodyPr>
          <a:lstStyle/>
          <a:p>
            <a:r>
              <a:rPr lang="en-US" dirty="0"/>
              <a:t>Task Interface and Task </a:t>
            </a:r>
            <a:r>
              <a:rPr lang="en-US" dirty="0" err="1"/>
              <a:t>Behaviour</a:t>
            </a:r>
            <a:r>
              <a:rPr lang="en-US" dirty="0"/>
              <a:t> Specifications</a:t>
            </a:r>
          </a:p>
        </p:txBody>
      </p:sp>
      <p:sp>
        <p:nvSpPr>
          <p:cNvPr id="3" name="Content Placeholder 2">
            <a:extLst>
              <a:ext uri="{FF2B5EF4-FFF2-40B4-BE49-F238E27FC236}">
                <a16:creationId xmlns:a16="http://schemas.microsoft.com/office/drawing/2014/main" id="{7A80441E-D6B4-4CCA-808F-00BA11499B0E}"/>
              </a:ext>
            </a:extLst>
          </p:cNvPr>
          <p:cNvSpPr>
            <a:spLocks noGrp="1"/>
          </p:cNvSpPr>
          <p:nvPr>
            <p:ph idx="1"/>
          </p:nvPr>
        </p:nvSpPr>
        <p:spPr/>
        <p:txBody>
          <a:bodyPr>
            <a:normAutofit fontScale="92500"/>
          </a:bodyPr>
          <a:lstStyle/>
          <a:p>
            <a:pPr marL="285750" indent="-285750" algn="just">
              <a:buFont typeface="Arial"/>
              <a:buChar char="•"/>
            </a:pPr>
            <a:r>
              <a:rPr lang="en" sz="2400" dirty="0"/>
              <a:t>A </a:t>
            </a:r>
            <a:r>
              <a:rPr lang="en" sz="2400" b="1" dirty="0"/>
              <a:t>task interface specification (TIS)</a:t>
            </a:r>
            <a:r>
              <a:rPr lang="en" sz="2400" dirty="0"/>
              <a:t> describes a concurrent task’s interface. It is an extension of the class interface specification with additional information specific to a task, including task structure, timing characteristics, relative priority, and errors detected.</a:t>
            </a:r>
          </a:p>
          <a:p>
            <a:pPr marL="285750" indent="-285750" algn="just">
              <a:buFont typeface="Arial"/>
              <a:buChar char="•"/>
            </a:pPr>
            <a:r>
              <a:rPr lang="en" sz="2400" dirty="0"/>
              <a:t>A </a:t>
            </a:r>
            <a:r>
              <a:rPr lang="en" sz="2400" b="1" dirty="0"/>
              <a:t>task behavior specification (TBS)</a:t>
            </a:r>
            <a:r>
              <a:rPr lang="en" sz="2400" dirty="0"/>
              <a:t> describes the task’s event sequencing logic. The task’s interface defines how it interfaces to other tasks. The task’s structure describes how its structure is derived, using the task structuring criteria.</a:t>
            </a:r>
          </a:p>
          <a:p>
            <a:pPr marL="285750" indent="-285750" algn="just">
              <a:buFont typeface="Arial"/>
              <a:buChar char="•"/>
            </a:pPr>
            <a:r>
              <a:rPr lang="en" sz="2400" dirty="0"/>
              <a:t>The TIS is introduced with the </a:t>
            </a:r>
            <a:r>
              <a:rPr lang="en" sz="2400" b="1" dirty="0"/>
              <a:t>task architecture</a:t>
            </a:r>
            <a:r>
              <a:rPr lang="en" sz="2400" dirty="0"/>
              <a:t> to specify the characteristics of each task. The TBS is defined later, during detailed software design, and describes the </a:t>
            </a:r>
            <a:r>
              <a:rPr lang="en" sz="2400" b="1" dirty="0"/>
              <a:t>task event sequencing logic</a:t>
            </a:r>
            <a:r>
              <a:rPr lang="en" sz="2400" dirty="0"/>
              <a:t>, which is how the task responds to the input events it receives.</a:t>
            </a:r>
          </a:p>
          <a:p>
            <a:pPr marL="285750" indent="-285750" algn="just">
              <a:buFont typeface="Arial"/>
              <a:buChar char="•"/>
            </a:pPr>
            <a:r>
              <a:rPr lang="en" sz="2400" dirty="0"/>
              <a:t>The TBS describes the task’s </a:t>
            </a:r>
            <a:r>
              <a:rPr lang="en" sz="2400" b="1" dirty="0"/>
              <a:t>event sequencing logic</a:t>
            </a:r>
            <a:r>
              <a:rPr lang="en" sz="2400" dirty="0"/>
              <a:t>, which is how the task responds to each of its message or event inputs, in particular, what output is generated as a result of each input.</a:t>
            </a:r>
          </a:p>
          <a:p>
            <a:endParaRPr lang="en-US" sz="2400" dirty="0"/>
          </a:p>
        </p:txBody>
      </p:sp>
    </p:spTree>
    <p:extLst>
      <p:ext uri="{BB962C8B-B14F-4D97-AF65-F5344CB8AC3E}">
        <p14:creationId xmlns:p14="http://schemas.microsoft.com/office/powerpoint/2010/main" val="1383714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720F-95C8-403B-9D28-37933F872F60}"/>
              </a:ext>
            </a:extLst>
          </p:cNvPr>
          <p:cNvSpPr>
            <a:spLocks noGrp="1"/>
          </p:cNvSpPr>
          <p:nvPr>
            <p:ph type="title"/>
          </p:nvPr>
        </p:nvSpPr>
        <p:spPr/>
        <p:txBody>
          <a:bodyPr>
            <a:normAutofit fontScale="90000"/>
          </a:bodyPr>
          <a:lstStyle/>
          <a:p>
            <a:r>
              <a:rPr lang="en-US"/>
              <a:t>Task Interface and Task Behaviour Specifications</a:t>
            </a:r>
            <a:endParaRPr lang="en-US" dirty="0"/>
          </a:p>
        </p:txBody>
      </p:sp>
      <p:sp>
        <p:nvSpPr>
          <p:cNvPr id="6" name="Google Shape;4075;p53">
            <a:extLst>
              <a:ext uri="{FF2B5EF4-FFF2-40B4-BE49-F238E27FC236}">
                <a16:creationId xmlns:a16="http://schemas.microsoft.com/office/drawing/2014/main" id="{C9EA184D-2892-4F55-A11D-F356C3E8CA39}"/>
              </a:ext>
            </a:extLst>
          </p:cNvPr>
          <p:cNvSpPr txBox="1">
            <a:spLocks/>
          </p:cNvSpPr>
          <p:nvPr/>
        </p:nvSpPr>
        <p:spPr>
          <a:xfrm>
            <a:off x="4454074" y="1484784"/>
            <a:ext cx="4232725" cy="5112568"/>
          </a:xfrm>
          <a:prstGeom prst="rect">
            <a:avLst/>
          </a:pr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accent6"/>
              </a:buClr>
              <a:buSzPts val="1600"/>
              <a:buFont typeface="Nunito Light"/>
              <a:buChar char="●"/>
              <a:defRPr sz="1500" b="0" i="0" u="none" strike="noStrike" cap="none">
                <a:solidFill>
                  <a:schemeClr val="dk1"/>
                </a:solidFill>
                <a:latin typeface="Hind"/>
                <a:ea typeface="Hind"/>
                <a:cs typeface="Hind"/>
                <a:sym typeface="Hind"/>
              </a:defRPr>
            </a:lvl1pPr>
            <a:lvl2pPr marL="914400" marR="0" lvl="1" indent="-330200" algn="l" rtl="0">
              <a:lnSpc>
                <a:spcPct val="100000"/>
              </a:lnSpc>
              <a:spcBef>
                <a:spcPts val="0"/>
              </a:spcBef>
              <a:spcAft>
                <a:spcPts val="0"/>
              </a:spcAft>
              <a:buClr>
                <a:schemeClr val="dk1"/>
              </a:buClr>
              <a:buSzPts val="1600"/>
              <a:buFont typeface="Nunito Light"/>
              <a:buChar char="○"/>
              <a:defRPr sz="1500" b="0" i="0" u="none" strike="noStrike" cap="none">
                <a:solidFill>
                  <a:schemeClr val="dk1"/>
                </a:solidFill>
                <a:latin typeface="Hind"/>
                <a:ea typeface="Hind"/>
                <a:cs typeface="Hind"/>
                <a:sym typeface="Hind"/>
              </a:defRPr>
            </a:lvl2pPr>
            <a:lvl3pPr marL="1371600" marR="0" lvl="2" indent="-323850" algn="l" rtl="0">
              <a:lnSpc>
                <a:spcPct val="100000"/>
              </a:lnSpc>
              <a:spcBef>
                <a:spcPts val="1600"/>
              </a:spcBef>
              <a:spcAft>
                <a:spcPts val="0"/>
              </a:spcAft>
              <a:buClr>
                <a:schemeClr val="dk1"/>
              </a:buClr>
              <a:buSzPts val="1500"/>
              <a:buFont typeface="Nunito Light"/>
              <a:buChar char="■"/>
              <a:defRPr sz="1500" b="0" i="0" u="none" strike="noStrike" cap="none">
                <a:solidFill>
                  <a:schemeClr val="dk1"/>
                </a:solidFill>
                <a:latin typeface="Hind"/>
                <a:ea typeface="Hind"/>
                <a:cs typeface="Hind"/>
                <a:sym typeface="Hind"/>
              </a:defRPr>
            </a:lvl3pPr>
            <a:lvl4pPr marL="1828800" marR="0" lvl="3" indent="-323850" algn="l" rtl="0">
              <a:lnSpc>
                <a:spcPct val="100000"/>
              </a:lnSpc>
              <a:spcBef>
                <a:spcPts val="1600"/>
              </a:spcBef>
              <a:spcAft>
                <a:spcPts val="0"/>
              </a:spcAft>
              <a:buClr>
                <a:schemeClr val="dk1"/>
              </a:buClr>
              <a:buSzPts val="1500"/>
              <a:buFont typeface="Nunito Light"/>
              <a:buChar char="●"/>
              <a:defRPr sz="1500" b="0" i="0" u="none" strike="noStrike" cap="none">
                <a:solidFill>
                  <a:schemeClr val="dk1"/>
                </a:solidFill>
                <a:latin typeface="Hind"/>
                <a:ea typeface="Hind"/>
                <a:cs typeface="Hind"/>
                <a:sym typeface="Hind"/>
              </a:defRPr>
            </a:lvl4pPr>
            <a:lvl5pPr marL="2286000" marR="0" lvl="4" indent="-323850" algn="l" rtl="0">
              <a:lnSpc>
                <a:spcPct val="100000"/>
              </a:lnSpc>
              <a:spcBef>
                <a:spcPts val="1600"/>
              </a:spcBef>
              <a:spcAft>
                <a:spcPts val="0"/>
              </a:spcAft>
              <a:buClr>
                <a:schemeClr val="dk1"/>
              </a:buClr>
              <a:buSzPts val="1500"/>
              <a:buFont typeface="Nunito Light"/>
              <a:buChar char="○"/>
              <a:defRPr sz="1500" b="0" i="0" u="none" strike="noStrike" cap="none">
                <a:solidFill>
                  <a:schemeClr val="dk1"/>
                </a:solidFill>
                <a:latin typeface="Hind"/>
                <a:ea typeface="Hind"/>
                <a:cs typeface="Hind"/>
                <a:sym typeface="Hind"/>
              </a:defRPr>
            </a:lvl5pPr>
            <a:lvl6pPr marL="2743200" marR="0" lvl="5" indent="-323850" algn="l" rtl="0">
              <a:lnSpc>
                <a:spcPct val="100000"/>
              </a:lnSpc>
              <a:spcBef>
                <a:spcPts val="1600"/>
              </a:spcBef>
              <a:spcAft>
                <a:spcPts val="0"/>
              </a:spcAft>
              <a:buClr>
                <a:schemeClr val="dk1"/>
              </a:buClr>
              <a:buSzPts val="1500"/>
              <a:buFont typeface="Nunito Light"/>
              <a:buChar char="■"/>
              <a:defRPr sz="1500" b="0" i="0" u="none" strike="noStrike" cap="none">
                <a:solidFill>
                  <a:schemeClr val="dk1"/>
                </a:solidFill>
                <a:latin typeface="Hind"/>
                <a:ea typeface="Hind"/>
                <a:cs typeface="Hind"/>
                <a:sym typeface="Hind"/>
              </a:defRPr>
            </a:lvl6pPr>
            <a:lvl7pPr marL="3200400" marR="0" lvl="6" indent="-311150" algn="l" rtl="0">
              <a:lnSpc>
                <a:spcPct val="100000"/>
              </a:lnSpc>
              <a:spcBef>
                <a:spcPts val="1600"/>
              </a:spcBef>
              <a:spcAft>
                <a:spcPts val="0"/>
              </a:spcAft>
              <a:buClr>
                <a:schemeClr val="dk1"/>
              </a:buClr>
              <a:buSzPts val="1300"/>
              <a:buFont typeface="Nunito Light"/>
              <a:buChar char="●"/>
              <a:defRPr sz="1500" b="0" i="0" u="none" strike="noStrike" cap="none">
                <a:solidFill>
                  <a:schemeClr val="dk1"/>
                </a:solidFill>
                <a:latin typeface="Hind"/>
                <a:ea typeface="Hind"/>
                <a:cs typeface="Hind"/>
                <a:sym typeface="Hind"/>
              </a:defRPr>
            </a:lvl7pPr>
            <a:lvl8pPr marL="3657600" marR="0" lvl="7" indent="-311150" algn="l" rtl="0">
              <a:lnSpc>
                <a:spcPct val="100000"/>
              </a:lnSpc>
              <a:spcBef>
                <a:spcPts val="1600"/>
              </a:spcBef>
              <a:spcAft>
                <a:spcPts val="0"/>
              </a:spcAft>
              <a:buClr>
                <a:schemeClr val="dk1"/>
              </a:buClr>
              <a:buSzPts val="1300"/>
              <a:buFont typeface="Nunito Light"/>
              <a:buChar char="○"/>
              <a:defRPr sz="1500" b="0" i="0" u="none" strike="noStrike" cap="none">
                <a:solidFill>
                  <a:schemeClr val="dk1"/>
                </a:solidFill>
                <a:latin typeface="Hind"/>
                <a:ea typeface="Hind"/>
                <a:cs typeface="Hind"/>
                <a:sym typeface="Hind"/>
              </a:defRPr>
            </a:lvl8pPr>
            <a:lvl9pPr marL="4114800" marR="0" lvl="8" indent="-323850" algn="l" rtl="0">
              <a:lnSpc>
                <a:spcPct val="100000"/>
              </a:lnSpc>
              <a:spcBef>
                <a:spcPts val="1600"/>
              </a:spcBef>
              <a:spcAft>
                <a:spcPts val="1600"/>
              </a:spcAft>
              <a:buClr>
                <a:schemeClr val="dk1"/>
              </a:buClr>
              <a:buSzPts val="1500"/>
              <a:buFont typeface="Nunito Light"/>
              <a:buChar char="■"/>
              <a:defRPr sz="1500" b="0" i="0" u="none" strike="noStrike" cap="none">
                <a:solidFill>
                  <a:schemeClr val="dk1"/>
                </a:solidFill>
                <a:latin typeface="Hind"/>
                <a:ea typeface="Hind"/>
                <a:cs typeface="Hind"/>
                <a:sym typeface="Hind"/>
              </a:defRPr>
            </a:lvl9pPr>
          </a:lstStyle>
          <a:p>
            <a:pPr marL="0" indent="0">
              <a:buNone/>
            </a:pPr>
            <a:r>
              <a:rPr lang="en" sz="1600" b="1" dirty="0"/>
              <a:t>Messages</a:t>
            </a:r>
            <a:r>
              <a:rPr lang="en" sz="1600" dirty="0"/>
              <a:t>: </a:t>
            </a:r>
            <a:endParaRPr lang="en-US" sz="1600" dirty="0"/>
          </a:p>
          <a:p>
            <a:pPr marL="266700" indent="-190500">
              <a:buFont typeface="Arial"/>
              <a:buChar char="•"/>
            </a:pPr>
            <a:r>
              <a:rPr lang="en" sz="1600" u="sng" dirty="0" err="1"/>
              <a:t>validatePIN</a:t>
            </a:r>
            <a:r>
              <a:rPr lang="en" sz="1600" dirty="0"/>
              <a:t> </a:t>
            </a:r>
            <a:endParaRPr lang="en-US" sz="1600" dirty="0"/>
          </a:p>
          <a:p>
            <a:pPr marL="127000" indent="0">
              <a:buNone/>
            </a:pPr>
            <a:r>
              <a:rPr lang="en" sz="1600" dirty="0"/>
              <a:t>      + Input parameters: </a:t>
            </a:r>
            <a:r>
              <a:rPr lang="en" sz="1600" dirty="0" err="1"/>
              <a:t>cardId</a:t>
            </a:r>
            <a:r>
              <a:rPr lang="en" sz="1600" dirty="0"/>
              <a:t>, PIN </a:t>
            </a:r>
            <a:endParaRPr lang="en-US" sz="1600" dirty="0"/>
          </a:p>
          <a:p>
            <a:pPr marL="127000" indent="0">
              <a:buNone/>
            </a:pPr>
            <a:r>
              <a:rPr lang="en" sz="1600" dirty="0"/>
              <a:t>      + Reply: </a:t>
            </a:r>
            <a:r>
              <a:rPr lang="en" sz="1600" dirty="0" err="1"/>
              <a:t>PINValidationResponse</a:t>
            </a:r>
            <a:r>
              <a:rPr lang="en" sz="1600" dirty="0"/>
              <a:t> </a:t>
            </a:r>
            <a:endParaRPr lang="en-US" sz="1600" dirty="0"/>
          </a:p>
          <a:p>
            <a:pPr marL="266700" indent="-190500">
              <a:buFont typeface="Arial"/>
              <a:buChar char="•"/>
            </a:pPr>
            <a:r>
              <a:rPr lang="en" sz="1600" u="sng" dirty="0"/>
              <a:t>withdraw</a:t>
            </a:r>
            <a:r>
              <a:rPr lang="en" sz="1600" dirty="0"/>
              <a:t> </a:t>
            </a:r>
            <a:endParaRPr lang="en-US" sz="1600" dirty="0"/>
          </a:p>
          <a:p>
            <a:pPr marL="127000" indent="0">
              <a:buNone/>
            </a:pPr>
            <a:r>
              <a:rPr lang="en" sz="1600" dirty="0"/>
              <a:t>      + Input parameters: cardId, </a:t>
            </a:r>
          </a:p>
          <a:p>
            <a:pPr marL="127000" indent="0">
              <a:buNone/>
            </a:pPr>
            <a:r>
              <a:rPr lang="en" sz="1600" dirty="0"/>
              <a:t>         account#, amount </a:t>
            </a:r>
            <a:endParaRPr lang="en-US" sz="1600" dirty="0"/>
          </a:p>
          <a:p>
            <a:pPr marL="127000" indent="0">
              <a:buNone/>
            </a:pPr>
            <a:r>
              <a:rPr lang="en" sz="1600" dirty="0"/>
              <a:t>      + Reply: </a:t>
            </a:r>
            <a:r>
              <a:rPr lang="en" sz="1600" dirty="0" err="1"/>
              <a:t>withdrawalResponse</a:t>
            </a:r>
            <a:r>
              <a:rPr lang="en" sz="1600" dirty="0"/>
              <a:t> </a:t>
            </a:r>
            <a:endParaRPr lang="en-US" sz="1600" dirty="0"/>
          </a:p>
          <a:p>
            <a:pPr marL="266700" indent="-190500">
              <a:buFont typeface="Arial"/>
              <a:buChar char="•"/>
            </a:pPr>
            <a:r>
              <a:rPr lang="en" sz="1600" u="sng" dirty="0"/>
              <a:t>query</a:t>
            </a:r>
            <a:r>
              <a:rPr lang="en" sz="1600" dirty="0"/>
              <a:t> </a:t>
            </a:r>
            <a:endParaRPr lang="en-US" sz="1600" dirty="0"/>
          </a:p>
          <a:p>
            <a:pPr marL="127000" indent="0">
              <a:buNone/>
            </a:pPr>
            <a:r>
              <a:rPr lang="en" sz="1600" dirty="0"/>
              <a:t>      + Input parameters: </a:t>
            </a:r>
            <a:r>
              <a:rPr lang="en" sz="1600" dirty="0" err="1"/>
              <a:t>cardId</a:t>
            </a:r>
            <a:r>
              <a:rPr lang="en" sz="1600" dirty="0"/>
              <a:t>, account#</a:t>
            </a:r>
            <a:endParaRPr lang="en-US" sz="1600" dirty="0"/>
          </a:p>
          <a:p>
            <a:pPr marL="127000" indent="0">
              <a:buNone/>
            </a:pPr>
            <a:r>
              <a:rPr lang="en" sz="1600" dirty="0"/>
              <a:t>      + Reply: </a:t>
            </a:r>
            <a:r>
              <a:rPr lang="en" sz="1600" dirty="0" err="1"/>
              <a:t>queryResponse</a:t>
            </a:r>
            <a:r>
              <a:rPr lang="en" sz="1600" dirty="0"/>
              <a:t> </a:t>
            </a:r>
            <a:endParaRPr lang="en-US" sz="1600" dirty="0"/>
          </a:p>
          <a:p>
            <a:pPr marL="266700" indent="-190500">
              <a:buFont typeface="Arial"/>
              <a:buChar char="•"/>
            </a:pPr>
            <a:r>
              <a:rPr lang="en" sz="1600" u="sng" dirty="0"/>
              <a:t>transfer</a:t>
            </a:r>
            <a:r>
              <a:rPr lang="en" sz="1600" dirty="0"/>
              <a:t> </a:t>
            </a:r>
            <a:endParaRPr lang="en-US" sz="1600" dirty="0"/>
          </a:p>
          <a:p>
            <a:pPr marL="127000" indent="0">
              <a:buNone/>
            </a:pPr>
            <a:r>
              <a:rPr lang="en" sz="1600" dirty="0"/>
              <a:t>      + Input parameters: cardId, </a:t>
            </a:r>
          </a:p>
          <a:p>
            <a:pPr marL="127000" indent="0">
              <a:buNone/>
            </a:pPr>
            <a:r>
              <a:rPr lang="en" sz="1600" dirty="0"/>
              <a:t>          fromAccount#, toAccount#, amount </a:t>
            </a:r>
            <a:endParaRPr lang="en-US" sz="1600" dirty="0"/>
          </a:p>
          <a:p>
            <a:pPr marL="127000" indent="0">
              <a:buNone/>
            </a:pPr>
            <a:r>
              <a:rPr lang="en" sz="1600" dirty="0"/>
              <a:t>      + Reply: transferResponse </a:t>
            </a:r>
          </a:p>
          <a:p>
            <a:pPr marL="127000" indent="0">
              <a:buNone/>
            </a:pPr>
            <a:endParaRPr lang="en-US" sz="1600" dirty="0"/>
          </a:p>
          <a:p>
            <a:pPr marL="0" indent="0">
              <a:buClr>
                <a:srgbClr val="FF5F5F"/>
              </a:buClr>
              <a:buNone/>
            </a:pPr>
            <a:r>
              <a:rPr lang="en" sz="1600" b="1" dirty="0"/>
              <a:t>Task outputs</a:t>
            </a:r>
            <a:r>
              <a:rPr lang="en" sz="1600" dirty="0"/>
              <a:t>: </a:t>
            </a:r>
            <a:endParaRPr lang="en-US" sz="1600" dirty="0"/>
          </a:p>
          <a:p>
            <a:pPr lvl="1">
              <a:buFont typeface="Arial"/>
              <a:buChar char="•"/>
            </a:pPr>
            <a:r>
              <a:rPr lang="en" sz="1600" dirty="0"/>
              <a:t>Message replies as described previously. </a:t>
            </a:r>
            <a:endParaRPr lang="en-US" sz="1600" dirty="0"/>
          </a:p>
          <a:p>
            <a:pPr lvl="1">
              <a:buFont typeface="Arial"/>
              <a:buChar char="•"/>
            </a:pPr>
            <a:r>
              <a:rPr lang="en" sz="1600" dirty="0"/>
              <a:t>Errors detected: Unrecognized message</a:t>
            </a:r>
            <a:endParaRPr lang="en-US" sz="1600" dirty="0"/>
          </a:p>
        </p:txBody>
      </p:sp>
      <p:sp>
        <p:nvSpPr>
          <p:cNvPr id="7" name="Google Shape;4075;p53">
            <a:extLst>
              <a:ext uri="{FF2B5EF4-FFF2-40B4-BE49-F238E27FC236}">
                <a16:creationId xmlns:a16="http://schemas.microsoft.com/office/drawing/2014/main" id="{130759F9-A73D-48C2-95C6-6D09C5D8C396}"/>
              </a:ext>
            </a:extLst>
          </p:cNvPr>
          <p:cNvSpPr txBox="1">
            <a:spLocks/>
          </p:cNvSpPr>
          <p:nvPr/>
        </p:nvSpPr>
        <p:spPr>
          <a:xfrm>
            <a:off x="472851" y="1412776"/>
            <a:ext cx="3656661" cy="4968552"/>
          </a:xfrm>
          <a:prstGeom prst="rect">
            <a:avLst/>
          </a:prstGeom>
          <a:solidFill>
            <a:schemeClr val="bg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accent6"/>
              </a:buClr>
              <a:buSzPts val="1600"/>
              <a:buFont typeface="Nunito Light"/>
              <a:buChar char="●"/>
              <a:defRPr sz="1500" b="0" i="0" u="none" strike="noStrike" cap="none">
                <a:solidFill>
                  <a:schemeClr val="dk1"/>
                </a:solidFill>
                <a:latin typeface="Hind"/>
                <a:ea typeface="Hind"/>
                <a:cs typeface="Hind"/>
                <a:sym typeface="Hind"/>
              </a:defRPr>
            </a:lvl1pPr>
            <a:lvl2pPr marL="914400" marR="0" lvl="1" indent="-330200" algn="l" rtl="0">
              <a:lnSpc>
                <a:spcPct val="100000"/>
              </a:lnSpc>
              <a:spcBef>
                <a:spcPts val="0"/>
              </a:spcBef>
              <a:spcAft>
                <a:spcPts val="0"/>
              </a:spcAft>
              <a:buClr>
                <a:schemeClr val="dk1"/>
              </a:buClr>
              <a:buSzPts val="1600"/>
              <a:buFont typeface="Nunito Light"/>
              <a:buChar char="○"/>
              <a:defRPr sz="1500" b="0" i="0" u="none" strike="noStrike" cap="none">
                <a:solidFill>
                  <a:schemeClr val="dk1"/>
                </a:solidFill>
                <a:latin typeface="Hind"/>
                <a:ea typeface="Hind"/>
                <a:cs typeface="Hind"/>
                <a:sym typeface="Hind"/>
              </a:defRPr>
            </a:lvl2pPr>
            <a:lvl3pPr marL="1371600" marR="0" lvl="2" indent="-323850" algn="l" rtl="0">
              <a:lnSpc>
                <a:spcPct val="100000"/>
              </a:lnSpc>
              <a:spcBef>
                <a:spcPts val="1600"/>
              </a:spcBef>
              <a:spcAft>
                <a:spcPts val="0"/>
              </a:spcAft>
              <a:buClr>
                <a:schemeClr val="dk1"/>
              </a:buClr>
              <a:buSzPts val="1500"/>
              <a:buFont typeface="Nunito Light"/>
              <a:buChar char="■"/>
              <a:defRPr sz="1500" b="0" i="0" u="none" strike="noStrike" cap="none">
                <a:solidFill>
                  <a:schemeClr val="dk1"/>
                </a:solidFill>
                <a:latin typeface="Hind"/>
                <a:ea typeface="Hind"/>
                <a:cs typeface="Hind"/>
                <a:sym typeface="Hind"/>
              </a:defRPr>
            </a:lvl3pPr>
            <a:lvl4pPr marL="1828800" marR="0" lvl="3" indent="-323850" algn="l" rtl="0">
              <a:lnSpc>
                <a:spcPct val="100000"/>
              </a:lnSpc>
              <a:spcBef>
                <a:spcPts val="1600"/>
              </a:spcBef>
              <a:spcAft>
                <a:spcPts val="0"/>
              </a:spcAft>
              <a:buClr>
                <a:schemeClr val="dk1"/>
              </a:buClr>
              <a:buSzPts val="1500"/>
              <a:buFont typeface="Nunito Light"/>
              <a:buChar char="●"/>
              <a:defRPr sz="1500" b="0" i="0" u="none" strike="noStrike" cap="none">
                <a:solidFill>
                  <a:schemeClr val="dk1"/>
                </a:solidFill>
                <a:latin typeface="Hind"/>
                <a:ea typeface="Hind"/>
                <a:cs typeface="Hind"/>
                <a:sym typeface="Hind"/>
              </a:defRPr>
            </a:lvl4pPr>
            <a:lvl5pPr marL="2286000" marR="0" lvl="4" indent="-323850" algn="l" rtl="0">
              <a:lnSpc>
                <a:spcPct val="100000"/>
              </a:lnSpc>
              <a:spcBef>
                <a:spcPts val="1600"/>
              </a:spcBef>
              <a:spcAft>
                <a:spcPts val="0"/>
              </a:spcAft>
              <a:buClr>
                <a:schemeClr val="dk1"/>
              </a:buClr>
              <a:buSzPts val="1500"/>
              <a:buFont typeface="Nunito Light"/>
              <a:buChar char="○"/>
              <a:defRPr sz="1500" b="0" i="0" u="none" strike="noStrike" cap="none">
                <a:solidFill>
                  <a:schemeClr val="dk1"/>
                </a:solidFill>
                <a:latin typeface="Hind"/>
                <a:ea typeface="Hind"/>
                <a:cs typeface="Hind"/>
                <a:sym typeface="Hind"/>
              </a:defRPr>
            </a:lvl5pPr>
            <a:lvl6pPr marL="2743200" marR="0" lvl="5" indent="-323850" algn="l" rtl="0">
              <a:lnSpc>
                <a:spcPct val="100000"/>
              </a:lnSpc>
              <a:spcBef>
                <a:spcPts val="1600"/>
              </a:spcBef>
              <a:spcAft>
                <a:spcPts val="0"/>
              </a:spcAft>
              <a:buClr>
                <a:schemeClr val="dk1"/>
              </a:buClr>
              <a:buSzPts val="1500"/>
              <a:buFont typeface="Nunito Light"/>
              <a:buChar char="■"/>
              <a:defRPr sz="1500" b="0" i="0" u="none" strike="noStrike" cap="none">
                <a:solidFill>
                  <a:schemeClr val="dk1"/>
                </a:solidFill>
                <a:latin typeface="Hind"/>
                <a:ea typeface="Hind"/>
                <a:cs typeface="Hind"/>
                <a:sym typeface="Hind"/>
              </a:defRPr>
            </a:lvl6pPr>
            <a:lvl7pPr marL="3200400" marR="0" lvl="6" indent="-311150" algn="l" rtl="0">
              <a:lnSpc>
                <a:spcPct val="100000"/>
              </a:lnSpc>
              <a:spcBef>
                <a:spcPts val="1600"/>
              </a:spcBef>
              <a:spcAft>
                <a:spcPts val="0"/>
              </a:spcAft>
              <a:buClr>
                <a:schemeClr val="dk1"/>
              </a:buClr>
              <a:buSzPts val="1300"/>
              <a:buFont typeface="Nunito Light"/>
              <a:buChar char="●"/>
              <a:defRPr sz="1500" b="0" i="0" u="none" strike="noStrike" cap="none">
                <a:solidFill>
                  <a:schemeClr val="dk1"/>
                </a:solidFill>
                <a:latin typeface="Hind"/>
                <a:ea typeface="Hind"/>
                <a:cs typeface="Hind"/>
                <a:sym typeface="Hind"/>
              </a:defRPr>
            </a:lvl7pPr>
            <a:lvl8pPr marL="3657600" marR="0" lvl="7" indent="-311150" algn="l" rtl="0">
              <a:lnSpc>
                <a:spcPct val="100000"/>
              </a:lnSpc>
              <a:spcBef>
                <a:spcPts val="1600"/>
              </a:spcBef>
              <a:spcAft>
                <a:spcPts val="0"/>
              </a:spcAft>
              <a:buClr>
                <a:schemeClr val="dk1"/>
              </a:buClr>
              <a:buSzPts val="1300"/>
              <a:buFont typeface="Nunito Light"/>
              <a:buChar char="○"/>
              <a:defRPr sz="1500" b="0" i="0" u="none" strike="noStrike" cap="none">
                <a:solidFill>
                  <a:schemeClr val="dk1"/>
                </a:solidFill>
                <a:latin typeface="Hind"/>
                <a:ea typeface="Hind"/>
                <a:cs typeface="Hind"/>
                <a:sym typeface="Hind"/>
              </a:defRPr>
            </a:lvl8pPr>
            <a:lvl9pPr marL="4114800" marR="0" lvl="8" indent="-323850" algn="l" rtl="0">
              <a:lnSpc>
                <a:spcPct val="100000"/>
              </a:lnSpc>
              <a:spcBef>
                <a:spcPts val="1600"/>
              </a:spcBef>
              <a:spcAft>
                <a:spcPts val="1600"/>
              </a:spcAft>
              <a:buClr>
                <a:schemeClr val="dk1"/>
              </a:buClr>
              <a:buSzPts val="1500"/>
              <a:buFont typeface="Nunito Light"/>
              <a:buChar char="■"/>
              <a:defRPr sz="1500" b="0" i="0" u="none" strike="noStrike" cap="none">
                <a:solidFill>
                  <a:schemeClr val="dk1"/>
                </a:solidFill>
                <a:latin typeface="Hind"/>
                <a:ea typeface="Hind"/>
                <a:cs typeface="Hind"/>
                <a:sym typeface="Hind"/>
              </a:defRPr>
            </a:lvl9pPr>
          </a:lstStyle>
          <a:p>
            <a:pPr marL="285750" indent="-285750">
              <a:buFont typeface="Arial"/>
              <a:buChar char="•"/>
            </a:pPr>
            <a:r>
              <a:rPr lang="en" sz="1600" b="1" dirty="0"/>
              <a:t>Name</a:t>
            </a:r>
            <a:r>
              <a:rPr lang="en" sz="1600" dirty="0"/>
              <a:t>: BankingService </a:t>
            </a:r>
            <a:endParaRPr lang="en-US" sz="1600" dirty="0"/>
          </a:p>
          <a:p>
            <a:pPr marL="285750" indent="-285750">
              <a:buFont typeface="Arial"/>
              <a:buChar char="•"/>
            </a:pPr>
            <a:r>
              <a:rPr lang="en" sz="1600" b="1" dirty="0"/>
              <a:t>Information</a:t>
            </a:r>
            <a:r>
              <a:rPr lang="en" sz="1600" dirty="0"/>
              <a:t> </a:t>
            </a:r>
            <a:r>
              <a:rPr lang="en" sz="1600" b="1" dirty="0"/>
              <a:t>hidden</a:t>
            </a:r>
            <a:r>
              <a:rPr lang="en" sz="1600" dirty="0"/>
              <a:t>: Details of how </a:t>
            </a:r>
            <a:r>
              <a:rPr lang="en" sz="1600" dirty="0" err="1"/>
              <a:t>BankingService</a:t>
            </a:r>
            <a:r>
              <a:rPr lang="en" sz="1600" dirty="0"/>
              <a:t> processes ATM transactions </a:t>
            </a:r>
            <a:endParaRPr lang="en-US" sz="1600" dirty="0"/>
          </a:p>
          <a:p>
            <a:pPr marL="285750" indent="-285750">
              <a:buFont typeface="Arial"/>
              <a:buChar char="•"/>
            </a:pPr>
            <a:r>
              <a:rPr lang="en" sz="1600" b="1" dirty="0"/>
              <a:t>Structuring criteria</a:t>
            </a:r>
            <a:r>
              <a:rPr lang="en" sz="1600" dirty="0"/>
              <a:t>: role criterion: service; concurrency criterion: demand driven </a:t>
            </a:r>
            <a:endParaRPr lang="en-US" sz="1600" dirty="0"/>
          </a:p>
          <a:p>
            <a:pPr marL="285750" indent="-285750">
              <a:buFont typeface="Arial"/>
              <a:buChar char="•"/>
            </a:pPr>
            <a:r>
              <a:rPr lang="en" sz="1600" b="1" dirty="0"/>
              <a:t>Assumptions</a:t>
            </a:r>
            <a:r>
              <a:rPr lang="en" sz="1600" dirty="0"/>
              <a:t>: Transactions are processed sequentially. </a:t>
            </a:r>
            <a:endParaRPr lang="en-US" sz="1600" dirty="0"/>
          </a:p>
          <a:p>
            <a:pPr marL="285750" indent="-285750">
              <a:buFont typeface="Arial"/>
              <a:buChar char="•"/>
            </a:pPr>
            <a:r>
              <a:rPr lang="en" sz="1600" b="1" dirty="0"/>
              <a:t>Anticipated changes</a:t>
            </a:r>
            <a:r>
              <a:rPr lang="en" sz="1600" dirty="0"/>
              <a:t>: Possible addition of further transactions; possible change from sequential service to concurrent service processing </a:t>
            </a:r>
            <a:endParaRPr lang="en-US" sz="1600" dirty="0"/>
          </a:p>
          <a:p>
            <a:pPr marL="285750" indent="-285750">
              <a:buFont typeface="Arial"/>
              <a:buChar char="•"/>
            </a:pPr>
            <a:r>
              <a:rPr lang="en" sz="1600" b="1" dirty="0"/>
              <a:t>Task interface</a:t>
            </a:r>
            <a:r>
              <a:rPr lang="en" sz="1600" dirty="0"/>
              <a:t>: </a:t>
            </a:r>
            <a:endParaRPr lang="en-US" sz="1600" dirty="0"/>
          </a:p>
          <a:p>
            <a:pPr marL="365125" lvl="1" indent="0">
              <a:buNone/>
            </a:pPr>
            <a:r>
              <a:rPr lang="en" sz="1600" b="1" dirty="0"/>
              <a:t>Task inputs</a:t>
            </a:r>
            <a:r>
              <a:rPr lang="en" sz="1600" dirty="0"/>
              <a:t>: Synchronous message communication with reply:</a:t>
            </a:r>
            <a:endParaRPr lang="en-US" sz="1600" dirty="0"/>
          </a:p>
        </p:txBody>
      </p:sp>
      <p:sp>
        <p:nvSpPr>
          <p:cNvPr id="9" name="TextBox 8">
            <a:extLst>
              <a:ext uri="{FF2B5EF4-FFF2-40B4-BE49-F238E27FC236}">
                <a16:creationId xmlns:a16="http://schemas.microsoft.com/office/drawing/2014/main" id="{9BB9418B-65F9-4936-AED4-3B123EB333C5}"/>
              </a:ext>
            </a:extLst>
          </p:cNvPr>
          <p:cNvSpPr txBox="1"/>
          <p:nvPr/>
        </p:nvSpPr>
        <p:spPr>
          <a:xfrm>
            <a:off x="440418" y="923723"/>
            <a:ext cx="4572000" cy="400110"/>
          </a:xfrm>
          <a:prstGeom prst="rect">
            <a:avLst/>
          </a:prstGeom>
          <a:noFill/>
        </p:spPr>
        <p:txBody>
          <a:bodyPr wrap="square">
            <a:spAutoFit/>
          </a:bodyPr>
          <a:lstStyle/>
          <a:p>
            <a:pPr marL="0" indent="0">
              <a:buNone/>
            </a:pPr>
            <a:r>
              <a:rPr lang="en-US" sz="2000" b="1" dirty="0"/>
              <a:t>Example of TIS for Banking Service Task</a:t>
            </a:r>
            <a:endParaRPr lang="en" sz="2000" b="1" dirty="0"/>
          </a:p>
        </p:txBody>
      </p:sp>
    </p:spTree>
    <p:extLst>
      <p:ext uri="{BB962C8B-B14F-4D97-AF65-F5344CB8AC3E}">
        <p14:creationId xmlns:p14="http://schemas.microsoft.com/office/powerpoint/2010/main" val="20993397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720F-95C8-403B-9D28-37933F872F60}"/>
              </a:ext>
            </a:extLst>
          </p:cNvPr>
          <p:cNvSpPr>
            <a:spLocks noGrp="1"/>
          </p:cNvSpPr>
          <p:nvPr>
            <p:ph type="title"/>
          </p:nvPr>
        </p:nvSpPr>
        <p:spPr/>
        <p:txBody>
          <a:bodyPr>
            <a:normAutofit fontScale="90000"/>
          </a:bodyPr>
          <a:lstStyle/>
          <a:p>
            <a:r>
              <a:rPr lang="en-US"/>
              <a:t>Task Interface and Task Behaviour Specifications</a:t>
            </a:r>
            <a:endParaRPr lang="en-US" dirty="0"/>
          </a:p>
        </p:txBody>
      </p:sp>
      <p:sp>
        <p:nvSpPr>
          <p:cNvPr id="7" name="Google Shape;4075;p53">
            <a:extLst>
              <a:ext uri="{FF2B5EF4-FFF2-40B4-BE49-F238E27FC236}">
                <a16:creationId xmlns:a16="http://schemas.microsoft.com/office/drawing/2014/main" id="{130759F9-A73D-48C2-95C6-6D09C5D8C396}"/>
              </a:ext>
            </a:extLst>
          </p:cNvPr>
          <p:cNvSpPr txBox="1">
            <a:spLocks/>
          </p:cNvSpPr>
          <p:nvPr/>
        </p:nvSpPr>
        <p:spPr>
          <a:xfrm>
            <a:off x="472851" y="1268760"/>
            <a:ext cx="8491637" cy="5040560"/>
          </a:xfrm>
          <a:prstGeom prst="rect">
            <a:avLst/>
          </a:prstGeom>
          <a:solidFill>
            <a:schemeClr val="bg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accent6"/>
              </a:buClr>
              <a:buSzPts val="1600"/>
              <a:buFont typeface="Nunito Light"/>
              <a:buChar char="●"/>
              <a:defRPr sz="1500" b="0" i="0" u="none" strike="noStrike" cap="none">
                <a:solidFill>
                  <a:schemeClr val="dk1"/>
                </a:solidFill>
                <a:latin typeface="Hind"/>
                <a:ea typeface="Hind"/>
                <a:cs typeface="Hind"/>
                <a:sym typeface="Hind"/>
              </a:defRPr>
            </a:lvl1pPr>
            <a:lvl2pPr marL="914400" marR="0" lvl="1" indent="-330200" algn="l" rtl="0">
              <a:lnSpc>
                <a:spcPct val="100000"/>
              </a:lnSpc>
              <a:spcBef>
                <a:spcPts val="0"/>
              </a:spcBef>
              <a:spcAft>
                <a:spcPts val="0"/>
              </a:spcAft>
              <a:buClr>
                <a:schemeClr val="dk1"/>
              </a:buClr>
              <a:buSzPts val="1600"/>
              <a:buFont typeface="Nunito Light"/>
              <a:buChar char="○"/>
              <a:defRPr sz="1500" b="0" i="0" u="none" strike="noStrike" cap="none">
                <a:solidFill>
                  <a:schemeClr val="dk1"/>
                </a:solidFill>
                <a:latin typeface="Hind"/>
                <a:ea typeface="Hind"/>
                <a:cs typeface="Hind"/>
                <a:sym typeface="Hind"/>
              </a:defRPr>
            </a:lvl2pPr>
            <a:lvl3pPr marL="1371600" marR="0" lvl="2" indent="-323850" algn="l" rtl="0">
              <a:lnSpc>
                <a:spcPct val="100000"/>
              </a:lnSpc>
              <a:spcBef>
                <a:spcPts val="1600"/>
              </a:spcBef>
              <a:spcAft>
                <a:spcPts val="0"/>
              </a:spcAft>
              <a:buClr>
                <a:schemeClr val="dk1"/>
              </a:buClr>
              <a:buSzPts val="1500"/>
              <a:buFont typeface="Nunito Light"/>
              <a:buChar char="■"/>
              <a:defRPr sz="1500" b="0" i="0" u="none" strike="noStrike" cap="none">
                <a:solidFill>
                  <a:schemeClr val="dk1"/>
                </a:solidFill>
                <a:latin typeface="Hind"/>
                <a:ea typeface="Hind"/>
                <a:cs typeface="Hind"/>
                <a:sym typeface="Hind"/>
              </a:defRPr>
            </a:lvl3pPr>
            <a:lvl4pPr marL="1828800" marR="0" lvl="3" indent="-323850" algn="l" rtl="0">
              <a:lnSpc>
                <a:spcPct val="100000"/>
              </a:lnSpc>
              <a:spcBef>
                <a:spcPts val="1600"/>
              </a:spcBef>
              <a:spcAft>
                <a:spcPts val="0"/>
              </a:spcAft>
              <a:buClr>
                <a:schemeClr val="dk1"/>
              </a:buClr>
              <a:buSzPts val="1500"/>
              <a:buFont typeface="Nunito Light"/>
              <a:buChar char="●"/>
              <a:defRPr sz="1500" b="0" i="0" u="none" strike="noStrike" cap="none">
                <a:solidFill>
                  <a:schemeClr val="dk1"/>
                </a:solidFill>
                <a:latin typeface="Hind"/>
                <a:ea typeface="Hind"/>
                <a:cs typeface="Hind"/>
                <a:sym typeface="Hind"/>
              </a:defRPr>
            </a:lvl4pPr>
            <a:lvl5pPr marL="2286000" marR="0" lvl="4" indent="-323850" algn="l" rtl="0">
              <a:lnSpc>
                <a:spcPct val="100000"/>
              </a:lnSpc>
              <a:spcBef>
                <a:spcPts val="1600"/>
              </a:spcBef>
              <a:spcAft>
                <a:spcPts val="0"/>
              </a:spcAft>
              <a:buClr>
                <a:schemeClr val="dk1"/>
              </a:buClr>
              <a:buSzPts val="1500"/>
              <a:buFont typeface="Nunito Light"/>
              <a:buChar char="○"/>
              <a:defRPr sz="1500" b="0" i="0" u="none" strike="noStrike" cap="none">
                <a:solidFill>
                  <a:schemeClr val="dk1"/>
                </a:solidFill>
                <a:latin typeface="Hind"/>
                <a:ea typeface="Hind"/>
                <a:cs typeface="Hind"/>
                <a:sym typeface="Hind"/>
              </a:defRPr>
            </a:lvl5pPr>
            <a:lvl6pPr marL="2743200" marR="0" lvl="5" indent="-323850" algn="l" rtl="0">
              <a:lnSpc>
                <a:spcPct val="100000"/>
              </a:lnSpc>
              <a:spcBef>
                <a:spcPts val="1600"/>
              </a:spcBef>
              <a:spcAft>
                <a:spcPts val="0"/>
              </a:spcAft>
              <a:buClr>
                <a:schemeClr val="dk1"/>
              </a:buClr>
              <a:buSzPts val="1500"/>
              <a:buFont typeface="Nunito Light"/>
              <a:buChar char="■"/>
              <a:defRPr sz="1500" b="0" i="0" u="none" strike="noStrike" cap="none">
                <a:solidFill>
                  <a:schemeClr val="dk1"/>
                </a:solidFill>
                <a:latin typeface="Hind"/>
                <a:ea typeface="Hind"/>
                <a:cs typeface="Hind"/>
                <a:sym typeface="Hind"/>
              </a:defRPr>
            </a:lvl6pPr>
            <a:lvl7pPr marL="3200400" marR="0" lvl="6" indent="-311150" algn="l" rtl="0">
              <a:lnSpc>
                <a:spcPct val="100000"/>
              </a:lnSpc>
              <a:spcBef>
                <a:spcPts val="1600"/>
              </a:spcBef>
              <a:spcAft>
                <a:spcPts val="0"/>
              </a:spcAft>
              <a:buClr>
                <a:schemeClr val="dk1"/>
              </a:buClr>
              <a:buSzPts val="1300"/>
              <a:buFont typeface="Nunito Light"/>
              <a:buChar char="●"/>
              <a:defRPr sz="1500" b="0" i="0" u="none" strike="noStrike" cap="none">
                <a:solidFill>
                  <a:schemeClr val="dk1"/>
                </a:solidFill>
                <a:latin typeface="Hind"/>
                <a:ea typeface="Hind"/>
                <a:cs typeface="Hind"/>
                <a:sym typeface="Hind"/>
              </a:defRPr>
            </a:lvl7pPr>
            <a:lvl8pPr marL="3657600" marR="0" lvl="7" indent="-311150" algn="l" rtl="0">
              <a:lnSpc>
                <a:spcPct val="100000"/>
              </a:lnSpc>
              <a:spcBef>
                <a:spcPts val="1600"/>
              </a:spcBef>
              <a:spcAft>
                <a:spcPts val="0"/>
              </a:spcAft>
              <a:buClr>
                <a:schemeClr val="dk1"/>
              </a:buClr>
              <a:buSzPts val="1300"/>
              <a:buFont typeface="Nunito Light"/>
              <a:buChar char="○"/>
              <a:defRPr sz="1500" b="0" i="0" u="none" strike="noStrike" cap="none">
                <a:solidFill>
                  <a:schemeClr val="dk1"/>
                </a:solidFill>
                <a:latin typeface="Hind"/>
                <a:ea typeface="Hind"/>
                <a:cs typeface="Hind"/>
                <a:sym typeface="Hind"/>
              </a:defRPr>
            </a:lvl8pPr>
            <a:lvl9pPr marL="4114800" marR="0" lvl="8" indent="-323850" algn="l" rtl="0">
              <a:lnSpc>
                <a:spcPct val="100000"/>
              </a:lnSpc>
              <a:spcBef>
                <a:spcPts val="1600"/>
              </a:spcBef>
              <a:spcAft>
                <a:spcPts val="1600"/>
              </a:spcAft>
              <a:buClr>
                <a:schemeClr val="dk1"/>
              </a:buClr>
              <a:buSzPts val="1500"/>
              <a:buFont typeface="Nunito Light"/>
              <a:buChar char="■"/>
              <a:defRPr sz="1500" b="0" i="0" u="none" strike="noStrike" cap="none">
                <a:solidFill>
                  <a:schemeClr val="dk1"/>
                </a:solidFill>
                <a:latin typeface="Hind"/>
                <a:ea typeface="Hind"/>
                <a:cs typeface="Hind"/>
                <a:sym typeface="Hind"/>
              </a:defRPr>
            </a:lvl9pPr>
          </a:lstStyle>
          <a:p>
            <a:pPr marL="285750" indent="-193675" algn="just">
              <a:buFont typeface="Arial"/>
              <a:buChar char="•"/>
            </a:pPr>
            <a:r>
              <a:rPr lang="en" sz="1600" b="1" dirty="0"/>
              <a:t>Name</a:t>
            </a:r>
            <a:r>
              <a:rPr lang="en" sz="1600" dirty="0"/>
              <a:t>: CardReaderInterface </a:t>
            </a:r>
            <a:endParaRPr lang="en-US" sz="1600" dirty="0"/>
          </a:p>
          <a:p>
            <a:pPr marL="285750" indent="-193675" algn="just">
              <a:buFont typeface="Arial"/>
              <a:buChar char="•"/>
            </a:pPr>
            <a:r>
              <a:rPr lang="en" sz="1600" b="1" dirty="0"/>
              <a:t>Information hidden:</a:t>
            </a:r>
            <a:r>
              <a:rPr lang="en" sz="1600" dirty="0"/>
              <a:t> Details of processing input from and output to card reader </a:t>
            </a:r>
            <a:endParaRPr lang="en-US" sz="1600" dirty="0"/>
          </a:p>
          <a:p>
            <a:pPr marL="285750" indent="-193675" algn="just">
              <a:buFont typeface="Arial"/>
              <a:buChar char="•"/>
            </a:pPr>
            <a:r>
              <a:rPr lang="en" sz="1600" b="1" dirty="0"/>
              <a:t>Structuring criteria</a:t>
            </a:r>
            <a:r>
              <a:rPr lang="en" sz="1600" dirty="0"/>
              <a:t>: role criterion: input/output; concurrency criterion: event driven </a:t>
            </a:r>
            <a:endParaRPr lang="en-US" sz="1600" dirty="0"/>
          </a:p>
          <a:p>
            <a:pPr marL="285750" indent="-193675" algn="just">
              <a:buFont typeface="Arial"/>
              <a:buChar char="•"/>
            </a:pPr>
            <a:r>
              <a:rPr lang="en" sz="1600" b="1" dirty="0"/>
              <a:t>Assumptions</a:t>
            </a:r>
            <a:r>
              <a:rPr lang="en" sz="1600" dirty="0"/>
              <a:t>: only one ATM card input and output is handled at one time. </a:t>
            </a:r>
            <a:endParaRPr lang="en-US" sz="1600" dirty="0"/>
          </a:p>
          <a:p>
            <a:pPr marL="285750" indent="-193675" algn="just">
              <a:buFont typeface="Arial"/>
              <a:buChar char="•"/>
            </a:pPr>
            <a:r>
              <a:rPr lang="en" sz="1600" b="1" dirty="0"/>
              <a:t>Anticipated Changes</a:t>
            </a:r>
            <a:r>
              <a:rPr lang="en" sz="1600" dirty="0"/>
              <a:t>: Possible additional information will need to be read from ATM card. </a:t>
            </a:r>
            <a:endParaRPr lang="en-US" sz="1600" dirty="0"/>
          </a:p>
          <a:p>
            <a:pPr marL="285750" indent="-193675" algn="just">
              <a:buFont typeface="Arial"/>
              <a:buChar char="•"/>
            </a:pPr>
            <a:r>
              <a:rPr lang="en" sz="1600" b="1" dirty="0"/>
              <a:t>Task interface</a:t>
            </a:r>
            <a:r>
              <a:rPr lang="en" sz="1600" dirty="0"/>
              <a:t>: </a:t>
            </a:r>
            <a:endParaRPr lang="en-US" sz="1600" dirty="0"/>
          </a:p>
          <a:p>
            <a:pPr marL="742950" lvl="1" indent="-201613" algn="just">
              <a:buFont typeface="Arial"/>
              <a:buChar char="•"/>
            </a:pPr>
            <a:r>
              <a:rPr lang="en" sz="1600" b="1" dirty="0"/>
              <a:t>Task inputs</a:t>
            </a:r>
            <a:r>
              <a:rPr lang="en" sz="1600" dirty="0"/>
              <a:t>: </a:t>
            </a:r>
            <a:endParaRPr lang="en-US" sz="1600" dirty="0"/>
          </a:p>
          <a:p>
            <a:pPr marL="742950" lvl="1" indent="-201613" algn="just">
              <a:buFont typeface="Arial"/>
              <a:buChar char="•"/>
            </a:pPr>
            <a:r>
              <a:rPr lang="en" sz="1600" b="1" dirty="0"/>
              <a:t>Event input</a:t>
            </a:r>
            <a:r>
              <a:rPr lang="en" sz="1600" dirty="0"/>
              <a:t>: Card reader external interrupt to indicate that a card has been input. </a:t>
            </a:r>
            <a:endParaRPr lang="en-US" sz="1600" dirty="0"/>
          </a:p>
          <a:p>
            <a:pPr marL="742950" lvl="1" indent="-201613" algn="just">
              <a:buFont typeface="Arial"/>
              <a:buChar char="•"/>
            </a:pPr>
            <a:r>
              <a:rPr lang="en" sz="1600" b="1" dirty="0"/>
              <a:t>External input</a:t>
            </a:r>
            <a:r>
              <a:rPr lang="en" sz="1600" dirty="0"/>
              <a:t>: cardReaderInput. </a:t>
            </a:r>
            <a:endParaRPr lang="en-US" sz="1600" dirty="0"/>
          </a:p>
          <a:p>
            <a:pPr marL="742950" lvl="1" indent="-201613" algn="just">
              <a:buFont typeface="Arial"/>
              <a:buChar char="•"/>
            </a:pPr>
            <a:r>
              <a:rPr lang="en" sz="1600" b="1" dirty="0"/>
              <a:t>Synchronous message communication without reply</a:t>
            </a:r>
            <a:r>
              <a:rPr lang="en" sz="1600" dirty="0"/>
              <a:t>: </a:t>
            </a:r>
            <a:endParaRPr lang="en-US" sz="1600" dirty="0"/>
          </a:p>
          <a:p>
            <a:pPr marL="1200150" lvl="2" algn="just">
              <a:spcBef>
                <a:spcPts val="0"/>
              </a:spcBef>
              <a:buFont typeface="Courier New"/>
              <a:buChar char="o"/>
            </a:pPr>
            <a:r>
              <a:rPr lang="en" sz="1600" dirty="0"/>
              <a:t>eject </a:t>
            </a:r>
            <a:endParaRPr lang="en-US" sz="1600" dirty="0"/>
          </a:p>
          <a:p>
            <a:pPr marL="1200150" lvl="2" algn="just">
              <a:spcBef>
                <a:spcPts val="0"/>
              </a:spcBef>
              <a:buFont typeface="Courier New"/>
              <a:buChar char="o"/>
            </a:pPr>
            <a:r>
              <a:rPr lang="en" sz="1600" dirty="0"/>
              <a:t>confiscate </a:t>
            </a:r>
            <a:endParaRPr lang="en-US" sz="1600" dirty="0"/>
          </a:p>
          <a:p>
            <a:pPr marL="742950" lvl="1" indent="-201613" algn="just">
              <a:buFont typeface="Arial"/>
              <a:buChar char="•"/>
            </a:pPr>
            <a:r>
              <a:rPr lang="en" sz="1600" b="1" dirty="0"/>
              <a:t>Task outputs</a:t>
            </a:r>
            <a:r>
              <a:rPr lang="en" sz="1600" dirty="0"/>
              <a:t>: </a:t>
            </a:r>
            <a:endParaRPr lang="en-US" sz="1600" dirty="0"/>
          </a:p>
          <a:p>
            <a:pPr marL="742950" lvl="1" indent="-201613" algn="just">
              <a:buFont typeface="Arial"/>
              <a:buChar char="•"/>
            </a:pPr>
            <a:r>
              <a:rPr lang="en" sz="1600" b="1" dirty="0"/>
              <a:t>External output</a:t>
            </a:r>
            <a:r>
              <a:rPr lang="en" sz="1600" dirty="0"/>
              <a:t>: cardReaderOutput</a:t>
            </a:r>
          </a:p>
          <a:p>
            <a:pPr marL="742950" lvl="1" indent="-201613" algn="just">
              <a:buFont typeface="Arial"/>
              <a:buChar char="•"/>
            </a:pPr>
            <a:r>
              <a:rPr lang="en" sz="1600" b="1" dirty="0"/>
              <a:t>Asynchronous message communication</a:t>
            </a:r>
            <a:r>
              <a:rPr lang="en" sz="1600" dirty="0"/>
              <a:t>: </a:t>
            </a:r>
          </a:p>
          <a:p>
            <a:pPr marL="1200150" lvl="2" algn="just">
              <a:spcBef>
                <a:spcPts val="0"/>
              </a:spcBef>
              <a:buFont typeface="Courier New"/>
              <a:buChar char="o"/>
            </a:pPr>
            <a:r>
              <a:rPr lang="en" sz="1600" dirty="0"/>
              <a:t>cardInserted </a:t>
            </a:r>
            <a:endParaRPr lang="en" sz="1800" dirty="0"/>
          </a:p>
          <a:p>
            <a:pPr marL="1200150" lvl="2" algn="just">
              <a:spcBef>
                <a:spcPts val="0"/>
              </a:spcBef>
              <a:buFont typeface="Courier New"/>
              <a:buChar char="o"/>
            </a:pPr>
            <a:r>
              <a:rPr lang="en" sz="1600" dirty="0"/>
              <a:t>cardEjected </a:t>
            </a:r>
            <a:endParaRPr lang="en" sz="1800" dirty="0"/>
          </a:p>
          <a:p>
            <a:pPr marL="1200150" lvl="2" algn="just">
              <a:spcBef>
                <a:spcPts val="0"/>
              </a:spcBef>
              <a:buFont typeface="Courier New"/>
              <a:buChar char="o"/>
            </a:pPr>
            <a:r>
              <a:rPr lang="en" sz="1600" dirty="0"/>
              <a:t>cardConfiscated </a:t>
            </a:r>
            <a:endParaRPr lang="en" sz="1800" dirty="0"/>
          </a:p>
          <a:p>
            <a:pPr marL="742950" lvl="1" indent="-201613" algn="just">
              <a:buFont typeface="Arial"/>
              <a:buChar char="•"/>
            </a:pPr>
            <a:r>
              <a:rPr lang="en" sz="1600" b="1" dirty="0"/>
              <a:t>Passive objects accessed</a:t>
            </a:r>
            <a:r>
              <a:rPr lang="en" sz="1600" dirty="0"/>
              <a:t>: ATMCard </a:t>
            </a:r>
            <a:endParaRPr lang="en" sz="1800" dirty="0"/>
          </a:p>
          <a:p>
            <a:pPr marL="742950" lvl="1" indent="-201613" algn="just">
              <a:buFont typeface="Arial"/>
              <a:buChar char="•"/>
            </a:pPr>
            <a:r>
              <a:rPr lang="en" sz="1600" b="1" dirty="0"/>
              <a:t>Errors detected</a:t>
            </a:r>
            <a:r>
              <a:rPr lang="en" sz="1600" dirty="0"/>
              <a:t>: Unrecognized card, Card reader malfunction.</a:t>
            </a:r>
            <a:endParaRPr lang="en" sz="1800" dirty="0"/>
          </a:p>
        </p:txBody>
      </p:sp>
      <p:sp>
        <p:nvSpPr>
          <p:cNvPr id="9" name="TextBox 8">
            <a:extLst>
              <a:ext uri="{FF2B5EF4-FFF2-40B4-BE49-F238E27FC236}">
                <a16:creationId xmlns:a16="http://schemas.microsoft.com/office/drawing/2014/main" id="{9BB9418B-65F9-4936-AED4-3B123EB333C5}"/>
              </a:ext>
            </a:extLst>
          </p:cNvPr>
          <p:cNvSpPr txBox="1"/>
          <p:nvPr/>
        </p:nvSpPr>
        <p:spPr>
          <a:xfrm>
            <a:off x="440418" y="923723"/>
            <a:ext cx="8092022" cy="400110"/>
          </a:xfrm>
          <a:prstGeom prst="rect">
            <a:avLst/>
          </a:prstGeom>
          <a:noFill/>
        </p:spPr>
        <p:txBody>
          <a:bodyPr wrap="square">
            <a:spAutoFit/>
          </a:bodyPr>
          <a:lstStyle/>
          <a:p>
            <a:pPr marL="0" indent="0">
              <a:buNone/>
            </a:pPr>
            <a:r>
              <a:rPr lang="en" sz="2000" b="1" dirty="0"/>
              <a:t>Example of TIS for Card Reader Interface Task </a:t>
            </a:r>
          </a:p>
        </p:txBody>
      </p:sp>
    </p:spTree>
    <p:extLst>
      <p:ext uri="{BB962C8B-B14F-4D97-AF65-F5344CB8AC3E}">
        <p14:creationId xmlns:p14="http://schemas.microsoft.com/office/powerpoint/2010/main" val="14931404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2D2ED-3870-4A77-944B-AD48D33D03D2}"/>
              </a:ext>
            </a:extLst>
          </p:cNvPr>
          <p:cNvSpPr>
            <a:spLocks noGrp="1"/>
          </p:cNvSpPr>
          <p:nvPr>
            <p:ph type="title"/>
          </p:nvPr>
        </p:nvSpPr>
        <p:spPr>
          <a:xfrm>
            <a:off x="3491880" y="0"/>
            <a:ext cx="5194919" cy="822722"/>
          </a:xfrm>
        </p:spPr>
        <p:txBody>
          <a:bodyPr>
            <a:normAutofit fontScale="90000"/>
          </a:bodyPr>
          <a:lstStyle/>
          <a:p>
            <a:r>
              <a:rPr lang="en-US" dirty="0"/>
              <a:t>Implementation of Concurrent tasks in Java</a:t>
            </a:r>
          </a:p>
        </p:txBody>
      </p:sp>
      <p:sp>
        <p:nvSpPr>
          <p:cNvPr id="3" name="Content Placeholder 2">
            <a:extLst>
              <a:ext uri="{FF2B5EF4-FFF2-40B4-BE49-F238E27FC236}">
                <a16:creationId xmlns:a16="http://schemas.microsoft.com/office/drawing/2014/main" id="{02A0CD92-51B1-4D5B-A2C1-5B8E65F9AB89}"/>
              </a:ext>
            </a:extLst>
          </p:cNvPr>
          <p:cNvSpPr>
            <a:spLocks noGrp="1"/>
          </p:cNvSpPr>
          <p:nvPr>
            <p:ph idx="1"/>
          </p:nvPr>
        </p:nvSpPr>
        <p:spPr>
          <a:xfrm>
            <a:off x="457200" y="976313"/>
            <a:ext cx="8229600" cy="2812727"/>
          </a:xfrm>
        </p:spPr>
        <p:txBody>
          <a:bodyPr>
            <a:normAutofit fontScale="92500" lnSpcReduction="10000"/>
          </a:bodyPr>
          <a:lstStyle/>
          <a:p>
            <a:pPr marL="285750" indent="-285750" algn="just">
              <a:buFont typeface="Arial"/>
              <a:buChar char="•"/>
            </a:pPr>
            <a:r>
              <a:rPr lang="en" sz="2400" dirty="0"/>
              <a:t>As an example of task implementation, consider implementation in Java, in which tasks are implemented as </a:t>
            </a:r>
            <a:r>
              <a:rPr lang="en" sz="2400" b="1" dirty="0"/>
              <a:t>threads</a:t>
            </a:r>
            <a:r>
              <a:rPr lang="en" sz="2400" dirty="0"/>
              <a:t>. The simplest way to design a thread class in Java is to inherit from the Java Thread class, which has one method called </a:t>
            </a:r>
            <a:r>
              <a:rPr lang="en" sz="2400" b="1" i="1" dirty="0"/>
              <a:t>run</a:t>
            </a:r>
            <a:r>
              <a:rPr lang="en" sz="2400" dirty="0"/>
              <a:t>.</a:t>
            </a:r>
          </a:p>
          <a:p>
            <a:pPr marL="285750" indent="-285750" algn="just">
              <a:buFont typeface="Arial"/>
              <a:buChar char="•"/>
            </a:pPr>
            <a:r>
              <a:rPr lang="en" sz="2400" dirty="0"/>
              <a:t>The new thread class must then implement the </a:t>
            </a:r>
            <a:r>
              <a:rPr lang="en" sz="2400" b="1" i="1" dirty="0"/>
              <a:t>run </a:t>
            </a:r>
            <a:r>
              <a:rPr lang="en" sz="2400" dirty="0"/>
              <a:t>method, which, when invoked, will execute independently with its own thread of control. In the example below, the ATM Control class is designed to be a thread. The body of the thread is contained in the </a:t>
            </a:r>
            <a:r>
              <a:rPr lang="en" sz="2400" b="1" i="1" dirty="0"/>
              <a:t>run</a:t>
            </a:r>
            <a:r>
              <a:rPr lang="en" sz="2400" dirty="0"/>
              <a:t> method.</a:t>
            </a:r>
          </a:p>
          <a:p>
            <a:endParaRPr lang="en-US" sz="2400" dirty="0"/>
          </a:p>
        </p:txBody>
      </p:sp>
      <p:pic>
        <p:nvPicPr>
          <p:cNvPr id="4" name="Picture 2" descr="Text&#10;&#10;Description automatically generated">
            <a:extLst>
              <a:ext uri="{FF2B5EF4-FFF2-40B4-BE49-F238E27FC236}">
                <a16:creationId xmlns:a16="http://schemas.microsoft.com/office/drawing/2014/main" id="{4B6A4B6A-283B-4E1B-AE31-DF457E91047D}"/>
              </a:ext>
            </a:extLst>
          </p:cNvPr>
          <p:cNvPicPr>
            <a:picLocks noChangeAspect="1"/>
          </p:cNvPicPr>
          <p:nvPr/>
        </p:nvPicPr>
        <p:blipFill>
          <a:blip r:embed="rId2"/>
          <a:stretch>
            <a:fillRect/>
          </a:stretch>
        </p:blipFill>
        <p:spPr>
          <a:xfrm>
            <a:off x="1043608" y="3922201"/>
            <a:ext cx="6790764" cy="1800200"/>
          </a:xfrm>
          <a:prstGeom prst="rect">
            <a:avLst/>
          </a:prstGeom>
        </p:spPr>
      </p:pic>
    </p:spTree>
    <p:extLst>
      <p:ext uri="{BB962C8B-B14F-4D97-AF65-F5344CB8AC3E}">
        <p14:creationId xmlns:p14="http://schemas.microsoft.com/office/powerpoint/2010/main" val="19744502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Q&amp;A">
            <a:extLst>
              <a:ext uri="{FF2B5EF4-FFF2-40B4-BE49-F238E27FC236}">
                <a16:creationId xmlns:a16="http://schemas.microsoft.com/office/drawing/2014/main" id="{4EFD41B2-4845-EB4D-9781-85BBC8E5F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340768"/>
            <a:ext cx="5107285" cy="3296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674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C005E-240F-411E-B605-159A3A37F770}"/>
              </a:ext>
            </a:extLst>
          </p:cNvPr>
          <p:cNvSpPr>
            <a:spLocks noGrp="1"/>
          </p:cNvSpPr>
          <p:nvPr>
            <p:ph type="title"/>
          </p:nvPr>
        </p:nvSpPr>
        <p:spPr/>
        <p:txBody>
          <a:bodyPr/>
          <a:lstStyle/>
          <a:p>
            <a:r>
              <a:rPr lang="en" sz="3600" dirty="0"/>
              <a:t>Characteristics of real-time system</a:t>
            </a:r>
            <a:endParaRPr lang="en-US" dirty="0"/>
          </a:p>
        </p:txBody>
      </p:sp>
      <p:pic>
        <p:nvPicPr>
          <p:cNvPr id="6" name="Picture 2" descr="Diagram&#10;&#10;Description automatically generated">
            <a:extLst>
              <a:ext uri="{FF2B5EF4-FFF2-40B4-BE49-F238E27FC236}">
                <a16:creationId xmlns:a16="http://schemas.microsoft.com/office/drawing/2014/main" id="{F2B1F19F-7698-4FEE-8812-8488F63D815A}"/>
              </a:ext>
            </a:extLst>
          </p:cNvPr>
          <p:cNvPicPr>
            <a:picLocks noChangeAspect="1"/>
          </p:cNvPicPr>
          <p:nvPr/>
        </p:nvPicPr>
        <p:blipFill>
          <a:blip r:embed="rId2"/>
          <a:stretch>
            <a:fillRect/>
          </a:stretch>
        </p:blipFill>
        <p:spPr>
          <a:xfrm>
            <a:off x="1835696" y="1052736"/>
            <a:ext cx="5328592" cy="4425247"/>
          </a:xfrm>
          <a:prstGeom prst="rect">
            <a:avLst/>
          </a:prstGeom>
        </p:spPr>
      </p:pic>
    </p:spTree>
    <p:extLst>
      <p:ext uri="{BB962C8B-B14F-4D97-AF65-F5344CB8AC3E}">
        <p14:creationId xmlns:p14="http://schemas.microsoft.com/office/powerpoint/2010/main" val="851382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C005E-240F-411E-B605-159A3A37F770}"/>
              </a:ext>
            </a:extLst>
          </p:cNvPr>
          <p:cNvSpPr>
            <a:spLocks noGrp="1"/>
          </p:cNvSpPr>
          <p:nvPr>
            <p:ph type="title"/>
          </p:nvPr>
        </p:nvSpPr>
        <p:spPr/>
        <p:txBody>
          <a:bodyPr/>
          <a:lstStyle/>
          <a:p>
            <a:r>
              <a:rPr lang="en" sz="3600" dirty="0"/>
              <a:t>Characteristics of real-time system</a:t>
            </a:r>
            <a:endParaRPr lang="en-US" dirty="0"/>
          </a:p>
        </p:txBody>
      </p:sp>
      <p:sp>
        <p:nvSpPr>
          <p:cNvPr id="3" name="Content Placeholder 2">
            <a:extLst>
              <a:ext uri="{FF2B5EF4-FFF2-40B4-BE49-F238E27FC236}">
                <a16:creationId xmlns:a16="http://schemas.microsoft.com/office/drawing/2014/main" id="{9D917485-94B6-455D-BC3B-A2AD541133AA}"/>
              </a:ext>
            </a:extLst>
          </p:cNvPr>
          <p:cNvSpPr>
            <a:spLocks noGrp="1"/>
          </p:cNvSpPr>
          <p:nvPr>
            <p:ph idx="1"/>
          </p:nvPr>
        </p:nvSpPr>
        <p:spPr/>
        <p:txBody>
          <a:bodyPr>
            <a:normAutofit fontScale="85000" lnSpcReduction="10000"/>
          </a:bodyPr>
          <a:lstStyle/>
          <a:p>
            <a:pPr marL="285750" indent="-285750" algn="just">
              <a:buFont typeface="Arial"/>
              <a:buChar char="•"/>
            </a:pPr>
            <a:r>
              <a:rPr lang="en" b="1" dirty="0"/>
              <a:t>Real-time systems</a:t>
            </a:r>
            <a:r>
              <a:rPr lang="en" dirty="0"/>
              <a:t> are concurrent systems with timing constraints.</a:t>
            </a:r>
          </a:p>
          <a:p>
            <a:pPr marL="285750" indent="-285750" algn="just">
              <a:buFont typeface="Arial"/>
              <a:buChar char="•"/>
            </a:pPr>
            <a:r>
              <a:rPr lang="en" dirty="0"/>
              <a:t>The term </a:t>
            </a:r>
            <a:r>
              <a:rPr lang="en" b="1" i="1" dirty="0"/>
              <a:t>real-time system</a:t>
            </a:r>
            <a:r>
              <a:rPr lang="en" dirty="0"/>
              <a:t> usually refers to the whole system, including the real-time application, real-time operating system, and the real-time </a:t>
            </a:r>
            <a:r>
              <a:rPr lang="en-US" dirty="0"/>
              <a:t>In/Out</a:t>
            </a:r>
            <a:r>
              <a:rPr lang="en" dirty="0"/>
              <a:t> subsystem, with special-purpose device drivers to interface to the various sensors and actuators.</a:t>
            </a:r>
          </a:p>
          <a:p>
            <a:pPr marL="285750" indent="-285750" algn="just">
              <a:buFont typeface="Arial"/>
              <a:buChar char="•"/>
            </a:pPr>
            <a:r>
              <a:rPr lang="en" dirty="0"/>
              <a:t>Real-time systems are often </a:t>
            </a:r>
            <a:r>
              <a:rPr lang="en" b="1" dirty="0"/>
              <a:t>complex </a:t>
            </a:r>
            <a:r>
              <a:rPr lang="en" dirty="0"/>
              <a:t>because they have to deal with multiple independent streams of input events and produce multiple independent outputs.</a:t>
            </a:r>
          </a:p>
          <a:p>
            <a:pPr marL="285750" indent="-285750" algn="just">
              <a:buFont typeface="Arial"/>
              <a:buChar char="•"/>
            </a:pPr>
            <a:r>
              <a:rPr lang="en" dirty="0"/>
              <a:t>Real-time systems are frequently classified as </a:t>
            </a:r>
            <a:r>
              <a:rPr lang="en" u="sng" dirty="0"/>
              <a:t>hard real-time systems</a:t>
            </a:r>
            <a:r>
              <a:rPr lang="en" dirty="0"/>
              <a:t> or </a:t>
            </a:r>
            <a:r>
              <a:rPr lang="en" u="sng" dirty="0"/>
              <a:t>soft real-time systems</a:t>
            </a:r>
            <a:r>
              <a:rPr lang="en" dirty="0"/>
              <a:t>. </a:t>
            </a:r>
          </a:p>
          <a:p>
            <a:endParaRPr lang="en-US" dirty="0"/>
          </a:p>
        </p:txBody>
      </p:sp>
    </p:spTree>
    <p:extLst>
      <p:ext uri="{BB962C8B-B14F-4D97-AF65-F5344CB8AC3E}">
        <p14:creationId xmlns:p14="http://schemas.microsoft.com/office/powerpoint/2010/main" val="244549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CABF-2768-475F-9C37-294873E7CCA4}"/>
              </a:ext>
            </a:extLst>
          </p:cNvPr>
          <p:cNvSpPr>
            <a:spLocks noGrp="1"/>
          </p:cNvSpPr>
          <p:nvPr>
            <p:ph type="title"/>
          </p:nvPr>
        </p:nvSpPr>
        <p:spPr/>
        <p:txBody>
          <a:bodyPr>
            <a:normAutofit fontScale="90000"/>
          </a:bodyPr>
          <a:lstStyle/>
          <a:p>
            <a:r>
              <a:rPr lang="en" sz="3600" dirty="0"/>
              <a:t>Control Patterns for Real-time Software Architectures 1/3</a:t>
            </a:r>
            <a:endParaRPr lang="en-US" dirty="0"/>
          </a:p>
        </p:txBody>
      </p:sp>
      <p:sp>
        <p:nvSpPr>
          <p:cNvPr id="3" name="Content Placeholder 2">
            <a:extLst>
              <a:ext uri="{FF2B5EF4-FFF2-40B4-BE49-F238E27FC236}">
                <a16:creationId xmlns:a16="http://schemas.microsoft.com/office/drawing/2014/main" id="{49B10C6B-7CC7-4EED-888F-7C7698C9E1FE}"/>
              </a:ext>
            </a:extLst>
          </p:cNvPr>
          <p:cNvSpPr>
            <a:spLocks noGrp="1"/>
          </p:cNvSpPr>
          <p:nvPr>
            <p:ph idx="1"/>
          </p:nvPr>
        </p:nvSpPr>
        <p:spPr>
          <a:xfrm>
            <a:off x="476384" y="1268760"/>
            <a:ext cx="4383648" cy="2520280"/>
          </a:xfrm>
        </p:spPr>
        <p:txBody>
          <a:bodyPr>
            <a:normAutofit lnSpcReduction="10000"/>
          </a:bodyPr>
          <a:lstStyle/>
          <a:p>
            <a:pPr marL="285750" indent="-285750">
              <a:buFont typeface="Arial"/>
              <a:buChar char="•"/>
            </a:pPr>
            <a:r>
              <a:rPr lang="en" sz="2400" dirty="0"/>
              <a:t>In the </a:t>
            </a:r>
            <a:r>
              <a:rPr lang="en" sz="2400" b="1" dirty="0"/>
              <a:t>Centralized Control</a:t>
            </a:r>
            <a:r>
              <a:rPr lang="en" sz="2400" dirty="0"/>
              <a:t> architectural pattern, there is one control component, which conceptually executes a state chart and provides the overall control and sequencing of the system.</a:t>
            </a:r>
          </a:p>
        </p:txBody>
      </p:sp>
      <p:sp>
        <p:nvSpPr>
          <p:cNvPr id="4" name="Content Placeholder 2">
            <a:extLst>
              <a:ext uri="{FF2B5EF4-FFF2-40B4-BE49-F238E27FC236}">
                <a16:creationId xmlns:a16="http://schemas.microsoft.com/office/drawing/2014/main" id="{21AF9DAC-0157-4CC1-94E3-3E4E8CFDA033}"/>
              </a:ext>
            </a:extLst>
          </p:cNvPr>
          <p:cNvSpPr txBox="1">
            <a:spLocks/>
          </p:cNvSpPr>
          <p:nvPr/>
        </p:nvSpPr>
        <p:spPr>
          <a:xfrm>
            <a:off x="457199" y="3645024"/>
            <a:ext cx="8229599" cy="31403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5750" indent="-285750" algn="just">
              <a:buFont typeface="Arial"/>
              <a:buChar char="•"/>
            </a:pPr>
            <a:r>
              <a:rPr lang="en" sz="2400" dirty="0"/>
              <a:t>The control component receives events from other components with which it interacts. These include events from various input components and user interface components that interact with the external environment – for example, through sensors that detect changes in the environment.</a:t>
            </a:r>
          </a:p>
          <a:p>
            <a:pPr marL="285750" indent="-285750" algn="just">
              <a:buFont typeface="Arial"/>
              <a:buChar char="•"/>
            </a:pPr>
            <a:r>
              <a:rPr lang="en" sz="2400" dirty="0"/>
              <a:t>Examples of this pattern can be found in the </a:t>
            </a:r>
            <a:r>
              <a:rPr lang="en" sz="2400" u="sng" dirty="0"/>
              <a:t>Cruise Control System</a:t>
            </a:r>
            <a:r>
              <a:rPr lang="en" sz="2400" dirty="0"/>
              <a:t> and the </a:t>
            </a:r>
            <a:r>
              <a:rPr lang="en" sz="2400" u="sng" dirty="0"/>
              <a:t>Microwave Oven Control System case study</a:t>
            </a:r>
            <a:r>
              <a:rPr lang="en" sz="2400" dirty="0"/>
              <a:t>.</a:t>
            </a:r>
          </a:p>
        </p:txBody>
      </p:sp>
      <p:sp>
        <p:nvSpPr>
          <p:cNvPr id="5" name="Content Placeholder 2">
            <a:extLst>
              <a:ext uri="{FF2B5EF4-FFF2-40B4-BE49-F238E27FC236}">
                <a16:creationId xmlns:a16="http://schemas.microsoft.com/office/drawing/2014/main" id="{981792CD-0704-4F40-AC3B-9213B895574D}"/>
              </a:ext>
            </a:extLst>
          </p:cNvPr>
          <p:cNvSpPr txBox="1">
            <a:spLocks/>
          </p:cNvSpPr>
          <p:nvPr/>
        </p:nvSpPr>
        <p:spPr>
          <a:xfrm>
            <a:off x="323528" y="792756"/>
            <a:ext cx="5904656" cy="295674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b="1" dirty="0"/>
              <a:t>Centralized Control Architectural Pattern </a:t>
            </a:r>
            <a:endParaRPr lang="en" sz="2400" b="1" dirty="0"/>
          </a:p>
        </p:txBody>
      </p:sp>
      <p:pic>
        <p:nvPicPr>
          <p:cNvPr id="6" name="Picture 5" descr="Diagram&#10;&#10;Description automatically generated">
            <a:extLst>
              <a:ext uri="{FF2B5EF4-FFF2-40B4-BE49-F238E27FC236}">
                <a16:creationId xmlns:a16="http://schemas.microsoft.com/office/drawing/2014/main" id="{830FADBF-B63E-4224-97F5-C1298C23E7E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581893" y="1064170"/>
            <a:ext cx="4481667" cy="2652862"/>
          </a:xfrm>
          <a:prstGeom prst="rect">
            <a:avLst/>
          </a:prstGeom>
        </p:spPr>
      </p:pic>
    </p:spTree>
    <p:extLst>
      <p:ext uri="{BB962C8B-B14F-4D97-AF65-F5344CB8AC3E}">
        <p14:creationId xmlns:p14="http://schemas.microsoft.com/office/powerpoint/2010/main" val="1532976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CABF-2768-475F-9C37-294873E7CCA4}"/>
              </a:ext>
            </a:extLst>
          </p:cNvPr>
          <p:cNvSpPr>
            <a:spLocks noGrp="1"/>
          </p:cNvSpPr>
          <p:nvPr>
            <p:ph type="title"/>
          </p:nvPr>
        </p:nvSpPr>
        <p:spPr/>
        <p:txBody>
          <a:bodyPr>
            <a:normAutofit fontScale="90000"/>
          </a:bodyPr>
          <a:lstStyle/>
          <a:p>
            <a:r>
              <a:rPr lang="en" sz="3600" dirty="0"/>
              <a:t>Control Patterns for Real-time Software Architectures 2/3</a:t>
            </a:r>
            <a:endParaRPr lang="en-US" dirty="0"/>
          </a:p>
        </p:txBody>
      </p:sp>
      <p:sp>
        <p:nvSpPr>
          <p:cNvPr id="5" name="Content Placeholder 2">
            <a:extLst>
              <a:ext uri="{FF2B5EF4-FFF2-40B4-BE49-F238E27FC236}">
                <a16:creationId xmlns:a16="http://schemas.microsoft.com/office/drawing/2014/main" id="{981792CD-0704-4F40-AC3B-9213B895574D}"/>
              </a:ext>
            </a:extLst>
          </p:cNvPr>
          <p:cNvSpPr txBox="1">
            <a:spLocks/>
          </p:cNvSpPr>
          <p:nvPr/>
        </p:nvSpPr>
        <p:spPr>
          <a:xfrm>
            <a:off x="323528" y="792756"/>
            <a:ext cx="8712968" cy="27802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 sz="2100" b="1" dirty="0"/>
              <a:t>Distributed Control Architectural Pattern </a:t>
            </a:r>
            <a:r>
              <a:rPr lang="en-US" sz="2100" b="1" dirty="0"/>
              <a:t> </a:t>
            </a:r>
          </a:p>
          <a:p>
            <a:r>
              <a:rPr lang="en" sz="2100" dirty="0"/>
              <a:t>Contains several </a:t>
            </a:r>
            <a:r>
              <a:rPr lang="en" sz="2100" b="1" dirty="0"/>
              <a:t>control components</a:t>
            </a:r>
            <a:r>
              <a:rPr lang="en" sz="2100" dirty="0"/>
              <a:t>. Each of these components controls a given part of the system by conceptually executing a state chart. </a:t>
            </a:r>
          </a:p>
          <a:p>
            <a:r>
              <a:rPr lang="en" sz="2100" dirty="0"/>
              <a:t>Control is </a:t>
            </a:r>
            <a:r>
              <a:rPr lang="en" sz="2100" b="1" dirty="0"/>
              <a:t>distributed</a:t>
            </a:r>
            <a:r>
              <a:rPr lang="en" sz="2100" dirty="0"/>
              <a:t> among the various control components, with </a:t>
            </a:r>
            <a:r>
              <a:rPr lang="en" sz="2100" u="sng" dirty="0"/>
              <a:t>no single component in overall control</a:t>
            </a:r>
            <a:r>
              <a:rPr lang="en" sz="2100" dirty="0"/>
              <a:t>. To notify each other of important events, the control components communicate through </a:t>
            </a:r>
            <a:r>
              <a:rPr lang="en" sz="2100" b="1" dirty="0"/>
              <a:t>peer-to-peer communication</a:t>
            </a:r>
            <a:r>
              <a:rPr lang="en" sz="2100" dirty="0"/>
              <a:t>. They also interact with the external environment as in the Centralized Control pattern</a:t>
            </a:r>
            <a:endParaRPr lang="en-US" sz="2100" dirty="0"/>
          </a:p>
          <a:p>
            <a:endParaRPr lang="en-US" sz="2100" dirty="0"/>
          </a:p>
          <a:p>
            <a:pPr marL="0" indent="0">
              <a:buFont typeface="Arial" panose="020B0604020202020204" pitchFamily="34" charset="0"/>
              <a:buNone/>
            </a:pPr>
            <a:endParaRPr lang="en" sz="2100" b="1" dirty="0"/>
          </a:p>
        </p:txBody>
      </p:sp>
      <p:pic>
        <p:nvPicPr>
          <p:cNvPr id="9" name="Picture 3" descr="Diagram&#10;&#10;Description automatically generated">
            <a:extLst>
              <a:ext uri="{FF2B5EF4-FFF2-40B4-BE49-F238E27FC236}">
                <a16:creationId xmlns:a16="http://schemas.microsoft.com/office/drawing/2014/main" id="{1471DD7B-A472-43C8-82C3-437853C85D48}"/>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763687" y="3429000"/>
            <a:ext cx="6764977" cy="3400267"/>
          </a:xfrm>
          <a:prstGeom prst="rect">
            <a:avLst/>
          </a:prstGeom>
        </p:spPr>
      </p:pic>
    </p:spTree>
    <p:extLst>
      <p:ext uri="{BB962C8B-B14F-4D97-AF65-F5344CB8AC3E}">
        <p14:creationId xmlns:p14="http://schemas.microsoft.com/office/powerpoint/2010/main" val="2787773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CABF-2768-475F-9C37-294873E7CCA4}"/>
              </a:ext>
            </a:extLst>
          </p:cNvPr>
          <p:cNvSpPr>
            <a:spLocks noGrp="1"/>
          </p:cNvSpPr>
          <p:nvPr>
            <p:ph type="title"/>
          </p:nvPr>
        </p:nvSpPr>
        <p:spPr/>
        <p:txBody>
          <a:bodyPr>
            <a:normAutofit fontScale="90000"/>
          </a:bodyPr>
          <a:lstStyle/>
          <a:p>
            <a:r>
              <a:rPr lang="en" sz="3600" dirty="0"/>
              <a:t>Control Patterns for Real-time Software Architectures 3/3</a:t>
            </a:r>
            <a:endParaRPr lang="en-US" dirty="0"/>
          </a:p>
        </p:txBody>
      </p:sp>
      <p:sp>
        <p:nvSpPr>
          <p:cNvPr id="5" name="Content Placeholder 2">
            <a:extLst>
              <a:ext uri="{FF2B5EF4-FFF2-40B4-BE49-F238E27FC236}">
                <a16:creationId xmlns:a16="http://schemas.microsoft.com/office/drawing/2014/main" id="{981792CD-0704-4F40-AC3B-9213B895574D}"/>
              </a:ext>
            </a:extLst>
          </p:cNvPr>
          <p:cNvSpPr txBox="1">
            <a:spLocks/>
          </p:cNvSpPr>
          <p:nvPr/>
        </p:nvSpPr>
        <p:spPr>
          <a:xfrm>
            <a:off x="323528" y="792756"/>
            <a:ext cx="8712968" cy="56605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100" b="1" dirty="0"/>
              <a:t>Hierarchical Control Architectural Pattern</a:t>
            </a:r>
            <a:r>
              <a:rPr lang="en" sz="2100" b="1" dirty="0"/>
              <a:t> </a:t>
            </a:r>
            <a:r>
              <a:rPr lang="en-US" sz="2100" b="1" dirty="0"/>
              <a:t> </a:t>
            </a:r>
          </a:p>
          <a:p>
            <a:pPr marL="285750" indent="-285750">
              <a:buFont typeface="Arial"/>
              <a:buChar char="•"/>
            </a:pPr>
            <a:r>
              <a:rPr lang="en" sz="2000" dirty="0"/>
              <a:t>The </a:t>
            </a:r>
            <a:r>
              <a:rPr lang="en" sz="2000" b="1" dirty="0"/>
              <a:t>Hierarchical Control</a:t>
            </a:r>
            <a:r>
              <a:rPr lang="en" sz="2000" dirty="0"/>
              <a:t> pattern (also known as the </a:t>
            </a:r>
            <a:r>
              <a:rPr lang="en" sz="2000" b="1" i="1" dirty="0"/>
              <a:t>Multilevel Control</a:t>
            </a:r>
            <a:r>
              <a:rPr lang="en" sz="2000" dirty="0"/>
              <a:t> pattern) contains several control components. Each component controls a given part of a system by conceptually executing a state machine.</a:t>
            </a:r>
          </a:p>
          <a:p>
            <a:pPr marL="285750" indent="-285750">
              <a:buFont typeface="Arial"/>
              <a:buChar char="•"/>
            </a:pPr>
            <a:r>
              <a:rPr lang="en" sz="2000" dirty="0"/>
              <a:t>The distributed controllers provide the </a:t>
            </a:r>
            <a:r>
              <a:rPr lang="en" sz="2000" u="sng" dirty="0"/>
              <a:t>low-level control</a:t>
            </a:r>
            <a:r>
              <a:rPr lang="en" sz="2000" dirty="0"/>
              <a:t>, interacting</a:t>
            </a:r>
            <a:br>
              <a:rPr lang="en" sz="2000" dirty="0"/>
            </a:br>
            <a:r>
              <a:rPr lang="en" sz="2000" dirty="0"/>
              <a:t>with </a:t>
            </a:r>
            <a:r>
              <a:rPr lang="en" sz="2000" u="sng" dirty="0"/>
              <a:t>sensor</a:t>
            </a:r>
            <a:r>
              <a:rPr lang="en" sz="2000" dirty="0"/>
              <a:t> and actuator </a:t>
            </a:r>
            <a:r>
              <a:rPr lang="en" sz="2000" u="sng" dirty="0"/>
              <a:t>components</a:t>
            </a:r>
            <a:r>
              <a:rPr lang="en" sz="2000" dirty="0"/>
              <a:t>, and respond to the </a:t>
            </a:r>
            <a:r>
              <a:rPr lang="en" sz="2000" u="sng" dirty="0"/>
              <a:t>Hierarchical Controller </a:t>
            </a:r>
            <a:r>
              <a:rPr lang="en" sz="2000" dirty="0"/>
              <a:t>when they have finished. They may also send progress reports to the Hierarchical Controller. </a:t>
            </a:r>
            <a:br>
              <a:rPr lang="en" sz="2000" dirty="0"/>
            </a:br>
            <a:endParaRPr lang="en" sz="2000" dirty="0"/>
          </a:p>
          <a:p>
            <a:pPr marL="0" indent="0">
              <a:buFont typeface="Arial" panose="020B0604020202020204" pitchFamily="34" charset="0"/>
              <a:buNone/>
            </a:pPr>
            <a:endParaRPr lang="en" sz="2100" b="1" dirty="0"/>
          </a:p>
        </p:txBody>
      </p:sp>
      <p:pic>
        <p:nvPicPr>
          <p:cNvPr id="6" name="Picture 5" descr="Diagram&#10;&#10;Description automatically generated">
            <a:extLst>
              <a:ext uri="{FF2B5EF4-FFF2-40B4-BE49-F238E27FC236}">
                <a16:creationId xmlns:a16="http://schemas.microsoft.com/office/drawing/2014/main" id="{3E772B9F-62AA-4039-9552-E693D8697B99}"/>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204180" y="3264826"/>
            <a:ext cx="7499922" cy="3240360"/>
          </a:xfrm>
          <a:prstGeom prst="rect">
            <a:avLst/>
          </a:prstGeom>
        </p:spPr>
      </p:pic>
    </p:spTree>
    <p:extLst>
      <p:ext uri="{BB962C8B-B14F-4D97-AF65-F5344CB8AC3E}">
        <p14:creationId xmlns:p14="http://schemas.microsoft.com/office/powerpoint/2010/main" val="3811809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818A6-44CC-4009-A0F8-F0F6128401E5}"/>
              </a:ext>
            </a:extLst>
          </p:cNvPr>
          <p:cNvSpPr>
            <a:spLocks noGrp="1"/>
          </p:cNvSpPr>
          <p:nvPr>
            <p:ph type="title"/>
          </p:nvPr>
        </p:nvSpPr>
        <p:spPr/>
        <p:txBody>
          <a:bodyPr/>
          <a:lstStyle/>
          <a:p>
            <a:r>
              <a:rPr lang="en" sz="3600" dirty="0"/>
              <a:t>Concurrent Task Structuring</a:t>
            </a:r>
            <a:endParaRPr lang="en-US" dirty="0"/>
          </a:p>
        </p:txBody>
      </p:sp>
      <p:sp>
        <p:nvSpPr>
          <p:cNvPr id="3" name="Content Placeholder 2">
            <a:extLst>
              <a:ext uri="{FF2B5EF4-FFF2-40B4-BE49-F238E27FC236}">
                <a16:creationId xmlns:a16="http://schemas.microsoft.com/office/drawing/2014/main" id="{3D34DE08-C1BF-45BA-84F7-91519ADB1CAA}"/>
              </a:ext>
            </a:extLst>
          </p:cNvPr>
          <p:cNvSpPr>
            <a:spLocks noGrp="1"/>
          </p:cNvSpPr>
          <p:nvPr>
            <p:ph idx="1"/>
          </p:nvPr>
        </p:nvSpPr>
        <p:spPr>
          <a:xfrm>
            <a:off x="457200" y="976312"/>
            <a:ext cx="8229600" cy="5881687"/>
          </a:xfrm>
        </p:spPr>
        <p:txBody>
          <a:bodyPr>
            <a:noAutofit/>
          </a:bodyPr>
          <a:lstStyle/>
          <a:p>
            <a:pPr marL="285750" indent="-285750" algn="just">
              <a:buFont typeface="Arial"/>
              <a:buChar char="•"/>
            </a:pPr>
            <a:r>
              <a:rPr lang="en" sz="2400" dirty="0"/>
              <a:t>A </a:t>
            </a:r>
            <a:r>
              <a:rPr lang="en" sz="2400" b="1" dirty="0"/>
              <a:t>concurrent task</a:t>
            </a:r>
            <a:r>
              <a:rPr lang="en" sz="2400" dirty="0"/>
              <a:t> is an </a:t>
            </a:r>
            <a:r>
              <a:rPr lang="en" sz="2400" b="1" dirty="0"/>
              <a:t>active object</a:t>
            </a:r>
            <a:r>
              <a:rPr lang="en" sz="2400" dirty="0"/>
              <a:t>, also referred to as a </a:t>
            </a:r>
            <a:r>
              <a:rPr lang="en" sz="2400" b="1" dirty="0"/>
              <a:t>process</a:t>
            </a:r>
            <a:r>
              <a:rPr lang="en" sz="2400" dirty="0"/>
              <a:t> or </a:t>
            </a:r>
            <a:r>
              <a:rPr lang="en" sz="2400" b="1" dirty="0"/>
              <a:t>thread</a:t>
            </a:r>
            <a:r>
              <a:rPr lang="en" sz="2400" dirty="0"/>
              <a:t>. The term </a:t>
            </a:r>
            <a:r>
              <a:rPr lang="en" sz="2400" b="1" i="1" dirty="0"/>
              <a:t>concurrent task</a:t>
            </a:r>
            <a:r>
              <a:rPr lang="en" sz="2400" dirty="0"/>
              <a:t> is used to refer to an active object with one thread of control.</a:t>
            </a:r>
          </a:p>
          <a:p>
            <a:pPr marL="285750" indent="-285750" algn="just">
              <a:buFont typeface="Arial"/>
              <a:buChar char="•"/>
            </a:pPr>
            <a:r>
              <a:rPr lang="en" sz="2400" dirty="0"/>
              <a:t>The concurrent structure of a system is best understood by considering the dynamic aspects of the system. In the analysis model, the system is represented as a collection of collaborating objects that communicate by means of messages.</a:t>
            </a:r>
          </a:p>
          <a:p>
            <a:pPr marL="265113" indent="-265113"/>
            <a:r>
              <a:rPr lang="en" sz="2400" dirty="0"/>
              <a:t>The objects in the analysis model are analyzed to determine which of these may execute concurrently and which need to execute sequentially. Hence, the determination is made as to which of the analysis model objects should be active and which should be passive.</a:t>
            </a:r>
            <a:br>
              <a:rPr lang="en" sz="2400" dirty="0"/>
            </a:br>
            <a:endParaRPr lang="en" sz="2400" dirty="0"/>
          </a:p>
        </p:txBody>
      </p:sp>
    </p:spTree>
    <p:extLst>
      <p:ext uri="{BB962C8B-B14F-4D97-AF65-F5344CB8AC3E}">
        <p14:creationId xmlns:p14="http://schemas.microsoft.com/office/powerpoint/2010/main" val="2196758030"/>
      </p:ext>
    </p:extLst>
  </p:cSld>
  <p:clrMapOvr>
    <a:masterClrMapping/>
  </p:clrMapOvr>
</p:sld>
</file>

<file path=ppt/theme/theme1.xml><?xml version="1.0" encoding="utf-8"?>
<a:theme xmlns:a="http://schemas.openxmlformats.org/drawingml/2006/main" name="Session 02_Integration Managem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Session 01.2_Tong quan ve Du an &amp; QLDA</Template>
  <TotalTime>7752</TotalTime>
  <Words>3293</Words>
  <Application>Microsoft Office PowerPoint</Application>
  <PresentationFormat>On-screen Show (4:3)</PresentationFormat>
  <Paragraphs>200</Paragraphs>
  <Slides>35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Courier New</vt:lpstr>
      <vt:lpstr>Hind</vt:lpstr>
      <vt:lpstr>Nunito Light</vt:lpstr>
      <vt:lpstr>Wingdings</vt:lpstr>
      <vt:lpstr>Session 02_Integration Management</vt:lpstr>
      <vt:lpstr>Software Design (swD392)</vt:lpstr>
      <vt:lpstr>Main Contents</vt:lpstr>
      <vt:lpstr>Concurrent and real-time  software architectures </vt:lpstr>
      <vt:lpstr>Characteristics of real-time system</vt:lpstr>
      <vt:lpstr>Characteristics of real-time system</vt:lpstr>
      <vt:lpstr>Control Patterns for Real-time Software Architectures 1/3</vt:lpstr>
      <vt:lpstr>Control Patterns for Real-time Software Architectures 2/3</vt:lpstr>
      <vt:lpstr>Control Patterns for Real-time Software Architectures 3/3</vt:lpstr>
      <vt:lpstr>Concurrent Task Structuring</vt:lpstr>
      <vt:lpstr>In/Out Task Structuring Criteria Event Driven In/Out Tasks 1/2</vt:lpstr>
      <vt:lpstr>In/Out Task Structuring Criteria Event Driven In/Out Tasks 2/2</vt:lpstr>
      <vt:lpstr>In/Out Task Structuring Criteria Periodic In/Out Tasks 1/2</vt:lpstr>
      <vt:lpstr>In/Out Task Structuring Criteria Periodic In/Out Tasks 2/2</vt:lpstr>
      <vt:lpstr>In/Out Task Structuring Criteria Demand Driven In/Out Tasks 1/2</vt:lpstr>
      <vt:lpstr>In/Out Task Structuring Criteria Demand Driven In/Out Tasks 2/2</vt:lpstr>
      <vt:lpstr>Internal Task Structuring Criteria Periodic Tasks </vt:lpstr>
      <vt:lpstr>Internal Task Structuring Criteria Demand Driven Tasks 1/2 </vt:lpstr>
      <vt:lpstr>Internal Task Structuring Criteria Demand Driven Tasks 2/2 </vt:lpstr>
      <vt:lpstr>Internal Task Structuring Criteria Control Tasks 1/2 </vt:lpstr>
      <vt:lpstr>Internal Task Structuring Criteria Control Tasks 2/2 </vt:lpstr>
      <vt:lpstr>Internal Task Structuring Criteria User Interaction Tasks 1/2 </vt:lpstr>
      <vt:lpstr>Internal Task Structuring Criteria User Interaction Tasks 2/2 </vt:lpstr>
      <vt:lpstr>Developing the Concurrent Task Architecture 1/2</vt:lpstr>
      <vt:lpstr>Developing the Concurrent Task Architecture 2/2</vt:lpstr>
      <vt:lpstr>Task Communication &amp; Synchronization</vt:lpstr>
      <vt:lpstr>Task Communication &amp; Synchronization</vt:lpstr>
      <vt:lpstr>Task Communication &amp; Synchronization</vt:lpstr>
      <vt:lpstr>Task Communication &amp; Synchronization</vt:lpstr>
      <vt:lpstr>Task Communication &amp; Synchronization</vt:lpstr>
      <vt:lpstr>Task Communication &amp; Synchronization</vt:lpstr>
      <vt:lpstr>Task Interface and Task Behaviour Specifications</vt:lpstr>
      <vt:lpstr>Task Interface and Task Behaviour Specifications</vt:lpstr>
      <vt:lpstr>Task Interface and Task Behaviour Specifications</vt:lpstr>
      <vt:lpstr>Implementation of Concurrent tasks in Java</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QUẢN LÝ DỰ ÁN PMP</dc:title>
  <dc:creator>iNET</dc:creator>
  <cp:lastModifiedBy>Kien Nguyen</cp:lastModifiedBy>
  <cp:revision>801</cp:revision>
  <cp:lastPrinted>2021-04-05T14:49:05Z</cp:lastPrinted>
  <dcterms:created xsi:type="dcterms:W3CDTF">2014-07-26T10:22:45Z</dcterms:created>
  <dcterms:modified xsi:type="dcterms:W3CDTF">2023-10-31T22:00:55Z</dcterms:modified>
</cp:coreProperties>
</file>