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6" r:id="rId2"/>
    <p:sldId id="313"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274"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61"/>
    <p:restoredTop sz="64706" autoAdjust="0"/>
  </p:normalViewPr>
  <p:slideViewPr>
    <p:cSldViewPr>
      <p:cViewPr varScale="1">
        <p:scale>
          <a:sx n="48" d="100"/>
          <a:sy n="48" d="100"/>
        </p:scale>
        <p:origin x="1575"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427337DF-DDE6-4329-B991-8949DA4C999F}" type="datetimeFigureOut">
              <a:rPr lang="en-US" smtClean="0"/>
              <a:t>12/24/2023</a:t>
            </a:fld>
            <a:endParaRPr lang="en-US"/>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A0BA0E-BC4D-4CA7-A044-7582170402E8}" type="slidenum">
              <a:rPr lang="en-US" smtClean="0"/>
              <a:t>‹#›</a:t>
            </a:fld>
            <a:endParaRPr lang="en-US"/>
          </a:p>
        </p:txBody>
      </p:sp>
    </p:spTree>
    <p:extLst>
      <p:ext uri="{BB962C8B-B14F-4D97-AF65-F5344CB8AC3E}">
        <p14:creationId xmlns:p14="http://schemas.microsoft.com/office/powerpoint/2010/main" val="849704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39794E18-8E48-4968-8FD9-0351CFA90743}" type="datetimeFigureOut">
              <a:rPr lang="en-GB" smtClean="0"/>
              <a:t>24/12/2023</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CDAE0073-C388-4BBC-94F1-A3FD064D5EAA}" type="slidenum">
              <a:rPr lang="en-GB" smtClean="0"/>
              <a:t>‹#›</a:t>
            </a:fld>
            <a:endParaRPr lang="en-GB"/>
          </a:p>
        </p:txBody>
      </p:sp>
    </p:spTree>
    <p:extLst>
      <p:ext uri="{BB962C8B-B14F-4D97-AF65-F5344CB8AC3E}">
        <p14:creationId xmlns:p14="http://schemas.microsoft.com/office/powerpoint/2010/main" val="168130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TimesTen-Roman"/>
              </a:rPr>
              <a:t>The customer initiates three use cases, which are </a:t>
            </a:r>
            <a:r>
              <a:rPr lang="en-US" sz="1200" b="0" i="0" dirty="0">
                <a:solidFill>
                  <a:srgbClr val="000000"/>
                </a:solidFill>
                <a:effectLst/>
                <a:latin typeface="OfficinaSerif-Book"/>
              </a:rPr>
              <a:t>Browse Catalog</a:t>
            </a:r>
            <a:r>
              <a:rPr lang="en-US" sz="1200" b="0" i="0" dirty="0">
                <a:solidFill>
                  <a:srgbClr val="000000"/>
                </a:solidFill>
                <a:effectLst/>
                <a:latin typeface="TimesTen-Roman"/>
              </a:rPr>
              <a:t>, to browse the catalog and select items; </a:t>
            </a:r>
            <a:r>
              <a:rPr lang="en-US" sz="1200" b="0" i="0" dirty="0">
                <a:solidFill>
                  <a:srgbClr val="000000"/>
                </a:solidFill>
                <a:effectLst/>
                <a:latin typeface="OfficinaSerif-Book"/>
              </a:rPr>
              <a:t>Make Order Request</a:t>
            </a:r>
            <a:r>
              <a:rPr lang="en-US" sz="1200" b="0" i="0" dirty="0">
                <a:solidFill>
                  <a:srgbClr val="000000"/>
                </a:solidFill>
                <a:effectLst/>
                <a:latin typeface="TimesTen-Roman"/>
              </a:rPr>
              <a:t>, to make a purchase request; and </a:t>
            </a:r>
            <a:r>
              <a:rPr lang="en-US" sz="1200" b="0" i="0" dirty="0">
                <a:solidFill>
                  <a:srgbClr val="000000"/>
                </a:solidFill>
                <a:effectLst/>
                <a:latin typeface="OfficinaSerif-Book"/>
              </a:rPr>
              <a:t>View Order</a:t>
            </a:r>
            <a:r>
              <a:rPr lang="en-US" sz="1200" b="0" i="0" dirty="0">
                <a:solidFill>
                  <a:srgbClr val="000000"/>
                </a:solidFill>
                <a:effectLst/>
                <a:latin typeface="TimesTen-Roman"/>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TimesTen-Roman"/>
              </a:rPr>
              <a:t>The supplier initiates two use cases, namely, </a:t>
            </a:r>
            <a:r>
              <a:rPr lang="en-US" sz="1200" b="0" i="0" dirty="0">
                <a:solidFill>
                  <a:srgbClr val="000000"/>
                </a:solidFill>
                <a:effectLst/>
                <a:latin typeface="OfficinaSerif-Book"/>
              </a:rPr>
              <a:t>Process Delivery Order</a:t>
            </a:r>
            <a:r>
              <a:rPr lang="en-US" sz="1200" b="0" i="0" dirty="0">
                <a:solidFill>
                  <a:srgbClr val="000000"/>
                </a:solidFill>
                <a:effectLst/>
                <a:latin typeface="TimesTen-Roman"/>
              </a:rPr>
              <a:t>, to service the customer’s order, and </a:t>
            </a:r>
            <a:r>
              <a:rPr lang="en-US" sz="1200" b="0" i="0" dirty="0">
                <a:solidFill>
                  <a:srgbClr val="000000"/>
                </a:solidFill>
                <a:effectLst/>
                <a:latin typeface="OfficinaSerif-Book"/>
              </a:rPr>
              <a:t>Confirm Shipment and Bill Customer</a:t>
            </a:r>
            <a:r>
              <a:rPr lang="en-US" sz="1200" b="0" i="0" dirty="0">
                <a:solidFill>
                  <a:srgbClr val="000000"/>
                </a:solidFill>
                <a:effectLst/>
                <a:latin typeface="TimesTen-Roman"/>
              </a:rPr>
              <a:t>, to finalize the purchase.</a:t>
            </a:r>
          </a:p>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4</a:t>
            </a:fld>
            <a:endParaRPr lang="en-GB"/>
          </a:p>
        </p:txBody>
      </p:sp>
    </p:spTree>
    <p:extLst>
      <p:ext uri="{BB962C8B-B14F-4D97-AF65-F5344CB8AC3E}">
        <p14:creationId xmlns:p14="http://schemas.microsoft.com/office/powerpoint/2010/main" val="978726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17</a:t>
            </a:fld>
            <a:endParaRPr lang="en-GB"/>
          </a:p>
        </p:txBody>
      </p:sp>
    </p:spTree>
    <p:extLst>
      <p:ext uri="{BB962C8B-B14F-4D97-AF65-F5344CB8AC3E}">
        <p14:creationId xmlns:p14="http://schemas.microsoft.com/office/powerpoint/2010/main" val="1844006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18</a:t>
            </a:fld>
            <a:endParaRPr lang="en-GB"/>
          </a:p>
        </p:txBody>
      </p:sp>
    </p:spTree>
    <p:extLst>
      <p:ext uri="{BB962C8B-B14F-4D97-AF65-F5344CB8AC3E}">
        <p14:creationId xmlns:p14="http://schemas.microsoft.com/office/powerpoint/2010/main" val="2932627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19</a:t>
            </a:fld>
            <a:endParaRPr lang="en-GB"/>
          </a:p>
        </p:txBody>
      </p:sp>
    </p:spTree>
    <p:extLst>
      <p:ext uri="{BB962C8B-B14F-4D97-AF65-F5344CB8AC3E}">
        <p14:creationId xmlns:p14="http://schemas.microsoft.com/office/powerpoint/2010/main" val="2723555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5</a:t>
            </a:fld>
            <a:endParaRPr lang="en-GB"/>
          </a:p>
        </p:txBody>
      </p:sp>
    </p:spTree>
    <p:extLst>
      <p:ext uri="{BB962C8B-B14F-4D97-AF65-F5344CB8AC3E}">
        <p14:creationId xmlns:p14="http://schemas.microsoft.com/office/powerpoint/2010/main" val="1144360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6</a:t>
            </a:fld>
            <a:endParaRPr lang="en-GB"/>
          </a:p>
        </p:txBody>
      </p:sp>
    </p:spTree>
    <p:extLst>
      <p:ext uri="{BB962C8B-B14F-4D97-AF65-F5344CB8AC3E}">
        <p14:creationId xmlns:p14="http://schemas.microsoft.com/office/powerpoint/2010/main" val="3631314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7</a:t>
            </a:fld>
            <a:endParaRPr lang="en-GB"/>
          </a:p>
        </p:txBody>
      </p:sp>
    </p:spTree>
    <p:extLst>
      <p:ext uri="{BB962C8B-B14F-4D97-AF65-F5344CB8AC3E}">
        <p14:creationId xmlns:p14="http://schemas.microsoft.com/office/powerpoint/2010/main" val="4167501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Clr>
                <a:schemeClr val="accent6"/>
              </a:buClr>
              <a:buSzPct val="114000"/>
              <a:buFont typeface="Arial" panose="020B0604020202020204" pitchFamily="34" charset="0"/>
              <a:buChar char="•"/>
            </a:pPr>
            <a:r>
              <a:rPr lang="en-US" sz="1200" dirty="0">
                <a:latin typeface="Calibri" panose="020F0502020204030204" pitchFamily="34" charset="0"/>
                <a:cs typeface="Calibri" panose="020F0502020204030204" pitchFamily="34" charset="0"/>
              </a:rPr>
              <a:t>A static model of the problem domain is developed and depicted on a class diagram. </a:t>
            </a:r>
          </a:p>
          <a:p>
            <a:pPr marL="171450" indent="-171450">
              <a:buClr>
                <a:schemeClr val="accent6"/>
              </a:buClr>
              <a:buSzPct val="114000"/>
              <a:buFont typeface="Arial" panose="020B0604020202020204" pitchFamily="34" charset="0"/>
              <a:buChar char="•"/>
            </a:pPr>
            <a:r>
              <a:rPr lang="en-US" sz="1200" dirty="0">
                <a:latin typeface="Calibri" panose="020F0502020204030204" pitchFamily="34" charset="0"/>
                <a:cs typeface="Calibri" panose="020F0502020204030204" pitchFamily="34" charset="0"/>
              </a:rPr>
              <a:t>Because this is a data-intensive application, the emphasis is on the entity classes.</a:t>
            </a:r>
          </a:p>
          <a:p>
            <a:pPr marL="171450" indent="-171450">
              <a:buClr>
                <a:schemeClr val="accent6"/>
              </a:buClr>
              <a:buSzPct val="114000"/>
              <a:buFont typeface="Arial" panose="020B0604020202020204" pitchFamily="34" charset="0"/>
              <a:buChar char="•"/>
            </a:pPr>
            <a:r>
              <a:rPr lang="en-US" sz="1200" dirty="0">
                <a:latin typeface="Calibri" panose="020F0502020204030204" pitchFamily="34" charset="0"/>
                <a:cs typeface="Calibri" panose="020F0502020204030204" pitchFamily="34" charset="0"/>
              </a:rPr>
              <a:t>The static entity class model shows the entity classes and the relationships among these classes.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8</a:t>
            </a:fld>
            <a:endParaRPr lang="en-GB"/>
          </a:p>
        </p:txBody>
      </p:sp>
    </p:spTree>
    <p:extLst>
      <p:ext uri="{BB962C8B-B14F-4D97-AF65-F5344CB8AC3E}">
        <p14:creationId xmlns:p14="http://schemas.microsoft.com/office/powerpoint/2010/main" val="196938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accent6"/>
              </a:buClr>
              <a:buSzPct val="114000"/>
            </a:pPr>
            <a:r>
              <a:rPr lang="en-US" sz="1200" dirty="0">
                <a:latin typeface="Calibri" panose="020F0502020204030204" pitchFamily="34" charset="0"/>
                <a:cs typeface="Calibri" panose="020F0502020204030204" pitchFamily="34" charset="0"/>
              </a:rPr>
              <a:t>Catalog Service, Customer Account Service, Delivery Order Service, and Inventory Service are service classes that provide access to the entity classes. </a:t>
            </a:r>
          </a:p>
          <a:p>
            <a:pPr marL="171450" indent="-171450">
              <a:buClr>
                <a:schemeClr val="accent6"/>
              </a:buClr>
              <a:buSzPct val="114000"/>
              <a:buFont typeface="Arial" panose="020B0604020202020204" pitchFamily="34" charset="0"/>
              <a:buChar char="•"/>
            </a:pPr>
            <a:r>
              <a:rPr lang="en-US" sz="1200" dirty="0">
                <a:latin typeface="Calibri" panose="020F0502020204030204" pitchFamily="34" charset="0"/>
                <a:cs typeface="Calibri" panose="020F0502020204030204" pitchFamily="34" charset="0"/>
              </a:rPr>
              <a:t>Catalog Service uses the Catalog and Supplier entity classes. </a:t>
            </a:r>
          </a:p>
          <a:p>
            <a:pPr marL="171450" indent="-171450">
              <a:buClr>
                <a:schemeClr val="accent6"/>
              </a:buClr>
              <a:buSzPct val="114000"/>
              <a:buFont typeface="Arial" panose="020B0604020202020204" pitchFamily="34" charset="0"/>
              <a:buChar char="•"/>
            </a:pPr>
            <a:r>
              <a:rPr lang="en-US" sz="1200" dirty="0">
                <a:latin typeface="Calibri" panose="020F0502020204030204" pitchFamily="34" charset="0"/>
                <a:cs typeface="Calibri" panose="020F0502020204030204" pitchFamily="34" charset="0"/>
              </a:rPr>
              <a:t>Customer Account Service uses the Customer Account and Customer entity classes. </a:t>
            </a:r>
          </a:p>
          <a:p>
            <a:pPr marL="171450" indent="-171450">
              <a:buClr>
                <a:schemeClr val="accent6"/>
              </a:buClr>
              <a:buSzPct val="114000"/>
              <a:buFont typeface="Arial" panose="020B0604020202020204" pitchFamily="34" charset="0"/>
              <a:buChar char="•"/>
            </a:pPr>
            <a:r>
              <a:rPr lang="en-US" sz="1200" dirty="0">
                <a:latin typeface="Calibri" panose="020F0502020204030204" pitchFamily="34" charset="0"/>
                <a:cs typeface="Calibri" panose="020F0502020204030204" pitchFamily="34" charset="0"/>
              </a:rPr>
              <a:t>Delivery Order Service uses the Delivery Order and Item entity classes. </a:t>
            </a:r>
          </a:p>
          <a:p>
            <a:pPr marL="171450" indent="-171450">
              <a:buClr>
                <a:schemeClr val="accent6"/>
              </a:buClr>
              <a:buSzPct val="114000"/>
              <a:buFont typeface="Arial" panose="020B0604020202020204" pitchFamily="34" charset="0"/>
              <a:buChar char="•"/>
            </a:pPr>
            <a:r>
              <a:rPr lang="en-US" sz="1200" dirty="0">
                <a:latin typeface="Calibri" panose="020F0502020204030204" pitchFamily="34" charset="0"/>
                <a:cs typeface="Calibri" panose="020F0502020204030204" pitchFamily="34" charset="0"/>
              </a:rPr>
              <a:t>The Inventory Service uses the Inventory entity class.</a:t>
            </a:r>
          </a:p>
          <a:p>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10</a:t>
            </a:fld>
            <a:endParaRPr lang="en-GB"/>
          </a:p>
        </p:txBody>
      </p:sp>
    </p:spTree>
    <p:extLst>
      <p:ext uri="{BB962C8B-B14F-4D97-AF65-F5344CB8AC3E}">
        <p14:creationId xmlns:p14="http://schemas.microsoft.com/office/powerpoint/2010/main" val="14090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Clr>
                <a:schemeClr val="accent6"/>
              </a:buClr>
              <a:buSzPct val="114000"/>
              <a:buFont typeface="Arial" panose="020B0604020202020204" pitchFamily="34" charset="0"/>
              <a:buChar char="•"/>
            </a:pPr>
            <a:r>
              <a:rPr lang="en-US" sz="1200" dirty="0">
                <a:latin typeface="Calibri" panose="020F0502020204030204" pitchFamily="34" charset="0"/>
                <a:cs typeface="Calibri" panose="020F0502020204030204" pitchFamily="34" charset="0"/>
              </a:rPr>
              <a:t>Layer 1: Service Layer. There are six services; four are part of the application, and two are external services. </a:t>
            </a:r>
          </a:p>
          <a:p>
            <a:pPr marL="171450" indent="-171450">
              <a:buClr>
                <a:schemeClr val="accent6"/>
              </a:buClr>
              <a:buSzPct val="114000"/>
              <a:buFont typeface="Arial" panose="020B0604020202020204" pitchFamily="34" charset="0"/>
              <a:buChar char="•"/>
            </a:pPr>
            <a:r>
              <a:rPr lang="en-US" sz="1200" dirty="0">
                <a:latin typeface="Calibri" panose="020F0502020204030204" pitchFamily="34" charset="0"/>
                <a:cs typeface="Calibri" panose="020F0502020204030204" pitchFamily="34" charset="0"/>
              </a:rPr>
              <a:t>Layer 2: Coordination Layer. There are three coordinator components: Supplier Coordinator, Customer Coordinator, and Billing Coordinator.</a:t>
            </a:r>
          </a:p>
          <a:p>
            <a:pPr marL="171450" indent="-171450">
              <a:buClr>
                <a:schemeClr val="accent6"/>
              </a:buClr>
              <a:buSzPct val="114000"/>
              <a:buFont typeface="Arial" panose="020B0604020202020204" pitchFamily="34" charset="0"/>
              <a:buChar char="•"/>
            </a:pPr>
            <a:r>
              <a:rPr lang="en-US" sz="1200" dirty="0">
                <a:latin typeface="Calibri" panose="020F0502020204030204" pitchFamily="34" charset="0"/>
                <a:cs typeface="Calibri" panose="020F0502020204030204" pitchFamily="34" charset="0"/>
              </a:rPr>
              <a:t>Layer 3: User Layer. There are two user interaction components: Supplier Interaction and Customer Interaction.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14</a:t>
            </a:fld>
            <a:endParaRPr lang="en-GB"/>
          </a:p>
        </p:txBody>
      </p:sp>
    </p:spTree>
    <p:extLst>
      <p:ext uri="{BB962C8B-B14F-4D97-AF65-F5344CB8AC3E}">
        <p14:creationId xmlns:p14="http://schemas.microsoft.com/office/powerpoint/2010/main" val="1451673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15</a:t>
            </a:fld>
            <a:endParaRPr lang="en-GB"/>
          </a:p>
        </p:txBody>
      </p:sp>
    </p:spTree>
    <p:extLst>
      <p:ext uri="{BB962C8B-B14F-4D97-AF65-F5344CB8AC3E}">
        <p14:creationId xmlns:p14="http://schemas.microsoft.com/office/powerpoint/2010/main" val="4173470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16</a:t>
            </a:fld>
            <a:endParaRPr lang="en-GB"/>
          </a:p>
        </p:txBody>
      </p:sp>
    </p:spTree>
    <p:extLst>
      <p:ext uri="{BB962C8B-B14F-4D97-AF65-F5344CB8AC3E}">
        <p14:creationId xmlns:p14="http://schemas.microsoft.com/office/powerpoint/2010/main" val="156251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00808"/>
            <a:ext cx="7772400" cy="794519"/>
          </a:xfrm>
        </p:spPr>
        <p:txBody>
          <a:bodyPr vert="horz" lIns="91440" tIns="45720" rIns="91440" bIns="45720" rtlCol="0" anchor="ctr">
            <a:noAutofit/>
          </a:bodyPr>
          <a:lstStyle>
            <a:lvl1pPr>
              <a:defRPr lang="en-GB" sz="4000" b="1" cap="all" baseline="0" dirty="0" smtClean="0">
                <a:solidFill>
                  <a:srgbClr val="DC0081"/>
                </a:solidFill>
              </a:defRPr>
            </a:lvl1pPr>
          </a:lstStyle>
          <a:p>
            <a:pPr marL="0" lvl="0" indent="0" fontAlgn="auto">
              <a:spcAft>
                <a:spcPts val="0"/>
              </a:spcAft>
            </a:pPr>
            <a:r>
              <a:rPr lang="en-US" dirty="0"/>
              <a:t>Click to edit Master style</a:t>
            </a:r>
            <a:endParaRPr lang="en-GB" dirty="0"/>
          </a:p>
        </p:txBody>
      </p:sp>
      <p:sp>
        <p:nvSpPr>
          <p:cNvPr id="3" name="Subtitle 2"/>
          <p:cNvSpPr>
            <a:spLocks noGrp="1"/>
          </p:cNvSpPr>
          <p:nvPr>
            <p:ph type="subTitle" idx="1"/>
          </p:nvPr>
        </p:nvSpPr>
        <p:spPr>
          <a:xfrm>
            <a:off x="683568" y="2495327"/>
            <a:ext cx="7776864" cy="622920"/>
          </a:xfrm>
        </p:spPr>
        <p:txBody>
          <a:bodyPr vert="horz" lIns="91440" tIns="45720" rIns="91440" bIns="45720" rtlCol="0">
            <a:normAutofit/>
          </a:bodyPr>
          <a:lstStyle>
            <a:lvl1pPr algn="ctr">
              <a:defRPr lang="en-GB" sz="3400" b="1" i="1" baseline="0" dirty="0" smtClean="0">
                <a:solidFill>
                  <a:srgbClr val="280099"/>
                </a:solidFill>
              </a:defRPr>
            </a:lvl1pPr>
          </a:lstStyle>
          <a:p>
            <a:pPr marL="0" lvl="0" indent="0" algn="ctr" fontAlgn="auto">
              <a:spcAft>
                <a:spcPts val="0"/>
              </a:spcAft>
              <a:buFont typeface="Wingdings" pitchFamily="2" charset="2"/>
              <a:buNone/>
            </a:pPr>
            <a:r>
              <a:rPr lang="en-US"/>
              <a:t>Click to edit Master subtitle style</a:t>
            </a:r>
            <a:endParaRPr lang="en-GB" dirty="0"/>
          </a:p>
        </p:txBody>
      </p:sp>
      <p:sp>
        <p:nvSpPr>
          <p:cNvPr id="4" name="Date Placeholder 3"/>
          <p:cNvSpPr>
            <a:spLocks noGrp="1"/>
          </p:cNvSpPr>
          <p:nvPr>
            <p:ph type="dt" sz="half" idx="10"/>
          </p:nvPr>
        </p:nvSpPr>
        <p:spPr/>
        <p:txBody>
          <a:bodyPr/>
          <a:lstStyle/>
          <a:p>
            <a:fld id="{220170DD-C861-476F-B7D8-5341A2B4ECC3}" type="datetimeFigureOut">
              <a:rPr lang="en-GB" smtClean="0"/>
              <a:t>24/12/2023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155074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1822" y="0"/>
            <a:ext cx="6764977" cy="822722"/>
          </a:xfrm>
        </p:spPr>
        <p:txBody>
          <a:bodyPr vert="horz" lIns="91440" tIns="45720" rIns="91440" bIns="45720" rtlCol="0" anchor="ctr">
            <a:normAutofit/>
          </a:bodyPr>
          <a:lstStyle>
            <a:lvl1pPr algn="r">
              <a:defRPr lang="en-GB" sz="3600" b="1" kern="1200" dirty="0">
                <a:solidFill>
                  <a:srgbClr val="0070C0"/>
                </a:solidFill>
                <a:latin typeface="+mj-lt"/>
                <a:ea typeface="+mj-ea"/>
                <a:cs typeface="+mj-cs"/>
              </a:defRPr>
            </a:lvl1pPr>
          </a:lstStyle>
          <a:p>
            <a:pPr lvl="0" algn="r"/>
            <a:r>
              <a:rPr lang="en-US" dirty="0"/>
              <a:t>Click to edit Master title style</a:t>
            </a:r>
            <a:endParaRPr lang="en-GB" dirty="0"/>
          </a:p>
        </p:txBody>
      </p:sp>
      <p:sp>
        <p:nvSpPr>
          <p:cNvPr id="3" name="Content Placeholder 2"/>
          <p:cNvSpPr>
            <a:spLocks noGrp="1"/>
          </p:cNvSpPr>
          <p:nvPr>
            <p:ph idx="1"/>
          </p:nvPr>
        </p:nvSpPr>
        <p:spPr>
          <a:xfrm>
            <a:off x="457200" y="976313"/>
            <a:ext cx="8229600" cy="540207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Line 1057">
            <a:extLst>
              <a:ext uri="{FF2B5EF4-FFF2-40B4-BE49-F238E27FC236}">
                <a16:creationId xmlns:a16="http://schemas.microsoft.com/office/drawing/2014/main" id="{E0180F8B-C67A-014F-86B4-6425D016713C}"/>
              </a:ext>
            </a:extLst>
          </p:cNvPr>
          <p:cNvSpPr>
            <a:spLocks noChangeShapeType="1"/>
          </p:cNvSpPr>
          <p:nvPr userDrawn="1"/>
        </p:nvSpPr>
        <p:spPr bwMode="auto">
          <a:xfrm flipV="1">
            <a:off x="457200" y="822722"/>
            <a:ext cx="8229600" cy="1578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fontAlgn="auto">
              <a:spcBef>
                <a:spcPts val="0"/>
              </a:spcBef>
              <a:spcAft>
                <a:spcPts val="0"/>
              </a:spcAft>
              <a:defRPr/>
            </a:pPr>
            <a:endParaRPr lang="en-US">
              <a:latin typeface="+mn-lt"/>
            </a:endParaRPr>
          </a:p>
        </p:txBody>
      </p:sp>
      <p:pic>
        <p:nvPicPr>
          <p:cNvPr id="15" name="Picture 14">
            <a:extLst>
              <a:ext uri="{FF2B5EF4-FFF2-40B4-BE49-F238E27FC236}">
                <a16:creationId xmlns:a16="http://schemas.microsoft.com/office/drawing/2014/main" id="{799CD89B-084B-D04A-A863-AD2B2ED77568}"/>
              </a:ext>
            </a:extLst>
          </p:cNvPr>
          <p:cNvPicPr>
            <a:picLocks noChangeAspect="1"/>
          </p:cNvPicPr>
          <p:nvPr userDrawn="1"/>
        </p:nvPicPr>
        <p:blipFill>
          <a:blip r:embed="rId2"/>
          <a:stretch>
            <a:fillRect/>
          </a:stretch>
        </p:blipFill>
        <p:spPr>
          <a:xfrm>
            <a:off x="472670" y="16771"/>
            <a:ext cx="1449153" cy="790170"/>
          </a:xfrm>
          <a:prstGeom prst="rect">
            <a:avLst/>
          </a:prstGeom>
        </p:spPr>
      </p:pic>
      <p:sp>
        <p:nvSpPr>
          <p:cNvPr id="11" name="Rectangle 1056">
            <a:extLst>
              <a:ext uri="{FF2B5EF4-FFF2-40B4-BE49-F238E27FC236}">
                <a16:creationId xmlns:a16="http://schemas.microsoft.com/office/drawing/2014/main" id="{9DA947C3-1AB8-1944-94EA-07318327ACB3}"/>
              </a:ext>
            </a:extLst>
          </p:cNvPr>
          <p:cNvSpPr>
            <a:spLocks noChangeArrowheads="1"/>
          </p:cNvSpPr>
          <p:nvPr userDrawn="1"/>
        </p:nvSpPr>
        <p:spPr bwMode="auto">
          <a:xfrm>
            <a:off x="444243" y="6496883"/>
            <a:ext cx="874439" cy="361117"/>
          </a:xfrm>
          <a:prstGeom prst="rect">
            <a:avLst/>
          </a:prstGeom>
          <a:noFill/>
          <a:ln w="19050">
            <a:noFill/>
            <a:miter lim="800000"/>
            <a:headEnd/>
            <a:tailEnd/>
          </a:ln>
          <a:effectLst/>
        </p:spPr>
        <p:txBody>
          <a:bodyPr/>
          <a:lstStyle/>
          <a:p>
            <a:pPr algn="ctr" fontAlgn="auto">
              <a:spcBef>
                <a:spcPts val="0"/>
              </a:spcBef>
              <a:spcAft>
                <a:spcPts val="0"/>
              </a:spcAft>
              <a:defRPr/>
            </a:pPr>
            <a:fld id="{D0EEE225-A7BC-457B-9273-D4D41378CEAC}" type="slidenum">
              <a:rPr lang="en-US" sz="1400" b="1" smtClean="0">
                <a:solidFill>
                  <a:srgbClr val="0070C0"/>
                </a:solidFill>
                <a:latin typeface="+mj-lt"/>
                <a:cs typeface="Arial" panose="020B0604020202020204" pitchFamily="34" charset="0"/>
              </a:rPr>
              <a:pPr algn="ctr" fontAlgn="auto">
                <a:spcBef>
                  <a:spcPts val="0"/>
                </a:spcBef>
                <a:spcAft>
                  <a:spcPts val="0"/>
                </a:spcAft>
                <a:defRPr/>
              </a:pPr>
              <a:t>‹#›</a:t>
            </a:fld>
            <a:r>
              <a:rPr lang="en-US" sz="1400" b="1" dirty="0">
                <a:solidFill>
                  <a:srgbClr val="0070C0"/>
                </a:solidFill>
                <a:latin typeface="+mj-lt"/>
                <a:cs typeface="Arial" panose="020B0604020202020204" pitchFamily="34" charset="0"/>
              </a:rPr>
              <a:t> / 20</a:t>
            </a:r>
          </a:p>
        </p:txBody>
      </p:sp>
      <p:cxnSp>
        <p:nvCxnSpPr>
          <p:cNvPr id="12" name="Straight Connector 11">
            <a:extLst>
              <a:ext uri="{FF2B5EF4-FFF2-40B4-BE49-F238E27FC236}">
                <a16:creationId xmlns:a16="http://schemas.microsoft.com/office/drawing/2014/main" id="{D76ADE6F-E287-9D45-BF4E-78DDB3322AB7}"/>
              </a:ext>
            </a:extLst>
          </p:cNvPr>
          <p:cNvCxnSpPr/>
          <p:nvPr userDrawn="1"/>
        </p:nvCxnSpPr>
        <p:spPr>
          <a:xfrm>
            <a:off x="444243" y="6496883"/>
            <a:ext cx="874439"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7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20170DD-C861-476F-B7D8-5341A2B4ECC3}" type="datetimeFigureOut">
              <a:rPr lang="en-GB" smtClean="0"/>
              <a:t>24/12/2023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2749638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170DD-C861-476F-B7D8-5341A2B4ECC3}" type="datetimeFigureOut">
              <a:rPr lang="en-GB" smtClean="0"/>
              <a:t>24/12/2023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74D9D-2B93-4224-B077-96C9625F4AFD}" type="slidenum">
              <a:rPr lang="en-GB" smtClean="0"/>
              <a:t>‹#›</a:t>
            </a:fld>
            <a:endParaRPr lang="en-GB"/>
          </a:p>
        </p:txBody>
      </p:sp>
    </p:spTree>
    <p:extLst>
      <p:ext uri="{BB962C8B-B14F-4D97-AF65-F5344CB8AC3E}">
        <p14:creationId xmlns:p14="http://schemas.microsoft.com/office/powerpoint/2010/main" val="3573815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045AB4-3B3B-9D46-91AA-D63674BAC40B}"/>
              </a:ext>
            </a:extLst>
          </p:cNvPr>
          <p:cNvSpPr>
            <a:spLocks noGrp="1"/>
          </p:cNvSpPr>
          <p:nvPr>
            <p:ph type="ctrTitle"/>
          </p:nvPr>
        </p:nvSpPr>
        <p:spPr>
          <a:xfrm>
            <a:off x="391999" y="2316077"/>
            <a:ext cx="8382000" cy="827171"/>
          </a:xfrm>
        </p:spPr>
        <p:txBody>
          <a:bodyPr>
            <a:noAutofit/>
          </a:bodyPr>
          <a:lstStyle/>
          <a:p>
            <a:r>
              <a:rPr lang="en-US" sz="3600" dirty="0">
                <a:solidFill>
                  <a:srgbClr val="0070C0"/>
                </a:solidFill>
                <a:latin typeface="+mn-lt"/>
                <a:ea typeface="+mn-ea"/>
                <a:cs typeface="+mn-cs"/>
              </a:rPr>
              <a:t>Software Design (swD392)</a:t>
            </a:r>
          </a:p>
        </p:txBody>
      </p:sp>
      <p:sp>
        <p:nvSpPr>
          <p:cNvPr id="12" name="Subtitle 2">
            <a:extLst>
              <a:ext uri="{FF2B5EF4-FFF2-40B4-BE49-F238E27FC236}">
                <a16:creationId xmlns:a16="http://schemas.microsoft.com/office/drawing/2014/main" id="{9E3A49C6-8B03-984C-A45B-82E3A6B8108A}"/>
              </a:ext>
            </a:extLst>
          </p:cNvPr>
          <p:cNvSpPr txBox="1">
            <a:spLocks/>
          </p:cNvSpPr>
          <p:nvPr/>
        </p:nvSpPr>
        <p:spPr>
          <a:xfrm>
            <a:off x="539553" y="3143248"/>
            <a:ext cx="7992888" cy="1005832"/>
          </a:xfrm>
          <a:prstGeom prst="rect">
            <a:avLst/>
          </a:prstGeom>
        </p:spPr>
        <p:txBody>
          <a:bodyPr>
            <a:noAutofit/>
          </a:bodyPr>
          <a:lstStyle>
            <a:lvl1pPr marL="342900" indent="-342900" algn="l" defTabSz="914400" rtl="0" eaLnBrk="1" latinLnBrk="0" hangingPunct="1">
              <a:spcBef>
                <a:spcPct val="20000"/>
              </a:spcBef>
              <a:buFont typeface="Wingdings" pitchFamily="2" charset="2"/>
              <a:buChar char="§"/>
              <a:defRPr lang="en-US" sz="3200" kern="1200" baseline="0" dirty="0" smtClean="0">
                <a:solidFill>
                  <a:srgbClr val="28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baseline="0" dirty="0" smtClean="0">
                <a:solidFill>
                  <a:srgbClr val="280099"/>
                </a:solidFill>
                <a:latin typeface="+mn-lt"/>
                <a:ea typeface="+mn-ea"/>
                <a:cs typeface="+mn-cs"/>
              </a:defRPr>
            </a:lvl2pPr>
            <a:lvl3pPr marL="1143000" indent="-228600" algn="l" defTabSz="914400" rtl="0" eaLnBrk="1" latinLnBrk="0" hangingPunct="1">
              <a:spcBef>
                <a:spcPct val="20000"/>
              </a:spcBef>
              <a:buFont typeface="Calibri" pitchFamily="34" charset="0"/>
              <a:buChar char="+"/>
              <a:defRPr lang="en-US" sz="2400" kern="1200" baseline="0" dirty="0" smtClean="0">
                <a:solidFill>
                  <a:srgbClr val="28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None/>
            </a:pPr>
            <a:r>
              <a:rPr lang="en-US" sz="3000" b="1" i="1" cap="all" dirty="0">
                <a:solidFill>
                  <a:srgbClr val="0070C0"/>
                </a:solidFill>
              </a:rPr>
              <a:t>Ch14 - Designing Object-Oriented Software Architectures</a:t>
            </a:r>
          </a:p>
        </p:txBody>
      </p:sp>
      <p:pic>
        <p:nvPicPr>
          <p:cNvPr id="3" name="Picture 2">
            <a:extLst>
              <a:ext uri="{FF2B5EF4-FFF2-40B4-BE49-F238E27FC236}">
                <a16:creationId xmlns:a16="http://schemas.microsoft.com/office/drawing/2014/main" id="{4443AD00-2C71-864D-957E-1D17462BF08F}"/>
              </a:ext>
            </a:extLst>
          </p:cNvPr>
          <p:cNvPicPr>
            <a:picLocks noChangeAspect="1"/>
          </p:cNvPicPr>
          <p:nvPr/>
        </p:nvPicPr>
        <p:blipFill>
          <a:blip r:embed="rId2"/>
          <a:stretch>
            <a:fillRect/>
          </a:stretch>
        </p:blipFill>
        <p:spPr>
          <a:xfrm>
            <a:off x="3131840" y="369158"/>
            <a:ext cx="2512194" cy="1369807"/>
          </a:xfrm>
          <a:prstGeom prst="rect">
            <a:avLst/>
          </a:prstGeom>
        </p:spPr>
      </p:pic>
    </p:spTree>
    <p:extLst>
      <p:ext uri="{BB962C8B-B14F-4D97-AF65-F5344CB8AC3E}">
        <p14:creationId xmlns:p14="http://schemas.microsoft.com/office/powerpoint/2010/main" val="346589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55FB-AB5B-4A34-A7A0-159FC90F9182}"/>
              </a:ext>
            </a:extLst>
          </p:cNvPr>
          <p:cNvSpPr>
            <a:spLocks noGrp="1"/>
          </p:cNvSpPr>
          <p:nvPr>
            <p:ph type="title"/>
          </p:nvPr>
        </p:nvSpPr>
        <p:spPr/>
        <p:txBody>
          <a:bodyPr/>
          <a:lstStyle/>
          <a:p>
            <a:r>
              <a:rPr lang="en-US" dirty="0"/>
              <a:t>Object and Class Structuring</a:t>
            </a:r>
          </a:p>
        </p:txBody>
      </p:sp>
      <p:sp>
        <p:nvSpPr>
          <p:cNvPr id="4" name="Google Shape;3519;p41">
            <a:extLst>
              <a:ext uri="{FF2B5EF4-FFF2-40B4-BE49-F238E27FC236}">
                <a16:creationId xmlns:a16="http://schemas.microsoft.com/office/drawing/2014/main" id="{2E9FDB69-6649-4ACF-8075-22DD6A6F87DC}"/>
              </a:ext>
            </a:extLst>
          </p:cNvPr>
          <p:cNvSpPr txBox="1">
            <a:spLocks/>
          </p:cNvSpPr>
          <p:nvPr/>
        </p:nvSpPr>
        <p:spPr>
          <a:xfrm>
            <a:off x="1627453" y="5085184"/>
            <a:ext cx="5908916" cy="7200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2800"/>
              <a:buFont typeface="Hind"/>
              <a:buNone/>
              <a:defRPr sz="1500" b="0" i="0" u="none" strike="noStrike" cap="none">
                <a:solidFill>
                  <a:schemeClr val="dk1"/>
                </a:solidFill>
                <a:latin typeface="Hind"/>
                <a:ea typeface="Hind"/>
                <a:cs typeface="Hind"/>
                <a:sym typeface="Hind"/>
              </a:defRPr>
            </a:lvl1pPr>
            <a:lvl2pPr marL="914400" marR="0" lvl="1"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lnSpc>
                <a:spcPct val="107000"/>
              </a:lnSpc>
              <a:spcAft>
                <a:spcPts val="800"/>
              </a:spcAft>
            </a:pPr>
            <a:r>
              <a:rPr lang="en-US" sz="2400" b="1"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Service and entity classes for the Online Shopping System</a:t>
            </a:r>
          </a:p>
        </p:txBody>
      </p:sp>
      <p:pic>
        <p:nvPicPr>
          <p:cNvPr id="5" name="Picture 4">
            <a:extLst>
              <a:ext uri="{FF2B5EF4-FFF2-40B4-BE49-F238E27FC236}">
                <a16:creationId xmlns:a16="http://schemas.microsoft.com/office/drawing/2014/main" id="{B7773F91-09C5-4CCC-AFFB-AFFD734B4A2A}"/>
              </a:ext>
            </a:extLst>
          </p:cNvPr>
          <p:cNvPicPr>
            <a:picLocks noChangeAspect="1"/>
          </p:cNvPicPr>
          <p:nvPr/>
        </p:nvPicPr>
        <p:blipFill>
          <a:blip r:embed="rId3"/>
          <a:stretch>
            <a:fillRect/>
          </a:stretch>
        </p:blipFill>
        <p:spPr>
          <a:xfrm>
            <a:off x="527440" y="1052736"/>
            <a:ext cx="8077008" cy="3783196"/>
          </a:xfrm>
          <a:prstGeom prst="rect">
            <a:avLst/>
          </a:prstGeom>
        </p:spPr>
      </p:pic>
    </p:spTree>
    <p:extLst>
      <p:ext uri="{BB962C8B-B14F-4D97-AF65-F5344CB8AC3E}">
        <p14:creationId xmlns:p14="http://schemas.microsoft.com/office/powerpoint/2010/main" val="936254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18863-9A9A-4D06-B035-6C0831797A84}"/>
              </a:ext>
            </a:extLst>
          </p:cNvPr>
          <p:cNvSpPr>
            <a:spLocks noGrp="1"/>
          </p:cNvSpPr>
          <p:nvPr>
            <p:ph type="title"/>
          </p:nvPr>
        </p:nvSpPr>
        <p:spPr/>
        <p:txBody>
          <a:bodyPr/>
          <a:lstStyle/>
          <a:p>
            <a:r>
              <a:rPr lang="en-US" dirty="0"/>
              <a:t>Dynamic Modeling</a:t>
            </a:r>
          </a:p>
        </p:txBody>
      </p:sp>
      <p:sp>
        <p:nvSpPr>
          <p:cNvPr id="4" name="Google Shape;3519;p41">
            <a:extLst>
              <a:ext uri="{FF2B5EF4-FFF2-40B4-BE49-F238E27FC236}">
                <a16:creationId xmlns:a16="http://schemas.microsoft.com/office/drawing/2014/main" id="{08FEC6F9-DFA6-4DF2-8D4D-F44E83B8C5D9}"/>
              </a:ext>
            </a:extLst>
          </p:cNvPr>
          <p:cNvSpPr txBox="1">
            <a:spLocks/>
          </p:cNvSpPr>
          <p:nvPr/>
        </p:nvSpPr>
        <p:spPr>
          <a:xfrm>
            <a:off x="1691680" y="5445224"/>
            <a:ext cx="6034554" cy="7920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2800"/>
              <a:buFont typeface="Hind"/>
              <a:buNone/>
              <a:defRPr sz="1500" b="0" i="0" u="none" strike="noStrike" cap="none">
                <a:solidFill>
                  <a:schemeClr val="dk1"/>
                </a:solidFill>
                <a:latin typeface="Hind"/>
                <a:ea typeface="Hind"/>
                <a:cs typeface="Hind"/>
                <a:sym typeface="Hind"/>
              </a:defRPr>
            </a:lvl1pPr>
            <a:lvl2pPr marL="914400" marR="0" lvl="1"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lnSpc>
                <a:spcPct val="107000"/>
              </a:lnSpc>
              <a:spcAft>
                <a:spcPts val="800"/>
              </a:spcAft>
            </a:pPr>
            <a:r>
              <a:rPr lang="en-US" sz="2400" b="1"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Communication diagram for the Make Order Request use case</a:t>
            </a:r>
          </a:p>
        </p:txBody>
      </p:sp>
      <p:pic>
        <p:nvPicPr>
          <p:cNvPr id="5" name="Picture 4">
            <a:extLst>
              <a:ext uri="{FF2B5EF4-FFF2-40B4-BE49-F238E27FC236}">
                <a16:creationId xmlns:a16="http://schemas.microsoft.com/office/drawing/2014/main" id="{A9FE42FB-BFF9-42A1-9B15-93BB102EEA34}"/>
              </a:ext>
            </a:extLst>
          </p:cNvPr>
          <p:cNvPicPr>
            <a:picLocks noChangeAspect="1"/>
          </p:cNvPicPr>
          <p:nvPr/>
        </p:nvPicPr>
        <p:blipFill>
          <a:blip r:embed="rId2"/>
          <a:stretch>
            <a:fillRect/>
          </a:stretch>
        </p:blipFill>
        <p:spPr>
          <a:xfrm>
            <a:off x="309271" y="908720"/>
            <a:ext cx="8525458" cy="4248472"/>
          </a:xfrm>
          <a:prstGeom prst="rect">
            <a:avLst/>
          </a:prstGeom>
        </p:spPr>
      </p:pic>
    </p:spTree>
    <p:extLst>
      <p:ext uri="{BB962C8B-B14F-4D97-AF65-F5344CB8AC3E}">
        <p14:creationId xmlns:p14="http://schemas.microsoft.com/office/powerpoint/2010/main" val="1871866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18863-9A9A-4D06-B035-6C0831797A84}"/>
              </a:ext>
            </a:extLst>
          </p:cNvPr>
          <p:cNvSpPr>
            <a:spLocks noGrp="1"/>
          </p:cNvSpPr>
          <p:nvPr>
            <p:ph type="title"/>
          </p:nvPr>
        </p:nvSpPr>
        <p:spPr/>
        <p:txBody>
          <a:bodyPr/>
          <a:lstStyle/>
          <a:p>
            <a:r>
              <a:rPr lang="en-US" dirty="0"/>
              <a:t>Dynamic Modeling</a:t>
            </a:r>
          </a:p>
        </p:txBody>
      </p:sp>
      <p:sp>
        <p:nvSpPr>
          <p:cNvPr id="4" name="Google Shape;3519;p41">
            <a:extLst>
              <a:ext uri="{FF2B5EF4-FFF2-40B4-BE49-F238E27FC236}">
                <a16:creationId xmlns:a16="http://schemas.microsoft.com/office/drawing/2014/main" id="{08FEC6F9-DFA6-4DF2-8D4D-F44E83B8C5D9}"/>
              </a:ext>
            </a:extLst>
          </p:cNvPr>
          <p:cNvSpPr txBox="1">
            <a:spLocks/>
          </p:cNvSpPr>
          <p:nvPr/>
        </p:nvSpPr>
        <p:spPr>
          <a:xfrm>
            <a:off x="1835696" y="5949280"/>
            <a:ext cx="6034554" cy="7920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2800"/>
              <a:buFont typeface="Hind"/>
              <a:buNone/>
              <a:defRPr sz="1500" b="0" i="0" u="none" strike="noStrike" cap="none">
                <a:solidFill>
                  <a:schemeClr val="dk1"/>
                </a:solidFill>
                <a:latin typeface="Hind"/>
                <a:ea typeface="Hind"/>
                <a:cs typeface="Hind"/>
                <a:sym typeface="Hind"/>
              </a:defRPr>
            </a:lvl1pPr>
            <a:lvl2pPr marL="914400" marR="0" lvl="1"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lnSpc>
                <a:spcPct val="107000"/>
              </a:lnSpc>
              <a:spcAft>
                <a:spcPts val="800"/>
              </a:spcAft>
            </a:pPr>
            <a:r>
              <a:rPr lang="en-US" sz="2400" b="1"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Communication diagram for the Process Delivery Order use case</a:t>
            </a:r>
          </a:p>
        </p:txBody>
      </p:sp>
      <p:pic>
        <p:nvPicPr>
          <p:cNvPr id="6" name="Picture 5">
            <a:extLst>
              <a:ext uri="{FF2B5EF4-FFF2-40B4-BE49-F238E27FC236}">
                <a16:creationId xmlns:a16="http://schemas.microsoft.com/office/drawing/2014/main" id="{B16A75B5-EE5F-42D9-9D97-2B9B9F2D7B8D}"/>
              </a:ext>
            </a:extLst>
          </p:cNvPr>
          <p:cNvPicPr>
            <a:picLocks noChangeAspect="1"/>
          </p:cNvPicPr>
          <p:nvPr/>
        </p:nvPicPr>
        <p:blipFill>
          <a:blip r:embed="rId2"/>
          <a:stretch>
            <a:fillRect/>
          </a:stretch>
        </p:blipFill>
        <p:spPr>
          <a:xfrm>
            <a:off x="611560" y="980728"/>
            <a:ext cx="7992888" cy="4713510"/>
          </a:xfrm>
          <a:prstGeom prst="rect">
            <a:avLst/>
          </a:prstGeom>
        </p:spPr>
      </p:pic>
    </p:spTree>
    <p:extLst>
      <p:ext uri="{BB962C8B-B14F-4D97-AF65-F5344CB8AC3E}">
        <p14:creationId xmlns:p14="http://schemas.microsoft.com/office/powerpoint/2010/main" val="317960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4289C-A7C0-4BCF-B7B6-4FA6B231146B}"/>
              </a:ext>
            </a:extLst>
          </p:cNvPr>
          <p:cNvSpPr>
            <a:spLocks noGrp="1"/>
          </p:cNvSpPr>
          <p:nvPr>
            <p:ph type="title"/>
          </p:nvPr>
        </p:nvSpPr>
        <p:spPr>
          <a:xfrm>
            <a:off x="1691680" y="0"/>
            <a:ext cx="6995119" cy="822722"/>
          </a:xfrm>
        </p:spPr>
        <p:txBody>
          <a:bodyPr>
            <a:noAutofit/>
          </a:bodyPr>
          <a:lstStyle/>
          <a:p>
            <a:r>
              <a:rPr lang="en-US" sz="3200" dirty="0"/>
              <a:t>Broker &amp; Wrapper Technology Support</a:t>
            </a:r>
          </a:p>
        </p:txBody>
      </p:sp>
      <p:sp>
        <p:nvSpPr>
          <p:cNvPr id="3" name="Content Placeholder 2">
            <a:extLst>
              <a:ext uri="{FF2B5EF4-FFF2-40B4-BE49-F238E27FC236}">
                <a16:creationId xmlns:a16="http://schemas.microsoft.com/office/drawing/2014/main" id="{A243318E-AADF-4C5D-A6BF-CC86F6C70B18}"/>
              </a:ext>
            </a:extLst>
          </p:cNvPr>
          <p:cNvSpPr>
            <a:spLocks noGrp="1"/>
          </p:cNvSpPr>
          <p:nvPr>
            <p:ph idx="1"/>
          </p:nvPr>
        </p:nvSpPr>
        <p:spPr/>
        <p:txBody>
          <a:bodyPr>
            <a:normAutofit fontScale="70000" lnSpcReduction="20000"/>
          </a:bodyPr>
          <a:lstStyle/>
          <a:p>
            <a:r>
              <a:rPr lang="en-US" dirty="0"/>
              <a:t>Several legacy databases are used in the Online Shopping System. Many of the entity classes in the static model represent persistent data stored in legacy databases. </a:t>
            </a:r>
          </a:p>
          <a:p>
            <a:r>
              <a:rPr lang="en-US" dirty="0"/>
              <a:t>Each legacy database is a stand-alone database that resides on a mainframe. These databases need to be integrated into the application, by means of a broker and wrapper technology. </a:t>
            </a:r>
          </a:p>
          <a:p>
            <a:r>
              <a:rPr lang="en-US" dirty="0"/>
              <a:t>Object broker and wrapper technology provide a systematic way of integrating the disparate legacy databases into a service-oriented architecture. </a:t>
            </a:r>
          </a:p>
          <a:p>
            <a:r>
              <a:rPr lang="en-US" dirty="0"/>
              <a:t>The legacy databases in the supplier organization are the catalog database, the inventory database, the customer account service, and the delivery order database.</a:t>
            </a:r>
          </a:p>
          <a:p>
            <a:r>
              <a:rPr lang="en-US" dirty="0"/>
              <a:t>Database wrapper classes are designed to provide an object-oriented interface to the legacy databases that hides the details of how to read and update the individual databases. </a:t>
            </a:r>
          </a:p>
          <a:p>
            <a:endParaRPr lang="en-US" dirty="0"/>
          </a:p>
        </p:txBody>
      </p:sp>
    </p:spTree>
    <p:extLst>
      <p:ext uri="{BB962C8B-B14F-4D97-AF65-F5344CB8AC3E}">
        <p14:creationId xmlns:p14="http://schemas.microsoft.com/office/powerpoint/2010/main" val="3014140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CE6E-CF6A-4DA1-BB86-6BF5CC445E07}"/>
              </a:ext>
            </a:extLst>
          </p:cNvPr>
          <p:cNvSpPr>
            <a:spLocks noGrp="1"/>
          </p:cNvSpPr>
          <p:nvPr>
            <p:ph type="title"/>
          </p:nvPr>
        </p:nvSpPr>
        <p:spPr/>
        <p:txBody>
          <a:bodyPr/>
          <a:lstStyle/>
          <a:p>
            <a:r>
              <a:rPr lang="en-US" dirty="0"/>
              <a:t>Design Modeling</a:t>
            </a:r>
          </a:p>
        </p:txBody>
      </p:sp>
      <p:sp>
        <p:nvSpPr>
          <p:cNvPr id="3" name="Content Placeholder 2">
            <a:extLst>
              <a:ext uri="{FF2B5EF4-FFF2-40B4-BE49-F238E27FC236}">
                <a16:creationId xmlns:a16="http://schemas.microsoft.com/office/drawing/2014/main" id="{4C415C1F-0ACF-4B6A-BCF9-D8FCF37E764D}"/>
              </a:ext>
            </a:extLst>
          </p:cNvPr>
          <p:cNvSpPr>
            <a:spLocks noGrp="1"/>
          </p:cNvSpPr>
          <p:nvPr>
            <p:ph idx="1"/>
          </p:nvPr>
        </p:nvSpPr>
        <p:spPr>
          <a:xfrm>
            <a:off x="457200" y="976313"/>
            <a:ext cx="8229600" cy="1660599"/>
          </a:xfrm>
        </p:spPr>
        <p:txBody>
          <a:bodyPr>
            <a:normAutofit/>
          </a:bodyPr>
          <a:lstStyle/>
          <a:p>
            <a:pPr marL="0" indent="0">
              <a:buNone/>
            </a:pPr>
            <a:r>
              <a:rPr lang="en-US" sz="2000" dirty="0">
                <a:latin typeface="Calibri" panose="020F0502020204030204" pitchFamily="34" charset="0"/>
                <a:cs typeface="Calibri" panose="020F0502020204030204" pitchFamily="34" charset="0"/>
              </a:rPr>
              <a:t>The components are structured into the layered architecture such that each component is in a layer where it depends on components in the layers below but not the layers above. This layered architecture is based on the Layers of Abstraction pattern. Applying the component structuring criteria, the following components and services, organized by layer, are determined</a:t>
            </a:r>
            <a:endParaRPr lang="en-US" sz="2000" dirty="0"/>
          </a:p>
        </p:txBody>
      </p:sp>
      <p:pic>
        <p:nvPicPr>
          <p:cNvPr id="5" name="Picture 4">
            <a:extLst>
              <a:ext uri="{FF2B5EF4-FFF2-40B4-BE49-F238E27FC236}">
                <a16:creationId xmlns:a16="http://schemas.microsoft.com/office/drawing/2014/main" id="{B3FC4193-8FC8-4883-A961-A5506CBC5A60}"/>
              </a:ext>
            </a:extLst>
          </p:cNvPr>
          <p:cNvPicPr>
            <a:picLocks noChangeAspect="1"/>
          </p:cNvPicPr>
          <p:nvPr/>
        </p:nvPicPr>
        <p:blipFill>
          <a:blip r:embed="rId3"/>
          <a:stretch>
            <a:fillRect/>
          </a:stretch>
        </p:blipFill>
        <p:spPr>
          <a:xfrm>
            <a:off x="683568" y="2636911"/>
            <a:ext cx="7776864" cy="3802205"/>
          </a:xfrm>
          <a:prstGeom prst="rect">
            <a:avLst/>
          </a:prstGeom>
        </p:spPr>
      </p:pic>
    </p:spTree>
    <p:extLst>
      <p:ext uri="{BB962C8B-B14F-4D97-AF65-F5344CB8AC3E}">
        <p14:creationId xmlns:p14="http://schemas.microsoft.com/office/powerpoint/2010/main" val="353109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CE6E-CF6A-4DA1-BB86-6BF5CC445E07}"/>
              </a:ext>
            </a:extLst>
          </p:cNvPr>
          <p:cNvSpPr>
            <a:spLocks noGrp="1"/>
          </p:cNvSpPr>
          <p:nvPr>
            <p:ph type="title"/>
          </p:nvPr>
        </p:nvSpPr>
        <p:spPr/>
        <p:txBody>
          <a:bodyPr/>
          <a:lstStyle/>
          <a:p>
            <a:r>
              <a:rPr lang="en-US" dirty="0"/>
              <a:t>Design Modeling</a:t>
            </a:r>
          </a:p>
        </p:txBody>
      </p:sp>
      <p:pic>
        <p:nvPicPr>
          <p:cNvPr id="7" name="Picture 6">
            <a:extLst>
              <a:ext uri="{FF2B5EF4-FFF2-40B4-BE49-F238E27FC236}">
                <a16:creationId xmlns:a16="http://schemas.microsoft.com/office/drawing/2014/main" id="{8448BDA9-F120-4E07-8B09-FC8B9493C414}"/>
              </a:ext>
            </a:extLst>
          </p:cNvPr>
          <p:cNvPicPr>
            <a:picLocks noChangeAspect="1"/>
          </p:cNvPicPr>
          <p:nvPr/>
        </p:nvPicPr>
        <p:blipFill>
          <a:blip r:embed="rId3"/>
          <a:stretch>
            <a:fillRect/>
          </a:stretch>
        </p:blipFill>
        <p:spPr>
          <a:xfrm rot="5400000">
            <a:off x="2159329" y="-546552"/>
            <a:ext cx="4917839" cy="7972399"/>
          </a:xfrm>
          <a:prstGeom prst="rect">
            <a:avLst/>
          </a:prstGeom>
        </p:spPr>
      </p:pic>
      <p:sp>
        <p:nvSpPr>
          <p:cNvPr id="8" name="Google Shape;3519;p41">
            <a:extLst>
              <a:ext uri="{FF2B5EF4-FFF2-40B4-BE49-F238E27FC236}">
                <a16:creationId xmlns:a16="http://schemas.microsoft.com/office/drawing/2014/main" id="{D0343510-D0C0-4D1E-84D9-1854243BD3ED}"/>
              </a:ext>
            </a:extLst>
          </p:cNvPr>
          <p:cNvSpPr txBox="1">
            <a:spLocks/>
          </p:cNvSpPr>
          <p:nvPr/>
        </p:nvSpPr>
        <p:spPr>
          <a:xfrm>
            <a:off x="1665921" y="6021288"/>
            <a:ext cx="6192688" cy="6480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2800"/>
              <a:buFont typeface="Hind"/>
              <a:buNone/>
              <a:defRPr sz="1500" b="0" i="0" u="none" strike="noStrike" cap="none">
                <a:solidFill>
                  <a:schemeClr val="dk1"/>
                </a:solidFill>
                <a:latin typeface="Hind"/>
                <a:ea typeface="Hind"/>
                <a:cs typeface="Hind"/>
                <a:sym typeface="Hind"/>
              </a:defRPr>
            </a:lvl1pPr>
            <a:lvl2pPr marL="914400" marR="0" lvl="1"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lnSpc>
                <a:spcPct val="107000"/>
              </a:lnSpc>
              <a:spcAft>
                <a:spcPts val="800"/>
              </a:spcAft>
            </a:pPr>
            <a:r>
              <a:rPr lang="en-US" sz="2400" b="1"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Concurrent communication diagram for Online Shopping System</a:t>
            </a:r>
          </a:p>
        </p:txBody>
      </p:sp>
    </p:spTree>
    <p:extLst>
      <p:ext uri="{BB962C8B-B14F-4D97-AF65-F5344CB8AC3E}">
        <p14:creationId xmlns:p14="http://schemas.microsoft.com/office/powerpoint/2010/main" val="2805090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CE6E-CF6A-4DA1-BB86-6BF5CC445E07}"/>
              </a:ext>
            </a:extLst>
          </p:cNvPr>
          <p:cNvSpPr>
            <a:spLocks noGrp="1"/>
          </p:cNvSpPr>
          <p:nvPr>
            <p:ph type="title"/>
          </p:nvPr>
        </p:nvSpPr>
        <p:spPr/>
        <p:txBody>
          <a:bodyPr/>
          <a:lstStyle/>
          <a:p>
            <a:r>
              <a:rPr lang="en-US" dirty="0"/>
              <a:t>Design Modeling</a:t>
            </a:r>
          </a:p>
        </p:txBody>
      </p:sp>
      <p:sp>
        <p:nvSpPr>
          <p:cNvPr id="5" name="TextBox 4">
            <a:extLst>
              <a:ext uri="{FF2B5EF4-FFF2-40B4-BE49-F238E27FC236}">
                <a16:creationId xmlns:a16="http://schemas.microsoft.com/office/drawing/2014/main" id="{E2376539-0BD8-45F2-BC40-26D114296ED1}"/>
              </a:ext>
            </a:extLst>
          </p:cNvPr>
          <p:cNvSpPr txBox="1"/>
          <p:nvPr/>
        </p:nvSpPr>
        <p:spPr>
          <a:xfrm>
            <a:off x="2891532" y="967103"/>
            <a:ext cx="5795267" cy="5193729"/>
          </a:xfrm>
          <a:prstGeom prst="rect">
            <a:avLst/>
          </a:prstGeom>
          <a:noFill/>
        </p:spPr>
        <p:txBody>
          <a:bodyPr wrap="square">
            <a:spAutoFit/>
          </a:bodyPr>
          <a:lstStyle/>
          <a:p>
            <a:pPr marL="285750" indent="-285750">
              <a:buClr>
                <a:schemeClr val="accent6"/>
              </a:buClr>
              <a:buSzPct val="114000"/>
              <a:buFont typeface="Arial" panose="020B0604020202020204" pitchFamily="34" charset="0"/>
              <a:buChar char="•"/>
            </a:pPr>
            <a:r>
              <a:rPr lang="en-US" sz="1950" dirty="0">
                <a:latin typeface="Calibri" panose="020F0502020204030204" pitchFamily="34" charset="0"/>
                <a:cs typeface="Calibri" panose="020F0502020204030204" pitchFamily="34" charset="0"/>
              </a:rPr>
              <a:t>Each service has one provided interface through which the service operations are accessed. </a:t>
            </a:r>
          </a:p>
          <a:p>
            <a:pPr marL="285750" indent="-285750">
              <a:buClr>
                <a:schemeClr val="accent6"/>
              </a:buClr>
              <a:buSzPct val="114000"/>
              <a:buFont typeface="Arial" panose="020B0604020202020204" pitchFamily="34" charset="0"/>
              <a:buChar char="•"/>
            </a:pPr>
            <a:r>
              <a:rPr lang="en-US" sz="1950" dirty="0">
                <a:latin typeface="Calibri" panose="020F0502020204030204" pitchFamily="34" charset="0"/>
                <a:cs typeface="Calibri" panose="020F0502020204030204" pitchFamily="34" charset="0"/>
              </a:rPr>
              <a:t>The clients of the service invoke the appropriate operations provided by the interface synchronously. The service operations are designed by considering how each individual service is accessed on the use case–based interaction diagrams. Typically, each service is accessed in different ways corresponding to requests for different service operations.</a:t>
            </a:r>
          </a:p>
          <a:p>
            <a:pPr marL="285750" indent="-285750">
              <a:buClr>
                <a:schemeClr val="accent6"/>
              </a:buClr>
              <a:buSzPct val="114000"/>
              <a:buFont typeface="Arial" panose="020B0604020202020204" pitchFamily="34" charset="0"/>
              <a:buChar char="•"/>
            </a:pPr>
            <a:r>
              <a:rPr lang="en-US" sz="1950" dirty="0">
                <a:latin typeface="Calibri" panose="020F0502020204030204" pitchFamily="34" charset="0"/>
                <a:cs typeface="Calibri" panose="020F0502020204030204" pitchFamily="34" charset="0"/>
              </a:rPr>
              <a:t>The interaction diagrams depict the messages arriving at the service (corresponding to service operation invocation and possible input parameters to the service) and the service response (corresponding to data returned by the service), which is either synchronous (as a synchronous message reply) or asynchronous (in a separate asynchronous message.</a:t>
            </a:r>
          </a:p>
        </p:txBody>
      </p:sp>
      <p:sp>
        <p:nvSpPr>
          <p:cNvPr id="6" name="Google Shape;3519;p41">
            <a:extLst>
              <a:ext uri="{FF2B5EF4-FFF2-40B4-BE49-F238E27FC236}">
                <a16:creationId xmlns:a16="http://schemas.microsoft.com/office/drawing/2014/main" id="{DC6BCBE8-9AE6-4F7D-83DB-DC3BB297624E}"/>
              </a:ext>
            </a:extLst>
          </p:cNvPr>
          <p:cNvSpPr txBox="1">
            <a:spLocks/>
          </p:cNvSpPr>
          <p:nvPr/>
        </p:nvSpPr>
        <p:spPr>
          <a:xfrm>
            <a:off x="323528" y="6381328"/>
            <a:ext cx="3600400" cy="2056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2800"/>
              <a:buFont typeface="Hind"/>
              <a:buNone/>
              <a:defRPr sz="1500" b="0" i="0" u="none" strike="noStrike" cap="none">
                <a:solidFill>
                  <a:schemeClr val="dk1"/>
                </a:solidFill>
                <a:latin typeface="Hind"/>
                <a:ea typeface="Hind"/>
                <a:cs typeface="Hind"/>
                <a:sym typeface="Hind"/>
              </a:defRPr>
            </a:lvl1pPr>
            <a:lvl2pPr marL="914400" marR="0" lvl="1"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lnSpc>
                <a:spcPct val="107000"/>
              </a:lnSpc>
              <a:spcAft>
                <a:spcPts val="800"/>
              </a:spcAft>
            </a:pPr>
            <a:r>
              <a:rPr lang="en-US" sz="2000" b="1"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Component ports and interfaces for services</a:t>
            </a:r>
          </a:p>
        </p:txBody>
      </p:sp>
      <p:pic>
        <p:nvPicPr>
          <p:cNvPr id="9" name="Picture 8">
            <a:extLst>
              <a:ext uri="{FF2B5EF4-FFF2-40B4-BE49-F238E27FC236}">
                <a16:creationId xmlns:a16="http://schemas.microsoft.com/office/drawing/2014/main" id="{52184D2A-8E48-4A01-BB3E-9551EBDFB4E9}"/>
              </a:ext>
            </a:extLst>
          </p:cNvPr>
          <p:cNvPicPr>
            <a:picLocks noChangeAspect="1"/>
          </p:cNvPicPr>
          <p:nvPr/>
        </p:nvPicPr>
        <p:blipFill>
          <a:blip r:embed="rId3"/>
          <a:stretch>
            <a:fillRect/>
          </a:stretch>
        </p:blipFill>
        <p:spPr>
          <a:xfrm>
            <a:off x="952111" y="967104"/>
            <a:ext cx="1939421" cy="4923791"/>
          </a:xfrm>
          <a:prstGeom prst="rect">
            <a:avLst/>
          </a:prstGeom>
        </p:spPr>
      </p:pic>
    </p:spTree>
    <p:extLst>
      <p:ext uri="{BB962C8B-B14F-4D97-AF65-F5344CB8AC3E}">
        <p14:creationId xmlns:p14="http://schemas.microsoft.com/office/powerpoint/2010/main" val="904610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CE6E-CF6A-4DA1-BB86-6BF5CC445E07}"/>
              </a:ext>
            </a:extLst>
          </p:cNvPr>
          <p:cNvSpPr>
            <a:spLocks noGrp="1"/>
          </p:cNvSpPr>
          <p:nvPr>
            <p:ph type="title"/>
          </p:nvPr>
        </p:nvSpPr>
        <p:spPr/>
        <p:txBody>
          <a:bodyPr/>
          <a:lstStyle/>
          <a:p>
            <a:r>
              <a:rPr lang="en-US" dirty="0"/>
              <a:t>Design Modeling</a:t>
            </a:r>
          </a:p>
        </p:txBody>
      </p:sp>
      <p:sp>
        <p:nvSpPr>
          <p:cNvPr id="7" name="Google Shape;3519;p41">
            <a:extLst>
              <a:ext uri="{FF2B5EF4-FFF2-40B4-BE49-F238E27FC236}">
                <a16:creationId xmlns:a16="http://schemas.microsoft.com/office/drawing/2014/main" id="{E9FC34D4-A1CB-4813-9139-932CE5695BBC}"/>
              </a:ext>
            </a:extLst>
          </p:cNvPr>
          <p:cNvSpPr txBox="1">
            <a:spLocks/>
          </p:cNvSpPr>
          <p:nvPr/>
        </p:nvSpPr>
        <p:spPr>
          <a:xfrm>
            <a:off x="376180" y="5695613"/>
            <a:ext cx="2788429" cy="3181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2800"/>
              <a:buFont typeface="Hind"/>
              <a:buNone/>
              <a:defRPr sz="1500" b="0" i="0" u="none" strike="noStrike" cap="none">
                <a:solidFill>
                  <a:schemeClr val="dk1"/>
                </a:solidFill>
                <a:latin typeface="Hind"/>
                <a:ea typeface="Hind"/>
                <a:cs typeface="Hind"/>
                <a:sym typeface="Hind"/>
              </a:defRPr>
            </a:lvl1pPr>
            <a:lvl2pPr marL="914400" marR="0" lvl="1"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lnSpc>
                <a:spcPct val="107000"/>
              </a:lnSpc>
              <a:spcAft>
                <a:spcPts val="800"/>
              </a:spcAft>
            </a:pPr>
            <a:r>
              <a:rPr lang="en-US" sz="2000" b="1"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Service interface for Catalog Service</a:t>
            </a:r>
          </a:p>
        </p:txBody>
      </p:sp>
      <p:sp>
        <p:nvSpPr>
          <p:cNvPr id="8" name="Google Shape;3519;p41">
            <a:extLst>
              <a:ext uri="{FF2B5EF4-FFF2-40B4-BE49-F238E27FC236}">
                <a16:creationId xmlns:a16="http://schemas.microsoft.com/office/drawing/2014/main" id="{A557F0E4-6A6E-4FB2-B603-EEA43D46B6AD}"/>
              </a:ext>
            </a:extLst>
          </p:cNvPr>
          <p:cNvSpPr txBox="1">
            <a:spLocks/>
          </p:cNvSpPr>
          <p:nvPr/>
        </p:nvSpPr>
        <p:spPr>
          <a:xfrm>
            <a:off x="3415101" y="5326032"/>
            <a:ext cx="5045331" cy="3961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2800"/>
              <a:buFont typeface="Hind"/>
              <a:buNone/>
              <a:defRPr sz="1500" b="0" i="0" u="none" strike="noStrike" cap="none">
                <a:solidFill>
                  <a:schemeClr val="dk1"/>
                </a:solidFill>
                <a:latin typeface="Hind"/>
                <a:ea typeface="Hind"/>
                <a:cs typeface="Hind"/>
                <a:sym typeface="Hind"/>
              </a:defRPr>
            </a:lvl1pPr>
            <a:lvl2pPr marL="914400" marR="0" lvl="1"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lnSpc>
                <a:spcPct val="107000"/>
              </a:lnSpc>
              <a:spcAft>
                <a:spcPts val="800"/>
              </a:spcAft>
            </a:pPr>
            <a:r>
              <a:rPr lang="en-US" sz="2000" b="1"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Service interface for Customer Account Service</a:t>
            </a:r>
          </a:p>
        </p:txBody>
      </p:sp>
      <p:pic>
        <p:nvPicPr>
          <p:cNvPr id="13" name="Picture 12">
            <a:extLst>
              <a:ext uri="{FF2B5EF4-FFF2-40B4-BE49-F238E27FC236}">
                <a16:creationId xmlns:a16="http://schemas.microsoft.com/office/drawing/2014/main" id="{F7657EC3-6E05-45AC-96B2-F726A2D75FF1}"/>
              </a:ext>
            </a:extLst>
          </p:cNvPr>
          <p:cNvPicPr>
            <a:picLocks noChangeAspect="1"/>
          </p:cNvPicPr>
          <p:nvPr/>
        </p:nvPicPr>
        <p:blipFill>
          <a:blip r:embed="rId3"/>
          <a:stretch>
            <a:fillRect/>
          </a:stretch>
        </p:blipFill>
        <p:spPr>
          <a:xfrm>
            <a:off x="3263911" y="1045258"/>
            <a:ext cx="5715769" cy="3807595"/>
          </a:xfrm>
          <a:prstGeom prst="rect">
            <a:avLst/>
          </a:prstGeom>
        </p:spPr>
      </p:pic>
      <p:graphicFrame>
        <p:nvGraphicFramePr>
          <p:cNvPr id="14" name="Object 13">
            <a:extLst>
              <a:ext uri="{FF2B5EF4-FFF2-40B4-BE49-F238E27FC236}">
                <a16:creationId xmlns:a16="http://schemas.microsoft.com/office/drawing/2014/main" id="{FD179A5C-D10D-4A4F-8D26-D5E817C504BE}"/>
              </a:ext>
            </a:extLst>
          </p:cNvPr>
          <p:cNvGraphicFramePr>
            <a:graphicFrameLocks noChangeAspect="1"/>
          </p:cNvGraphicFramePr>
          <p:nvPr>
            <p:extLst>
              <p:ext uri="{D42A27DB-BD31-4B8C-83A1-F6EECF244321}">
                <p14:modId xmlns:p14="http://schemas.microsoft.com/office/powerpoint/2010/main" val="2564311659"/>
              </p:ext>
            </p:extLst>
          </p:nvPr>
        </p:nvGraphicFramePr>
        <p:xfrm>
          <a:off x="683568" y="980728"/>
          <a:ext cx="2230549" cy="4489694"/>
        </p:xfrm>
        <a:graphic>
          <a:graphicData uri="http://schemas.openxmlformats.org/presentationml/2006/ole">
            <mc:AlternateContent xmlns:mc="http://schemas.openxmlformats.org/markup-compatibility/2006">
              <mc:Choice xmlns:v="urn:schemas-microsoft-com:vml" Requires="v">
                <p:oleObj name="Bitmap Image" r:id="rId4" imgW="1114560" imgH="2243160" progId="Paint.Picture">
                  <p:embed/>
                </p:oleObj>
              </mc:Choice>
              <mc:Fallback>
                <p:oleObj name="Bitmap Image" r:id="rId4" imgW="1114560" imgH="2243160" progId="Paint.Picture">
                  <p:embed/>
                  <p:pic>
                    <p:nvPicPr>
                      <p:cNvPr id="0" name=""/>
                      <p:cNvPicPr/>
                      <p:nvPr/>
                    </p:nvPicPr>
                    <p:blipFill>
                      <a:blip r:embed="rId5"/>
                      <a:stretch>
                        <a:fillRect/>
                      </a:stretch>
                    </p:blipFill>
                    <p:spPr>
                      <a:xfrm>
                        <a:off x="683568" y="980728"/>
                        <a:ext cx="2230549" cy="4489694"/>
                      </a:xfrm>
                      <a:prstGeom prst="rect">
                        <a:avLst/>
                      </a:prstGeom>
                    </p:spPr>
                  </p:pic>
                </p:oleObj>
              </mc:Fallback>
            </mc:AlternateContent>
          </a:graphicData>
        </a:graphic>
      </p:graphicFrame>
    </p:spTree>
    <p:extLst>
      <p:ext uri="{BB962C8B-B14F-4D97-AF65-F5344CB8AC3E}">
        <p14:creationId xmlns:p14="http://schemas.microsoft.com/office/powerpoint/2010/main" val="2043983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CE6E-CF6A-4DA1-BB86-6BF5CC445E07}"/>
              </a:ext>
            </a:extLst>
          </p:cNvPr>
          <p:cNvSpPr>
            <a:spLocks noGrp="1"/>
          </p:cNvSpPr>
          <p:nvPr>
            <p:ph type="title"/>
          </p:nvPr>
        </p:nvSpPr>
        <p:spPr/>
        <p:txBody>
          <a:bodyPr/>
          <a:lstStyle/>
          <a:p>
            <a:r>
              <a:rPr lang="en-US" dirty="0"/>
              <a:t>Design Modeling</a:t>
            </a:r>
          </a:p>
        </p:txBody>
      </p:sp>
      <p:sp>
        <p:nvSpPr>
          <p:cNvPr id="9" name="Google Shape;3519;p41">
            <a:extLst>
              <a:ext uri="{FF2B5EF4-FFF2-40B4-BE49-F238E27FC236}">
                <a16:creationId xmlns:a16="http://schemas.microsoft.com/office/drawing/2014/main" id="{6329B500-A7C2-4B98-BFCD-2282BDD2B51D}"/>
              </a:ext>
            </a:extLst>
          </p:cNvPr>
          <p:cNvSpPr txBox="1">
            <a:spLocks/>
          </p:cNvSpPr>
          <p:nvPr/>
        </p:nvSpPr>
        <p:spPr>
          <a:xfrm>
            <a:off x="1749347" y="5911595"/>
            <a:ext cx="5645305" cy="6572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2800"/>
              <a:buFont typeface="Hind"/>
              <a:buNone/>
              <a:defRPr sz="1500" b="0" i="0" u="none" strike="noStrike" cap="none">
                <a:solidFill>
                  <a:schemeClr val="dk1"/>
                </a:solidFill>
                <a:latin typeface="Hind"/>
                <a:ea typeface="Hind"/>
                <a:cs typeface="Hind"/>
                <a:sym typeface="Hind"/>
              </a:defRPr>
            </a:lvl1pPr>
            <a:lvl2pPr marL="914400" marR="0" lvl="1"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lnSpc>
                <a:spcPct val="107000"/>
              </a:lnSpc>
              <a:spcAft>
                <a:spcPts val="800"/>
              </a:spcAft>
            </a:pPr>
            <a:r>
              <a:rPr lang="en-US" sz="1800" b="1"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Service-oriented software architecture for Online Shopping System</a:t>
            </a:r>
          </a:p>
        </p:txBody>
      </p:sp>
      <p:pic>
        <p:nvPicPr>
          <p:cNvPr id="10" name="Picture 9">
            <a:extLst>
              <a:ext uri="{FF2B5EF4-FFF2-40B4-BE49-F238E27FC236}">
                <a16:creationId xmlns:a16="http://schemas.microsoft.com/office/drawing/2014/main" id="{8BFEB159-18ED-45F9-BCA1-65A0A3A4B04F}"/>
              </a:ext>
            </a:extLst>
          </p:cNvPr>
          <p:cNvPicPr>
            <a:picLocks noChangeAspect="1"/>
          </p:cNvPicPr>
          <p:nvPr/>
        </p:nvPicPr>
        <p:blipFill>
          <a:blip r:embed="rId3"/>
          <a:stretch>
            <a:fillRect/>
          </a:stretch>
        </p:blipFill>
        <p:spPr>
          <a:xfrm rot="5400000">
            <a:off x="2416600" y="-606101"/>
            <a:ext cx="4730674" cy="7776864"/>
          </a:xfrm>
          <a:prstGeom prst="rect">
            <a:avLst/>
          </a:prstGeom>
        </p:spPr>
      </p:pic>
    </p:spTree>
    <p:extLst>
      <p:ext uri="{BB962C8B-B14F-4D97-AF65-F5344CB8AC3E}">
        <p14:creationId xmlns:p14="http://schemas.microsoft.com/office/powerpoint/2010/main" val="2239726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6911D-E4C6-4596-A75D-7DA1F3EF4470}"/>
              </a:ext>
            </a:extLst>
          </p:cNvPr>
          <p:cNvSpPr>
            <a:spLocks noGrp="1"/>
          </p:cNvSpPr>
          <p:nvPr>
            <p:ph type="title"/>
          </p:nvPr>
        </p:nvSpPr>
        <p:spPr/>
        <p:txBody>
          <a:bodyPr/>
          <a:lstStyle/>
          <a:p>
            <a:r>
              <a:rPr lang="en-US" dirty="0"/>
              <a:t>Service Reuse</a:t>
            </a:r>
          </a:p>
        </p:txBody>
      </p:sp>
      <p:sp>
        <p:nvSpPr>
          <p:cNvPr id="3" name="Content Placeholder 2">
            <a:extLst>
              <a:ext uri="{FF2B5EF4-FFF2-40B4-BE49-F238E27FC236}">
                <a16:creationId xmlns:a16="http://schemas.microsoft.com/office/drawing/2014/main" id="{EDF28A6C-CC1F-44A6-8E37-0197CE10AD82}"/>
              </a:ext>
            </a:extLst>
          </p:cNvPr>
          <p:cNvSpPr>
            <a:spLocks noGrp="1"/>
          </p:cNvSpPr>
          <p:nvPr>
            <p:ph idx="1"/>
          </p:nvPr>
        </p:nvSpPr>
        <p:spPr/>
        <p:txBody>
          <a:bodyPr>
            <a:normAutofit fontScale="85000" lnSpcReduction="20000"/>
          </a:bodyPr>
          <a:lstStyle/>
          <a:p>
            <a:pPr marL="285750" indent="-285750">
              <a:buClr>
                <a:schemeClr val="accent6"/>
              </a:buClr>
              <a:buSzPct val="114000"/>
              <a:buFont typeface="Arial" panose="020B0604020202020204" pitchFamily="34" charset="0"/>
              <a:buChar char="•"/>
            </a:pPr>
            <a:r>
              <a:rPr lang="en-US" sz="3200" dirty="0">
                <a:latin typeface="Calibri" panose="020F0502020204030204" pitchFamily="34" charset="0"/>
                <a:cs typeface="Calibri" panose="020F0502020204030204" pitchFamily="34" charset="0"/>
              </a:rPr>
              <a:t>Services can be composed into new applications. Other electronic commerce systems could be designed that would reuse the services provided by the Online Shopping System, such as Catalog Service, Delivery Order Service, and Inventory Service.</a:t>
            </a:r>
          </a:p>
          <a:p>
            <a:pPr marL="285750" indent="-285750">
              <a:buClr>
                <a:schemeClr val="accent6"/>
              </a:buClr>
              <a:buSzPct val="114000"/>
              <a:buFont typeface="Arial" panose="020B0604020202020204" pitchFamily="34" charset="0"/>
              <a:buChar char="•"/>
            </a:pPr>
            <a:r>
              <a:rPr lang="en-US" sz="3200" dirty="0">
                <a:latin typeface="Calibri" panose="020F0502020204030204" pitchFamily="34" charset="0"/>
                <a:cs typeface="Calibri" panose="020F0502020204030204" pitchFamily="34" charset="0"/>
              </a:rPr>
              <a:t>In a business to business (B2B) system, for example, instead of using customer accounts, contracts would be established between business customers and suppliers.</a:t>
            </a:r>
          </a:p>
          <a:p>
            <a:pPr marL="285750" indent="-285750">
              <a:buClr>
                <a:schemeClr val="accent6"/>
              </a:buClr>
              <a:buSzPct val="114000"/>
              <a:buFont typeface="Arial" panose="020B0604020202020204" pitchFamily="34" charset="0"/>
              <a:buChar char="•"/>
            </a:pPr>
            <a:r>
              <a:rPr lang="en-US" sz="3200" dirty="0">
                <a:latin typeface="Calibri" panose="020F0502020204030204" pitchFamily="34" charset="0"/>
                <a:cs typeface="Calibri" panose="020F0502020204030204" pitchFamily="34" charset="0"/>
              </a:rPr>
              <a:t>The B2B system would necessitate the creation of additional services as well as different versions of the Customer and Supplier Coordinators.</a:t>
            </a:r>
          </a:p>
          <a:p>
            <a:r>
              <a:rPr lang="en-US" dirty="0"/>
              <a:t>A reusable service-oriented architecture for an Electronic Commerce software product line, consisting of kernel, optional, and variant components and services.</a:t>
            </a:r>
          </a:p>
          <a:p>
            <a:endParaRPr lang="en-US" dirty="0"/>
          </a:p>
        </p:txBody>
      </p:sp>
    </p:spTree>
    <p:extLst>
      <p:ext uri="{BB962C8B-B14F-4D97-AF65-F5344CB8AC3E}">
        <p14:creationId xmlns:p14="http://schemas.microsoft.com/office/powerpoint/2010/main" val="761898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99EA-C5CE-5347-919C-C0D74F007F96}"/>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95E112E8-6461-6941-847B-75C1524A4D1C}"/>
              </a:ext>
            </a:extLst>
          </p:cNvPr>
          <p:cNvSpPr>
            <a:spLocks noGrp="1"/>
          </p:cNvSpPr>
          <p:nvPr>
            <p:ph idx="1"/>
          </p:nvPr>
        </p:nvSpPr>
        <p:spPr>
          <a:xfrm>
            <a:off x="457200" y="976312"/>
            <a:ext cx="8229600" cy="5621039"/>
          </a:xfrm>
        </p:spPr>
        <p:txBody>
          <a:bodyPr>
            <a:normAutofit/>
          </a:bodyPr>
          <a:lstStyle/>
          <a:p>
            <a:pPr>
              <a:spcBef>
                <a:spcPts val="0"/>
              </a:spcBef>
            </a:pPr>
            <a:r>
              <a:rPr lang="en-US" sz="3200" dirty="0"/>
              <a:t>Problem Description</a:t>
            </a:r>
          </a:p>
          <a:p>
            <a:pPr>
              <a:spcBef>
                <a:spcPts val="0"/>
              </a:spcBef>
            </a:pPr>
            <a:r>
              <a:rPr lang="en-US" sz="3200" dirty="0"/>
              <a:t>Use Case Modeling</a:t>
            </a:r>
          </a:p>
          <a:p>
            <a:pPr>
              <a:spcBef>
                <a:spcPts val="0"/>
              </a:spcBef>
            </a:pPr>
            <a:r>
              <a:rPr lang="en-US" sz="3200" dirty="0"/>
              <a:t>Static Modeling</a:t>
            </a:r>
          </a:p>
          <a:p>
            <a:pPr>
              <a:spcBef>
                <a:spcPts val="0"/>
              </a:spcBef>
            </a:pPr>
            <a:r>
              <a:rPr lang="en-US" sz="3200" dirty="0"/>
              <a:t>Object and Class Structuring</a:t>
            </a:r>
          </a:p>
          <a:p>
            <a:pPr>
              <a:spcBef>
                <a:spcPts val="0"/>
              </a:spcBef>
            </a:pPr>
            <a:r>
              <a:rPr lang="en-US" sz="3200" dirty="0"/>
              <a:t>Dynamic Modeling</a:t>
            </a:r>
          </a:p>
          <a:p>
            <a:pPr>
              <a:spcBef>
                <a:spcPts val="0"/>
              </a:spcBef>
            </a:pPr>
            <a:r>
              <a:rPr lang="en-US" sz="3200" dirty="0"/>
              <a:t>Broker and Wrapper Technology Support</a:t>
            </a:r>
          </a:p>
          <a:p>
            <a:pPr>
              <a:spcBef>
                <a:spcPts val="0"/>
              </a:spcBef>
            </a:pPr>
            <a:r>
              <a:rPr lang="en-US" sz="3200" dirty="0"/>
              <a:t>Design Modeling</a:t>
            </a:r>
          </a:p>
          <a:p>
            <a:pPr>
              <a:spcBef>
                <a:spcPts val="0"/>
              </a:spcBef>
            </a:pPr>
            <a:r>
              <a:rPr lang="en-US" sz="3200" dirty="0"/>
              <a:t>Service Reuse</a:t>
            </a:r>
          </a:p>
          <a:p>
            <a:pPr>
              <a:spcBef>
                <a:spcPts val="0"/>
              </a:spcBef>
            </a:pPr>
            <a:endParaRPr lang="en-US" sz="3200" b="0" dirty="0"/>
          </a:p>
        </p:txBody>
      </p:sp>
    </p:spTree>
    <p:extLst>
      <p:ext uri="{BB962C8B-B14F-4D97-AF65-F5344CB8AC3E}">
        <p14:creationId xmlns:p14="http://schemas.microsoft.com/office/powerpoint/2010/main" val="2443509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Q&amp;A">
            <a:extLst>
              <a:ext uri="{FF2B5EF4-FFF2-40B4-BE49-F238E27FC236}">
                <a16:creationId xmlns:a16="http://schemas.microsoft.com/office/drawing/2014/main" id="{4EFD41B2-4845-EB4D-9781-85BBC8E5F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340768"/>
            <a:ext cx="5107285" cy="329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67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9401-3BED-4D55-BC4D-D06D6BF1F2D0}"/>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D48E0CD4-F497-445B-AB83-A2CAE82260B3}"/>
              </a:ext>
            </a:extLst>
          </p:cNvPr>
          <p:cNvSpPr>
            <a:spLocks noGrp="1"/>
          </p:cNvSpPr>
          <p:nvPr>
            <p:ph idx="1"/>
          </p:nvPr>
        </p:nvSpPr>
        <p:spPr/>
        <p:txBody>
          <a:bodyPr/>
          <a:lstStyle/>
          <a:p>
            <a:pPr marL="0" indent="0">
              <a:buNone/>
            </a:pPr>
            <a:r>
              <a:rPr lang="en-US" dirty="0"/>
              <a:t>The Online Shopping System</a:t>
            </a:r>
          </a:p>
          <a:p>
            <a:pPr>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Online Shopping System case study is a highly distributed World Wide Web–based system that provides services for purchasing items such as books or clothes.</a:t>
            </a:r>
          </a:p>
          <a:p>
            <a:pPr>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solution uses a service-oriented architecture with multiple services; coordinator objects are used to facilitate the integration of the services. In addition, object brokers are used to provide services which include: </a:t>
            </a:r>
          </a:p>
          <a:p>
            <a:pPr marL="857250" lvl="2">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 catalog service </a:t>
            </a:r>
          </a:p>
          <a:p>
            <a:pPr marL="857250" lvl="2">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an inventory service</a:t>
            </a:r>
          </a:p>
          <a:p>
            <a:pPr marL="857250" lvl="2">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 customer account service</a:t>
            </a:r>
          </a:p>
          <a:p>
            <a:endParaRPr lang="en-US" dirty="0"/>
          </a:p>
        </p:txBody>
      </p:sp>
      <p:sp>
        <p:nvSpPr>
          <p:cNvPr id="6" name="TextBox 5">
            <a:extLst>
              <a:ext uri="{FF2B5EF4-FFF2-40B4-BE49-F238E27FC236}">
                <a16:creationId xmlns:a16="http://schemas.microsoft.com/office/drawing/2014/main" id="{9E1C2FEC-3162-4FCA-B1D2-A34B5AE11256}"/>
              </a:ext>
            </a:extLst>
          </p:cNvPr>
          <p:cNvSpPr txBox="1"/>
          <p:nvPr/>
        </p:nvSpPr>
        <p:spPr>
          <a:xfrm>
            <a:off x="4427984" y="4509120"/>
            <a:ext cx="4583242" cy="1220847"/>
          </a:xfrm>
          <a:prstGeom prst="rect">
            <a:avLst/>
          </a:prstGeom>
          <a:noFill/>
        </p:spPr>
        <p:txBody>
          <a:bodyPr wrap="square">
            <a:spAutoFit/>
          </a:bodyPr>
          <a:lstStyle/>
          <a:p>
            <a:pPr marL="742950" lvl="1" indent="-285750">
              <a:spcAft>
                <a:spcPts val="800"/>
              </a:spcAft>
              <a:buSzPct val="123000"/>
              <a:buFont typeface="Courier New" panose="02070309020205020404" pitchFamily="49" charset="0"/>
              <a:buChar char="o"/>
            </a:pPr>
            <a:r>
              <a:rPr lang="en-US" sz="2000" dirty="0">
                <a:effectLst/>
                <a:latin typeface="Calibri" panose="020F0502020204030204" pitchFamily="34" charset="0"/>
                <a:ea typeface="Calibri" panose="020F0502020204030204" pitchFamily="34" charset="0"/>
                <a:cs typeface="Times New Roman" panose="02020603050405020304" pitchFamily="18" charset="0"/>
              </a:rPr>
              <a:t>a delivery order service</a:t>
            </a:r>
          </a:p>
          <a:p>
            <a:pPr marL="742950" lvl="1" indent="-285750">
              <a:spcAft>
                <a:spcPts val="800"/>
              </a:spcAft>
              <a:buSzPct val="123000"/>
              <a:buFont typeface="Courier New" panose="02070309020205020404" pitchFamily="49" charset="0"/>
              <a:buChar char="o"/>
            </a:pPr>
            <a:r>
              <a:rPr lang="en-US" sz="2000" dirty="0">
                <a:effectLst/>
                <a:latin typeface="Calibri" panose="020F0502020204030204" pitchFamily="34" charset="0"/>
                <a:ea typeface="Calibri" panose="020F0502020204030204" pitchFamily="34" charset="0"/>
                <a:cs typeface="Times New Roman" panose="02020603050405020304" pitchFamily="18" charset="0"/>
              </a:rPr>
              <a:t>an email service</a:t>
            </a:r>
          </a:p>
          <a:p>
            <a:pPr marL="742950" lvl="1" indent="-285750">
              <a:spcAft>
                <a:spcPts val="800"/>
              </a:spcAft>
              <a:buSzPct val="123000"/>
              <a:buFont typeface="Courier New" panose="02070309020205020404" pitchFamily="49" charset="0"/>
              <a:buChar char="o"/>
            </a:pPr>
            <a:r>
              <a:rPr lang="en-US" sz="2000" dirty="0">
                <a:effectLst/>
                <a:latin typeface="Calibri" panose="020F0502020204030204" pitchFamily="34" charset="0"/>
                <a:ea typeface="Calibri" panose="020F0502020204030204" pitchFamily="34" charset="0"/>
                <a:cs typeface="Times New Roman" panose="02020603050405020304" pitchFamily="18" charset="0"/>
              </a:rPr>
              <a:t>a credit card authorization service</a:t>
            </a:r>
          </a:p>
        </p:txBody>
      </p:sp>
    </p:spTree>
    <p:extLst>
      <p:ext uri="{BB962C8B-B14F-4D97-AF65-F5344CB8AC3E}">
        <p14:creationId xmlns:p14="http://schemas.microsoft.com/office/powerpoint/2010/main" val="94600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F55B-AFA5-45C8-9CF3-5D6BAFE9C936}"/>
              </a:ext>
            </a:extLst>
          </p:cNvPr>
          <p:cNvSpPr>
            <a:spLocks noGrp="1"/>
          </p:cNvSpPr>
          <p:nvPr>
            <p:ph type="title"/>
          </p:nvPr>
        </p:nvSpPr>
        <p:spPr/>
        <p:txBody>
          <a:bodyPr/>
          <a:lstStyle/>
          <a:p>
            <a:r>
              <a:rPr lang="en-US" dirty="0"/>
              <a:t>Use Case Model</a:t>
            </a:r>
          </a:p>
        </p:txBody>
      </p:sp>
      <p:sp>
        <p:nvSpPr>
          <p:cNvPr id="3" name="Content Placeholder 2">
            <a:extLst>
              <a:ext uri="{FF2B5EF4-FFF2-40B4-BE49-F238E27FC236}">
                <a16:creationId xmlns:a16="http://schemas.microsoft.com/office/drawing/2014/main" id="{593D4D1B-309F-48C4-87FC-3609C3D3C693}"/>
              </a:ext>
            </a:extLst>
          </p:cNvPr>
          <p:cNvSpPr>
            <a:spLocks noGrp="1"/>
          </p:cNvSpPr>
          <p:nvPr>
            <p:ph idx="1"/>
          </p:nvPr>
        </p:nvSpPr>
        <p:spPr>
          <a:xfrm>
            <a:off x="457200" y="5229200"/>
            <a:ext cx="8229600" cy="1224136"/>
          </a:xfrm>
        </p:spPr>
        <p:txBody>
          <a:bodyPr>
            <a:normAutofit fontScale="70000" lnSpcReduction="20000"/>
          </a:bodyPr>
          <a:lstStyle/>
          <a:p>
            <a:r>
              <a:rPr lang="en-US" dirty="0"/>
              <a:t>Actors</a:t>
            </a:r>
          </a:p>
          <a:p>
            <a:pPr lvl="1"/>
            <a:r>
              <a:rPr lang="en-US" dirty="0"/>
              <a:t>Customer: browses a catalog and requests to purchase items</a:t>
            </a:r>
          </a:p>
          <a:p>
            <a:pPr lvl="1"/>
            <a:r>
              <a:rPr lang="en-US" dirty="0"/>
              <a:t>Supplier: provides the catalog and services customer purchase requests </a:t>
            </a:r>
          </a:p>
          <a:p>
            <a:pPr lvl="1"/>
            <a:endParaRPr lang="en-US" dirty="0"/>
          </a:p>
        </p:txBody>
      </p:sp>
      <p:pic>
        <p:nvPicPr>
          <p:cNvPr id="5" name="Picture 4">
            <a:extLst>
              <a:ext uri="{FF2B5EF4-FFF2-40B4-BE49-F238E27FC236}">
                <a16:creationId xmlns:a16="http://schemas.microsoft.com/office/drawing/2014/main" id="{11CD20C6-CD5E-4B49-A5A2-3176BE8A7EF9}"/>
              </a:ext>
            </a:extLst>
          </p:cNvPr>
          <p:cNvPicPr>
            <a:picLocks noChangeAspect="1"/>
          </p:cNvPicPr>
          <p:nvPr/>
        </p:nvPicPr>
        <p:blipFill>
          <a:blip r:embed="rId3"/>
          <a:stretch>
            <a:fillRect/>
          </a:stretch>
        </p:blipFill>
        <p:spPr>
          <a:xfrm>
            <a:off x="894337" y="908720"/>
            <a:ext cx="7776864" cy="3961300"/>
          </a:xfrm>
          <a:prstGeom prst="rect">
            <a:avLst/>
          </a:prstGeom>
        </p:spPr>
      </p:pic>
    </p:spTree>
    <p:extLst>
      <p:ext uri="{BB962C8B-B14F-4D97-AF65-F5344CB8AC3E}">
        <p14:creationId xmlns:p14="http://schemas.microsoft.com/office/powerpoint/2010/main" val="2946859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F55B-AFA5-45C8-9CF3-5D6BAFE9C936}"/>
              </a:ext>
            </a:extLst>
          </p:cNvPr>
          <p:cNvSpPr>
            <a:spLocks noGrp="1"/>
          </p:cNvSpPr>
          <p:nvPr>
            <p:ph type="title"/>
          </p:nvPr>
        </p:nvSpPr>
        <p:spPr/>
        <p:txBody>
          <a:bodyPr>
            <a:normAutofit fontScale="90000"/>
          </a:bodyPr>
          <a:lstStyle/>
          <a:p>
            <a:r>
              <a:rPr lang="en-US" dirty="0"/>
              <a:t>Use Case Model</a:t>
            </a:r>
            <a:br>
              <a:rPr lang="en-US" dirty="0"/>
            </a:br>
            <a:r>
              <a:rPr lang="en-US" sz="3100" i="1" dirty="0"/>
              <a:t>Browse Catalog</a:t>
            </a:r>
            <a:endParaRPr lang="en-US" i="1" dirty="0"/>
          </a:p>
        </p:txBody>
      </p:sp>
      <p:sp>
        <p:nvSpPr>
          <p:cNvPr id="12" name="TextBox 11">
            <a:extLst>
              <a:ext uri="{FF2B5EF4-FFF2-40B4-BE49-F238E27FC236}">
                <a16:creationId xmlns:a16="http://schemas.microsoft.com/office/drawing/2014/main" id="{4092769C-AC30-43FE-AF2C-C0A5934C07D8}"/>
              </a:ext>
            </a:extLst>
          </p:cNvPr>
          <p:cNvSpPr txBox="1"/>
          <p:nvPr/>
        </p:nvSpPr>
        <p:spPr>
          <a:xfrm>
            <a:off x="490123" y="928325"/>
            <a:ext cx="6400735" cy="1015663"/>
          </a:xfrm>
          <a:prstGeom prst="rect">
            <a:avLst/>
          </a:prstGeom>
          <a:noFill/>
        </p:spPr>
        <p:txBody>
          <a:bodyPr wrap="square" rtlCol="0">
            <a:spAutoFit/>
          </a:bodyPr>
          <a:lstStyle/>
          <a:p>
            <a:r>
              <a:rPr lang="en-US" sz="2000" b="0" i="0" dirty="0">
                <a:solidFill>
                  <a:srgbClr val="000000"/>
                </a:solidFill>
                <a:effectLst/>
                <a:latin typeface="TimesTen-Roman"/>
              </a:rPr>
              <a:t>In the </a:t>
            </a:r>
            <a:r>
              <a:rPr lang="en-US" sz="2000" b="0" i="0" dirty="0">
                <a:solidFill>
                  <a:srgbClr val="000000"/>
                </a:solidFill>
                <a:effectLst/>
                <a:latin typeface="OfficinaSerif-Book"/>
              </a:rPr>
              <a:t>Browse Catalog </a:t>
            </a:r>
            <a:r>
              <a:rPr lang="en-US" sz="2000" b="0" i="0" dirty="0">
                <a:solidFill>
                  <a:srgbClr val="000000"/>
                </a:solidFill>
                <a:effectLst/>
                <a:latin typeface="TimesTen-Roman"/>
              </a:rPr>
              <a:t>use case, the customer browses a World Wide Web catalog, views various catalog items from a given supplier’s catalog, and selects items from the catalog. </a:t>
            </a:r>
          </a:p>
        </p:txBody>
      </p:sp>
      <p:pic>
        <p:nvPicPr>
          <p:cNvPr id="14" name="Picture 13">
            <a:extLst>
              <a:ext uri="{FF2B5EF4-FFF2-40B4-BE49-F238E27FC236}">
                <a16:creationId xmlns:a16="http://schemas.microsoft.com/office/drawing/2014/main" id="{B0DDE120-50F2-46F0-890E-E97BD5246E2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173234" y="856506"/>
            <a:ext cx="1443800" cy="5910555"/>
          </a:xfrm>
          <a:prstGeom prst="rect">
            <a:avLst/>
          </a:prstGeom>
        </p:spPr>
      </p:pic>
      <p:pic>
        <p:nvPicPr>
          <p:cNvPr id="16" name="Picture 15">
            <a:extLst>
              <a:ext uri="{FF2B5EF4-FFF2-40B4-BE49-F238E27FC236}">
                <a16:creationId xmlns:a16="http://schemas.microsoft.com/office/drawing/2014/main" id="{AEF8448A-A9D3-452B-B35E-2F7C9E186153}"/>
              </a:ext>
            </a:extLst>
          </p:cNvPr>
          <p:cNvPicPr>
            <a:picLocks noChangeAspect="1"/>
          </p:cNvPicPr>
          <p:nvPr/>
        </p:nvPicPr>
        <p:blipFill>
          <a:blip r:embed="rId4"/>
          <a:stretch>
            <a:fillRect/>
          </a:stretch>
        </p:blipFill>
        <p:spPr>
          <a:xfrm>
            <a:off x="478012" y="2049591"/>
            <a:ext cx="6412846" cy="3664483"/>
          </a:xfrm>
          <a:prstGeom prst="rect">
            <a:avLst/>
          </a:prstGeom>
        </p:spPr>
      </p:pic>
    </p:spTree>
    <p:extLst>
      <p:ext uri="{BB962C8B-B14F-4D97-AF65-F5344CB8AC3E}">
        <p14:creationId xmlns:p14="http://schemas.microsoft.com/office/powerpoint/2010/main" val="4160328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F55B-AFA5-45C8-9CF3-5D6BAFE9C936}"/>
              </a:ext>
            </a:extLst>
          </p:cNvPr>
          <p:cNvSpPr>
            <a:spLocks noGrp="1"/>
          </p:cNvSpPr>
          <p:nvPr>
            <p:ph type="title"/>
          </p:nvPr>
        </p:nvSpPr>
        <p:spPr/>
        <p:txBody>
          <a:bodyPr>
            <a:normAutofit fontScale="90000"/>
          </a:bodyPr>
          <a:lstStyle/>
          <a:p>
            <a:r>
              <a:rPr lang="en-US" dirty="0"/>
              <a:t>Use Case Model</a:t>
            </a:r>
            <a:br>
              <a:rPr lang="en-US" dirty="0"/>
            </a:br>
            <a:r>
              <a:rPr lang="en-US" sz="3100" i="1" dirty="0"/>
              <a:t>Make Order Request</a:t>
            </a:r>
            <a:endParaRPr lang="en-US" i="1" dirty="0"/>
          </a:p>
        </p:txBody>
      </p:sp>
      <p:pic>
        <p:nvPicPr>
          <p:cNvPr id="7" name="Picture 6">
            <a:extLst>
              <a:ext uri="{FF2B5EF4-FFF2-40B4-BE49-F238E27FC236}">
                <a16:creationId xmlns:a16="http://schemas.microsoft.com/office/drawing/2014/main" id="{3CA84F61-14B5-4D82-9B1A-1E5388A630C4}"/>
              </a:ext>
            </a:extLst>
          </p:cNvPr>
          <p:cNvPicPr>
            <a:picLocks noChangeAspect="1"/>
          </p:cNvPicPr>
          <p:nvPr/>
        </p:nvPicPr>
        <p:blipFill>
          <a:blip r:embed="rId3"/>
          <a:stretch>
            <a:fillRect/>
          </a:stretch>
        </p:blipFill>
        <p:spPr>
          <a:xfrm>
            <a:off x="816827" y="855971"/>
            <a:ext cx="2717503" cy="5211739"/>
          </a:xfrm>
          <a:prstGeom prst="rect">
            <a:avLst/>
          </a:prstGeom>
        </p:spPr>
      </p:pic>
      <p:pic>
        <p:nvPicPr>
          <p:cNvPr id="8" name="Picture 7">
            <a:extLst>
              <a:ext uri="{FF2B5EF4-FFF2-40B4-BE49-F238E27FC236}">
                <a16:creationId xmlns:a16="http://schemas.microsoft.com/office/drawing/2014/main" id="{67462430-27FE-4E18-AE74-E294D5207F12}"/>
              </a:ext>
            </a:extLst>
          </p:cNvPr>
          <p:cNvPicPr>
            <a:picLocks noChangeAspect="1"/>
          </p:cNvPicPr>
          <p:nvPr/>
        </p:nvPicPr>
        <p:blipFill>
          <a:blip r:embed="rId4"/>
          <a:stretch>
            <a:fillRect/>
          </a:stretch>
        </p:blipFill>
        <p:spPr>
          <a:xfrm>
            <a:off x="3820206" y="3933056"/>
            <a:ext cx="4557461" cy="2214721"/>
          </a:xfrm>
          <a:prstGeom prst="rect">
            <a:avLst/>
          </a:prstGeom>
        </p:spPr>
      </p:pic>
      <p:pic>
        <p:nvPicPr>
          <p:cNvPr id="9" name="Picture 8">
            <a:extLst>
              <a:ext uri="{FF2B5EF4-FFF2-40B4-BE49-F238E27FC236}">
                <a16:creationId xmlns:a16="http://schemas.microsoft.com/office/drawing/2014/main" id="{835BED82-ECB4-42CF-893D-57B62B77D302}"/>
              </a:ext>
            </a:extLst>
          </p:cNvPr>
          <p:cNvPicPr>
            <a:picLocks noChangeAspect="1"/>
          </p:cNvPicPr>
          <p:nvPr/>
        </p:nvPicPr>
        <p:blipFill>
          <a:blip r:embed="rId5"/>
          <a:stretch>
            <a:fillRect/>
          </a:stretch>
        </p:blipFill>
        <p:spPr>
          <a:xfrm>
            <a:off x="3841163" y="1025525"/>
            <a:ext cx="4450818" cy="2794263"/>
          </a:xfrm>
          <a:prstGeom prst="rect">
            <a:avLst/>
          </a:prstGeom>
        </p:spPr>
      </p:pic>
      <p:sp>
        <p:nvSpPr>
          <p:cNvPr id="10" name="TextBox 9">
            <a:extLst>
              <a:ext uri="{FF2B5EF4-FFF2-40B4-BE49-F238E27FC236}">
                <a16:creationId xmlns:a16="http://schemas.microsoft.com/office/drawing/2014/main" id="{5B300E60-A345-470A-8310-B0B8276F836F}"/>
              </a:ext>
            </a:extLst>
          </p:cNvPr>
          <p:cNvSpPr txBox="1"/>
          <p:nvPr/>
        </p:nvSpPr>
        <p:spPr>
          <a:xfrm>
            <a:off x="8307124" y="1096101"/>
            <a:ext cx="369332" cy="3447977"/>
          </a:xfrm>
          <a:prstGeom prst="rect">
            <a:avLst/>
          </a:prstGeom>
          <a:noFill/>
        </p:spPr>
        <p:txBody>
          <a:bodyPr vert="vert" wrap="square">
            <a:spAutoFit/>
          </a:bodyPr>
          <a:lstStyle/>
          <a:p>
            <a:r>
              <a:rPr lang="en-US" sz="1200" b="1" i="1" dirty="0">
                <a:solidFill>
                  <a:srgbClr val="C00000"/>
                </a:solidFill>
                <a:latin typeface="Times New Roman" panose="02020603050405020304" pitchFamily="18" charset="0"/>
                <a:cs typeface="Times New Roman" panose="02020603050405020304" pitchFamily="18" charset="0"/>
              </a:rPr>
              <a:t>Use Case Description for Make Order Request</a:t>
            </a:r>
          </a:p>
        </p:txBody>
      </p:sp>
      <p:sp>
        <p:nvSpPr>
          <p:cNvPr id="11" name="TextBox 10">
            <a:extLst>
              <a:ext uri="{FF2B5EF4-FFF2-40B4-BE49-F238E27FC236}">
                <a16:creationId xmlns:a16="http://schemas.microsoft.com/office/drawing/2014/main" id="{5143B42D-A1EF-4F80-813B-CEBE4ECADCF3}"/>
              </a:ext>
            </a:extLst>
          </p:cNvPr>
          <p:cNvSpPr txBox="1"/>
          <p:nvPr/>
        </p:nvSpPr>
        <p:spPr>
          <a:xfrm>
            <a:off x="516578" y="1705011"/>
            <a:ext cx="369332" cy="3447977"/>
          </a:xfrm>
          <a:prstGeom prst="rect">
            <a:avLst/>
          </a:prstGeom>
          <a:noFill/>
        </p:spPr>
        <p:txBody>
          <a:bodyPr vert="vert270" wrap="square">
            <a:spAutoFit/>
          </a:bodyPr>
          <a:lstStyle/>
          <a:p>
            <a:r>
              <a:rPr lang="en-US" sz="1200" b="1" i="1" dirty="0">
                <a:solidFill>
                  <a:srgbClr val="C00000"/>
                </a:solidFill>
                <a:latin typeface="Times New Roman" panose="02020603050405020304" pitchFamily="18" charset="0"/>
                <a:cs typeface="Times New Roman" panose="02020603050405020304" pitchFamily="18" charset="0"/>
              </a:rPr>
              <a:t>Activity diagram for Make Order Request use case</a:t>
            </a:r>
          </a:p>
        </p:txBody>
      </p:sp>
    </p:spTree>
    <p:extLst>
      <p:ext uri="{BB962C8B-B14F-4D97-AF65-F5344CB8AC3E}">
        <p14:creationId xmlns:p14="http://schemas.microsoft.com/office/powerpoint/2010/main" val="40041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F55B-AFA5-45C8-9CF3-5D6BAFE9C936}"/>
              </a:ext>
            </a:extLst>
          </p:cNvPr>
          <p:cNvSpPr>
            <a:spLocks noGrp="1"/>
          </p:cNvSpPr>
          <p:nvPr>
            <p:ph type="title"/>
          </p:nvPr>
        </p:nvSpPr>
        <p:spPr/>
        <p:txBody>
          <a:bodyPr>
            <a:normAutofit fontScale="90000"/>
          </a:bodyPr>
          <a:lstStyle/>
          <a:p>
            <a:r>
              <a:rPr lang="en-US" dirty="0"/>
              <a:t>Use Case Model</a:t>
            </a:r>
            <a:br>
              <a:rPr lang="en-US" dirty="0"/>
            </a:br>
            <a:r>
              <a:rPr lang="en-US" sz="3100" i="1" dirty="0"/>
              <a:t>Other Use Cases</a:t>
            </a:r>
            <a:endParaRPr lang="en-US" i="1" dirty="0"/>
          </a:p>
        </p:txBody>
      </p:sp>
      <p:pic>
        <p:nvPicPr>
          <p:cNvPr id="12" name="Picture 11">
            <a:extLst>
              <a:ext uri="{FF2B5EF4-FFF2-40B4-BE49-F238E27FC236}">
                <a16:creationId xmlns:a16="http://schemas.microsoft.com/office/drawing/2014/main" id="{B5A55EEC-815C-4276-B3DA-1705F08EC2DA}"/>
              </a:ext>
            </a:extLst>
          </p:cNvPr>
          <p:cNvPicPr>
            <a:picLocks noChangeAspect="1"/>
          </p:cNvPicPr>
          <p:nvPr/>
        </p:nvPicPr>
        <p:blipFill>
          <a:blip r:embed="rId3"/>
          <a:stretch>
            <a:fillRect/>
          </a:stretch>
        </p:blipFill>
        <p:spPr>
          <a:xfrm>
            <a:off x="323528" y="929921"/>
            <a:ext cx="2736304" cy="5523415"/>
          </a:xfrm>
          <a:prstGeom prst="rect">
            <a:avLst/>
          </a:prstGeom>
        </p:spPr>
      </p:pic>
      <p:pic>
        <p:nvPicPr>
          <p:cNvPr id="13" name="Picture 12">
            <a:extLst>
              <a:ext uri="{FF2B5EF4-FFF2-40B4-BE49-F238E27FC236}">
                <a16:creationId xmlns:a16="http://schemas.microsoft.com/office/drawing/2014/main" id="{11E43CB5-A10B-40DF-9A1E-2A5C74DBD493}"/>
              </a:ext>
            </a:extLst>
          </p:cNvPr>
          <p:cNvPicPr>
            <a:picLocks noChangeAspect="1"/>
          </p:cNvPicPr>
          <p:nvPr/>
        </p:nvPicPr>
        <p:blipFill>
          <a:blip r:embed="rId4"/>
          <a:stretch>
            <a:fillRect/>
          </a:stretch>
        </p:blipFill>
        <p:spPr>
          <a:xfrm>
            <a:off x="4269548" y="908720"/>
            <a:ext cx="1158450" cy="5623872"/>
          </a:xfrm>
          <a:prstGeom prst="rect">
            <a:avLst/>
          </a:prstGeom>
        </p:spPr>
      </p:pic>
      <p:pic>
        <p:nvPicPr>
          <p:cNvPr id="14" name="Picture 13">
            <a:extLst>
              <a:ext uri="{FF2B5EF4-FFF2-40B4-BE49-F238E27FC236}">
                <a16:creationId xmlns:a16="http://schemas.microsoft.com/office/drawing/2014/main" id="{C17F31B3-6D37-497C-831A-FAA687629ACC}"/>
              </a:ext>
            </a:extLst>
          </p:cNvPr>
          <p:cNvPicPr>
            <a:picLocks noChangeAspect="1"/>
          </p:cNvPicPr>
          <p:nvPr/>
        </p:nvPicPr>
        <p:blipFill>
          <a:blip r:embed="rId5"/>
          <a:stretch>
            <a:fillRect/>
          </a:stretch>
        </p:blipFill>
        <p:spPr>
          <a:xfrm>
            <a:off x="6580938" y="1101494"/>
            <a:ext cx="1627189" cy="4339169"/>
          </a:xfrm>
          <a:prstGeom prst="rect">
            <a:avLst/>
          </a:prstGeom>
        </p:spPr>
      </p:pic>
      <p:sp>
        <p:nvSpPr>
          <p:cNvPr id="15" name="TextBox 14">
            <a:extLst>
              <a:ext uri="{FF2B5EF4-FFF2-40B4-BE49-F238E27FC236}">
                <a16:creationId xmlns:a16="http://schemas.microsoft.com/office/drawing/2014/main" id="{7B184F41-9A6F-4345-A733-3E6DD8D3BAAB}"/>
              </a:ext>
            </a:extLst>
          </p:cNvPr>
          <p:cNvSpPr txBox="1"/>
          <p:nvPr/>
        </p:nvSpPr>
        <p:spPr>
          <a:xfrm>
            <a:off x="1725177" y="6525344"/>
            <a:ext cx="1694695" cy="276999"/>
          </a:xfrm>
          <a:prstGeom prst="rect">
            <a:avLst/>
          </a:prstGeom>
          <a:noFill/>
        </p:spPr>
        <p:txBody>
          <a:bodyPr wrap="none" rtlCol="0">
            <a:spAutoFit/>
          </a:bodyPr>
          <a:lstStyle/>
          <a:p>
            <a:pPr algn="ctr"/>
            <a:r>
              <a:rPr lang="en-US" sz="1200" b="1" i="1" dirty="0">
                <a:solidFill>
                  <a:srgbClr val="C00000"/>
                </a:solidFill>
                <a:latin typeface="Times New Roman" panose="02020603050405020304" pitchFamily="18" charset="0"/>
                <a:cs typeface="Times New Roman" panose="02020603050405020304" pitchFamily="18" charset="0"/>
              </a:rPr>
              <a:t>Process Delivery Order</a:t>
            </a:r>
          </a:p>
        </p:txBody>
      </p:sp>
      <p:sp>
        <p:nvSpPr>
          <p:cNvPr id="16" name="TextBox 15">
            <a:extLst>
              <a:ext uri="{FF2B5EF4-FFF2-40B4-BE49-F238E27FC236}">
                <a16:creationId xmlns:a16="http://schemas.microsoft.com/office/drawing/2014/main" id="{5899574F-6175-4CF0-91EB-01B0873F3D06}"/>
              </a:ext>
            </a:extLst>
          </p:cNvPr>
          <p:cNvSpPr txBox="1"/>
          <p:nvPr/>
        </p:nvSpPr>
        <p:spPr>
          <a:xfrm>
            <a:off x="5067958" y="6349346"/>
            <a:ext cx="1769365" cy="461665"/>
          </a:xfrm>
          <a:prstGeom prst="rect">
            <a:avLst/>
          </a:prstGeom>
          <a:noFill/>
        </p:spPr>
        <p:txBody>
          <a:bodyPr wrap="square" rtlCol="0">
            <a:spAutoFit/>
          </a:bodyPr>
          <a:lstStyle/>
          <a:p>
            <a:pPr algn="ctr"/>
            <a:r>
              <a:rPr lang="en-US" sz="1200" b="1" i="1" dirty="0">
                <a:solidFill>
                  <a:srgbClr val="C00000"/>
                </a:solidFill>
                <a:latin typeface="Times New Roman" panose="02020603050405020304" pitchFamily="18" charset="0"/>
                <a:cs typeface="Times New Roman" panose="02020603050405020304" pitchFamily="18" charset="0"/>
              </a:rPr>
              <a:t>Confirm Shipment and Bill Customer</a:t>
            </a:r>
          </a:p>
        </p:txBody>
      </p:sp>
      <p:sp>
        <p:nvSpPr>
          <p:cNvPr id="17" name="TextBox 16">
            <a:extLst>
              <a:ext uri="{FF2B5EF4-FFF2-40B4-BE49-F238E27FC236}">
                <a16:creationId xmlns:a16="http://schemas.microsoft.com/office/drawing/2014/main" id="{EDB8EA77-DD09-42D8-AE7E-F3927BFF4749}"/>
              </a:ext>
            </a:extLst>
          </p:cNvPr>
          <p:cNvSpPr txBox="1"/>
          <p:nvPr/>
        </p:nvSpPr>
        <p:spPr>
          <a:xfrm>
            <a:off x="6544656" y="5618005"/>
            <a:ext cx="1699752" cy="276999"/>
          </a:xfrm>
          <a:prstGeom prst="rect">
            <a:avLst/>
          </a:prstGeom>
          <a:noFill/>
        </p:spPr>
        <p:txBody>
          <a:bodyPr wrap="square" rtlCol="0">
            <a:spAutoFit/>
          </a:bodyPr>
          <a:lstStyle/>
          <a:p>
            <a:pPr algn="ctr"/>
            <a:r>
              <a:rPr lang="en-US" sz="1200" b="1" i="1" dirty="0">
                <a:solidFill>
                  <a:srgbClr val="C00000"/>
                </a:solidFill>
                <a:latin typeface="Times New Roman" panose="02020603050405020304" pitchFamily="18" charset="0"/>
                <a:cs typeface="Times New Roman" panose="02020603050405020304" pitchFamily="18" charset="0"/>
              </a:rPr>
              <a:t>View Order</a:t>
            </a:r>
          </a:p>
        </p:txBody>
      </p:sp>
    </p:spTree>
    <p:extLst>
      <p:ext uri="{BB962C8B-B14F-4D97-AF65-F5344CB8AC3E}">
        <p14:creationId xmlns:p14="http://schemas.microsoft.com/office/powerpoint/2010/main" val="1881656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F0371-AC4C-431F-A2CB-17E8AA39134A}"/>
              </a:ext>
            </a:extLst>
          </p:cNvPr>
          <p:cNvSpPr>
            <a:spLocks noGrp="1"/>
          </p:cNvSpPr>
          <p:nvPr>
            <p:ph type="title"/>
          </p:nvPr>
        </p:nvSpPr>
        <p:spPr/>
        <p:txBody>
          <a:bodyPr/>
          <a:lstStyle/>
          <a:p>
            <a:r>
              <a:rPr lang="en-US" dirty="0"/>
              <a:t>Static Modeling</a:t>
            </a:r>
          </a:p>
        </p:txBody>
      </p:sp>
      <p:sp>
        <p:nvSpPr>
          <p:cNvPr id="4" name="TextBox 3">
            <a:extLst>
              <a:ext uri="{FF2B5EF4-FFF2-40B4-BE49-F238E27FC236}">
                <a16:creationId xmlns:a16="http://schemas.microsoft.com/office/drawing/2014/main" id="{03E3CAA6-2019-4894-BA34-9E6D2B041E9E}"/>
              </a:ext>
            </a:extLst>
          </p:cNvPr>
          <p:cNvSpPr txBox="1"/>
          <p:nvPr/>
        </p:nvSpPr>
        <p:spPr>
          <a:xfrm>
            <a:off x="2051720" y="5754773"/>
            <a:ext cx="5695203" cy="830997"/>
          </a:xfrm>
          <a:prstGeom prst="rect">
            <a:avLst/>
          </a:prstGeom>
          <a:noFill/>
        </p:spPr>
        <p:txBody>
          <a:bodyPr wrap="square" rtlCol="0">
            <a:spAutoFit/>
          </a:bodyPr>
          <a:lstStyle/>
          <a:p>
            <a:pPr algn="ctr"/>
            <a:r>
              <a:rPr lang="en-US" sz="2400" b="1" i="1" dirty="0">
                <a:solidFill>
                  <a:srgbClr val="C00000"/>
                </a:solidFill>
                <a:latin typeface="Times New Roman" panose="02020603050405020304" pitchFamily="18" charset="0"/>
                <a:cs typeface="Times New Roman" panose="02020603050405020304" pitchFamily="18" charset="0"/>
              </a:rPr>
              <a:t>Conceptual static model for Online Shopping System entity classes</a:t>
            </a:r>
          </a:p>
        </p:txBody>
      </p:sp>
      <p:pic>
        <p:nvPicPr>
          <p:cNvPr id="5" name="Picture 4">
            <a:extLst>
              <a:ext uri="{FF2B5EF4-FFF2-40B4-BE49-F238E27FC236}">
                <a16:creationId xmlns:a16="http://schemas.microsoft.com/office/drawing/2014/main" id="{5593CD33-8BCE-445D-9F20-26D449CF9245}"/>
              </a:ext>
            </a:extLst>
          </p:cNvPr>
          <p:cNvPicPr>
            <a:picLocks noChangeAspect="1"/>
          </p:cNvPicPr>
          <p:nvPr/>
        </p:nvPicPr>
        <p:blipFill>
          <a:blip r:embed="rId3"/>
          <a:stretch>
            <a:fillRect/>
          </a:stretch>
        </p:blipFill>
        <p:spPr>
          <a:xfrm>
            <a:off x="971600" y="908720"/>
            <a:ext cx="7200800" cy="4759852"/>
          </a:xfrm>
          <a:prstGeom prst="rect">
            <a:avLst/>
          </a:prstGeom>
        </p:spPr>
      </p:pic>
    </p:spTree>
    <p:extLst>
      <p:ext uri="{BB962C8B-B14F-4D97-AF65-F5344CB8AC3E}">
        <p14:creationId xmlns:p14="http://schemas.microsoft.com/office/powerpoint/2010/main" val="3455624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91AD-A23D-41DC-B1D6-F8D2BB2415CF}"/>
              </a:ext>
            </a:extLst>
          </p:cNvPr>
          <p:cNvSpPr>
            <a:spLocks noGrp="1"/>
          </p:cNvSpPr>
          <p:nvPr>
            <p:ph type="title"/>
          </p:nvPr>
        </p:nvSpPr>
        <p:spPr/>
        <p:txBody>
          <a:bodyPr/>
          <a:lstStyle/>
          <a:p>
            <a:r>
              <a:rPr lang="en-US" dirty="0"/>
              <a:t>Static Modeling</a:t>
            </a:r>
          </a:p>
        </p:txBody>
      </p:sp>
      <p:sp>
        <p:nvSpPr>
          <p:cNvPr id="3" name="Content Placeholder 2">
            <a:extLst>
              <a:ext uri="{FF2B5EF4-FFF2-40B4-BE49-F238E27FC236}">
                <a16:creationId xmlns:a16="http://schemas.microsoft.com/office/drawing/2014/main" id="{BBDEAD54-6BE7-43B7-BCF8-29D2F0F081CF}"/>
              </a:ext>
            </a:extLst>
          </p:cNvPr>
          <p:cNvSpPr>
            <a:spLocks noGrp="1"/>
          </p:cNvSpPr>
          <p:nvPr>
            <p:ph idx="1"/>
          </p:nvPr>
        </p:nvSpPr>
        <p:spPr>
          <a:xfrm>
            <a:off x="457200" y="976313"/>
            <a:ext cx="8229600" cy="1300559"/>
          </a:xfrm>
        </p:spPr>
        <p:txBody>
          <a:bodyPr>
            <a:normAutofit fontScale="70000" lnSpcReduction="20000"/>
          </a:bodyPr>
          <a:lstStyle/>
          <a:p>
            <a:pPr marL="0" indent="0">
              <a:buNone/>
            </a:pPr>
            <a:r>
              <a:rPr lang="en-US" sz="3200" dirty="0">
                <a:latin typeface="Calibri" panose="020F0502020204030204" pitchFamily="34" charset="0"/>
                <a:cs typeface="Calibri" panose="020F0502020204030204" pitchFamily="34" charset="0"/>
              </a:rPr>
              <a:t>The classes include customer classes (</a:t>
            </a:r>
            <a:r>
              <a:rPr lang="en-US" sz="3200" dirty="0">
                <a:solidFill>
                  <a:srgbClr val="0070C0"/>
                </a:solidFill>
                <a:latin typeface="Calibri" panose="020F0502020204030204" pitchFamily="34" charset="0"/>
                <a:cs typeface="Calibri" panose="020F0502020204030204" pitchFamily="34" charset="0"/>
              </a:rPr>
              <a:t>Customer</a:t>
            </a:r>
            <a:r>
              <a:rPr lang="en-US" sz="3200" dirty="0">
                <a:latin typeface="Calibri" panose="020F0502020204030204" pitchFamily="34" charset="0"/>
                <a:cs typeface="Calibri" panose="020F0502020204030204" pitchFamily="34" charset="0"/>
              </a:rPr>
              <a:t> and </a:t>
            </a:r>
            <a:r>
              <a:rPr lang="en-US" sz="3200" dirty="0">
                <a:solidFill>
                  <a:srgbClr val="0070C0"/>
                </a:solidFill>
                <a:latin typeface="Calibri" panose="020F0502020204030204" pitchFamily="34" charset="0"/>
                <a:cs typeface="Calibri" panose="020F0502020204030204" pitchFamily="34" charset="0"/>
              </a:rPr>
              <a:t>Customer Account</a:t>
            </a:r>
            <a:r>
              <a:rPr lang="en-US" sz="3200" dirty="0">
                <a:latin typeface="Calibri" panose="020F0502020204030204" pitchFamily="34" charset="0"/>
                <a:cs typeface="Calibri" panose="020F0502020204030204" pitchFamily="34" charset="0"/>
              </a:rPr>
              <a:t>), supplier classes (</a:t>
            </a:r>
            <a:r>
              <a:rPr lang="en-US" sz="3200" dirty="0">
                <a:solidFill>
                  <a:srgbClr val="0070C0"/>
                </a:solidFill>
                <a:latin typeface="Calibri" panose="020F0502020204030204" pitchFamily="34" charset="0"/>
                <a:cs typeface="Calibri" panose="020F0502020204030204" pitchFamily="34" charset="0"/>
              </a:rPr>
              <a:t>Supplier</a:t>
            </a:r>
            <a:r>
              <a:rPr lang="en-US" sz="3200" dirty="0">
                <a:latin typeface="Calibri" panose="020F0502020204030204" pitchFamily="34" charset="0"/>
                <a:cs typeface="Calibri" panose="020F0502020204030204" pitchFamily="34" charset="0"/>
              </a:rPr>
              <a:t>, </a:t>
            </a:r>
            <a:r>
              <a:rPr lang="en-US" sz="3200" dirty="0">
                <a:solidFill>
                  <a:srgbClr val="0070C0"/>
                </a:solidFill>
                <a:latin typeface="Calibri" panose="020F0502020204030204" pitchFamily="34" charset="0"/>
                <a:cs typeface="Calibri" panose="020F0502020204030204" pitchFamily="34" charset="0"/>
              </a:rPr>
              <a:t>Inventory</a:t>
            </a:r>
            <a:r>
              <a:rPr lang="en-US" sz="3200" dirty="0">
                <a:latin typeface="Calibri" panose="020F0502020204030204" pitchFamily="34" charset="0"/>
                <a:cs typeface="Calibri" panose="020F0502020204030204" pitchFamily="34" charset="0"/>
              </a:rPr>
              <a:t>, and </a:t>
            </a:r>
            <a:r>
              <a:rPr lang="en-US" sz="3200" dirty="0">
                <a:solidFill>
                  <a:srgbClr val="0070C0"/>
                </a:solidFill>
                <a:latin typeface="Calibri" panose="020F0502020204030204" pitchFamily="34" charset="0"/>
                <a:cs typeface="Calibri" panose="020F0502020204030204" pitchFamily="34" charset="0"/>
              </a:rPr>
              <a:t>Catalog</a:t>
            </a:r>
            <a:r>
              <a:rPr lang="en-US" sz="3200" dirty="0">
                <a:latin typeface="Calibri" panose="020F0502020204030204" pitchFamily="34" charset="0"/>
                <a:cs typeface="Calibri" panose="020F0502020204030204" pitchFamily="34" charset="0"/>
              </a:rPr>
              <a:t>), and classes that deal with the customer’s order such as </a:t>
            </a:r>
            <a:r>
              <a:rPr lang="en-US" sz="3200" dirty="0">
                <a:solidFill>
                  <a:srgbClr val="0070C0"/>
                </a:solidFill>
                <a:latin typeface="Calibri" panose="020F0502020204030204" pitchFamily="34" charset="0"/>
                <a:cs typeface="Calibri" panose="020F0502020204030204" pitchFamily="34" charset="0"/>
              </a:rPr>
              <a:t>Delivery Order</a:t>
            </a:r>
            <a:r>
              <a:rPr lang="en-US" sz="3200" dirty="0">
                <a:latin typeface="Calibri" panose="020F0502020204030204" pitchFamily="34" charset="0"/>
                <a:cs typeface="Calibri" panose="020F0502020204030204" pitchFamily="34" charset="0"/>
              </a:rPr>
              <a:t>, which is an aggregation of </a:t>
            </a:r>
            <a:r>
              <a:rPr lang="en-US" sz="3200" dirty="0">
                <a:solidFill>
                  <a:srgbClr val="0070C0"/>
                </a:solidFill>
                <a:latin typeface="Calibri" panose="020F0502020204030204" pitchFamily="34" charset="0"/>
                <a:cs typeface="Calibri" panose="020F0502020204030204" pitchFamily="34" charset="0"/>
              </a:rPr>
              <a:t>Item</a:t>
            </a:r>
            <a:r>
              <a:rPr lang="en-US" sz="3200" dirty="0">
                <a:latin typeface="Calibri" panose="020F0502020204030204" pitchFamily="34" charset="0"/>
                <a:cs typeface="Calibri" panose="020F0502020204030204" pitchFamily="34" charset="0"/>
              </a:rPr>
              <a:t>.</a:t>
            </a:r>
          </a:p>
          <a:p>
            <a:endParaRPr lang="en-US" dirty="0"/>
          </a:p>
        </p:txBody>
      </p:sp>
      <p:sp>
        <p:nvSpPr>
          <p:cNvPr id="5" name="Google Shape;3519;p41">
            <a:extLst>
              <a:ext uri="{FF2B5EF4-FFF2-40B4-BE49-F238E27FC236}">
                <a16:creationId xmlns:a16="http://schemas.microsoft.com/office/drawing/2014/main" id="{A80CC00E-CF2C-46B8-A6E1-8BAEB6D7D23F}"/>
              </a:ext>
            </a:extLst>
          </p:cNvPr>
          <p:cNvSpPr txBox="1">
            <a:spLocks/>
          </p:cNvSpPr>
          <p:nvPr/>
        </p:nvSpPr>
        <p:spPr>
          <a:xfrm>
            <a:off x="1979712" y="6021288"/>
            <a:ext cx="4968552" cy="2160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2800"/>
              <a:buFont typeface="Hind"/>
              <a:buNone/>
              <a:defRPr sz="1500" b="0" i="0" u="none" strike="noStrike" cap="none">
                <a:solidFill>
                  <a:schemeClr val="dk1"/>
                </a:solidFill>
                <a:latin typeface="Hind"/>
                <a:ea typeface="Hind"/>
                <a:cs typeface="Hind"/>
                <a:sym typeface="Hind"/>
              </a:defRPr>
            </a:lvl1pPr>
            <a:lvl2pPr marL="914400" marR="0" lvl="1"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2pPr>
            <a:lvl3pPr marL="1371600" marR="0" lvl="2"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3pPr>
            <a:lvl4pPr marL="1828800" marR="0" lvl="3"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4pPr>
            <a:lvl5pPr marL="2286000" marR="0" lvl="4"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5pPr>
            <a:lvl6pPr marL="2743200" marR="0" lvl="5"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6pPr>
            <a:lvl7pPr marL="3200400" marR="0" lvl="6"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7pPr>
            <a:lvl8pPr marL="3657600" marR="0" lvl="7"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8pPr>
            <a:lvl9pPr marL="4114800" marR="0" lvl="8" indent="-323850" algn="ctr" rtl="0">
              <a:lnSpc>
                <a:spcPct val="100000"/>
              </a:lnSpc>
              <a:spcBef>
                <a:spcPts val="0"/>
              </a:spcBef>
              <a:spcAft>
                <a:spcPts val="0"/>
              </a:spcAft>
              <a:buClr>
                <a:schemeClr val="dk1"/>
              </a:buClr>
              <a:buSzPts val="2800"/>
              <a:buFont typeface="Hind"/>
              <a:buNone/>
              <a:defRPr sz="2800" b="0" i="0" u="none" strike="noStrike" cap="none">
                <a:solidFill>
                  <a:schemeClr val="dk1"/>
                </a:solidFill>
                <a:latin typeface="Hind"/>
                <a:ea typeface="Hind"/>
                <a:cs typeface="Hind"/>
                <a:sym typeface="Hind"/>
              </a:defRPr>
            </a:lvl9pPr>
          </a:lstStyle>
          <a:p>
            <a:pPr marL="0" indent="0">
              <a:lnSpc>
                <a:spcPct val="107000"/>
              </a:lnSpc>
              <a:spcAft>
                <a:spcPts val="800"/>
              </a:spcAft>
            </a:pPr>
            <a:r>
              <a:rPr lang="en-US" sz="1800" b="1"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Entity classes for the Online Shopping System</a:t>
            </a:r>
          </a:p>
        </p:txBody>
      </p:sp>
      <p:pic>
        <p:nvPicPr>
          <p:cNvPr id="7" name="Picture 6">
            <a:extLst>
              <a:ext uri="{FF2B5EF4-FFF2-40B4-BE49-F238E27FC236}">
                <a16:creationId xmlns:a16="http://schemas.microsoft.com/office/drawing/2014/main" id="{2D7C1017-A89F-4085-8F5A-8F9F55975239}"/>
              </a:ext>
            </a:extLst>
          </p:cNvPr>
          <p:cNvPicPr>
            <a:picLocks noChangeAspect="1"/>
          </p:cNvPicPr>
          <p:nvPr/>
        </p:nvPicPr>
        <p:blipFill>
          <a:blip r:embed="rId2"/>
          <a:stretch>
            <a:fillRect/>
          </a:stretch>
        </p:blipFill>
        <p:spPr>
          <a:xfrm>
            <a:off x="611560" y="2132855"/>
            <a:ext cx="6048672" cy="3619447"/>
          </a:xfrm>
          <a:prstGeom prst="rect">
            <a:avLst/>
          </a:prstGeom>
        </p:spPr>
      </p:pic>
      <p:pic>
        <p:nvPicPr>
          <p:cNvPr id="9" name="Picture 8">
            <a:extLst>
              <a:ext uri="{FF2B5EF4-FFF2-40B4-BE49-F238E27FC236}">
                <a16:creationId xmlns:a16="http://schemas.microsoft.com/office/drawing/2014/main" id="{C634C4F0-FB12-4190-AC5A-CF640FF74E37}"/>
              </a:ext>
            </a:extLst>
          </p:cNvPr>
          <p:cNvPicPr>
            <a:picLocks noChangeAspect="1"/>
          </p:cNvPicPr>
          <p:nvPr/>
        </p:nvPicPr>
        <p:blipFill>
          <a:blip r:embed="rId3"/>
          <a:stretch>
            <a:fillRect/>
          </a:stretch>
        </p:blipFill>
        <p:spPr>
          <a:xfrm>
            <a:off x="6516216" y="2132855"/>
            <a:ext cx="1819529" cy="1533739"/>
          </a:xfrm>
          <a:prstGeom prst="rect">
            <a:avLst/>
          </a:prstGeom>
        </p:spPr>
      </p:pic>
    </p:spTree>
    <p:extLst>
      <p:ext uri="{BB962C8B-B14F-4D97-AF65-F5344CB8AC3E}">
        <p14:creationId xmlns:p14="http://schemas.microsoft.com/office/powerpoint/2010/main" val="1672225119"/>
      </p:ext>
    </p:extLst>
  </p:cSld>
  <p:clrMapOvr>
    <a:masterClrMapping/>
  </p:clrMapOvr>
</p:sld>
</file>

<file path=ppt/theme/theme1.xml><?xml version="1.0" encoding="utf-8"?>
<a:theme xmlns:a="http://schemas.openxmlformats.org/drawingml/2006/main" name="Session 02_Integration Manage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01.2_Tong quan ve Du an &amp; QLDA</Template>
  <TotalTime>7437</TotalTime>
  <Words>1067</Words>
  <Application>Microsoft Office PowerPoint</Application>
  <PresentationFormat>On-screen Show (4:3)</PresentationFormat>
  <Paragraphs>95</Paragraphs>
  <Slides>20</Slides>
  <Notes>12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0" baseType="lpstr">
      <vt:lpstr>Arial</vt:lpstr>
      <vt:lpstr>Calibri</vt:lpstr>
      <vt:lpstr>Courier New</vt:lpstr>
      <vt:lpstr>Hind</vt:lpstr>
      <vt:lpstr>OfficinaSerif-Book</vt:lpstr>
      <vt:lpstr>Times New Roman</vt:lpstr>
      <vt:lpstr>TimesTen-Roman</vt:lpstr>
      <vt:lpstr>Wingdings</vt:lpstr>
      <vt:lpstr>Session 02_Integration Management</vt:lpstr>
      <vt:lpstr>Paintbrush Picture</vt:lpstr>
      <vt:lpstr>Software Design (swD392)</vt:lpstr>
      <vt:lpstr>Table of contents</vt:lpstr>
      <vt:lpstr>Problem description</vt:lpstr>
      <vt:lpstr>Use Case Model</vt:lpstr>
      <vt:lpstr>Use Case Model Browse Catalog</vt:lpstr>
      <vt:lpstr>Use Case Model Make Order Request</vt:lpstr>
      <vt:lpstr>Use Case Model Other Use Cases</vt:lpstr>
      <vt:lpstr>Static Modeling</vt:lpstr>
      <vt:lpstr>Static Modeling</vt:lpstr>
      <vt:lpstr>Object and Class Structuring</vt:lpstr>
      <vt:lpstr>Dynamic Modeling</vt:lpstr>
      <vt:lpstr>Dynamic Modeling</vt:lpstr>
      <vt:lpstr>Broker &amp; Wrapper Technology Support</vt:lpstr>
      <vt:lpstr>Design Modeling</vt:lpstr>
      <vt:lpstr>Design Modeling</vt:lpstr>
      <vt:lpstr>Design Modeling</vt:lpstr>
      <vt:lpstr>Design Modeling</vt:lpstr>
      <vt:lpstr>Design Modeling</vt:lpstr>
      <vt:lpstr>Service Reuse</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QUẢN LÝ DỰ ÁN PMP</dc:title>
  <dc:creator>iNET</dc:creator>
  <cp:lastModifiedBy>Kien Nguyen</cp:lastModifiedBy>
  <cp:revision>769</cp:revision>
  <cp:lastPrinted>2021-04-05T14:49:05Z</cp:lastPrinted>
  <dcterms:created xsi:type="dcterms:W3CDTF">2014-07-26T10:22:45Z</dcterms:created>
  <dcterms:modified xsi:type="dcterms:W3CDTF">2023-12-24T08:02:56Z</dcterms:modified>
</cp:coreProperties>
</file>