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74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69970" autoAdjust="0"/>
  </p:normalViewPr>
  <p:slideViewPr>
    <p:cSldViewPr>
      <p:cViewPr varScale="1">
        <p:scale>
          <a:sx n="52" d="100"/>
          <a:sy n="52" d="100"/>
        </p:scale>
        <p:origin x="147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entity classes for the Emergency Monitoring System are Alarm Data Repository and Monitoring Data Repository.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There is one human actor, Monitoring Operator, and a corresponding user interaction class, Operator Interaction.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 addition, there is an input object, Monitoring Sensor Component.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There is a proxy object, Remote System Proxy, which receives sensor data and also sends status data.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Finally, there is a boundary superclass, Remote Sensor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5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Each client component (of which there are multiple instances) and each service is assigned its own physical node.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client components are Monitoring Sensor Component (one node per monitoring location), Remote System Proxy (one node per remote system), and Operator Presentation (one node per operator).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services are Monitoring Data Service and Alarm Service (one node per service). The nodes are interconnected by means of the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1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4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To handle the variety of communication between the components in the software architecture, several communication patterns are applied: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Synchronous Message Communication with Reply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Asynchronous Message Communication.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Broker Handle.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Subscription/Notification (Multicast).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3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software architecture of the Emergency Monitoring System depicts two services that each support two provided ports with provided interfaces and one required port with a required interface.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Two client components, Remote System Proxy and Monitoring Sensor Component, each support two required ports with required interfaces.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third client component, Operator Presentation, has two required ports, each with a required interface, and two provided ports, each with a provided interface.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6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8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4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00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2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020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11" name="Rectangle 1056">
            <a:extLst>
              <a:ext uri="{FF2B5EF4-FFF2-40B4-BE49-F238E27FC236}">
                <a16:creationId xmlns:a16="http://schemas.microsoft.com/office/drawing/2014/main" id="{9DA947C3-1AB8-1944-94EA-07318327AC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6ADE6F-E287-9D45-BF4E-78DDB3322AB7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Design (swD392)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3143248"/>
            <a:ext cx="7992888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Ch23 - Component-Based Software Architecture Case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2BA4-BCB6-45AE-AB00-FD872EA8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1600E-0096-482F-970F-6CCBCBB403B0}"/>
              </a:ext>
            </a:extLst>
          </p:cNvPr>
          <p:cNvSpPr txBox="1"/>
          <p:nvPr/>
        </p:nvSpPr>
        <p:spPr>
          <a:xfrm>
            <a:off x="1921822" y="6309320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structuring for Emergency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57037-F56B-40AF-8C6C-8FB87E5E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46" y="899283"/>
            <a:ext cx="6422830" cy="51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8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2BA4-BCB6-45AE-AB00-FD872EA8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2BDEE-6BE8-4D9F-B070-417BA738E133}"/>
              </a:ext>
            </a:extLst>
          </p:cNvPr>
          <p:cNvSpPr txBox="1"/>
          <p:nvPr/>
        </p:nvSpPr>
        <p:spPr>
          <a:xfrm>
            <a:off x="1259632" y="6077377"/>
            <a:ext cx="240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for the View Alarms use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79F55-3D5E-4D28-8A3F-F384F7D1F0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511" y="3303649"/>
            <a:ext cx="4882214" cy="2956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32C49-AF8D-425D-ABDB-634B0E44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1763" y="980728"/>
            <a:ext cx="5805672" cy="3453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C0EEEA-EBC3-4E13-B68A-AE643635787B}"/>
              </a:ext>
            </a:extLst>
          </p:cNvPr>
          <p:cNvSpPr txBox="1"/>
          <p:nvPr/>
        </p:nvSpPr>
        <p:spPr>
          <a:xfrm>
            <a:off x="5410491" y="4677158"/>
            <a:ext cx="327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for the View Monitoring Data use case</a:t>
            </a:r>
          </a:p>
        </p:txBody>
      </p:sp>
    </p:spTree>
    <p:extLst>
      <p:ext uri="{BB962C8B-B14F-4D97-AF65-F5344CB8AC3E}">
        <p14:creationId xmlns:p14="http://schemas.microsoft.com/office/powerpoint/2010/main" val="313924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2BA4-BCB6-45AE-AB00-FD872EA8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CF9DC-7159-4594-AE6F-5DB1C7C7806F}"/>
              </a:ext>
            </a:extLst>
          </p:cNvPr>
          <p:cNvSpPr txBox="1"/>
          <p:nvPr/>
        </p:nvSpPr>
        <p:spPr>
          <a:xfrm>
            <a:off x="1259632" y="6249635"/>
            <a:ext cx="240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for the Generate Alarm use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D9922-FA17-43C5-81BB-0769330CDAF4}"/>
              </a:ext>
            </a:extLst>
          </p:cNvPr>
          <p:cNvSpPr txBox="1"/>
          <p:nvPr/>
        </p:nvSpPr>
        <p:spPr>
          <a:xfrm>
            <a:off x="5010512" y="5196840"/>
            <a:ext cx="367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for the Generate Monitoring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use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98FBA9-3020-4392-B3B3-5750199987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300" y="1785722"/>
            <a:ext cx="4453845" cy="4445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6D94C3-ED3F-41BA-AD4D-AB184E45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980728"/>
            <a:ext cx="4052806" cy="40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9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DD8C-ED9B-4371-8ADF-79621164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Modeling</a:t>
            </a: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A4B566B5-6618-4C60-9545-9F1AECD5F1DB}"/>
              </a:ext>
            </a:extLst>
          </p:cNvPr>
          <p:cNvSpPr txBox="1">
            <a:spLocks/>
          </p:cNvSpPr>
          <p:nvPr/>
        </p:nvSpPr>
        <p:spPr>
          <a:xfrm>
            <a:off x="1842760" y="6319728"/>
            <a:ext cx="5458480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Communication diagram for Emergency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8C3CC-F62A-468B-BE1B-FCD6E330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79653" y="-561985"/>
            <a:ext cx="4888750" cy="79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8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DD8C-ED9B-4371-8ADF-79621164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Modeling</a:t>
            </a:r>
          </a:p>
        </p:txBody>
      </p:sp>
      <p:sp>
        <p:nvSpPr>
          <p:cNvPr id="6" name="Google Shape;3519;p41">
            <a:extLst>
              <a:ext uri="{FF2B5EF4-FFF2-40B4-BE49-F238E27FC236}">
                <a16:creationId xmlns:a16="http://schemas.microsoft.com/office/drawing/2014/main" id="{613C7AB6-1EA4-4788-9B13-32B39898DCAF}"/>
              </a:ext>
            </a:extLst>
          </p:cNvPr>
          <p:cNvSpPr txBox="1">
            <a:spLocks/>
          </p:cNvSpPr>
          <p:nvPr/>
        </p:nvSpPr>
        <p:spPr>
          <a:xfrm>
            <a:off x="1331640" y="5229200"/>
            <a:ext cx="38884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Layered architecture of the Emergency Monitoring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03ACE-DB74-4104-8A37-AA8A2F85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7" y="1005684"/>
            <a:ext cx="5506282" cy="3749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A153B-2DB1-4C36-B5AA-590452BBBCC8}"/>
              </a:ext>
            </a:extLst>
          </p:cNvPr>
          <p:cNvSpPr txBox="1"/>
          <p:nvPr/>
        </p:nvSpPr>
        <p:spPr>
          <a:xfrm>
            <a:off x="6012159" y="1005684"/>
            <a:ext cx="267463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Layer 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Layer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This layer consists of the services Alarm Service and Monitoring Data Service. 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Layer 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Layer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This layer consists of the Remote System Proxy and Monitoring Sensor Component. The components require the two services at the Service Layer.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Layer 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Layer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This layer consists of the user interaction component Operator Presentation and the components it contains.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two layers do not depend on each other, such as layers 2 and 3 in the preceding list, the choice of which layer should be higher is a design decision.</a:t>
            </a:r>
          </a:p>
        </p:txBody>
      </p:sp>
    </p:spTree>
    <p:extLst>
      <p:ext uri="{BB962C8B-B14F-4D97-AF65-F5344CB8AC3E}">
        <p14:creationId xmlns:p14="http://schemas.microsoft.com/office/powerpoint/2010/main" val="241935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AA5-DD80-499B-B28F-AC2C6014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Modeling</a:t>
            </a: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3056BFF5-C40C-48CB-B5B1-1DF3D2893DDB}"/>
              </a:ext>
            </a:extLst>
          </p:cNvPr>
          <p:cNvSpPr txBox="1">
            <a:spLocks/>
          </p:cNvSpPr>
          <p:nvPr/>
        </p:nvSpPr>
        <p:spPr>
          <a:xfrm>
            <a:off x="2379207" y="6381328"/>
            <a:ext cx="4385584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Concurrent communication diagram for the Emergency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27367-5138-4D89-AE2B-735C8D45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10" y="973928"/>
            <a:ext cx="6160179" cy="49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0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AA5-DD80-499B-B28F-AC2C6014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Modeling</a:t>
            </a: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3056BFF5-C40C-48CB-B5B1-1DF3D2893DDB}"/>
              </a:ext>
            </a:extLst>
          </p:cNvPr>
          <p:cNvSpPr txBox="1">
            <a:spLocks/>
          </p:cNvSpPr>
          <p:nvPr/>
        </p:nvSpPr>
        <p:spPr>
          <a:xfrm>
            <a:off x="2267744" y="6381328"/>
            <a:ext cx="5505161" cy="34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component-based software architecture for Emergency Monitoring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51E6C-881E-4211-9BFB-0C81F17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69611"/>
            <a:ext cx="6912768" cy="52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2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AA5-DD80-499B-B28F-AC2C6014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Modeling</a:t>
            </a: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3056BFF5-C40C-48CB-B5B1-1DF3D2893DDB}"/>
              </a:ext>
            </a:extLst>
          </p:cNvPr>
          <p:cNvSpPr txBox="1">
            <a:spLocks/>
          </p:cNvSpPr>
          <p:nvPr/>
        </p:nvSpPr>
        <p:spPr>
          <a:xfrm>
            <a:off x="2051720" y="6093296"/>
            <a:ext cx="5505161" cy="34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interfaces of Alarm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B62C0-8C34-4D84-8AD2-4026F0B5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41" y="966112"/>
            <a:ext cx="7545318" cy="486752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1788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AA5-DD80-499B-B28F-AC2C6014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Modeling</a:t>
            </a: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3056BFF5-C40C-48CB-B5B1-1DF3D2893DDB}"/>
              </a:ext>
            </a:extLst>
          </p:cNvPr>
          <p:cNvSpPr txBox="1">
            <a:spLocks/>
          </p:cNvSpPr>
          <p:nvPr/>
        </p:nvSpPr>
        <p:spPr>
          <a:xfrm>
            <a:off x="2051720" y="6093296"/>
            <a:ext cx="5505161" cy="34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interfaces of Monitoring Data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6281B-0F3D-410B-9FB0-2B1C360C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8198835" cy="48245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2530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AA5-DD80-499B-B28F-AC2C6014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Modeling</a:t>
            </a: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3056BFF5-C40C-48CB-B5B1-1DF3D2893DDB}"/>
              </a:ext>
            </a:extLst>
          </p:cNvPr>
          <p:cNvSpPr txBox="1">
            <a:spLocks/>
          </p:cNvSpPr>
          <p:nvPr/>
        </p:nvSpPr>
        <p:spPr>
          <a:xfrm>
            <a:off x="2051720" y="6496249"/>
            <a:ext cx="5505161" cy="34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interfaces of client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74730-505D-48DB-9B0C-55990433A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84" y="942355"/>
            <a:ext cx="6880215" cy="54619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2225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99EA-C5CE-5347-919C-C0D74F0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12E8-6461-6941-847B-75C1524A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62103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/>
              <a:t>Problem Description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Use Case Modeling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Static Modeling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Dynamic Modeling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Design Modeling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Software Component Deployment</a:t>
            </a:r>
          </a:p>
          <a:p>
            <a:pPr>
              <a:spcBef>
                <a:spcPts val="0"/>
              </a:spcBef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44350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AA5-DD80-499B-B28F-AC2C6014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Modeling</a:t>
            </a: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3056BFF5-C40C-48CB-B5B1-1DF3D2893DDB}"/>
              </a:ext>
            </a:extLst>
          </p:cNvPr>
          <p:cNvSpPr txBox="1">
            <a:spLocks/>
          </p:cNvSpPr>
          <p:nvPr/>
        </p:nvSpPr>
        <p:spPr>
          <a:xfrm>
            <a:off x="1819419" y="5229200"/>
            <a:ext cx="5505161" cy="34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interfaces of user interaction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097A0-5984-4817-8A18-DB0DB80F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7900878" cy="36004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4076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0D89-E3E0-4953-9FB1-6B6A3D49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Deployment</a:t>
            </a: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8A39C97F-A8B7-47A8-85AF-3ACFB1A823F4}"/>
              </a:ext>
            </a:extLst>
          </p:cNvPr>
          <p:cNvSpPr txBox="1">
            <a:spLocks/>
          </p:cNvSpPr>
          <p:nvPr/>
        </p:nvSpPr>
        <p:spPr>
          <a:xfrm>
            <a:off x="1921822" y="5085184"/>
            <a:ext cx="5359945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diagram for an Emergency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EA803-67CC-414E-9184-5CFC2F04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85793"/>
            <a:ext cx="7737466" cy="320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3E07-BFB5-4024-A58E-AEBBE4DB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F782-2977-44D0-841B-6B16E826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Emergency Monitoring System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Emergency Monitoring System consists of several remote monitoring systems and monitoring sensors that provide sensor input to the system.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status of the external environment is monitored with a variety of sensors. Some of these sensors are attached to remote monitoring systems, which send regular status input that is stored at a monitoring service.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addition, from the sensor information, alarms are generated concerning undesirable situations in the external environment that require human intervention.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operators view the status of the different sensors and view and update alarm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2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3474-8467-4D31-A9B9-58BFBB7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</a:t>
            </a:r>
          </a:p>
        </p:txBody>
      </p:sp>
      <p:sp>
        <p:nvSpPr>
          <p:cNvPr id="4" name="Google Shape;3519;p41">
            <a:extLst>
              <a:ext uri="{FF2B5EF4-FFF2-40B4-BE49-F238E27FC236}">
                <a16:creationId xmlns:a16="http://schemas.microsoft.com/office/drawing/2014/main" id="{EE0F01A1-9AFF-4303-AF7D-8C49A5A11C22}"/>
              </a:ext>
            </a:extLst>
          </p:cNvPr>
          <p:cNvSpPr txBox="1">
            <a:spLocks/>
          </p:cNvSpPr>
          <p:nvPr/>
        </p:nvSpPr>
        <p:spPr>
          <a:xfrm>
            <a:off x="1009055" y="5618335"/>
            <a:ext cx="3768238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Monitoring System use cases and 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0D432-03F9-49B9-BDC7-CBFAB71A0437}"/>
              </a:ext>
            </a:extLst>
          </p:cNvPr>
          <p:cNvSpPr txBox="1"/>
          <p:nvPr/>
        </p:nvSpPr>
        <p:spPr>
          <a:xfrm>
            <a:off x="4792593" y="1127946"/>
            <a:ext cx="4051849" cy="213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Actors</a:t>
            </a: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Operator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Sensor 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System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Monitoring Sensor &amp; Remote System behave in a similar way. This similar behavior can be modeled by a generalized actor,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Remote Sensor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overview: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29773-1C37-4657-9EAF-6DD25AFB14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023" y="1281263"/>
            <a:ext cx="4759100" cy="3878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C3744-1534-4D21-8D01-958310E58390}"/>
              </a:ext>
            </a:extLst>
          </p:cNvPr>
          <p:cNvSpPr txBox="1"/>
          <p:nvPr/>
        </p:nvSpPr>
        <p:spPr>
          <a:xfrm>
            <a:off x="5224123" y="3258016"/>
            <a:ext cx="3414890" cy="328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lnSpc>
                <a:spcPct val="107000"/>
              </a:lnSpc>
              <a:spcAft>
                <a:spcPts val="800"/>
              </a:spcAft>
              <a:buClr>
                <a:schemeClr val="accent6"/>
              </a:buClr>
              <a:buSzPct val="114000"/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Alarms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views outstanding alarms and acknowledges the cause.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Monitoring Data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view the current status of one or more sensors.  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Monitoring Data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onitoring data are generated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Alarm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 alarm is generated if an alarm condition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341691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3474-8467-4D31-A9B9-58BFBB7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12B98D-480E-449B-8BF8-BA831152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13" y="980728"/>
            <a:ext cx="7626973" cy="452851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Google Shape;3519;p41">
            <a:extLst>
              <a:ext uri="{FF2B5EF4-FFF2-40B4-BE49-F238E27FC236}">
                <a16:creationId xmlns:a16="http://schemas.microsoft.com/office/drawing/2014/main" id="{D09A3134-7C6F-4B26-B7C9-557A1C595C6C}"/>
              </a:ext>
            </a:extLst>
          </p:cNvPr>
          <p:cNvSpPr txBox="1">
            <a:spLocks/>
          </p:cNvSpPr>
          <p:nvPr/>
        </p:nvSpPr>
        <p:spPr>
          <a:xfrm>
            <a:off x="1331640" y="5733256"/>
            <a:ext cx="633670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Monitoring Data 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25813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3474-8467-4D31-A9B9-58BFBB7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</a:t>
            </a:r>
          </a:p>
        </p:txBody>
      </p:sp>
      <p:sp>
        <p:nvSpPr>
          <p:cNvPr id="9" name="Google Shape;3519;p41">
            <a:extLst>
              <a:ext uri="{FF2B5EF4-FFF2-40B4-BE49-F238E27FC236}">
                <a16:creationId xmlns:a16="http://schemas.microsoft.com/office/drawing/2014/main" id="{D09A3134-7C6F-4B26-B7C9-557A1C595C6C}"/>
              </a:ext>
            </a:extLst>
          </p:cNvPr>
          <p:cNvSpPr txBox="1">
            <a:spLocks/>
          </p:cNvSpPr>
          <p:nvPr/>
        </p:nvSpPr>
        <p:spPr>
          <a:xfrm>
            <a:off x="1331640" y="5733256"/>
            <a:ext cx="633670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Alarms use case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1D8D9-7379-4A57-AF93-9FC5083D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8" y="1060936"/>
            <a:ext cx="7922111" cy="441970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3672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3474-8467-4D31-A9B9-58BFBB7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</a:t>
            </a:r>
          </a:p>
        </p:txBody>
      </p:sp>
      <p:sp>
        <p:nvSpPr>
          <p:cNvPr id="9" name="Google Shape;3519;p41">
            <a:extLst>
              <a:ext uri="{FF2B5EF4-FFF2-40B4-BE49-F238E27FC236}">
                <a16:creationId xmlns:a16="http://schemas.microsoft.com/office/drawing/2014/main" id="{D09A3134-7C6F-4B26-B7C9-557A1C595C6C}"/>
              </a:ext>
            </a:extLst>
          </p:cNvPr>
          <p:cNvSpPr txBox="1">
            <a:spLocks/>
          </p:cNvSpPr>
          <p:nvPr/>
        </p:nvSpPr>
        <p:spPr>
          <a:xfrm>
            <a:off x="1331640" y="5949280"/>
            <a:ext cx="633670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Monitoring Data use case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B21A8-EBDA-49E0-89B1-6F80DBC2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19" y="1118240"/>
            <a:ext cx="7553731" cy="1518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3CF05-53E4-4CB6-ABD1-3CE51D7D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8" y="2708920"/>
            <a:ext cx="7553731" cy="29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7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3474-8467-4D31-A9B9-58BFBB7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</a:t>
            </a:r>
          </a:p>
        </p:txBody>
      </p:sp>
      <p:sp>
        <p:nvSpPr>
          <p:cNvPr id="9" name="Google Shape;3519;p41">
            <a:extLst>
              <a:ext uri="{FF2B5EF4-FFF2-40B4-BE49-F238E27FC236}">
                <a16:creationId xmlns:a16="http://schemas.microsoft.com/office/drawing/2014/main" id="{D09A3134-7C6F-4B26-B7C9-557A1C595C6C}"/>
              </a:ext>
            </a:extLst>
          </p:cNvPr>
          <p:cNvSpPr txBox="1">
            <a:spLocks/>
          </p:cNvSpPr>
          <p:nvPr/>
        </p:nvSpPr>
        <p:spPr>
          <a:xfrm>
            <a:off x="1403648" y="6237312"/>
            <a:ext cx="633670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Alarm use case description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A681A-7BDE-45D2-877D-AEF6E49E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077345"/>
            <a:ext cx="7452828" cy="49728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5560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BC18-BED3-4411-AFE6-0AC97433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8B982-1ED4-47D4-BCB2-1C3D37B1AF3A}"/>
              </a:ext>
            </a:extLst>
          </p:cNvPr>
          <p:cNvSpPr txBox="1"/>
          <p:nvPr/>
        </p:nvSpPr>
        <p:spPr>
          <a:xfrm>
            <a:off x="2171049" y="6093296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Browse Catalog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BB7DB-DB5F-4EC2-9779-AC68D5AF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86" y="1052736"/>
            <a:ext cx="4409954" cy="4956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63F9E-4F51-4D5F-BE9F-3EDA81D3A245}"/>
              </a:ext>
            </a:extLst>
          </p:cNvPr>
          <p:cNvSpPr txBox="1"/>
          <p:nvPr/>
        </p:nvSpPr>
        <p:spPr>
          <a:xfrm>
            <a:off x="5220072" y="1052736"/>
            <a:ext cx="3466727" cy="561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 Emergency Monitoring System, the external classes consist of one external user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Operator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one external system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System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one external input device,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Sensor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Since there are multiple instances of each external class, each of the external classes has a one-to-many association with the Emergency Monitoring System.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common behavior of Remote System and Monitoring Sensor is captured by means of a generalized external class, Remote Sensor.</a:t>
            </a:r>
          </a:p>
        </p:txBody>
      </p:sp>
    </p:spTree>
    <p:extLst>
      <p:ext uri="{BB962C8B-B14F-4D97-AF65-F5344CB8AC3E}">
        <p14:creationId xmlns:p14="http://schemas.microsoft.com/office/powerpoint/2010/main" val="3439893416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7403</TotalTime>
  <Words>865</Words>
  <Application>Microsoft Office PowerPoint</Application>
  <PresentationFormat>On-screen Show (4:3)</PresentationFormat>
  <Paragraphs>96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Hind</vt:lpstr>
      <vt:lpstr>Times New Roman</vt:lpstr>
      <vt:lpstr>Wingdings</vt:lpstr>
      <vt:lpstr>Session 02_Integration Management</vt:lpstr>
      <vt:lpstr>Software Design (swD392)</vt:lpstr>
      <vt:lpstr>Main Contents</vt:lpstr>
      <vt:lpstr>Problem Description</vt:lpstr>
      <vt:lpstr>Use Case Modeling</vt:lpstr>
      <vt:lpstr>Use Case Modeling</vt:lpstr>
      <vt:lpstr>Use Case Modeling</vt:lpstr>
      <vt:lpstr>Use Case Modeling</vt:lpstr>
      <vt:lpstr>Use Case Modeling</vt:lpstr>
      <vt:lpstr>Static Modeling</vt:lpstr>
      <vt:lpstr>Dynamic Modeling</vt:lpstr>
      <vt:lpstr>Dynamic Modeling</vt:lpstr>
      <vt:lpstr>Dynamic Modeling</vt:lpstr>
      <vt:lpstr>Design Modeling</vt:lpstr>
      <vt:lpstr>Design Modeling</vt:lpstr>
      <vt:lpstr>Design Modeling</vt:lpstr>
      <vt:lpstr>Design Modeling</vt:lpstr>
      <vt:lpstr>Design Modeling</vt:lpstr>
      <vt:lpstr>Design Modeling</vt:lpstr>
      <vt:lpstr>Design Modeling</vt:lpstr>
      <vt:lpstr>Design Modeling</vt:lpstr>
      <vt:lpstr>Software Component Deployment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 Nguyen</cp:lastModifiedBy>
  <cp:revision>782</cp:revision>
  <cp:lastPrinted>2021-04-05T14:49:05Z</cp:lastPrinted>
  <dcterms:created xsi:type="dcterms:W3CDTF">2014-07-26T10:22:45Z</dcterms:created>
  <dcterms:modified xsi:type="dcterms:W3CDTF">2023-12-24T08:23:49Z</dcterms:modified>
</cp:coreProperties>
</file>