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313" r:id="rId3"/>
    <p:sldId id="314" r:id="rId4"/>
    <p:sldId id="315" r:id="rId5"/>
    <p:sldId id="316" r:id="rId6"/>
    <p:sldId id="317" r:id="rId7"/>
    <p:sldId id="319"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3" r:id="rId21"/>
    <p:sldId id="274"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69970" autoAdjust="0"/>
  </p:normalViewPr>
  <p:slideViewPr>
    <p:cSldViewPr>
      <p:cViewPr varScale="1">
        <p:scale>
          <a:sx n="52" d="100"/>
          <a:sy n="52" d="100"/>
        </p:scale>
        <p:origin x="147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12/24/2023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24/12/2023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The use case model for the AGV System is depicted in Figure 24.1. From the problem description, it can be determined that there are two use cases, one dealing with the vehicle moving to a station and the second dealing with sending vehicle status to the display system. </a:t>
            </a:r>
          </a:p>
          <a:p>
            <a:pPr marL="285750" lvl="0" indent="-285750" algn="l" rtl="0">
              <a:lnSpc>
                <a:spcPct val="100000"/>
              </a:lnSpc>
              <a:spcBef>
                <a:spcPts val="0"/>
              </a:spcBef>
              <a:spcAft>
                <a:spcPts val="0"/>
              </a:spcAft>
              <a:buFont typeface="Arial" panose="020B0604020202020204" pitchFamily="34" charset="0"/>
              <a:buChar char="•"/>
            </a:pPr>
            <a:r>
              <a:rPr lang="en-US" sz="1200" dirty="0"/>
              <a:t>There are four actors: Supervisory System, Display System, Arrival Sensor, and Clock. </a:t>
            </a:r>
          </a:p>
          <a:p>
            <a:pPr marL="285750" lvl="0" indent="-285750" algn="l" rtl="0">
              <a:lnSpc>
                <a:spcPct val="100000"/>
              </a:lnSpc>
              <a:spcBef>
                <a:spcPts val="0"/>
              </a:spcBef>
              <a:spcAft>
                <a:spcPts val="0"/>
              </a:spcAft>
              <a:buFont typeface="Arial" panose="020B0604020202020204" pitchFamily="34" charset="0"/>
              <a:buChar char="•"/>
            </a:pPr>
            <a:r>
              <a:rPr lang="en-US" sz="1200" dirty="0"/>
              <a:t>From the perspective of the AGV System, the Supervisory System and Display System are external system actors. </a:t>
            </a:r>
          </a:p>
          <a:p>
            <a:pPr marL="285750" lvl="0" indent="-285750" algn="l" rtl="0">
              <a:lnSpc>
                <a:spcPct val="100000"/>
              </a:lnSpc>
              <a:spcBef>
                <a:spcPts val="0"/>
              </a:spcBef>
              <a:spcAft>
                <a:spcPts val="0"/>
              </a:spcAft>
              <a:buFont typeface="Arial" panose="020B0604020202020204" pitchFamily="34" charset="0"/>
              <a:buChar char="•"/>
            </a:pPr>
            <a:r>
              <a:rPr lang="en-US" sz="1200" dirty="0"/>
              <a:t>The Arrival Sensor is an input device actor, whereas the Clock is a timer actor. The use case descriptions are given next.</a:t>
            </a:r>
          </a:p>
          <a:p>
            <a:pPr marL="285750" lvl="0" indent="-285750" algn="l" rtl="0">
              <a:lnSpc>
                <a:spcPct val="100000"/>
              </a:lnSpc>
              <a:spcBef>
                <a:spcPts val="0"/>
              </a:spcBef>
              <a:spcAft>
                <a:spcPts val="0"/>
              </a:spcAft>
              <a:buFont typeface="Arial" panose="020B0604020202020204" pitchFamily="34" charset="0"/>
              <a:buChar char="•"/>
            </a:pPr>
            <a:r>
              <a:rPr lang="en-US" sz="1200" dirty="0"/>
              <a:t>The Supervisory System is a primary actor that initiates the Move to Station use case, because it sends the move command to the AGV System. </a:t>
            </a:r>
          </a:p>
          <a:p>
            <a:pPr marL="285750" lvl="0" indent="-285750" algn="l" rtl="0">
              <a:lnSpc>
                <a:spcPct val="100000"/>
              </a:lnSpc>
              <a:spcBef>
                <a:spcPts val="0"/>
              </a:spcBef>
              <a:spcAft>
                <a:spcPts val="0"/>
              </a:spcAft>
              <a:buFont typeface="Arial" panose="020B0604020202020204" pitchFamily="34" charset="0"/>
              <a:buChar char="•"/>
            </a:pPr>
            <a:r>
              <a:rPr lang="en-US" sz="1200" dirty="0"/>
              <a:t>The Arrival Sensor is a secondary actor that participates in the use case as it notifies the vehicle when it has reached a station. The use case description is as follows:</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2854846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The AGV System is designed as a real-time component-based software architecture. </a:t>
            </a:r>
          </a:p>
          <a:p>
            <a:pPr marL="285750" lvl="0" indent="-285750" algn="l" rtl="0">
              <a:lnSpc>
                <a:spcPct val="100000"/>
              </a:lnSpc>
              <a:spcBef>
                <a:spcPts val="0"/>
              </a:spcBef>
              <a:spcAft>
                <a:spcPts val="0"/>
              </a:spcAft>
              <a:buFont typeface="Arial" panose="020B0604020202020204" pitchFamily="34" charset="0"/>
              <a:buChar char="•"/>
            </a:pPr>
            <a:r>
              <a:rPr lang="en-US" sz="1200" dirty="0"/>
              <a:t>A component-based design provides the advantages of a configurable design and follows the concepts described in Chapter 17. </a:t>
            </a:r>
          </a:p>
          <a:p>
            <a:pPr marL="285750" lvl="0" indent="-285750" algn="l" rtl="0">
              <a:lnSpc>
                <a:spcPct val="100000"/>
              </a:lnSpc>
              <a:spcBef>
                <a:spcPts val="0"/>
              </a:spcBef>
              <a:spcAft>
                <a:spcPts val="0"/>
              </a:spcAft>
              <a:buFont typeface="Arial" panose="020B0604020202020204" pitchFamily="34" charset="0"/>
              <a:buChar char="•"/>
            </a:pPr>
            <a:r>
              <a:rPr lang="en-US" sz="1200" dirty="0"/>
              <a:t>The real-time design is needed because of the characteristics of the application, and it follows the concurrent task structuring criteria and message-based task interface design described in Chapter 18.</a:t>
            </a:r>
          </a:p>
          <a:p>
            <a:pPr marL="285750" lvl="0" indent="-285750" algn="l" rtl="0">
              <a:lnSpc>
                <a:spcPct val="100000"/>
              </a:lnSpc>
              <a:spcBef>
                <a:spcPts val="0"/>
              </a:spcBef>
              <a:spcAft>
                <a:spcPts val="0"/>
              </a:spcAft>
              <a:buFont typeface="Arial" panose="020B0604020202020204" pitchFamily="34" charset="0"/>
              <a:buChar char="•"/>
            </a:pPr>
            <a:r>
              <a:rPr lang="en-US" sz="1200" dirty="0"/>
              <a:t>----</a:t>
            </a:r>
          </a:p>
          <a:p>
            <a:pPr marL="285750" lvl="0" indent="-285750" algn="l" rtl="0">
              <a:lnSpc>
                <a:spcPct val="100000"/>
              </a:lnSpc>
              <a:spcBef>
                <a:spcPts val="0"/>
              </a:spcBef>
              <a:spcAft>
                <a:spcPts val="0"/>
              </a:spcAft>
              <a:buFont typeface="Arial" panose="020B0604020202020204" pitchFamily="34" charset="0"/>
              <a:buChar char="•"/>
            </a:pPr>
            <a:r>
              <a:rPr lang="en-US" sz="1200" dirty="0"/>
              <a:t>The design of the AGV System is based on the centralized control pattern for real-time designs (see Chapter 18). </a:t>
            </a:r>
          </a:p>
          <a:p>
            <a:pPr marL="285750" lvl="0" indent="-285750" algn="l" rtl="0">
              <a:lnSpc>
                <a:spcPct val="100000"/>
              </a:lnSpc>
              <a:spcBef>
                <a:spcPts val="0"/>
              </a:spcBef>
              <a:spcAft>
                <a:spcPts val="0"/>
              </a:spcAft>
              <a:buFont typeface="Arial" panose="020B0604020202020204" pitchFamily="34" charset="0"/>
              <a:buChar char="•"/>
            </a:pPr>
            <a:r>
              <a:rPr lang="en-US" sz="1200" dirty="0"/>
              <a:t>One control component, Vehicle Control, provides the overall control of the system. </a:t>
            </a:r>
          </a:p>
          <a:p>
            <a:pPr marL="285750" lvl="0" indent="-285750" algn="l" rtl="0">
              <a:lnSpc>
                <a:spcPct val="100000"/>
              </a:lnSpc>
              <a:spcBef>
                <a:spcPts val="0"/>
              </a:spcBef>
              <a:spcAft>
                <a:spcPts val="0"/>
              </a:spcAft>
              <a:buFont typeface="Arial" panose="020B0604020202020204" pitchFamily="34" charset="0"/>
              <a:buChar char="•"/>
            </a:pPr>
            <a:r>
              <a:rPr lang="en-US" sz="1200" dirty="0"/>
              <a:t>In addition, the AGV System is designed as a distributed component-based software architecture, which allows the option for input and output components to reside on separate nodes that are connected by a high-speed bus.</a:t>
            </a:r>
          </a:p>
          <a:p>
            <a:pPr marL="285750" lvl="0" indent="-285750" algn="l" rtl="0">
              <a:lnSpc>
                <a:spcPct val="100000"/>
              </a:lnSpc>
              <a:spcBef>
                <a:spcPts val="0"/>
              </a:spcBef>
              <a:spcAft>
                <a:spcPts val="0"/>
              </a:spcAft>
              <a:buFont typeface="Arial" panose="020B0604020202020204" pitchFamily="34" charset="0"/>
              <a:buChar char="•"/>
            </a:pPr>
            <a:r>
              <a:rPr lang="en-US" sz="1200" dirty="0"/>
              <a:t>At system deployment time, the type of configuration required – centralized or distributed – is determined.</a:t>
            </a:r>
          </a:p>
          <a:p>
            <a:pPr marL="285750" lvl="0" indent="-285750" algn="l" rtl="0">
              <a:lnSpc>
                <a:spcPct val="100000"/>
              </a:lnSpc>
              <a:spcBef>
                <a:spcPts val="0"/>
              </a:spcBef>
              <a:spcAft>
                <a:spcPts val="0"/>
              </a:spcAft>
              <a:buFont typeface="Arial" panose="020B0604020202020204" pitchFamily="34" charset="0"/>
              <a:buChar char="•"/>
            </a:pPr>
            <a:r>
              <a:rPr lang="en-US" sz="1200" dirty="0"/>
              <a:t>---</a:t>
            </a:r>
          </a:p>
          <a:p>
            <a:pPr marL="285750" lvl="0" indent="-285750" algn="l" rtl="0">
              <a:lnSpc>
                <a:spcPct val="100000"/>
              </a:lnSpc>
              <a:spcBef>
                <a:spcPts val="0"/>
              </a:spcBef>
              <a:spcAft>
                <a:spcPts val="0"/>
              </a:spcAft>
              <a:buFont typeface="Arial" panose="020B0604020202020204" pitchFamily="34" charset="0"/>
              <a:buChar char="•"/>
            </a:pPr>
            <a:r>
              <a:rPr lang="en-US" sz="1200" dirty="0"/>
              <a:t>The concurrent software architecture for the AGV System is developed from the integrated communication diagram by applying the task structuring criteria to design the concurrent tasks and architectural communication patterns to design the message communication between tasks. </a:t>
            </a:r>
          </a:p>
          <a:p>
            <a:pPr marL="285750" lvl="0" indent="-285750" algn="l" rtl="0">
              <a:lnSpc>
                <a:spcPct val="100000"/>
              </a:lnSpc>
              <a:spcBef>
                <a:spcPts val="0"/>
              </a:spcBef>
              <a:spcAft>
                <a:spcPts val="0"/>
              </a:spcAft>
              <a:buFont typeface="Arial" panose="020B0604020202020204" pitchFamily="34" charset="0"/>
              <a:buChar char="•"/>
            </a:pPr>
            <a:r>
              <a:rPr lang="en-US" sz="1200" dirty="0"/>
              <a:t>Next the component-based architecture is designed. </a:t>
            </a:r>
          </a:p>
          <a:p>
            <a:pPr marL="285750" lvl="0" indent="-285750" algn="l" rtl="0">
              <a:lnSpc>
                <a:spcPct val="100000"/>
              </a:lnSpc>
              <a:spcBef>
                <a:spcPts val="0"/>
              </a:spcBef>
              <a:spcAft>
                <a:spcPts val="0"/>
              </a:spcAft>
              <a:buFont typeface="Arial" panose="020B0604020202020204" pitchFamily="34" charset="0"/>
              <a:buChar char="•"/>
            </a:pPr>
            <a:r>
              <a:rPr lang="en-US" sz="1200" dirty="0"/>
              <a:t>Finally, the provided and required interfaces of each component are described. </a:t>
            </a:r>
          </a:p>
          <a:p>
            <a:pPr marL="285750" lvl="0" indent="-285750" algn="l" rtl="0">
              <a:lnSpc>
                <a:spcPct val="100000"/>
              </a:lnSpc>
              <a:spcBef>
                <a:spcPts val="0"/>
              </a:spcBef>
              <a:spcAft>
                <a:spcPts val="0"/>
              </a:spcAft>
              <a:buFont typeface="Arial" panose="020B0604020202020204" pitchFamily="34" charset="0"/>
              <a:buChar char="•"/>
            </a:pPr>
            <a:r>
              <a:rPr lang="en-US" sz="1200" dirty="0"/>
              <a:t>Each component port is defined in terms of its provided and/or required interfaces.</a:t>
            </a:r>
          </a:p>
          <a:p>
            <a:pPr marL="285750" lvl="0" indent="-285750" algn="l" rtl="0">
              <a:lnSpc>
                <a:spcPct val="100000"/>
              </a:lnSpc>
              <a:spcBef>
                <a:spcPts val="0"/>
              </a:spcBef>
              <a:spcAft>
                <a:spcPts val="0"/>
              </a:spcAft>
              <a:buFont typeface="Arial" panose="020B0604020202020204" pitchFamily="34" charset="0"/>
              <a:buChar char="•"/>
            </a:pPr>
            <a:endParaRPr lang="en-US" sz="1200" dirty="0"/>
          </a:p>
          <a:p>
            <a:pPr marL="285750" lvl="0" indent="-285750" algn="l" rtl="0">
              <a:lnSpc>
                <a:spcPct val="100000"/>
              </a:lnSpc>
              <a:spcBef>
                <a:spcPts val="0"/>
              </a:spcBef>
              <a:spcAft>
                <a:spcPts val="0"/>
              </a:spcAft>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CDAE0073-C388-4BBC-94F1-A3FD064D5EAA}" type="slidenum">
              <a:rPr lang="en-GB" smtClean="0"/>
              <a:t>13</a:t>
            </a:fld>
            <a:endParaRPr lang="en-GB"/>
          </a:p>
        </p:txBody>
      </p:sp>
    </p:spTree>
    <p:extLst>
      <p:ext uri="{BB962C8B-B14F-4D97-AF65-F5344CB8AC3E}">
        <p14:creationId xmlns:p14="http://schemas.microsoft.com/office/powerpoint/2010/main" val="4067823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CDAE0073-C388-4BBC-94F1-A3FD064D5EAA}" type="slidenum">
              <a:rPr lang="en-GB" smtClean="0"/>
              <a:t>14</a:t>
            </a:fld>
            <a:endParaRPr lang="en-GB"/>
          </a:p>
        </p:txBody>
      </p:sp>
    </p:spTree>
    <p:extLst>
      <p:ext uri="{BB962C8B-B14F-4D97-AF65-F5344CB8AC3E}">
        <p14:creationId xmlns:p14="http://schemas.microsoft.com/office/powerpoint/2010/main" val="17059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In this concurrent real-time design, the concurrent task structuring criteria are applied to determine the tasks in the Automatic Guided Vehicle System. </a:t>
            </a:r>
          </a:p>
          <a:p>
            <a:pPr marL="285750" lvl="0" indent="-285750" algn="l" rtl="0">
              <a:lnSpc>
                <a:spcPct val="100000"/>
              </a:lnSpc>
              <a:spcBef>
                <a:spcPts val="0"/>
              </a:spcBef>
              <a:spcAft>
                <a:spcPts val="0"/>
              </a:spcAft>
              <a:buFont typeface="Arial" panose="020B0604020202020204" pitchFamily="34" charset="0"/>
              <a:buChar char="•"/>
            </a:pPr>
            <a:r>
              <a:rPr lang="en-US" sz="1200" dirty="0"/>
              <a:t>The concurrent task design (see Figure 22.14) is developed by starting from the integrated communication diagram in Figure 24.9, which depicts all the objects in the AGV System. </a:t>
            </a:r>
          </a:p>
          <a:p>
            <a:pPr marL="285750" lvl="0" indent="-285750" algn="l" rtl="0">
              <a:lnSpc>
                <a:spcPct val="100000"/>
              </a:lnSpc>
              <a:spcBef>
                <a:spcPts val="0"/>
              </a:spcBef>
              <a:spcAft>
                <a:spcPts val="0"/>
              </a:spcAft>
              <a:buFont typeface="Arial" panose="020B0604020202020204" pitchFamily="34" charset="0"/>
              <a:buChar char="•"/>
            </a:pPr>
            <a:r>
              <a:rPr lang="en-US" sz="1200" dirty="0"/>
              <a:t>All these objects are concurrent because they need to operate independently, except Vehicle Status, which is a passive data abstraction object. </a:t>
            </a:r>
          </a:p>
          <a:p>
            <a:pPr marL="285750" lvl="0" indent="-285750" algn="l" rtl="0">
              <a:lnSpc>
                <a:spcPct val="100000"/>
              </a:lnSpc>
              <a:spcBef>
                <a:spcPts val="0"/>
              </a:spcBef>
              <a:spcAft>
                <a:spcPts val="0"/>
              </a:spcAft>
              <a:buFont typeface="Arial" panose="020B0604020202020204" pitchFamily="34" charset="0"/>
              <a:buChar char="•"/>
            </a:pPr>
            <a:r>
              <a:rPr lang="en-US" sz="1200" dirty="0"/>
              <a:t>Because the goal is to design a concurrent component-based software architecture, the tasks are all designed as simple concurrent components, each with its own single thread of control. </a:t>
            </a:r>
          </a:p>
          <a:p>
            <a:pPr marL="285750" lvl="0" indent="-285750" algn="l" rtl="0">
              <a:lnSpc>
                <a:spcPct val="100000"/>
              </a:lnSpc>
              <a:spcBef>
                <a:spcPts val="0"/>
              </a:spcBef>
              <a:spcAft>
                <a:spcPts val="0"/>
              </a:spcAft>
              <a:buFont typeface="Arial" panose="020B0604020202020204" pitchFamily="34" charset="0"/>
              <a:buChar char="•"/>
            </a:pPr>
            <a:r>
              <a:rPr lang="en-US" sz="1200" dirty="0"/>
              <a:t>Thus, in this design, the terms task and simple component are synonymous. The concurrent tasks are described in the following list.</a:t>
            </a:r>
          </a:p>
          <a:p>
            <a:r>
              <a:rPr lang="en-US" dirty="0"/>
              <a:t>----</a:t>
            </a:r>
          </a:p>
          <a:p>
            <a:pPr marL="285750" lvl="0" indent="-285750" algn="l" rtl="0">
              <a:lnSpc>
                <a:spcPct val="100000"/>
              </a:lnSpc>
              <a:spcBef>
                <a:spcPts val="0"/>
              </a:spcBef>
              <a:spcAft>
                <a:spcPts val="0"/>
              </a:spcAft>
              <a:buFont typeface="Arial" panose="020B0604020202020204" pitchFamily="34" charset="0"/>
              <a:buChar char="•"/>
            </a:pPr>
            <a:r>
              <a:rPr lang="en-US" sz="1200" dirty="0"/>
              <a:t>Input tasks. Concurrent input tasks receive inputs from the external environment and send corresponding messages to the control task. Arrival Sensor Component (Figure 24.14) is designed as an event-driven input task, which is awakened by the arrival of an arrival sensor input. </a:t>
            </a:r>
          </a:p>
          <a:p>
            <a:pPr marL="285750" lvl="0" indent="-285750" algn="l" rtl="0">
              <a:lnSpc>
                <a:spcPct val="100000"/>
              </a:lnSpc>
              <a:spcBef>
                <a:spcPts val="0"/>
              </a:spcBef>
              <a:spcAft>
                <a:spcPts val="0"/>
              </a:spcAft>
              <a:buFont typeface="Arial" panose="020B0604020202020204" pitchFamily="34" charset="0"/>
              <a:buChar char="•"/>
            </a:pPr>
            <a:r>
              <a:rPr lang="en-US" sz="1200" dirty="0"/>
              <a:t>The input task consists of the individual input device interface object depicted in the analysis model (see Figure 24.9): Arrival Sensor Interface.</a:t>
            </a:r>
            <a:endParaRPr lang="en-US" dirty="0"/>
          </a:p>
          <a:p>
            <a:r>
              <a:rPr lang="en-US" dirty="0"/>
              <a:t>---</a:t>
            </a:r>
          </a:p>
          <a:p>
            <a:pPr marL="285750" lvl="0" indent="-285750" algn="l" rtl="0">
              <a:lnSpc>
                <a:spcPct val="100000"/>
              </a:lnSpc>
              <a:spcBef>
                <a:spcPts val="0"/>
              </a:spcBef>
              <a:spcAft>
                <a:spcPts val="0"/>
              </a:spcAft>
              <a:buFont typeface="Arial" panose="020B0604020202020204" pitchFamily="34" charset="0"/>
              <a:buChar char="•"/>
            </a:pPr>
            <a:r>
              <a:rPr lang="en-US" sz="1200" dirty="0"/>
              <a:t>Proxy tasks. Supervisory System Proxy acts on behalf of the Supervisory System, from which it receives Move commands that are forwarded to Vehicle Control, and it sends AGV acknowledgements to Supervisory System. </a:t>
            </a:r>
          </a:p>
          <a:p>
            <a:pPr marL="285750" lvl="0" indent="-285750" algn="l" rtl="0">
              <a:lnSpc>
                <a:spcPct val="100000"/>
              </a:lnSpc>
              <a:spcBef>
                <a:spcPts val="0"/>
              </a:spcBef>
              <a:spcAft>
                <a:spcPts val="0"/>
              </a:spcAft>
              <a:buFont typeface="Arial" panose="020B0604020202020204" pitchFamily="34" charset="0"/>
              <a:buChar char="•"/>
            </a:pPr>
            <a:r>
              <a:rPr lang="en-US" sz="1200" dirty="0"/>
              <a:t>Supervisory System Proxy is designed as an event-driven task, which is awakened by messages from either the external Supervisory System or the internal Vehicle Control. </a:t>
            </a:r>
          </a:p>
          <a:p>
            <a:pPr marL="285750" lvl="0" indent="-285750" algn="l" rtl="0">
              <a:lnSpc>
                <a:spcPct val="100000"/>
              </a:lnSpc>
              <a:spcBef>
                <a:spcPts val="0"/>
              </a:spcBef>
              <a:spcAft>
                <a:spcPts val="0"/>
              </a:spcAft>
              <a:buFont typeface="Arial" panose="020B0604020202020204" pitchFamily="34" charset="0"/>
              <a:buChar char="•"/>
            </a:pPr>
            <a:r>
              <a:rPr lang="en-US" sz="1200" dirty="0"/>
              <a:t>Note that if a task receives both external and internal messages, it is categorized as an event driven task and not a demand driven task. Display Proxy acts on behalf of the Display System, to which it forwards AGV status messages. </a:t>
            </a:r>
          </a:p>
          <a:p>
            <a:pPr marL="285750" lvl="0" indent="-285750" algn="l" rtl="0">
              <a:lnSpc>
                <a:spcPct val="100000"/>
              </a:lnSpc>
              <a:spcBef>
                <a:spcPts val="0"/>
              </a:spcBef>
              <a:spcAft>
                <a:spcPts val="0"/>
              </a:spcAft>
              <a:buFont typeface="Arial" panose="020B0604020202020204" pitchFamily="34" charset="0"/>
              <a:buChar char="•"/>
            </a:pPr>
            <a:r>
              <a:rPr lang="en-US" sz="1200" dirty="0"/>
              <a:t>Display Proxy is designed as a demand driven task, awakened on demand by the arrival of a message from Vehicle Timer.</a:t>
            </a:r>
          </a:p>
          <a:p>
            <a:pPr marL="0" lvl="0" indent="0" algn="l" rtl="0">
              <a:lnSpc>
                <a:spcPct val="100000"/>
              </a:lnSpc>
              <a:spcBef>
                <a:spcPts val="0"/>
              </a:spcBef>
              <a:spcAft>
                <a:spcPts val="0"/>
              </a:spcAft>
              <a:buFont typeface="Arial" panose="020B0604020202020204" pitchFamily="34" charset="0"/>
              <a:buNone/>
            </a:pPr>
            <a:r>
              <a:rPr lang="en-US" sz="1200" dirty="0"/>
              <a:t>----</a:t>
            </a:r>
          </a:p>
          <a:p>
            <a:pPr marL="285750" lvl="0" indent="-285750" algn="l" rtl="0">
              <a:lnSpc>
                <a:spcPct val="100000"/>
              </a:lnSpc>
              <a:spcBef>
                <a:spcPts val="0"/>
              </a:spcBef>
              <a:spcAft>
                <a:spcPts val="0"/>
              </a:spcAft>
              <a:buFont typeface="Arial" panose="020B0604020202020204" pitchFamily="34" charset="0"/>
              <a:buChar char="•"/>
            </a:pPr>
            <a:r>
              <a:rPr lang="en-US" sz="1200" dirty="0"/>
              <a:t>Control task. Vehicle Control is the centralized state dependent control task for the AGV system. </a:t>
            </a:r>
          </a:p>
          <a:p>
            <a:pPr marL="285750" lvl="0" indent="-285750" algn="l" rtl="0">
              <a:lnSpc>
                <a:spcPct val="100000"/>
              </a:lnSpc>
              <a:spcBef>
                <a:spcPts val="0"/>
              </a:spcBef>
              <a:spcAft>
                <a:spcPts val="0"/>
              </a:spcAft>
              <a:buFont typeface="Arial" panose="020B0604020202020204" pitchFamily="34" charset="0"/>
              <a:buChar char="•"/>
            </a:pPr>
            <a:r>
              <a:rPr lang="en-US" sz="1200" dirty="0"/>
              <a:t>It executes the Vehicle Control state machine and receives messages from other tasks that contain events, causing Vehicle Control to change state and send action messages to other tasks. </a:t>
            </a:r>
          </a:p>
          <a:p>
            <a:pPr marL="285750" lvl="0" indent="-285750" algn="l" rtl="0">
              <a:lnSpc>
                <a:spcPct val="100000"/>
              </a:lnSpc>
              <a:spcBef>
                <a:spcPts val="0"/>
              </a:spcBef>
              <a:spcAft>
                <a:spcPts val="0"/>
              </a:spcAft>
              <a:buFont typeface="Arial" panose="020B0604020202020204" pitchFamily="34" charset="0"/>
              <a:buChar char="•"/>
            </a:pPr>
            <a:r>
              <a:rPr lang="en-US" sz="1200" dirty="0"/>
              <a:t>Vehicle Control is designed as a demand driven task, which is awakened by arrival of a message from either Supervisory System Proxy or Arrival Sensor Component.</a:t>
            </a:r>
          </a:p>
          <a:p>
            <a:pPr marL="0" lvl="0" indent="0" algn="l" rtl="0">
              <a:lnSpc>
                <a:spcPct val="100000"/>
              </a:lnSpc>
              <a:spcBef>
                <a:spcPts val="0"/>
              </a:spcBef>
              <a:spcAft>
                <a:spcPts val="0"/>
              </a:spcAft>
              <a:buFont typeface="Arial" panose="020B0604020202020204" pitchFamily="34" charset="0"/>
              <a:buNone/>
            </a:pPr>
            <a:endParaRPr lang="en-US" sz="1200" dirty="0"/>
          </a:p>
          <a:p>
            <a:pPr marL="0" lvl="0" indent="0" algn="l" rtl="0">
              <a:lnSpc>
                <a:spcPct val="100000"/>
              </a:lnSpc>
              <a:spcBef>
                <a:spcPts val="0"/>
              </a:spcBef>
              <a:spcAft>
                <a:spcPts val="0"/>
              </a:spcAft>
              <a:buFont typeface="Arial" panose="020B0604020202020204" pitchFamily="34" charset="0"/>
              <a:buNone/>
            </a:pPr>
            <a:r>
              <a:rPr lang="en-US" sz="1200" dirty="0"/>
              <a:t>----</a:t>
            </a:r>
          </a:p>
          <a:p>
            <a:pPr marL="285750" lvl="0" indent="-285750" algn="l" rtl="0">
              <a:lnSpc>
                <a:spcPct val="100000"/>
              </a:lnSpc>
              <a:spcBef>
                <a:spcPts val="0"/>
              </a:spcBef>
              <a:spcAft>
                <a:spcPts val="0"/>
              </a:spcAft>
              <a:buFont typeface="Arial" panose="020B0604020202020204" pitchFamily="34" charset="0"/>
              <a:buChar char="•"/>
            </a:pPr>
            <a:r>
              <a:rPr lang="en-US" sz="1200" dirty="0"/>
              <a:t>Output tasks. The Arm Component interfaces to the external Arm. The Arm Interface object from the analysis model is mapped to this output task (see Figures 24.9 and 24.14). </a:t>
            </a:r>
          </a:p>
          <a:p>
            <a:pPr marL="285750" lvl="0" indent="-285750" algn="l" rtl="0">
              <a:lnSpc>
                <a:spcPct val="100000"/>
              </a:lnSpc>
              <a:spcBef>
                <a:spcPts val="0"/>
              </a:spcBef>
              <a:spcAft>
                <a:spcPts val="0"/>
              </a:spcAft>
              <a:buFont typeface="Arial" panose="020B0604020202020204" pitchFamily="34" charset="0"/>
              <a:buChar char="•"/>
            </a:pPr>
            <a:r>
              <a:rPr lang="en-US" sz="1200" dirty="0"/>
              <a:t>Similarly, the Motor Component interfaces to the external Motor and is designed from the analysis model Motor Interface object. </a:t>
            </a:r>
          </a:p>
          <a:p>
            <a:pPr marL="285750" lvl="0" indent="-285750" algn="l" rtl="0">
              <a:lnSpc>
                <a:spcPct val="100000"/>
              </a:lnSpc>
              <a:spcBef>
                <a:spcPts val="0"/>
              </a:spcBef>
              <a:spcAft>
                <a:spcPts val="0"/>
              </a:spcAft>
              <a:buFont typeface="Arial" panose="020B0604020202020204" pitchFamily="34" charset="0"/>
              <a:buChar char="•"/>
            </a:pPr>
            <a:r>
              <a:rPr lang="en-US" sz="1200" dirty="0"/>
              <a:t>Both of the output tasks are designed as demand driven tasks, which are awakened on demand by arrival of a message from Vehicle Control.</a:t>
            </a:r>
          </a:p>
          <a:p>
            <a:pPr marL="0" lvl="0" indent="0" algn="l" rtl="0">
              <a:lnSpc>
                <a:spcPct val="100000"/>
              </a:lnSpc>
              <a:spcBef>
                <a:spcPts val="0"/>
              </a:spcBef>
              <a:spcAft>
                <a:spcPts val="0"/>
              </a:spcAft>
              <a:buFont typeface="Arial" panose="020B0604020202020204" pitchFamily="34" charset="0"/>
              <a:buNone/>
            </a:pPr>
            <a:endParaRPr lang="en-US" sz="1200"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15</a:t>
            </a:fld>
            <a:endParaRPr lang="en-GB"/>
          </a:p>
        </p:txBody>
      </p:sp>
    </p:spTree>
    <p:extLst>
      <p:ext uri="{BB962C8B-B14F-4D97-AF65-F5344CB8AC3E}">
        <p14:creationId xmlns:p14="http://schemas.microsoft.com/office/powerpoint/2010/main" val="873414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Each component port is defined in terms of its provided and/or required interfaces.</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Some producer components – in particular, the input component – do not provide a software interface, because they receive their inputs directly from the external hardware input device. </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However, they require an interface provided by the control component in order to send messages to the control component. </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Figure 24.16 depicts the port and required interface for the input component Arrival Sensor Component. </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This input component, as well as the Supervisory System Proxy component, has the same required interface – </a:t>
            </a:r>
            <a:r>
              <a:rPr lang="en-US" sz="1200" dirty="0" err="1">
                <a:sym typeface="+mn-ea"/>
              </a:rPr>
              <a:t>IAGVControl</a:t>
            </a:r>
            <a:r>
              <a:rPr lang="en-US" sz="1200" dirty="0">
                <a:sym typeface="+mn-ea"/>
              </a:rPr>
              <a:t>, which is provided by the Vehicle Control component.</a:t>
            </a:r>
          </a:p>
          <a:p>
            <a:r>
              <a:rPr lang="en-US" dirty="0"/>
              <a:t>---------</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The output components do not require a software interface because their outputs go directly to external hardware output devices. </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However, they need to provide an interface to receive messages sent by the control component. </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Figure 24.16 depicts the ports and provided interfaces for the two output components of the AGV System.</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18</a:t>
            </a:fld>
            <a:endParaRPr lang="en-GB"/>
          </a:p>
        </p:txBody>
      </p:sp>
    </p:spTree>
    <p:extLst>
      <p:ext uri="{BB962C8B-B14F-4D97-AF65-F5344CB8AC3E}">
        <p14:creationId xmlns:p14="http://schemas.microsoft.com/office/powerpoint/2010/main" val="3832842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Figure 24.17 also shows the specifications of the interfaces in terms of the operations they provide. The Arm Component and Motor Component output components each have a provided port:</a:t>
            </a:r>
          </a:p>
          <a:p>
            <a:pPr marL="742950" lvl="1" indent="-285750" algn="l" rtl="0">
              <a:lnSpc>
                <a:spcPct val="100000"/>
              </a:lnSpc>
              <a:spcBef>
                <a:spcPts val="0"/>
              </a:spcBef>
              <a:spcAft>
                <a:spcPts val="0"/>
              </a:spcAft>
              <a:buFont typeface="Arial" panose="020B0604020202020204" pitchFamily="34" charset="0"/>
              <a:buChar char="•"/>
            </a:pPr>
            <a:r>
              <a:rPr lang="en-US" sz="1800" dirty="0" err="1">
                <a:sym typeface="+mn-ea"/>
              </a:rPr>
              <a:t>PArm</a:t>
            </a:r>
            <a:r>
              <a:rPr lang="en-US" sz="1800" dirty="0">
                <a:sym typeface="+mn-ea"/>
              </a:rPr>
              <a:t> for Arm Component, which provides the interface </a:t>
            </a:r>
            <a:r>
              <a:rPr lang="en-US" sz="1800" dirty="0" err="1">
                <a:sym typeface="+mn-ea"/>
              </a:rPr>
              <a:t>IArm</a:t>
            </a:r>
            <a:endParaRPr lang="en-US" sz="1800" dirty="0">
              <a:sym typeface="+mn-ea"/>
            </a:endParaRPr>
          </a:p>
          <a:p>
            <a:pPr marL="742950" lvl="1" indent="-285750" algn="l" rtl="0">
              <a:lnSpc>
                <a:spcPct val="100000"/>
              </a:lnSpc>
              <a:spcBef>
                <a:spcPts val="0"/>
              </a:spcBef>
              <a:spcAft>
                <a:spcPts val="0"/>
              </a:spcAft>
              <a:buFont typeface="Arial" panose="020B0604020202020204" pitchFamily="34" charset="0"/>
              <a:buChar char="•"/>
            </a:pPr>
            <a:r>
              <a:rPr lang="en-US" sz="1800" dirty="0" err="1">
                <a:sym typeface="+mn-ea"/>
              </a:rPr>
              <a:t>PMotor</a:t>
            </a:r>
            <a:r>
              <a:rPr lang="en-US" sz="1800" dirty="0">
                <a:sym typeface="+mn-ea"/>
              </a:rPr>
              <a:t> for Motor Component, which provides the interface </a:t>
            </a:r>
            <a:r>
              <a:rPr lang="en-US" sz="1800" dirty="0" err="1">
                <a:sym typeface="+mn-ea"/>
              </a:rPr>
              <a:t>IMotor</a:t>
            </a:r>
            <a:r>
              <a:rPr lang="en-US" sz="1800" dirty="0">
                <a:sym typeface="+mn-ea"/>
              </a:rPr>
              <a: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Display Proxy component has a provided port called </a:t>
            </a:r>
            <a:r>
              <a:rPr lang="en-US" sz="1800" dirty="0" err="1">
                <a:sym typeface="+mn-ea"/>
              </a:rPr>
              <a:t>PDisplay</a:t>
            </a:r>
            <a:r>
              <a:rPr lang="en-US" sz="1800" dirty="0">
                <a:sym typeface="+mn-ea"/>
              </a:rPr>
              <a:t>, which in turn provides an interface called </a:t>
            </a:r>
            <a:r>
              <a:rPr lang="en-US" sz="1800" dirty="0" err="1">
                <a:sym typeface="+mn-ea"/>
              </a:rPr>
              <a:t>IDisplay</a:t>
            </a:r>
            <a:r>
              <a:rPr lang="en-US" sz="1800" dirty="0">
                <a:sym typeface="+mn-ea"/>
              </a:rPr>
              <a:t>, as shown in Figure 24.16. Figure 24.17 shows the specification of the interface.</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Some components, such as control components, need to provide interfaces for the producer components to use and require interfaces that are provided by output components.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Vehicle Control component has several ports – one provided port and three required ports – as shown in Figure 24.16.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Each required port is used to interface to a different consumer component and is given the prefix R – for example, </a:t>
            </a:r>
            <a:r>
              <a:rPr lang="en-US" sz="1800" dirty="0" err="1">
                <a:sym typeface="+mn-ea"/>
              </a:rPr>
              <a:t>RArm</a:t>
            </a:r>
            <a:r>
              <a:rPr lang="en-US" sz="1800" dirty="0">
                <a:sym typeface="+mn-ea"/>
              </a:rPr>
              <a: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provided port, which is called </a:t>
            </a:r>
            <a:r>
              <a:rPr lang="en-US" sz="1800" dirty="0" err="1">
                <a:sym typeface="+mn-ea"/>
              </a:rPr>
              <a:t>PAGVControl</a:t>
            </a:r>
            <a:r>
              <a:rPr lang="en-US" sz="1800" dirty="0">
                <a:sym typeface="+mn-ea"/>
              </a:rPr>
              <a:t>, provides the interface </a:t>
            </a:r>
            <a:r>
              <a:rPr lang="en-US" sz="1800" dirty="0" err="1">
                <a:sym typeface="+mn-ea"/>
              </a:rPr>
              <a:t>IAGVControl</a:t>
            </a:r>
            <a:r>
              <a:rPr lang="en-US" sz="1800" dirty="0">
                <a:sym typeface="+mn-ea"/>
              </a:rPr>
              <a:t>, which is required by the producer components.</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Figure 24.17. It is kept simple by having only one operation, </a:t>
            </a:r>
            <a:r>
              <a:rPr lang="en-US" sz="1800" dirty="0" err="1">
                <a:sym typeface="+mn-ea"/>
              </a:rPr>
              <a:t>processControlRequest</a:t>
            </a:r>
            <a:r>
              <a:rPr lang="en-US" sz="1800" dirty="0">
                <a:sym typeface="+mn-ea"/>
              </a:rPr>
              <a:t>, which has an input parameter, </a:t>
            </a:r>
            <a:r>
              <a:rPr lang="en-US" sz="1800" dirty="0" err="1">
                <a:sym typeface="+mn-ea"/>
              </a:rPr>
              <a:t>controlRequest</a:t>
            </a:r>
            <a:r>
              <a:rPr lang="en-US" sz="1800" dirty="0">
                <a:sym typeface="+mn-ea"/>
              </a:rPr>
              <a:t>, that holds the name and contents of the individual message.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Having each control request as a separate operation would make the interface more complicated when considering evolution of the system because it would need the addition or deletion of operations rather than changing a parameter.</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ports and interfaces of the periodic timer component are shown in Figures 24.16 and 24.17. The Vehicle Timer has two required ports with two required interfaces.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first required interface is </a:t>
            </a:r>
            <a:r>
              <a:rPr lang="en-US" sz="1800" dirty="0" err="1">
                <a:sym typeface="+mn-ea"/>
              </a:rPr>
              <a:t>IAGVStatus</a:t>
            </a:r>
            <a:r>
              <a:rPr lang="en-US" sz="1800" dirty="0">
                <a:sym typeface="+mn-ea"/>
              </a:rPr>
              <a:t>, which allows it to read AGV status information from the Vehicle Status data abstraction object.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second required interface is </a:t>
            </a:r>
            <a:r>
              <a:rPr lang="en-US" sz="1800" dirty="0" err="1">
                <a:sym typeface="+mn-ea"/>
              </a:rPr>
              <a:t>IDisplay</a:t>
            </a:r>
            <a:r>
              <a:rPr lang="en-US" sz="1800" dirty="0">
                <a:sym typeface="+mn-ea"/>
              </a:rPr>
              <a:t>, which allows Vehicle Timer to send AGV status messages to Display Proxy</a:t>
            </a:r>
          </a:p>
          <a:p>
            <a:pPr marL="285750" lvl="0" indent="-285750" algn="l" rtl="0">
              <a:lnSpc>
                <a:spcPct val="100000"/>
              </a:lnSpc>
              <a:spcBef>
                <a:spcPts val="0"/>
              </a:spcBef>
              <a:spcAft>
                <a:spcPts val="0"/>
              </a:spcAft>
              <a:buFont typeface="Arial" panose="020B0604020202020204" pitchFamily="34" charset="0"/>
              <a:buChar char="•"/>
            </a:pPr>
            <a:endParaRPr lang="en-US" sz="1800" dirty="0">
              <a:sym typeface="+mn-ea"/>
            </a:endParaRPr>
          </a:p>
        </p:txBody>
      </p:sp>
      <p:sp>
        <p:nvSpPr>
          <p:cNvPr id="4" name="Slide Number Placeholder 3"/>
          <p:cNvSpPr>
            <a:spLocks noGrp="1"/>
          </p:cNvSpPr>
          <p:nvPr>
            <p:ph type="sldNum" sz="quarter" idx="5"/>
          </p:nvPr>
        </p:nvSpPr>
        <p:spPr/>
        <p:txBody>
          <a:bodyPr/>
          <a:lstStyle/>
          <a:p>
            <a:fld id="{CDAE0073-C388-4BBC-94F1-A3FD064D5EAA}" type="slidenum">
              <a:rPr lang="en-GB" smtClean="0"/>
              <a:t>19</a:t>
            </a:fld>
            <a:endParaRPr lang="en-GB"/>
          </a:p>
        </p:txBody>
      </p:sp>
    </p:spTree>
    <p:extLst>
      <p:ext uri="{BB962C8B-B14F-4D97-AF65-F5344CB8AC3E}">
        <p14:creationId xmlns:p14="http://schemas.microsoft.com/office/powerpoint/2010/main" val="3251688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Font typeface="Arial" panose="020B0604020202020204" pitchFamily="34" charset="0"/>
              <a:buNone/>
            </a:pPr>
            <a:r>
              <a:rPr lang="en-US" sz="1800" dirty="0">
                <a:sym typeface="+mn-ea"/>
              </a:rPr>
              <a: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update operation stores the next AGV destination and the command to be executed there (load or unload).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check operation receives the current station number and returns whether this is the destination or not; if it is the destination, it also returns whether the station command is load or unload.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read operation returns the location, destination, and load/unload command.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attributes of the Vehicle Status data abstraction class are given in Figure 24.18.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This figure also depicts the state machine class design for Vehicle State Machine, which is encapsulated inside the Vehicle Control component.</a:t>
            </a:r>
          </a:p>
          <a:p>
            <a:pPr marL="285750" lvl="0" indent="-285750" algn="l" rtl="0">
              <a:lnSpc>
                <a:spcPct val="100000"/>
              </a:lnSpc>
              <a:spcBef>
                <a:spcPts val="0"/>
              </a:spcBef>
              <a:spcAft>
                <a:spcPts val="0"/>
              </a:spcAft>
              <a:buFont typeface="Arial" panose="020B0604020202020204" pitchFamily="34" charset="0"/>
              <a:buChar char="•"/>
            </a:pPr>
            <a:endParaRPr lang="en-US" sz="1800" dirty="0">
              <a:sym typeface="+mn-ea"/>
            </a:endParaRPr>
          </a:p>
        </p:txBody>
      </p:sp>
      <p:sp>
        <p:nvSpPr>
          <p:cNvPr id="4" name="Slide Number Placeholder 3"/>
          <p:cNvSpPr>
            <a:spLocks noGrp="1"/>
          </p:cNvSpPr>
          <p:nvPr>
            <p:ph type="sldNum" sz="quarter" idx="5"/>
          </p:nvPr>
        </p:nvSpPr>
        <p:spPr/>
        <p:txBody>
          <a:bodyPr/>
          <a:lstStyle/>
          <a:p>
            <a:fld id="{CDAE0073-C388-4BBC-94F1-A3FD064D5EAA}" type="slidenum">
              <a:rPr lang="en-GB" smtClean="0"/>
              <a:t>20</a:t>
            </a:fld>
            <a:endParaRPr lang="en-GB"/>
          </a:p>
        </p:txBody>
      </p:sp>
    </p:spTree>
    <p:extLst>
      <p:ext uri="{BB962C8B-B14F-4D97-AF65-F5344CB8AC3E}">
        <p14:creationId xmlns:p14="http://schemas.microsoft.com/office/powerpoint/2010/main" val="61757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The conceptual static model is shown in Figure 24.2 using a class diagram. It depicts a system of systems, consisting of the Supervisory System, the AGV System, and the Display System. </a:t>
            </a:r>
          </a:p>
          <a:p>
            <a:pPr marL="285750" lvl="0" indent="-285750" algn="l" rtl="0">
              <a:lnSpc>
                <a:spcPct val="100000"/>
              </a:lnSpc>
              <a:spcBef>
                <a:spcPts val="0"/>
              </a:spcBef>
              <a:spcAft>
                <a:spcPts val="0"/>
              </a:spcAft>
              <a:buFont typeface="Arial" panose="020B0604020202020204" pitchFamily="34" charset="0"/>
              <a:buChar char="•"/>
            </a:pPr>
            <a:r>
              <a:rPr lang="en-US" sz="1200" dirty="0"/>
              <a:t>The AGV System is modeled as a composite class, which receives commands from and sends acknowledgments to the Supervisory System, and sends status to the Display System. </a:t>
            </a:r>
          </a:p>
          <a:p>
            <a:pPr marL="285750" lvl="0" indent="-285750" algn="l" rtl="0">
              <a:lnSpc>
                <a:spcPct val="100000"/>
              </a:lnSpc>
              <a:spcBef>
                <a:spcPts val="0"/>
              </a:spcBef>
              <a:spcAft>
                <a:spcPts val="0"/>
              </a:spcAft>
              <a:buFont typeface="Arial" panose="020B0604020202020204" pitchFamily="34" charset="0"/>
              <a:buChar char="•"/>
            </a:pPr>
            <a:r>
              <a:rPr lang="en-US" sz="1200" dirty="0"/>
              <a:t>The AGV System is composed of four classes: the Arrival Sensor, the Motor, the Robot Arm, and the Clock.</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77002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The software system context diagram (Figure 24.3) is modeled from the perspective of the software system to be developed, the AGV System. </a:t>
            </a:r>
          </a:p>
          <a:p>
            <a:pPr marL="285750" lvl="0" indent="-285750" algn="l" rtl="0">
              <a:lnSpc>
                <a:spcPct val="100000"/>
              </a:lnSpc>
              <a:spcBef>
                <a:spcPts val="0"/>
              </a:spcBef>
              <a:spcAft>
                <a:spcPts val="0"/>
              </a:spcAft>
              <a:buFont typeface="Arial" panose="020B0604020202020204" pitchFamily="34" charset="0"/>
              <a:buChar char="•"/>
            </a:pPr>
            <a:r>
              <a:rPr lang="en-US" sz="1200" dirty="0"/>
              <a:t>It therefore depicts two external system classes (the Supervisory System and the Display System) and the Clock external timer class, which were originally depicted as actors in the use case model.</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6</a:t>
            </a:fld>
            <a:endParaRPr lang="en-GB"/>
          </a:p>
        </p:txBody>
      </p:sp>
    </p:spTree>
    <p:extLst>
      <p:ext uri="{BB962C8B-B14F-4D97-AF65-F5344CB8AC3E}">
        <p14:creationId xmlns:p14="http://schemas.microsoft.com/office/powerpoint/2010/main" val="87407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Object structuring for the AGV System is depicted in Figure 24.4. For each external class on the software system context diagram, there is a corresponding internal software class. </a:t>
            </a:r>
          </a:p>
          <a:p>
            <a:pPr marL="285750" lvl="0" indent="-285750" algn="l" rtl="0">
              <a:lnSpc>
                <a:spcPct val="100000"/>
              </a:lnSpc>
              <a:spcBef>
                <a:spcPts val="0"/>
              </a:spcBef>
              <a:spcAft>
                <a:spcPts val="0"/>
              </a:spcAft>
              <a:buFont typeface="Arial" panose="020B0604020202020204" pitchFamily="34" charset="0"/>
              <a:buChar char="•"/>
            </a:pPr>
            <a:r>
              <a:rPr lang="en-US" sz="1200" dirty="0"/>
              <a:t>Thus, there are two proxy classes, Supervisory System Proxy and Display Proxy, which communicate with the two external systems, Supervisory System and Display System, respectively. </a:t>
            </a:r>
          </a:p>
          <a:p>
            <a:pPr marL="285750" lvl="0" indent="-285750" algn="l" rtl="0">
              <a:lnSpc>
                <a:spcPct val="100000"/>
              </a:lnSpc>
              <a:spcBef>
                <a:spcPts val="0"/>
              </a:spcBef>
              <a:spcAft>
                <a:spcPts val="0"/>
              </a:spcAft>
              <a:buFont typeface="Arial" panose="020B0604020202020204" pitchFamily="34" charset="0"/>
              <a:buChar char="•"/>
            </a:pPr>
            <a:r>
              <a:rPr lang="en-US" sz="1200" dirty="0"/>
              <a:t>There is one input class, Arrival Sensor Interface, which communicates with the Arrival Sensor external input device, and two output classes, Motor Interface and Arm Interface, which communicate with the Motor and Arm external output devices, respectively. </a:t>
            </a:r>
          </a:p>
          <a:p>
            <a:pPr marL="285750" lvl="0" indent="-285750" algn="l" rtl="0">
              <a:lnSpc>
                <a:spcPct val="100000"/>
              </a:lnSpc>
              <a:spcBef>
                <a:spcPts val="0"/>
              </a:spcBef>
              <a:spcAft>
                <a:spcPts val="0"/>
              </a:spcAft>
              <a:buFont typeface="Arial" panose="020B0604020202020204" pitchFamily="34" charset="0"/>
              <a:buChar char="•"/>
            </a:pPr>
            <a:endParaRPr lang="en-US" sz="1200" dirty="0"/>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There are two additional classes, a state dependent control class, Vehicle Control, which executes the vehicle state machine, and an entity class, Vehicle Status, which contains data about the vehicle destination and command.</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 In addition, there is one timer class, Vehicle Timer.</a:t>
            </a:r>
            <a:endParaRPr lang="en-US" sz="1200"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14996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Vehicle Control executes the vehicle state machine, which is depicted on the state chart in Figure 24.5. The state machine follows the states of the vehicle as it transitions from idle state to moving, arriving at destination, loading or unloading the part, and then restarting.</a:t>
            </a:r>
          </a:p>
          <a:p>
            <a:pPr marL="285750" lvl="0" indent="-285750" algn="l" rtl="0">
              <a:lnSpc>
                <a:spcPct val="100000"/>
              </a:lnSpc>
              <a:spcBef>
                <a:spcPts val="0"/>
              </a:spcBef>
              <a:spcAft>
                <a:spcPts val="0"/>
              </a:spcAft>
              <a:buFont typeface="Arial" panose="020B0604020202020204" pitchFamily="34" charset="0"/>
              <a:buChar char="•"/>
            </a:pPr>
            <a:r>
              <a:rPr lang="en-US" sz="1200" dirty="0"/>
              <a:t>The states are determined by following the main sequence textually described in the Move to Station use case, and are as follows:</a:t>
            </a:r>
          </a:p>
          <a:p>
            <a:pPr marL="285750" lvl="0" indent="-285750" algn="l" rtl="0">
              <a:lnSpc>
                <a:spcPct val="100000"/>
              </a:lnSpc>
              <a:spcBef>
                <a:spcPts val="0"/>
              </a:spcBef>
              <a:spcAft>
                <a:spcPts val="0"/>
              </a:spcAft>
              <a:buFont typeface="Arial" panose="020B0604020202020204" pitchFamily="34" charset="0"/>
              <a:buChar char="•"/>
            </a:pPr>
            <a:r>
              <a:rPr lang="en-US" sz="1200" dirty="0"/>
              <a:t>Idle. This is the initial state, in which the AGV is idle, waiting for a command from the Supervisory System.</a:t>
            </a:r>
          </a:p>
          <a:p>
            <a:pPr marL="285750" lvl="0" indent="-285750" algn="l" rtl="0">
              <a:lnSpc>
                <a:spcPct val="100000"/>
              </a:lnSpc>
              <a:spcBef>
                <a:spcPts val="0"/>
              </a:spcBef>
              <a:spcAft>
                <a:spcPts val="0"/>
              </a:spcAft>
              <a:buFont typeface="Arial" panose="020B0604020202020204" pitchFamily="34" charset="0"/>
              <a:buChar char="•"/>
            </a:pPr>
            <a:r>
              <a:rPr lang="en-US" sz="1200" dirty="0"/>
              <a:t>Starting. This state is entered when the AGV has received a Move to Station message from the Supervisory System and has sent a start command to the motor.</a:t>
            </a:r>
          </a:p>
          <a:p>
            <a:pPr marL="285750" lvl="0" indent="-285750" algn="l" rtl="0">
              <a:lnSpc>
                <a:spcPct val="100000"/>
              </a:lnSpc>
              <a:spcBef>
                <a:spcPts val="0"/>
              </a:spcBef>
              <a:spcAft>
                <a:spcPts val="0"/>
              </a:spcAft>
              <a:buFont typeface="Arial" panose="020B0604020202020204" pitchFamily="34" charset="0"/>
              <a:buChar char="•"/>
            </a:pPr>
            <a:r>
              <a:rPr lang="en-US" sz="1200" dirty="0"/>
              <a:t>Moving. The AGV is moving to the next station.</a:t>
            </a:r>
          </a:p>
          <a:p>
            <a:pPr marL="285750" lvl="0" indent="-285750" algn="l" rtl="0">
              <a:lnSpc>
                <a:spcPct val="100000"/>
              </a:lnSpc>
              <a:spcBef>
                <a:spcPts val="0"/>
              </a:spcBef>
              <a:spcAft>
                <a:spcPts val="0"/>
              </a:spcAft>
              <a:buFont typeface="Arial" panose="020B0604020202020204" pitchFamily="34" charset="0"/>
              <a:buChar char="•"/>
            </a:pPr>
            <a:r>
              <a:rPr lang="en-US" sz="1200" dirty="0"/>
              <a:t>Checking Destination. The AGV has arrived at a station and is checking to determine whether this is its destination.</a:t>
            </a:r>
          </a:p>
          <a:p>
            <a:pPr marL="285750" lvl="0" indent="-285750" algn="l" rtl="0">
              <a:lnSpc>
                <a:spcPct val="100000"/>
              </a:lnSpc>
              <a:spcBef>
                <a:spcPts val="0"/>
              </a:spcBef>
              <a:spcAft>
                <a:spcPts val="0"/>
              </a:spcAft>
              <a:buFont typeface="Arial" panose="020B0604020202020204" pitchFamily="34" charset="0"/>
              <a:buChar char="•"/>
            </a:pPr>
            <a:r>
              <a:rPr lang="en-US" sz="1200" dirty="0"/>
              <a:t>Stopping to Load. This station is the destination, and the AGV is to load a part. The AGV commands the motor to stop on entry to this state.</a:t>
            </a:r>
          </a:p>
          <a:p>
            <a:pPr marL="285750" lvl="0" indent="-285750" algn="l" rtl="0">
              <a:lnSpc>
                <a:spcPct val="100000"/>
              </a:lnSpc>
              <a:spcBef>
                <a:spcPts val="0"/>
              </a:spcBef>
              <a:spcAft>
                <a:spcPts val="0"/>
              </a:spcAft>
              <a:buFont typeface="Arial" panose="020B0604020202020204" pitchFamily="34" charset="0"/>
              <a:buChar char="•"/>
            </a:pPr>
            <a:r>
              <a:rPr lang="en-US" sz="1200" dirty="0"/>
              <a:t>Part Loading. This robot arm is loading the part onto the AGV.</a:t>
            </a:r>
          </a:p>
          <a:p>
            <a:pPr marL="285750" lvl="0" indent="-285750" algn="l" rtl="0">
              <a:lnSpc>
                <a:spcPct val="100000"/>
              </a:lnSpc>
              <a:spcBef>
                <a:spcPts val="0"/>
              </a:spcBef>
              <a:spcAft>
                <a:spcPts val="0"/>
              </a:spcAft>
              <a:buFont typeface="Arial" panose="020B0604020202020204" pitchFamily="34" charset="0"/>
              <a:buChar char="•"/>
            </a:pPr>
            <a:r>
              <a:rPr lang="en-US" sz="1200" dirty="0"/>
              <a:t>Stopping to Unload. This station is the destination, and the AGV is to unload a part. The AGV commands the motor to stop on entry to this state.</a:t>
            </a:r>
          </a:p>
          <a:p>
            <a:pPr marL="285750" lvl="0" indent="-285750" algn="l" rtl="0">
              <a:lnSpc>
                <a:spcPct val="100000"/>
              </a:lnSpc>
              <a:spcBef>
                <a:spcPts val="0"/>
              </a:spcBef>
              <a:spcAft>
                <a:spcPts val="0"/>
              </a:spcAft>
              <a:buFont typeface="Arial" panose="020B0604020202020204" pitchFamily="34" charset="0"/>
              <a:buChar char="•"/>
            </a:pPr>
            <a:r>
              <a:rPr lang="en-US" sz="1200" dirty="0"/>
              <a:t>Part Unloading. This robot arm is unloading the part off the AGV.</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Note that the Stopping to Load and the Stopping to Unload states are kept separate because the actions leaving these states are different (Load and Unload, respectively).</a:t>
            </a:r>
          </a:p>
          <a:p>
            <a:pPr marL="285750" lvl="0" indent="-285750" algn="l" rtl="0">
              <a:lnSpc>
                <a:spcPct val="100000"/>
              </a:lnSpc>
              <a:spcBef>
                <a:spcPts val="0"/>
              </a:spcBef>
              <a:spcAft>
                <a:spcPts val="0"/>
              </a:spcAft>
              <a:buFont typeface="Arial" panose="020B0604020202020204" pitchFamily="34" charset="0"/>
              <a:buChar char="•"/>
            </a:pPr>
            <a:endParaRPr lang="en-US" sz="1200"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8</a:t>
            </a:fld>
            <a:endParaRPr lang="en-GB"/>
          </a:p>
        </p:txBody>
      </p:sp>
    </p:spTree>
    <p:extLst>
      <p:ext uri="{BB962C8B-B14F-4D97-AF65-F5344CB8AC3E}">
        <p14:creationId xmlns:p14="http://schemas.microsoft.com/office/powerpoint/2010/main" val="358488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12750" indent="-285750">
              <a:buFont typeface="Arial" panose="020B0604020202020204" pitchFamily="34" charset="0"/>
              <a:buChar char="•"/>
            </a:pPr>
            <a:r>
              <a:rPr lang="en-US" sz="1200" dirty="0"/>
              <a:t>For each use case, a communication diagram is developed that depicts the objects that participate in the use case and the sequence of messages passed between them.</a:t>
            </a:r>
          </a:p>
          <a:p>
            <a:pPr marL="412750" indent="-285750">
              <a:buFont typeface="Arial" panose="020B0604020202020204" pitchFamily="34" charset="0"/>
              <a:buChar char="•"/>
            </a:pPr>
            <a:r>
              <a:rPr lang="en-US" sz="1200" dirty="0"/>
              <a:t>Several objects realize the main use case, Move to Station; however, only three software objects are needed to realize the supporting use case, Send Vehicle Status.</a:t>
            </a:r>
          </a:p>
          <a:p>
            <a:pPr marL="285750" lvl="0" indent="-285750" algn="l" rtl="0">
              <a:lnSpc>
                <a:spcPct val="100000"/>
              </a:lnSpc>
              <a:spcBef>
                <a:spcPts val="0"/>
              </a:spcBef>
              <a:spcAft>
                <a:spcPts val="0"/>
              </a:spcAft>
              <a:buFont typeface="Arial" panose="020B0604020202020204" pitchFamily="34" charset="0"/>
              <a:buChar char="•"/>
            </a:pPr>
            <a:r>
              <a:rPr lang="en-US" sz="1200" dirty="0"/>
              <a:t>In the communication diagram for the Move to Station use case (Figure 24.6), the sequence of external inputs and external outputs on the communication diagram corresponds to the sequence described in the use case and starts with the command sent by the Supervisory System, which is the primary actor. </a:t>
            </a:r>
          </a:p>
          <a:p>
            <a:pPr marL="285750" lvl="0" indent="-285750" algn="l" rtl="0">
              <a:lnSpc>
                <a:spcPct val="100000"/>
              </a:lnSpc>
              <a:spcBef>
                <a:spcPts val="0"/>
              </a:spcBef>
              <a:spcAft>
                <a:spcPts val="0"/>
              </a:spcAft>
              <a:buFont typeface="Arial" panose="020B0604020202020204" pitchFamily="34" charset="0"/>
              <a:buChar char="•"/>
            </a:pPr>
            <a:r>
              <a:rPr lang="en-US" sz="1200" dirty="0"/>
              <a:t>The objects that realize this use case are Supervisory System Proxy, which receives the inputs from the Supervisory System; Vehicle Control, which controls the objects that participate in the use case; Vehicle Status, for storing and retrieving destination location information; </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Arm Interface and Motor Interface, for interfacing to the two external output devices; and Arrival Sensor Interface, for receiving input from the arrival sensor.</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The message sequence description is as follows for a scenario in which the vehicle goes past the first station and stops at the second station to load a part</a:t>
            </a:r>
            <a:endParaRPr lang="en-US" sz="1200" dirty="0"/>
          </a:p>
          <a:p>
            <a:pPr marL="285750" lvl="0" indent="-285750" algn="l" rtl="0">
              <a:lnSpc>
                <a:spcPct val="100000"/>
              </a:lnSpc>
              <a:spcBef>
                <a:spcPts val="0"/>
              </a:spcBef>
              <a:spcAft>
                <a:spcPts val="0"/>
              </a:spcAft>
              <a:buFont typeface="Arial" panose="020B0604020202020204" pitchFamily="34" charset="0"/>
              <a:buChar char="•"/>
            </a:pPr>
            <a:endParaRPr lang="en-US" sz="1200"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92283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The communication diagram for the Send Vehicle Status use case is shown in Figure 24.8. The objects that realize this use case are the Vehicle Timer, which receives clock inputs, Vehicle Status, which stores status information, and Display Proxy, which sends vehicle status to the external Display System. </a:t>
            </a:r>
          </a:p>
          <a:p>
            <a:pPr marL="285750" lvl="0" indent="-285750" algn="l" rtl="0">
              <a:lnSpc>
                <a:spcPct val="100000"/>
              </a:lnSpc>
              <a:spcBef>
                <a:spcPts val="0"/>
              </a:spcBef>
              <a:spcAft>
                <a:spcPts val="0"/>
              </a:spcAft>
              <a:buFont typeface="Arial" panose="020B0604020202020204" pitchFamily="34" charset="0"/>
              <a:buChar char="•"/>
            </a:pPr>
            <a:r>
              <a:rPr lang="en-US" sz="1200" dirty="0"/>
              <a:t>The message sequence starts with the external timer event from the external Clock and the message numbering is as follows:</a:t>
            </a:r>
          </a:p>
          <a:p>
            <a:pPr marL="285750" lvl="0" indent="-285750" algn="l" rtl="0">
              <a:lnSpc>
                <a:spcPct val="100000"/>
              </a:lnSpc>
              <a:spcBef>
                <a:spcPts val="0"/>
              </a:spcBef>
              <a:spcAft>
                <a:spcPts val="0"/>
              </a:spcAft>
              <a:buFont typeface="Arial" panose="020B0604020202020204" pitchFamily="34" charset="0"/>
              <a:buChar char="•"/>
            </a:pPr>
            <a:r>
              <a:rPr lang="en-US" sz="1200" dirty="0"/>
              <a:t>1: Clock sends Timer Event to Vehicle Timer.</a:t>
            </a:r>
          </a:p>
          <a:p>
            <a:pPr marL="285750" lvl="0" indent="-285750" algn="l" rtl="0">
              <a:lnSpc>
                <a:spcPct val="100000"/>
              </a:lnSpc>
              <a:spcBef>
                <a:spcPts val="0"/>
              </a:spcBef>
              <a:spcAft>
                <a:spcPts val="0"/>
              </a:spcAft>
              <a:buFont typeface="Arial" panose="020B0604020202020204" pitchFamily="34" charset="0"/>
              <a:buChar char="•"/>
            </a:pPr>
            <a:r>
              <a:rPr lang="en-US" sz="1200" dirty="0"/>
              <a:t>1.1, 1.2: Vehicle Timer reads Vehicle Status.</a:t>
            </a:r>
          </a:p>
          <a:p>
            <a:pPr marL="285750" lvl="0" indent="-285750" algn="l" rtl="0">
              <a:lnSpc>
                <a:spcPct val="100000"/>
              </a:lnSpc>
              <a:spcBef>
                <a:spcPts val="0"/>
              </a:spcBef>
              <a:spcAft>
                <a:spcPts val="0"/>
              </a:spcAft>
              <a:buFont typeface="Arial" panose="020B0604020202020204" pitchFamily="34" charset="0"/>
              <a:buChar char="•"/>
            </a:pPr>
            <a:r>
              <a:rPr lang="en-US" sz="1200" dirty="0"/>
              <a:t>1.3: Vehicle Timer sends Update Status message to Display Proxy.</a:t>
            </a:r>
          </a:p>
          <a:p>
            <a:pPr marL="285750" lvl="0" indent="-285750" algn="l" rtl="0">
              <a:lnSpc>
                <a:spcPct val="100000"/>
              </a:lnSpc>
              <a:spcBef>
                <a:spcPts val="0"/>
              </a:spcBef>
              <a:spcAft>
                <a:spcPts val="0"/>
              </a:spcAft>
              <a:buFont typeface="Arial" panose="020B0604020202020204" pitchFamily="34" charset="0"/>
              <a:buChar char="•"/>
            </a:pPr>
            <a:r>
              <a:rPr lang="en-US" sz="1200" dirty="0"/>
              <a:t>1.4: Display Proxy sends Vehicle Status to external Display System</a:t>
            </a:r>
          </a:p>
          <a:p>
            <a:pPr marL="285750" lvl="0" indent="-285750" algn="l" rtl="0">
              <a:lnSpc>
                <a:spcPct val="100000"/>
              </a:lnSpc>
              <a:spcBef>
                <a:spcPts val="0"/>
              </a:spcBef>
              <a:spcAft>
                <a:spcPts val="0"/>
              </a:spcAft>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CDAE0073-C388-4BBC-94F1-A3FD064D5EAA}" type="slidenum">
              <a:rPr lang="en-GB" smtClean="0"/>
              <a:t>10</a:t>
            </a:fld>
            <a:endParaRPr lang="en-GB"/>
          </a:p>
        </p:txBody>
      </p:sp>
    </p:spTree>
    <p:extLst>
      <p:ext uri="{BB962C8B-B14F-4D97-AF65-F5344CB8AC3E}">
        <p14:creationId xmlns:p14="http://schemas.microsoft.com/office/powerpoint/2010/main" val="848701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The software architecture of the AGV System is designed around a centralized control pattern. </a:t>
            </a:r>
          </a:p>
          <a:p>
            <a:pPr marL="285750" lvl="0" indent="-285750" algn="l" rtl="0">
              <a:lnSpc>
                <a:spcPct val="100000"/>
              </a:lnSpc>
              <a:spcBef>
                <a:spcPts val="0"/>
              </a:spcBef>
              <a:spcAft>
                <a:spcPts val="0"/>
              </a:spcAft>
              <a:buFont typeface="Arial" panose="020B0604020202020204" pitchFamily="34" charset="0"/>
              <a:buChar char="•"/>
            </a:pPr>
            <a:r>
              <a:rPr lang="en-US" sz="1200" dirty="0"/>
              <a:t>Centralized control is provided by the Vehicle Control component Real-Time Software Architecture Case Study 483 receiving inputs from the Supervisory System and the Arrival Sensor, and controlling the external environment by means of the Motor and Arm. </a:t>
            </a:r>
          </a:p>
          <a:p>
            <a:pPr marL="285750" lvl="0" indent="-285750" algn="l" rtl="0">
              <a:lnSpc>
                <a:spcPct val="100000"/>
              </a:lnSpc>
              <a:spcBef>
                <a:spcPts val="0"/>
              </a:spcBef>
              <a:spcAft>
                <a:spcPts val="0"/>
              </a:spcAft>
              <a:buFont typeface="Arial" panose="020B0604020202020204" pitchFamily="34" charset="0"/>
              <a:buChar char="•"/>
            </a:pPr>
            <a:r>
              <a:rPr lang="en-US" sz="1200" dirty="0">
                <a:sym typeface="+mn-ea"/>
              </a:rPr>
              <a:t>When viewed from the larger perspective of a factory automation system, the architecture is a based around a hierarchical control pattern, with several instances of the AGV System(each instance controlling an individual vehicle) operating under the overall direction of a Supervisory System, which provides hierarchical control of the individual AGVs by sending move commands to each vehicle.</a:t>
            </a:r>
          </a:p>
          <a:p>
            <a:pPr marL="0" lvl="0" indent="0" algn="l" rtl="0">
              <a:lnSpc>
                <a:spcPct val="100000"/>
              </a:lnSpc>
              <a:spcBef>
                <a:spcPts val="0"/>
              </a:spcBef>
              <a:spcAft>
                <a:spcPts val="0"/>
              </a:spcAft>
              <a:buFont typeface="Arial" panose="020B0604020202020204" pitchFamily="34" charset="0"/>
              <a:buNone/>
            </a:pPr>
            <a:r>
              <a:rPr lang="en-US" sz="1200" b="1" i="1" dirty="0">
                <a:sym typeface="+mn-ea"/>
              </a:rPr>
              <a:t>-------------Integrated Communication Diagram</a:t>
            </a:r>
            <a:endParaRPr lang="en-US" sz="1200" b="1" i="1" dirty="0"/>
          </a:p>
          <a:p>
            <a:pPr marL="285750" lvl="0" indent="-285750" algn="l" rtl="0">
              <a:lnSpc>
                <a:spcPct val="100000"/>
              </a:lnSpc>
              <a:spcBef>
                <a:spcPts val="0"/>
              </a:spcBef>
              <a:spcAft>
                <a:spcPts val="0"/>
              </a:spcAft>
              <a:buFont typeface="Arial" panose="020B0604020202020204" pitchFamily="34" charset="0"/>
              <a:buChar char="•"/>
            </a:pPr>
            <a:r>
              <a:rPr lang="en-US" sz="1200" dirty="0"/>
              <a:t>The initial attempt at design modeling involves developing the integrated communication diagram for the AGV System, which requires the integration of the two use case–based communication diagrams shown in Figures 24.6 and 24.8. </a:t>
            </a:r>
          </a:p>
          <a:p>
            <a:pPr marL="285750" lvl="0" indent="-285750" algn="l" rtl="0">
              <a:lnSpc>
                <a:spcPct val="100000"/>
              </a:lnSpc>
              <a:spcBef>
                <a:spcPts val="0"/>
              </a:spcBef>
              <a:spcAft>
                <a:spcPts val="0"/>
              </a:spcAft>
              <a:buFont typeface="Arial" panose="020B0604020202020204" pitchFamily="34" charset="0"/>
              <a:buChar char="•"/>
            </a:pPr>
            <a:r>
              <a:rPr lang="en-US" sz="1200" dirty="0"/>
              <a:t>The integrated communication diagram is depicted in Figure 24.9. The integration is quite straightforward, because the only object that participates in both the use case–based communication diagrams is Vehicle Status. </a:t>
            </a:r>
          </a:p>
          <a:p>
            <a:pPr marL="285750" lvl="0" indent="-285750" algn="l" rtl="0">
              <a:lnSpc>
                <a:spcPct val="100000"/>
              </a:lnSpc>
              <a:spcBef>
                <a:spcPts val="0"/>
              </a:spcBef>
              <a:spcAft>
                <a:spcPts val="0"/>
              </a:spcAft>
              <a:buFont typeface="Arial" panose="020B0604020202020204" pitchFamily="34" charset="0"/>
              <a:buChar char="•"/>
            </a:pPr>
            <a:r>
              <a:rPr lang="en-US" sz="1200" dirty="0"/>
              <a:t>The integrated communication diagram is a generic communication diagram in that it depicts all possible communications between the objects.</a:t>
            </a:r>
          </a:p>
          <a:p>
            <a:pPr marL="285750" lvl="0" indent="-285750" algn="l" rtl="0">
              <a:lnSpc>
                <a:spcPct val="100000"/>
              </a:lnSpc>
              <a:spcBef>
                <a:spcPts val="0"/>
              </a:spcBef>
              <a:spcAft>
                <a:spcPts val="0"/>
              </a:spcAft>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CDAE0073-C388-4BBC-94F1-A3FD064D5EAA}" type="slidenum">
              <a:rPr lang="en-GB" smtClean="0"/>
              <a:t>11</a:t>
            </a:fld>
            <a:endParaRPr lang="en-GB"/>
          </a:p>
        </p:txBody>
      </p:sp>
    </p:spTree>
    <p:extLst>
      <p:ext uri="{BB962C8B-B14F-4D97-AF65-F5344CB8AC3E}">
        <p14:creationId xmlns:p14="http://schemas.microsoft.com/office/powerpoint/2010/main" val="1090942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200" dirty="0"/>
              <a:t>The distributed software architecture for the Factory Automation System, which is a system of systems, is shown on the system communication diagram in Figure 24.10. </a:t>
            </a:r>
          </a:p>
          <a:p>
            <a:pPr marL="285750" lvl="0" indent="-285750" algn="l" rtl="0">
              <a:lnSpc>
                <a:spcPct val="100000"/>
              </a:lnSpc>
              <a:spcBef>
                <a:spcPts val="0"/>
              </a:spcBef>
              <a:spcAft>
                <a:spcPts val="0"/>
              </a:spcAft>
              <a:buFont typeface="Arial" panose="020B0604020202020204" pitchFamily="34" charset="0"/>
              <a:buChar char="•"/>
            </a:pPr>
            <a:r>
              <a:rPr lang="en-US" sz="1200" dirty="0"/>
              <a:t>It depicts the three interacting distributed systems (designed as components): the Supervisory System, the Automated Guided Vehicle (AGV) System, and the Display System. </a:t>
            </a:r>
          </a:p>
          <a:p>
            <a:pPr marL="285750" lvl="0" indent="-285750" algn="l" rtl="0">
              <a:lnSpc>
                <a:spcPct val="100000"/>
              </a:lnSpc>
              <a:spcBef>
                <a:spcPts val="0"/>
              </a:spcBef>
              <a:spcAft>
                <a:spcPts val="0"/>
              </a:spcAft>
              <a:buFont typeface="Arial" panose="020B0604020202020204" pitchFamily="34" charset="0"/>
              <a:buChar char="•"/>
            </a:pPr>
            <a:r>
              <a:rPr lang="en-US" sz="1200" dirty="0"/>
              <a:t>There is one instance of the Supervisory System, and multiple instances of the AGV System and the Display System. All communication between the distributed components is asynchronous, which allows the greatest flexibility in message communication. </a:t>
            </a:r>
          </a:p>
          <a:p>
            <a:pPr marL="285750" lvl="0" indent="-285750" algn="l" rtl="0">
              <a:lnSpc>
                <a:spcPct val="100000"/>
              </a:lnSpc>
              <a:spcBef>
                <a:spcPts val="0"/>
              </a:spcBef>
              <a:spcAft>
                <a:spcPts val="0"/>
              </a:spcAft>
              <a:buFont typeface="Arial" panose="020B0604020202020204" pitchFamily="34" charset="0"/>
              <a:buChar char="•"/>
            </a:pPr>
            <a:r>
              <a:rPr lang="en-US" sz="1200" dirty="0"/>
              <a:t>Communication between the Supervisory System and the AGV System is an example of bidirectional asynchronous communication.</a:t>
            </a:r>
          </a:p>
        </p:txBody>
      </p:sp>
      <p:sp>
        <p:nvSpPr>
          <p:cNvPr id="4" name="Slide Number Placeholder 3"/>
          <p:cNvSpPr>
            <a:spLocks noGrp="1"/>
          </p:cNvSpPr>
          <p:nvPr>
            <p:ph type="sldNum" sz="quarter" idx="5"/>
          </p:nvPr>
        </p:nvSpPr>
        <p:spPr/>
        <p:txBody>
          <a:bodyPr/>
          <a:lstStyle/>
          <a:p>
            <a:fld id="{CDAE0073-C388-4BBC-94F1-A3FD064D5EAA}" type="slidenum">
              <a:rPr lang="en-GB" smtClean="0"/>
              <a:t>12</a:t>
            </a:fld>
            <a:endParaRPr lang="en-GB"/>
          </a:p>
        </p:txBody>
      </p:sp>
    </p:spTree>
    <p:extLst>
      <p:ext uri="{BB962C8B-B14F-4D97-AF65-F5344CB8AC3E}">
        <p14:creationId xmlns:p14="http://schemas.microsoft.com/office/powerpoint/2010/main" val="177071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21</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24/12/2023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2235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Ch14 - Real-Time Software Architecture Case Study: Automated Guided Vehicle System</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4C5A-588A-4B42-8F9C-B671033F9332}"/>
              </a:ext>
            </a:extLst>
          </p:cNvPr>
          <p:cNvSpPr>
            <a:spLocks noGrp="1"/>
          </p:cNvSpPr>
          <p:nvPr>
            <p:ph type="title"/>
          </p:nvPr>
        </p:nvSpPr>
        <p:spPr/>
        <p:txBody>
          <a:bodyPr>
            <a:normAutofit fontScale="90000"/>
          </a:bodyPr>
          <a:lstStyle/>
          <a:p>
            <a:r>
              <a:rPr lang="en-US" dirty="0"/>
              <a:t>Dynamic Modeling</a:t>
            </a:r>
            <a:br>
              <a:rPr lang="en-US" dirty="0"/>
            </a:br>
            <a:r>
              <a:rPr lang="en-US" sz="3100" i="1" dirty="0"/>
              <a:t>Dynamic Interaction Modeling</a:t>
            </a:r>
          </a:p>
        </p:txBody>
      </p:sp>
      <p:pic>
        <p:nvPicPr>
          <p:cNvPr id="4" name="Picture 3">
            <a:extLst>
              <a:ext uri="{FF2B5EF4-FFF2-40B4-BE49-F238E27FC236}">
                <a16:creationId xmlns:a16="http://schemas.microsoft.com/office/drawing/2014/main" id="{3092D695-3DFB-4C77-972A-BCCA300142BF}"/>
              </a:ext>
            </a:extLst>
          </p:cNvPr>
          <p:cNvPicPr>
            <a:picLocks noChangeAspect="1"/>
          </p:cNvPicPr>
          <p:nvPr/>
        </p:nvPicPr>
        <p:blipFill>
          <a:blip r:embed="rId3"/>
          <a:stretch>
            <a:fillRect/>
          </a:stretch>
        </p:blipFill>
        <p:spPr>
          <a:xfrm>
            <a:off x="2627784" y="954829"/>
            <a:ext cx="4474839" cy="5903171"/>
          </a:xfrm>
          <a:prstGeom prst="rect">
            <a:avLst/>
          </a:prstGeom>
        </p:spPr>
      </p:pic>
    </p:spTree>
    <p:extLst>
      <p:ext uri="{BB962C8B-B14F-4D97-AF65-F5344CB8AC3E}">
        <p14:creationId xmlns:p14="http://schemas.microsoft.com/office/powerpoint/2010/main" val="261811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4C5A-588A-4B42-8F9C-B671033F9332}"/>
              </a:ext>
            </a:extLst>
          </p:cNvPr>
          <p:cNvSpPr>
            <a:spLocks noGrp="1"/>
          </p:cNvSpPr>
          <p:nvPr>
            <p:ph type="title"/>
          </p:nvPr>
        </p:nvSpPr>
        <p:spPr/>
        <p:txBody>
          <a:bodyPr>
            <a:normAutofit fontScale="90000"/>
          </a:bodyPr>
          <a:lstStyle/>
          <a:p>
            <a:r>
              <a:rPr lang="en-US" dirty="0"/>
              <a:t>Design Modeling</a:t>
            </a:r>
            <a:br>
              <a:rPr lang="en-US" dirty="0"/>
            </a:br>
            <a:r>
              <a:rPr lang="en-US" sz="3100" i="1" dirty="0">
                <a:sym typeface="+mn-ea"/>
              </a:rPr>
              <a:t>Integrated Communication Diagram</a:t>
            </a:r>
            <a:endParaRPr lang="en-US" i="1" dirty="0"/>
          </a:p>
        </p:txBody>
      </p:sp>
      <p:pic>
        <p:nvPicPr>
          <p:cNvPr id="5" name="Picture 4">
            <a:extLst>
              <a:ext uri="{FF2B5EF4-FFF2-40B4-BE49-F238E27FC236}">
                <a16:creationId xmlns:a16="http://schemas.microsoft.com/office/drawing/2014/main" id="{CE15A27E-E380-4C24-A7D4-6DF4C678D7DF}"/>
              </a:ext>
            </a:extLst>
          </p:cNvPr>
          <p:cNvPicPr>
            <a:picLocks noChangeAspect="1"/>
          </p:cNvPicPr>
          <p:nvPr/>
        </p:nvPicPr>
        <p:blipFill>
          <a:blip r:embed="rId3"/>
          <a:stretch>
            <a:fillRect/>
          </a:stretch>
        </p:blipFill>
        <p:spPr>
          <a:xfrm>
            <a:off x="683568" y="908720"/>
            <a:ext cx="8003231" cy="5319417"/>
          </a:xfrm>
          <a:prstGeom prst="rect">
            <a:avLst/>
          </a:prstGeom>
        </p:spPr>
      </p:pic>
    </p:spTree>
    <p:extLst>
      <p:ext uri="{BB962C8B-B14F-4D97-AF65-F5344CB8AC3E}">
        <p14:creationId xmlns:p14="http://schemas.microsoft.com/office/powerpoint/2010/main" val="302889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4C5A-588A-4B42-8F9C-B671033F9332}"/>
              </a:ext>
            </a:extLst>
          </p:cNvPr>
          <p:cNvSpPr>
            <a:spLocks noGrp="1"/>
          </p:cNvSpPr>
          <p:nvPr>
            <p:ph type="title"/>
          </p:nvPr>
        </p:nvSpPr>
        <p:spPr/>
        <p:txBody>
          <a:bodyPr>
            <a:noAutofit/>
          </a:bodyPr>
          <a:lstStyle/>
          <a:p>
            <a:r>
              <a:rPr lang="en-US" sz="3200" dirty="0"/>
              <a:t>Design Modeling</a:t>
            </a:r>
            <a:br>
              <a:rPr lang="en-US" sz="3200" dirty="0"/>
            </a:br>
            <a:r>
              <a:rPr lang="en-US" sz="2800" i="1" dirty="0">
                <a:sym typeface="+mn-ea"/>
              </a:rPr>
              <a:t>Factory Automation System 1/3</a:t>
            </a:r>
            <a:endParaRPr lang="en-US" sz="2800" i="1" dirty="0"/>
          </a:p>
        </p:txBody>
      </p:sp>
      <p:pic>
        <p:nvPicPr>
          <p:cNvPr id="6" name="Picture 5">
            <a:extLst>
              <a:ext uri="{FF2B5EF4-FFF2-40B4-BE49-F238E27FC236}">
                <a16:creationId xmlns:a16="http://schemas.microsoft.com/office/drawing/2014/main" id="{BD63711C-3A08-45E3-BFA5-870BBD56E3A9}"/>
              </a:ext>
            </a:extLst>
          </p:cNvPr>
          <p:cNvPicPr>
            <a:picLocks noChangeAspect="1"/>
          </p:cNvPicPr>
          <p:nvPr/>
        </p:nvPicPr>
        <p:blipFill>
          <a:blip r:embed="rId3"/>
          <a:stretch>
            <a:fillRect/>
          </a:stretch>
        </p:blipFill>
        <p:spPr>
          <a:xfrm>
            <a:off x="611560" y="3068960"/>
            <a:ext cx="4395401" cy="3168352"/>
          </a:xfrm>
          <a:prstGeom prst="rect">
            <a:avLst/>
          </a:prstGeom>
        </p:spPr>
      </p:pic>
      <p:pic>
        <p:nvPicPr>
          <p:cNvPr id="7" name="Picture 6">
            <a:extLst>
              <a:ext uri="{FF2B5EF4-FFF2-40B4-BE49-F238E27FC236}">
                <a16:creationId xmlns:a16="http://schemas.microsoft.com/office/drawing/2014/main" id="{676E7088-E84D-49CA-A0EF-D404BCA514B8}"/>
              </a:ext>
            </a:extLst>
          </p:cNvPr>
          <p:cNvPicPr>
            <a:picLocks noChangeAspect="1"/>
          </p:cNvPicPr>
          <p:nvPr/>
        </p:nvPicPr>
        <p:blipFill>
          <a:blip r:embed="rId4"/>
          <a:stretch>
            <a:fillRect/>
          </a:stretch>
        </p:blipFill>
        <p:spPr>
          <a:xfrm>
            <a:off x="4150328" y="1052736"/>
            <a:ext cx="4382112" cy="3505689"/>
          </a:xfrm>
          <a:prstGeom prst="rect">
            <a:avLst/>
          </a:prstGeom>
        </p:spPr>
      </p:pic>
    </p:spTree>
    <p:extLst>
      <p:ext uri="{BB962C8B-B14F-4D97-AF65-F5344CB8AC3E}">
        <p14:creationId xmlns:p14="http://schemas.microsoft.com/office/powerpoint/2010/main" val="184255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4C5A-588A-4B42-8F9C-B671033F9332}"/>
              </a:ext>
            </a:extLst>
          </p:cNvPr>
          <p:cNvSpPr>
            <a:spLocks noGrp="1"/>
          </p:cNvSpPr>
          <p:nvPr>
            <p:ph type="title"/>
          </p:nvPr>
        </p:nvSpPr>
        <p:spPr/>
        <p:txBody>
          <a:bodyPr>
            <a:noAutofit/>
          </a:bodyPr>
          <a:lstStyle/>
          <a:p>
            <a:r>
              <a:rPr lang="en-US" sz="3200" dirty="0"/>
              <a:t>Design Modeling</a:t>
            </a:r>
            <a:br>
              <a:rPr lang="en-US" sz="3200" dirty="0"/>
            </a:br>
            <a:r>
              <a:rPr lang="en-US" sz="2800" i="1" dirty="0">
                <a:sym typeface="+mn-ea"/>
              </a:rPr>
              <a:t>Factory Automation System 2/3</a:t>
            </a:r>
            <a:endParaRPr lang="en-US" sz="2800" i="1" dirty="0"/>
          </a:p>
        </p:txBody>
      </p:sp>
      <p:pic>
        <p:nvPicPr>
          <p:cNvPr id="5" name="Picture 4">
            <a:extLst>
              <a:ext uri="{FF2B5EF4-FFF2-40B4-BE49-F238E27FC236}">
                <a16:creationId xmlns:a16="http://schemas.microsoft.com/office/drawing/2014/main" id="{A13FB241-569F-4BEA-B38D-D655740E38D9}"/>
              </a:ext>
            </a:extLst>
          </p:cNvPr>
          <p:cNvPicPr>
            <a:picLocks noChangeAspect="1"/>
          </p:cNvPicPr>
          <p:nvPr/>
        </p:nvPicPr>
        <p:blipFill>
          <a:blip r:embed="rId3"/>
          <a:stretch>
            <a:fillRect/>
          </a:stretch>
        </p:blipFill>
        <p:spPr>
          <a:xfrm>
            <a:off x="200612" y="908720"/>
            <a:ext cx="8619860" cy="4527544"/>
          </a:xfrm>
          <a:prstGeom prst="rect">
            <a:avLst/>
          </a:prstGeom>
        </p:spPr>
      </p:pic>
    </p:spTree>
    <p:extLst>
      <p:ext uri="{BB962C8B-B14F-4D97-AF65-F5344CB8AC3E}">
        <p14:creationId xmlns:p14="http://schemas.microsoft.com/office/powerpoint/2010/main" val="295970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4C5A-588A-4B42-8F9C-B671033F9332}"/>
              </a:ext>
            </a:extLst>
          </p:cNvPr>
          <p:cNvSpPr>
            <a:spLocks noGrp="1"/>
          </p:cNvSpPr>
          <p:nvPr>
            <p:ph type="title"/>
          </p:nvPr>
        </p:nvSpPr>
        <p:spPr/>
        <p:txBody>
          <a:bodyPr>
            <a:noAutofit/>
          </a:bodyPr>
          <a:lstStyle/>
          <a:p>
            <a:r>
              <a:rPr lang="en-US" sz="3200" dirty="0"/>
              <a:t>Design Modeling</a:t>
            </a:r>
            <a:br>
              <a:rPr lang="en-US" sz="3200" dirty="0"/>
            </a:br>
            <a:r>
              <a:rPr lang="en-US" sz="2800" i="1" dirty="0">
                <a:sym typeface="+mn-ea"/>
              </a:rPr>
              <a:t>Factory Automation System 3/3</a:t>
            </a:r>
            <a:endParaRPr lang="en-US" sz="2800" i="1" dirty="0"/>
          </a:p>
        </p:txBody>
      </p:sp>
      <p:pic>
        <p:nvPicPr>
          <p:cNvPr id="4" name="Picture 3">
            <a:extLst>
              <a:ext uri="{FF2B5EF4-FFF2-40B4-BE49-F238E27FC236}">
                <a16:creationId xmlns:a16="http://schemas.microsoft.com/office/drawing/2014/main" id="{32C8E2E5-31FC-4207-BF4D-9F49AF99BA9C}"/>
              </a:ext>
            </a:extLst>
          </p:cNvPr>
          <p:cNvPicPr>
            <a:picLocks noChangeAspect="1"/>
          </p:cNvPicPr>
          <p:nvPr/>
        </p:nvPicPr>
        <p:blipFill>
          <a:blip r:embed="rId3"/>
          <a:stretch>
            <a:fillRect/>
          </a:stretch>
        </p:blipFill>
        <p:spPr>
          <a:xfrm>
            <a:off x="755576" y="1124744"/>
            <a:ext cx="7997220" cy="4248472"/>
          </a:xfrm>
          <a:prstGeom prst="rect">
            <a:avLst/>
          </a:prstGeom>
        </p:spPr>
      </p:pic>
    </p:spTree>
    <p:extLst>
      <p:ext uri="{BB962C8B-B14F-4D97-AF65-F5344CB8AC3E}">
        <p14:creationId xmlns:p14="http://schemas.microsoft.com/office/powerpoint/2010/main" val="400181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B306-880F-4C2E-8DEA-A38738815597}"/>
              </a:ext>
            </a:extLst>
          </p:cNvPr>
          <p:cNvSpPr>
            <a:spLocks noGrp="1"/>
          </p:cNvSpPr>
          <p:nvPr>
            <p:ph type="title"/>
          </p:nvPr>
        </p:nvSpPr>
        <p:spPr/>
        <p:txBody>
          <a:bodyPr>
            <a:normAutofit fontScale="90000"/>
          </a:bodyPr>
          <a:lstStyle/>
          <a:p>
            <a:r>
              <a:rPr lang="en-US" sz="3600" dirty="0">
                <a:sym typeface="+mn-ea"/>
              </a:rPr>
              <a:t>Design Modeling</a:t>
            </a:r>
            <a:br>
              <a:rPr lang="en-US" sz="3600" dirty="0">
                <a:sym typeface="+mn-ea"/>
              </a:rPr>
            </a:br>
            <a:r>
              <a:rPr lang="en-US" sz="3100" i="1" dirty="0">
                <a:sym typeface="+mn-ea"/>
              </a:rPr>
              <a:t>Concurrent Software Architecture</a:t>
            </a:r>
            <a:endParaRPr lang="en-US" i="1" dirty="0"/>
          </a:p>
        </p:txBody>
      </p:sp>
      <p:pic>
        <p:nvPicPr>
          <p:cNvPr id="5" name="Picture 4">
            <a:extLst>
              <a:ext uri="{FF2B5EF4-FFF2-40B4-BE49-F238E27FC236}">
                <a16:creationId xmlns:a16="http://schemas.microsoft.com/office/drawing/2014/main" id="{AD07A0F4-EECE-4BCF-BDCC-557A2DEB2B8B}"/>
              </a:ext>
            </a:extLst>
          </p:cNvPr>
          <p:cNvPicPr>
            <a:picLocks noChangeAspect="1"/>
          </p:cNvPicPr>
          <p:nvPr/>
        </p:nvPicPr>
        <p:blipFill>
          <a:blip r:embed="rId3"/>
          <a:stretch>
            <a:fillRect/>
          </a:stretch>
        </p:blipFill>
        <p:spPr>
          <a:xfrm>
            <a:off x="323528" y="908720"/>
            <a:ext cx="8712968" cy="5549871"/>
          </a:xfrm>
          <a:prstGeom prst="rect">
            <a:avLst/>
          </a:prstGeom>
        </p:spPr>
      </p:pic>
    </p:spTree>
    <p:extLst>
      <p:ext uri="{BB962C8B-B14F-4D97-AF65-F5344CB8AC3E}">
        <p14:creationId xmlns:p14="http://schemas.microsoft.com/office/powerpoint/2010/main" val="277561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B22E-7488-45A3-A490-688ABB363629}"/>
              </a:ext>
            </a:extLst>
          </p:cNvPr>
          <p:cNvSpPr>
            <a:spLocks noGrp="1"/>
          </p:cNvSpPr>
          <p:nvPr>
            <p:ph type="title"/>
          </p:nvPr>
        </p:nvSpPr>
        <p:spPr/>
        <p:txBody>
          <a:bodyPr>
            <a:normAutofit fontScale="90000"/>
          </a:bodyPr>
          <a:lstStyle/>
          <a:p>
            <a:r>
              <a:rPr lang="en-US" sz="3600" dirty="0">
                <a:sym typeface="+mn-ea"/>
              </a:rPr>
              <a:t>Design Modeling</a:t>
            </a:r>
            <a:br>
              <a:rPr lang="en-US" sz="3600" dirty="0">
                <a:sym typeface="+mn-ea"/>
              </a:rPr>
            </a:br>
            <a:r>
              <a:rPr lang="en-US" sz="3100" i="1" dirty="0">
                <a:sym typeface="+mn-ea"/>
              </a:rPr>
              <a:t>Architectural Communication Patterns</a:t>
            </a:r>
            <a:endParaRPr lang="en-US" i="1" dirty="0"/>
          </a:p>
        </p:txBody>
      </p:sp>
      <p:sp>
        <p:nvSpPr>
          <p:cNvPr id="3" name="Content Placeholder 2">
            <a:extLst>
              <a:ext uri="{FF2B5EF4-FFF2-40B4-BE49-F238E27FC236}">
                <a16:creationId xmlns:a16="http://schemas.microsoft.com/office/drawing/2014/main" id="{58897C32-CE31-41AA-9AA8-FD0842CCB33D}"/>
              </a:ext>
            </a:extLst>
          </p:cNvPr>
          <p:cNvSpPr>
            <a:spLocks noGrp="1"/>
          </p:cNvSpPr>
          <p:nvPr>
            <p:ph idx="1"/>
          </p:nvPr>
        </p:nvSpPr>
        <p:spPr/>
        <p:txBody>
          <a:bodyPr>
            <a:normAutofit/>
          </a:bodyPr>
          <a:lstStyle/>
          <a:p>
            <a:pPr marL="0" indent="0">
              <a:buNone/>
            </a:pPr>
            <a:r>
              <a:rPr lang="en-US" sz="3600" dirty="0"/>
              <a:t>To handle the variety of communication between the tasks in the AGV System, four communication patterns are applied</a:t>
            </a:r>
          </a:p>
          <a:p>
            <a:pPr lvl="1"/>
            <a:r>
              <a:rPr lang="en-US" sz="3200" dirty="0"/>
              <a:t>Asynchronous Message Communication</a:t>
            </a:r>
          </a:p>
          <a:p>
            <a:pPr lvl="1"/>
            <a:r>
              <a:rPr lang="en-US" sz="3200" dirty="0"/>
              <a:t>Bidirectional Asynchronous Communication</a:t>
            </a:r>
          </a:p>
          <a:p>
            <a:pPr lvl="1"/>
            <a:r>
              <a:rPr lang="en-US" sz="3200" dirty="0"/>
              <a:t>Synchronous Message Communication without Reply</a:t>
            </a:r>
          </a:p>
          <a:p>
            <a:pPr lvl="1"/>
            <a:r>
              <a:rPr lang="en-US" sz="3200" dirty="0"/>
              <a:t>Call/Return</a:t>
            </a:r>
          </a:p>
        </p:txBody>
      </p:sp>
    </p:spTree>
    <p:extLst>
      <p:ext uri="{BB962C8B-B14F-4D97-AF65-F5344CB8AC3E}">
        <p14:creationId xmlns:p14="http://schemas.microsoft.com/office/powerpoint/2010/main" val="99047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F79A-E8E5-42CE-BE9D-BAEDBD90FF7C}"/>
              </a:ext>
            </a:extLst>
          </p:cNvPr>
          <p:cNvSpPr>
            <a:spLocks noGrp="1"/>
          </p:cNvSpPr>
          <p:nvPr>
            <p:ph type="title"/>
          </p:nvPr>
        </p:nvSpPr>
        <p:spPr/>
        <p:txBody>
          <a:bodyPr>
            <a:normAutofit fontScale="90000"/>
          </a:bodyPr>
          <a:lstStyle/>
          <a:p>
            <a:r>
              <a:rPr lang="en-US" dirty="0"/>
              <a:t>Design Modeling</a:t>
            </a:r>
            <a:br>
              <a:rPr lang="en-US" dirty="0"/>
            </a:br>
            <a:r>
              <a:rPr lang="en-US" sz="3100" i="1" dirty="0"/>
              <a:t>Component-Based Software Architecture</a:t>
            </a:r>
          </a:p>
        </p:txBody>
      </p:sp>
      <p:sp>
        <p:nvSpPr>
          <p:cNvPr id="3" name="Content Placeholder 2">
            <a:extLst>
              <a:ext uri="{FF2B5EF4-FFF2-40B4-BE49-F238E27FC236}">
                <a16:creationId xmlns:a16="http://schemas.microsoft.com/office/drawing/2014/main" id="{D69A3E71-A1AC-451D-A771-FE4569201BE0}"/>
              </a:ext>
            </a:extLst>
          </p:cNvPr>
          <p:cNvSpPr>
            <a:spLocks noGrp="1"/>
          </p:cNvSpPr>
          <p:nvPr>
            <p:ph idx="1"/>
          </p:nvPr>
        </p:nvSpPr>
        <p:spPr/>
        <p:txBody>
          <a:bodyPr>
            <a:normAutofit/>
          </a:bodyPr>
          <a:lstStyle/>
          <a:p>
            <a:pPr marL="0" indent="0" algn="just">
              <a:buNone/>
            </a:pPr>
            <a:r>
              <a:rPr lang="en-US" sz="2000" dirty="0">
                <a:sym typeface="+mn-ea"/>
              </a:rPr>
              <a:t>The Automated Guided Vehicle System component is designed as a composite component that contains eight simple part components; seven of these are concurrent components (Supervisory System Proxy, Arrival Sensor Component, Vehicle Control, Vehicle Timer, Arm Component, Motor Component, and Display Proxy), and the other is a passive data abstraction object (Vehicle Status).</a:t>
            </a:r>
          </a:p>
          <a:p>
            <a:endParaRPr lang="en-US" sz="2000" dirty="0"/>
          </a:p>
        </p:txBody>
      </p:sp>
      <p:pic>
        <p:nvPicPr>
          <p:cNvPr id="5" name="Picture 4">
            <a:extLst>
              <a:ext uri="{FF2B5EF4-FFF2-40B4-BE49-F238E27FC236}">
                <a16:creationId xmlns:a16="http://schemas.microsoft.com/office/drawing/2014/main" id="{1101D604-9CED-4A26-AE10-2700FBBDEE8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59632" y="2781821"/>
            <a:ext cx="7272808" cy="3900870"/>
          </a:xfrm>
          <a:prstGeom prst="rect">
            <a:avLst/>
          </a:prstGeom>
        </p:spPr>
      </p:pic>
    </p:spTree>
    <p:extLst>
      <p:ext uri="{BB962C8B-B14F-4D97-AF65-F5344CB8AC3E}">
        <p14:creationId xmlns:p14="http://schemas.microsoft.com/office/powerpoint/2010/main" val="44753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F79A-E8E5-42CE-BE9D-BAEDBD90FF7C}"/>
              </a:ext>
            </a:extLst>
          </p:cNvPr>
          <p:cNvSpPr>
            <a:spLocks noGrp="1"/>
          </p:cNvSpPr>
          <p:nvPr>
            <p:ph type="title"/>
          </p:nvPr>
        </p:nvSpPr>
        <p:spPr/>
        <p:txBody>
          <a:bodyPr>
            <a:normAutofit fontScale="90000"/>
          </a:bodyPr>
          <a:lstStyle/>
          <a:p>
            <a:r>
              <a:rPr lang="en-US" dirty="0"/>
              <a:t>Design Modeling</a:t>
            </a:r>
            <a:br>
              <a:rPr lang="en-US" dirty="0"/>
            </a:br>
            <a:r>
              <a:rPr lang="en-US" sz="3200" i="1" dirty="0">
                <a:sym typeface="+mn-ea"/>
              </a:rPr>
              <a:t>Design of Component Interfaces 1/3</a:t>
            </a:r>
            <a:endParaRPr lang="en-US" sz="3100" i="1" dirty="0"/>
          </a:p>
        </p:txBody>
      </p:sp>
      <p:pic>
        <p:nvPicPr>
          <p:cNvPr id="7" name="Picture 6">
            <a:extLst>
              <a:ext uri="{FF2B5EF4-FFF2-40B4-BE49-F238E27FC236}">
                <a16:creationId xmlns:a16="http://schemas.microsoft.com/office/drawing/2014/main" id="{FC51115E-0693-4908-9F1D-C0576110AC21}"/>
              </a:ext>
            </a:extLst>
          </p:cNvPr>
          <p:cNvPicPr>
            <a:picLocks noChangeAspect="1"/>
          </p:cNvPicPr>
          <p:nvPr/>
        </p:nvPicPr>
        <p:blipFill>
          <a:blip r:embed="rId3"/>
          <a:stretch>
            <a:fillRect/>
          </a:stretch>
        </p:blipFill>
        <p:spPr>
          <a:xfrm>
            <a:off x="351676" y="1124744"/>
            <a:ext cx="8335123" cy="4608512"/>
          </a:xfrm>
          <a:prstGeom prst="rect">
            <a:avLst/>
          </a:prstGeom>
        </p:spPr>
      </p:pic>
    </p:spTree>
    <p:extLst>
      <p:ext uri="{BB962C8B-B14F-4D97-AF65-F5344CB8AC3E}">
        <p14:creationId xmlns:p14="http://schemas.microsoft.com/office/powerpoint/2010/main" val="6486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F79A-E8E5-42CE-BE9D-BAEDBD90FF7C}"/>
              </a:ext>
            </a:extLst>
          </p:cNvPr>
          <p:cNvSpPr>
            <a:spLocks noGrp="1"/>
          </p:cNvSpPr>
          <p:nvPr>
            <p:ph type="title"/>
          </p:nvPr>
        </p:nvSpPr>
        <p:spPr/>
        <p:txBody>
          <a:bodyPr>
            <a:normAutofit fontScale="90000"/>
          </a:bodyPr>
          <a:lstStyle/>
          <a:p>
            <a:r>
              <a:rPr lang="en-US" dirty="0"/>
              <a:t>Design Modeling</a:t>
            </a:r>
            <a:br>
              <a:rPr lang="en-US" dirty="0"/>
            </a:br>
            <a:r>
              <a:rPr lang="en-US" sz="3200" i="1" dirty="0">
                <a:sym typeface="+mn-ea"/>
              </a:rPr>
              <a:t>Design of Component Interfaces 2/3</a:t>
            </a:r>
            <a:endParaRPr lang="en-US" sz="3100" i="1" dirty="0"/>
          </a:p>
        </p:txBody>
      </p:sp>
      <p:pic>
        <p:nvPicPr>
          <p:cNvPr id="4" name="Picture 3">
            <a:extLst>
              <a:ext uri="{FF2B5EF4-FFF2-40B4-BE49-F238E27FC236}">
                <a16:creationId xmlns:a16="http://schemas.microsoft.com/office/drawing/2014/main" id="{66F8336B-16A3-42D6-871A-9A85368E0AE8}"/>
              </a:ext>
            </a:extLst>
          </p:cNvPr>
          <p:cNvPicPr>
            <a:picLocks noChangeAspect="1"/>
          </p:cNvPicPr>
          <p:nvPr/>
        </p:nvPicPr>
        <p:blipFill>
          <a:blip r:embed="rId3"/>
          <a:stretch>
            <a:fillRect/>
          </a:stretch>
        </p:blipFill>
        <p:spPr>
          <a:xfrm>
            <a:off x="611560" y="1052736"/>
            <a:ext cx="8195524" cy="4176464"/>
          </a:xfrm>
          <a:prstGeom prst="rect">
            <a:avLst/>
          </a:prstGeom>
        </p:spPr>
      </p:pic>
    </p:spTree>
    <p:extLst>
      <p:ext uri="{BB962C8B-B14F-4D97-AF65-F5344CB8AC3E}">
        <p14:creationId xmlns:p14="http://schemas.microsoft.com/office/powerpoint/2010/main" val="347442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a:xfrm>
            <a:off x="457200" y="976312"/>
            <a:ext cx="8229600" cy="5621039"/>
          </a:xfrm>
        </p:spPr>
        <p:txBody>
          <a:bodyPr>
            <a:normAutofit/>
          </a:bodyPr>
          <a:lstStyle/>
          <a:p>
            <a:pPr>
              <a:spcBef>
                <a:spcPts val="0"/>
              </a:spcBef>
            </a:pPr>
            <a:r>
              <a:rPr lang="en-US" sz="3200" dirty="0"/>
              <a:t>Problem Description</a:t>
            </a:r>
          </a:p>
          <a:p>
            <a:pPr>
              <a:spcBef>
                <a:spcPts val="0"/>
              </a:spcBef>
            </a:pPr>
            <a:r>
              <a:rPr lang="en-US" sz="3200" dirty="0"/>
              <a:t>Use Case Modeling</a:t>
            </a:r>
          </a:p>
          <a:p>
            <a:pPr>
              <a:spcBef>
                <a:spcPts val="0"/>
              </a:spcBef>
            </a:pPr>
            <a:r>
              <a:rPr lang="en-US" sz="3200" dirty="0"/>
              <a:t>Static Modeling</a:t>
            </a:r>
          </a:p>
          <a:p>
            <a:pPr>
              <a:spcBef>
                <a:spcPts val="0"/>
              </a:spcBef>
            </a:pPr>
            <a:r>
              <a:rPr lang="en-US" sz="3200" dirty="0"/>
              <a:t>Dynamic Modeling</a:t>
            </a:r>
          </a:p>
          <a:p>
            <a:pPr>
              <a:spcBef>
                <a:spcPts val="0"/>
              </a:spcBef>
            </a:pPr>
            <a:r>
              <a:rPr lang="en-US" sz="3200" dirty="0"/>
              <a:t>Design Modeling</a:t>
            </a:r>
          </a:p>
          <a:p>
            <a:pPr>
              <a:spcBef>
                <a:spcPts val="0"/>
              </a:spcBef>
            </a:pPr>
            <a:endParaRPr lang="en-US" sz="3200" b="0" dirty="0"/>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F79A-E8E5-42CE-BE9D-BAEDBD90FF7C}"/>
              </a:ext>
            </a:extLst>
          </p:cNvPr>
          <p:cNvSpPr>
            <a:spLocks noGrp="1"/>
          </p:cNvSpPr>
          <p:nvPr>
            <p:ph type="title"/>
          </p:nvPr>
        </p:nvSpPr>
        <p:spPr/>
        <p:txBody>
          <a:bodyPr>
            <a:normAutofit fontScale="90000"/>
          </a:bodyPr>
          <a:lstStyle/>
          <a:p>
            <a:r>
              <a:rPr lang="en-US" dirty="0"/>
              <a:t>Design Modeling</a:t>
            </a:r>
            <a:br>
              <a:rPr lang="en-US" dirty="0"/>
            </a:br>
            <a:r>
              <a:rPr lang="en-US" sz="3200" i="1" dirty="0">
                <a:sym typeface="+mn-ea"/>
              </a:rPr>
              <a:t>Design of Component Interfaces 3/3</a:t>
            </a:r>
            <a:endParaRPr lang="en-US" sz="3100" i="1" dirty="0"/>
          </a:p>
        </p:txBody>
      </p:sp>
      <p:pic>
        <p:nvPicPr>
          <p:cNvPr id="5" name="Picture 4">
            <a:extLst>
              <a:ext uri="{FF2B5EF4-FFF2-40B4-BE49-F238E27FC236}">
                <a16:creationId xmlns:a16="http://schemas.microsoft.com/office/drawing/2014/main" id="{71B75F62-6F00-4D4A-A09F-C0823E8ED4A0}"/>
              </a:ext>
            </a:extLst>
          </p:cNvPr>
          <p:cNvPicPr>
            <a:picLocks noChangeAspect="1"/>
          </p:cNvPicPr>
          <p:nvPr/>
        </p:nvPicPr>
        <p:blipFill>
          <a:blip r:embed="rId3"/>
          <a:stretch>
            <a:fillRect/>
          </a:stretch>
        </p:blipFill>
        <p:spPr>
          <a:xfrm>
            <a:off x="554122" y="908720"/>
            <a:ext cx="8035756" cy="4464496"/>
          </a:xfrm>
          <a:prstGeom prst="rect">
            <a:avLst/>
          </a:prstGeom>
        </p:spPr>
      </p:pic>
    </p:spTree>
    <p:extLst>
      <p:ext uri="{BB962C8B-B14F-4D97-AF65-F5344CB8AC3E}">
        <p14:creationId xmlns:p14="http://schemas.microsoft.com/office/powerpoint/2010/main" val="3543941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C7F6-37E5-41DC-83CB-92F1C8EF4AA4}"/>
              </a:ext>
            </a:extLst>
          </p:cNvPr>
          <p:cNvSpPr>
            <a:spLocks noGrp="1"/>
          </p:cNvSpPr>
          <p:nvPr>
            <p:ph type="title"/>
          </p:nvPr>
        </p:nvSpPr>
        <p:spPr/>
        <p:txBody>
          <a:bodyPr>
            <a:normAutofit/>
          </a:bodyPr>
          <a:lstStyle/>
          <a:p>
            <a:r>
              <a:rPr lang="en-US" sz="3600" dirty="0"/>
              <a:t>Problem Description</a:t>
            </a:r>
            <a:endParaRPr lang="en-US" dirty="0"/>
          </a:p>
        </p:txBody>
      </p:sp>
      <p:sp>
        <p:nvSpPr>
          <p:cNvPr id="3" name="Content Placeholder 2">
            <a:extLst>
              <a:ext uri="{FF2B5EF4-FFF2-40B4-BE49-F238E27FC236}">
                <a16:creationId xmlns:a16="http://schemas.microsoft.com/office/drawing/2014/main" id="{B9B4CC54-8819-4C22-82B6-87DDAB85969E}"/>
              </a:ext>
            </a:extLst>
          </p:cNvPr>
          <p:cNvSpPr>
            <a:spLocks noGrp="1"/>
          </p:cNvSpPr>
          <p:nvPr>
            <p:ph idx="1"/>
          </p:nvPr>
        </p:nvSpPr>
        <p:spPr/>
        <p:txBody>
          <a:bodyPr>
            <a:normAutofit fontScale="77500" lnSpcReduction="20000"/>
          </a:bodyPr>
          <a:lstStyle/>
          <a:p>
            <a:pPr marL="412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An AGV System has the following characteristics:</a:t>
            </a:r>
          </a:p>
          <a:p>
            <a:pPr marL="412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computer-based AGV can move along a track in the factory in a clockwise direction, and start and stop at factory stations. </a:t>
            </a:r>
          </a:p>
          <a:p>
            <a:pPr marL="412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AGV system receives Move commands from an external Supervisory System. It sends vehicle Acknowledgements (Acks) to the Supervisory System</a:t>
            </a:r>
          </a:p>
          <a:p>
            <a:pPr marL="412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indicating that is has started moving, passed a station, or stopped at a station. The AGV system also sends vehicle status to an external Display System every 30 seconds.</a:t>
            </a:r>
          </a:p>
          <a:p>
            <a:pPr marL="412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It is given that the arrival sensor is an event-driven input device and that the motor and arm are passive I/O devices. It is also given that the AGV system communicates with the Supervisory System and Display System by means of messages.</a:t>
            </a:r>
          </a:p>
          <a:p>
            <a:pPr marL="12700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89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BCB0-47AB-4021-BF4D-E0131BEF00F5}"/>
              </a:ext>
            </a:extLst>
          </p:cNvPr>
          <p:cNvSpPr>
            <a:spLocks noGrp="1"/>
          </p:cNvSpPr>
          <p:nvPr>
            <p:ph type="title"/>
          </p:nvPr>
        </p:nvSpPr>
        <p:spPr/>
        <p:txBody>
          <a:bodyPr>
            <a:normAutofit/>
          </a:bodyPr>
          <a:lstStyle/>
          <a:p>
            <a:r>
              <a:rPr lang="en-US" sz="3600" dirty="0"/>
              <a:t>Use Case Modeling</a:t>
            </a:r>
            <a:endParaRPr lang="en-US" dirty="0"/>
          </a:p>
        </p:txBody>
      </p:sp>
      <p:pic>
        <p:nvPicPr>
          <p:cNvPr id="4" name="Picture 3">
            <a:extLst>
              <a:ext uri="{FF2B5EF4-FFF2-40B4-BE49-F238E27FC236}">
                <a16:creationId xmlns:a16="http://schemas.microsoft.com/office/drawing/2014/main" id="{DC147629-1912-4B02-BB77-597DDA64D329}"/>
              </a:ext>
            </a:extLst>
          </p:cNvPr>
          <p:cNvPicPr>
            <a:picLocks noChangeAspect="1"/>
          </p:cNvPicPr>
          <p:nvPr/>
        </p:nvPicPr>
        <p:blipFill>
          <a:blip r:embed="rId3"/>
          <a:stretch>
            <a:fillRect/>
          </a:stretch>
        </p:blipFill>
        <p:spPr>
          <a:xfrm>
            <a:off x="466593" y="1052736"/>
            <a:ext cx="8220206" cy="3960440"/>
          </a:xfrm>
          <a:prstGeom prst="rect">
            <a:avLst/>
          </a:prstGeom>
        </p:spPr>
      </p:pic>
    </p:spTree>
    <p:extLst>
      <p:ext uri="{BB962C8B-B14F-4D97-AF65-F5344CB8AC3E}">
        <p14:creationId xmlns:p14="http://schemas.microsoft.com/office/powerpoint/2010/main" val="3689944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FAE1-9FBF-480D-B11E-12B4EBAE71BD}"/>
              </a:ext>
            </a:extLst>
          </p:cNvPr>
          <p:cNvSpPr>
            <a:spLocks noGrp="1"/>
          </p:cNvSpPr>
          <p:nvPr>
            <p:ph type="title"/>
          </p:nvPr>
        </p:nvSpPr>
        <p:spPr/>
        <p:txBody>
          <a:bodyPr/>
          <a:lstStyle/>
          <a:p>
            <a:r>
              <a:rPr lang="en-US" dirty="0"/>
              <a:t>Static Modeling</a:t>
            </a:r>
          </a:p>
        </p:txBody>
      </p:sp>
      <p:pic>
        <p:nvPicPr>
          <p:cNvPr id="4" name="Picture 3">
            <a:extLst>
              <a:ext uri="{FF2B5EF4-FFF2-40B4-BE49-F238E27FC236}">
                <a16:creationId xmlns:a16="http://schemas.microsoft.com/office/drawing/2014/main" id="{735338AF-8918-449A-BC4C-A6AA517672BE}"/>
              </a:ext>
            </a:extLst>
          </p:cNvPr>
          <p:cNvPicPr>
            <a:picLocks noChangeAspect="1"/>
          </p:cNvPicPr>
          <p:nvPr/>
        </p:nvPicPr>
        <p:blipFill>
          <a:blip r:embed="rId3"/>
          <a:stretch>
            <a:fillRect/>
          </a:stretch>
        </p:blipFill>
        <p:spPr>
          <a:xfrm>
            <a:off x="433537" y="1196752"/>
            <a:ext cx="8509636" cy="4248472"/>
          </a:xfrm>
          <a:prstGeom prst="rect">
            <a:avLst/>
          </a:prstGeom>
        </p:spPr>
      </p:pic>
    </p:spTree>
    <p:extLst>
      <p:ext uri="{BB962C8B-B14F-4D97-AF65-F5344CB8AC3E}">
        <p14:creationId xmlns:p14="http://schemas.microsoft.com/office/powerpoint/2010/main" val="206332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EFE6-F832-4F51-8D49-C01194CDBE5A}"/>
              </a:ext>
            </a:extLst>
          </p:cNvPr>
          <p:cNvSpPr>
            <a:spLocks noGrp="1"/>
          </p:cNvSpPr>
          <p:nvPr>
            <p:ph type="title"/>
          </p:nvPr>
        </p:nvSpPr>
        <p:spPr/>
        <p:txBody>
          <a:bodyPr>
            <a:normAutofit fontScale="90000"/>
          </a:bodyPr>
          <a:lstStyle/>
          <a:p>
            <a:r>
              <a:rPr lang="en-US" dirty="0"/>
              <a:t>Static Modeling</a:t>
            </a:r>
            <a:br>
              <a:rPr lang="en-US" dirty="0"/>
            </a:br>
            <a:r>
              <a:rPr lang="en-US" sz="3100" i="1" dirty="0">
                <a:sym typeface="+mn-ea"/>
              </a:rPr>
              <a:t>Software System Context Modeling</a:t>
            </a:r>
            <a:endParaRPr lang="en-US" sz="3100" i="1" dirty="0"/>
          </a:p>
        </p:txBody>
      </p:sp>
      <p:pic>
        <p:nvPicPr>
          <p:cNvPr id="4" name="Picture 3">
            <a:extLst>
              <a:ext uri="{FF2B5EF4-FFF2-40B4-BE49-F238E27FC236}">
                <a16:creationId xmlns:a16="http://schemas.microsoft.com/office/drawing/2014/main" id="{E1BF1A09-31E8-44CC-9E05-C3737B59E882}"/>
              </a:ext>
            </a:extLst>
          </p:cNvPr>
          <p:cNvPicPr>
            <a:picLocks noChangeAspect="1"/>
          </p:cNvPicPr>
          <p:nvPr/>
        </p:nvPicPr>
        <p:blipFill>
          <a:blip r:embed="rId3"/>
          <a:stretch>
            <a:fillRect/>
          </a:stretch>
        </p:blipFill>
        <p:spPr>
          <a:xfrm>
            <a:off x="683568" y="980728"/>
            <a:ext cx="8163668" cy="4248472"/>
          </a:xfrm>
          <a:prstGeom prst="rect">
            <a:avLst/>
          </a:prstGeom>
        </p:spPr>
      </p:pic>
    </p:spTree>
    <p:extLst>
      <p:ext uri="{BB962C8B-B14F-4D97-AF65-F5344CB8AC3E}">
        <p14:creationId xmlns:p14="http://schemas.microsoft.com/office/powerpoint/2010/main" val="325216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45D49-58D5-4930-8AAD-077B6BFDDF7A}"/>
              </a:ext>
            </a:extLst>
          </p:cNvPr>
          <p:cNvSpPr>
            <a:spLocks noGrp="1"/>
          </p:cNvSpPr>
          <p:nvPr>
            <p:ph type="title"/>
          </p:nvPr>
        </p:nvSpPr>
        <p:spPr/>
        <p:txBody>
          <a:bodyPr>
            <a:normAutofit fontScale="90000"/>
          </a:bodyPr>
          <a:lstStyle/>
          <a:p>
            <a:r>
              <a:rPr lang="en-US" dirty="0"/>
              <a:t>Static Modeling</a:t>
            </a:r>
            <a:br>
              <a:rPr lang="en-US" dirty="0"/>
            </a:br>
            <a:r>
              <a:rPr lang="en-US" sz="3100" i="1" dirty="0"/>
              <a:t>Object and Class Structuring</a:t>
            </a:r>
          </a:p>
        </p:txBody>
      </p:sp>
      <p:pic>
        <p:nvPicPr>
          <p:cNvPr id="4" name="Picture 3">
            <a:extLst>
              <a:ext uri="{FF2B5EF4-FFF2-40B4-BE49-F238E27FC236}">
                <a16:creationId xmlns:a16="http://schemas.microsoft.com/office/drawing/2014/main" id="{97269D71-441A-4A9F-A3D6-E5809318BE1D}"/>
              </a:ext>
            </a:extLst>
          </p:cNvPr>
          <p:cNvPicPr>
            <a:picLocks noChangeAspect="1"/>
          </p:cNvPicPr>
          <p:nvPr/>
        </p:nvPicPr>
        <p:blipFill>
          <a:blip r:embed="rId3"/>
          <a:stretch>
            <a:fillRect/>
          </a:stretch>
        </p:blipFill>
        <p:spPr>
          <a:xfrm>
            <a:off x="510859" y="980728"/>
            <a:ext cx="8159629" cy="4392488"/>
          </a:xfrm>
          <a:prstGeom prst="rect">
            <a:avLst/>
          </a:prstGeom>
        </p:spPr>
      </p:pic>
    </p:spTree>
    <p:extLst>
      <p:ext uri="{BB962C8B-B14F-4D97-AF65-F5344CB8AC3E}">
        <p14:creationId xmlns:p14="http://schemas.microsoft.com/office/powerpoint/2010/main" val="423830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7805-E972-40C8-A8E3-00647845C9FA}"/>
              </a:ext>
            </a:extLst>
          </p:cNvPr>
          <p:cNvSpPr>
            <a:spLocks noGrp="1"/>
          </p:cNvSpPr>
          <p:nvPr>
            <p:ph type="title"/>
          </p:nvPr>
        </p:nvSpPr>
        <p:spPr/>
        <p:txBody>
          <a:bodyPr>
            <a:normAutofit fontScale="90000"/>
          </a:bodyPr>
          <a:lstStyle/>
          <a:p>
            <a:r>
              <a:rPr lang="en-US" dirty="0"/>
              <a:t>Dynamic Modeling</a:t>
            </a:r>
            <a:br>
              <a:rPr lang="en-US" dirty="0"/>
            </a:br>
            <a:r>
              <a:rPr lang="en-US" sz="3100" i="1" dirty="0"/>
              <a:t>Dynamic State Machine Modeling</a:t>
            </a:r>
          </a:p>
        </p:txBody>
      </p:sp>
      <p:pic>
        <p:nvPicPr>
          <p:cNvPr id="5" name="Picture 4">
            <a:extLst>
              <a:ext uri="{FF2B5EF4-FFF2-40B4-BE49-F238E27FC236}">
                <a16:creationId xmlns:a16="http://schemas.microsoft.com/office/drawing/2014/main" id="{E69BE6D1-258D-485C-B5CC-91B731F5CA4B}"/>
              </a:ext>
            </a:extLst>
          </p:cNvPr>
          <p:cNvPicPr>
            <a:picLocks noChangeAspect="1"/>
          </p:cNvPicPr>
          <p:nvPr/>
        </p:nvPicPr>
        <p:blipFill>
          <a:blip r:embed="rId3"/>
          <a:stretch>
            <a:fillRect/>
          </a:stretch>
        </p:blipFill>
        <p:spPr>
          <a:xfrm>
            <a:off x="474537" y="980728"/>
            <a:ext cx="8228038" cy="4537582"/>
          </a:xfrm>
          <a:prstGeom prst="rect">
            <a:avLst/>
          </a:prstGeom>
        </p:spPr>
      </p:pic>
    </p:spTree>
    <p:extLst>
      <p:ext uri="{BB962C8B-B14F-4D97-AF65-F5344CB8AC3E}">
        <p14:creationId xmlns:p14="http://schemas.microsoft.com/office/powerpoint/2010/main" val="130351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4C5A-588A-4B42-8F9C-B671033F9332}"/>
              </a:ext>
            </a:extLst>
          </p:cNvPr>
          <p:cNvSpPr>
            <a:spLocks noGrp="1"/>
          </p:cNvSpPr>
          <p:nvPr>
            <p:ph type="title"/>
          </p:nvPr>
        </p:nvSpPr>
        <p:spPr/>
        <p:txBody>
          <a:bodyPr>
            <a:normAutofit fontScale="90000"/>
          </a:bodyPr>
          <a:lstStyle/>
          <a:p>
            <a:r>
              <a:rPr lang="en-US" dirty="0"/>
              <a:t>Dynamic Modeling</a:t>
            </a:r>
            <a:br>
              <a:rPr lang="en-US" dirty="0"/>
            </a:br>
            <a:r>
              <a:rPr lang="en-US" sz="3100" i="1" dirty="0"/>
              <a:t>Dynamic Interaction Modeling</a:t>
            </a:r>
          </a:p>
        </p:txBody>
      </p:sp>
      <p:pic>
        <p:nvPicPr>
          <p:cNvPr id="5" name="Picture 4">
            <a:extLst>
              <a:ext uri="{FF2B5EF4-FFF2-40B4-BE49-F238E27FC236}">
                <a16:creationId xmlns:a16="http://schemas.microsoft.com/office/drawing/2014/main" id="{8C3D3C8D-0D99-4FE3-A4CB-0559E35FA9DB}"/>
              </a:ext>
            </a:extLst>
          </p:cNvPr>
          <p:cNvPicPr>
            <a:picLocks noChangeAspect="1"/>
          </p:cNvPicPr>
          <p:nvPr/>
        </p:nvPicPr>
        <p:blipFill>
          <a:blip r:embed="rId3"/>
          <a:stretch>
            <a:fillRect/>
          </a:stretch>
        </p:blipFill>
        <p:spPr>
          <a:xfrm>
            <a:off x="1250559" y="908720"/>
            <a:ext cx="7436240" cy="5875455"/>
          </a:xfrm>
          <a:prstGeom prst="rect">
            <a:avLst/>
          </a:prstGeom>
        </p:spPr>
      </p:pic>
    </p:spTree>
    <p:extLst>
      <p:ext uri="{BB962C8B-B14F-4D97-AF65-F5344CB8AC3E}">
        <p14:creationId xmlns:p14="http://schemas.microsoft.com/office/powerpoint/2010/main" val="965631665"/>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7816</TotalTime>
  <Words>3148</Words>
  <Application>Microsoft Office PowerPoint</Application>
  <PresentationFormat>On-screen Show (4:3)</PresentationFormat>
  <Paragraphs>169</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Session 02_Integration Management</vt:lpstr>
      <vt:lpstr>Software Design (swD392)</vt:lpstr>
      <vt:lpstr>Main Contents</vt:lpstr>
      <vt:lpstr>Problem Description</vt:lpstr>
      <vt:lpstr>Use Case Modeling</vt:lpstr>
      <vt:lpstr>Static Modeling</vt:lpstr>
      <vt:lpstr>Static Modeling Software System Context Modeling</vt:lpstr>
      <vt:lpstr>Static Modeling Object and Class Structuring</vt:lpstr>
      <vt:lpstr>Dynamic Modeling Dynamic State Machine Modeling</vt:lpstr>
      <vt:lpstr>Dynamic Modeling Dynamic Interaction Modeling</vt:lpstr>
      <vt:lpstr>Dynamic Modeling Dynamic Interaction Modeling</vt:lpstr>
      <vt:lpstr>Design Modeling Integrated Communication Diagram</vt:lpstr>
      <vt:lpstr>Design Modeling Factory Automation System 1/3</vt:lpstr>
      <vt:lpstr>Design Modeling Factory Automation System 2/3</vt:lpstr>
      <vt:lpstr>Design Modeling Factory Automation System 3/3</vt:lpstr>
      <vt:lpstr>Design Modeling Concurrent Software Architecture</vt:lpstr>
      <vt:lpstr>Design Modeling Architectural Communication Patterns</vt:lpstr>
      <vt:lpstr>Design Modeling Component-Based Software Architecture</vt:lpstr>
      <vt:lpstr>Design Modeling Design of Component Interfaces 1/3</vt:lpstr>
      <vt:lpstr>Design Modeling Design of Component Interfaces 2/3</vt:lpstr>
      <vt:lpstr>Design Modeling Design of Component Interfaces 3/3</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806</cp:revision>
  <cp:lastPrinted>2021-04-05T14:49:05Z</cp:lastPrinted>
  <dcterms:created xsi:type="dcterms:W3CDTF">2014-07-26T10:22:45Z</dcterms:created>
  <dcterms:modified xsi:type="dcterms:W3CDTF">2023-12-24T15:37:41Z</dcterms:modified>
</cp:coreProperties>
</file>