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78" r:id="rId3"/>
    <p:sldId id="463" r:id="rId4"/>
    <p:sldId id="464" r:id="rId5"/>
    <p:sldId id="442" r:id="rId6"/>
    <p:sldId id="459" r:id="rId7"/>
    <p:sldId id="482" r:id="rId8"/>
    <p:sldId id="483" r:id="rId9"/>
    <p:sldId id="465" r:id="rId10"/>
    <p:sldId id="466" r:id="rId11"/>
    <p:sldId id="467" r:id="rId12"/>
    <p:sldId id="468" r:id="rId13"/>
    <p:sldId id="469" r:id="rId14"/>
    <p:sldId id="470" r:id="rId15"/>
    <p:sldId id="472" r:id="rId16"/>
    <p:sldId id="473" r:id="rId17"/>
    <p:sldId id="474" r:id="rId18"/>
    <p:sldId id="471" r:id="rId19"/>
    <p:sldId id="492" r:id="rId20"/>
    <p:sldId id="494" r:id="rId21"/>
    <p:sldId id="495" r:id="rId22"/>
    <p:sldId id="496" r:id="rId23"/>
    <p:sldId id="493" r:id="rId24"/>
    <p:sldId id="490" r:id="rId25"/>
    <p:sldId id="487" r:id="rId26"/>
    <p:sldId id="488" r:id="rId27"/>
    <p:sldId id="491" r:id="rId28"/>
    <p:sldId id="489" r:id="rId29"/>
    <p:sldId id="475" r:id="rId30"/>
    <p:sldId id="485" r:id="rId31"/>
    <p:sldId id="484" r:id="rId32"/>
    <p:sldId id="486" r:id="rId33"/>
    <p:sldId id="501" r:id="rId34"/>
    <p:sldId id="481" r:id="rId35"/>
    <p:sldId id="476" r:id="rId36"/>
    <p:sldId id="497" r:id="rId37"/>
    <p:sldId id="525" r:id="rId38"/>
    <p:sldId id="526" r:id="rId39"/>
    <p:sldId id="478" r:id="rId40"/>
    <p:sldId id="480" r:id="rId41"/>
    <p:sldId id="479" r:id="rId42"/>
    <p:sldId id="462" r:id="rId43"/>
    <p:sldId id="502" r:id="rId44"/>
    <p:sldId id="516" r:id="rId45"/>
    <p:sldId id="508" r:id="rId46"/>
    <p:sldId id="517" r:id="rId47"/>
    <p:sldId id="518" r:id="rId48"/>
    <p:sldId id="521" r:id="rId49"/>
    <p:sldId id="519" r:id="rId50"/>
    <p:sldId id="522" r:id="rId51"/>
    <p:sldId id="523" r:id="rId52"/>
    <p:sldId id="520" r:id="rId53"/>
    <p:sldId id="524" r:id="rId54"/>
    <p:sldId id="527" r:id="rId55"/>
    <p:sldId id="528" r:id="rId56"/>
    <p:sldId id="529" r:id="rId57"/>
    <p:sldId id="531" r:id="rId58"/>
    <p:sldId id="530" r:id="rId59"/>
    <p:sldId id="532" r:id="rId60"/>
    <p:sldId id="533" r:id="rId61"/>
    <p:sldId id="534" r:id="rId62"/>
    <p:sldId id="26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ào Quý" userId="3dc08ab179684846" providerId="LiveId" clId="{168BDC58-F640-4349-9211-75DFCDFFE4DC}"/>
    <pc:docChg chg="undo custSel modSld">
      <pc:chgData name="Đào Quý" userId="3dc08ab179684846" providerId="LiveId" clId="{168BDC58-F640-4349-9211-75DFCDFFE4DC}" dt="2023-10-16T07:28:10.398" v="66" actId="1076"/>
      <pc:docMkLst>
        <pc:docMk/>
      </pc:docMkLst>
      <pc:sldChg chg="modSp mod modNotesTx">
        <pc:chgData name="Đào Quý" userId="3dc08ab179684846" providerId="LiveId" clId="{168BDC58-F640-4349-9211-75DFCDFFE4DC}" dt="2023-10-16T06:28:41.476" v="59" actId="1076"/>
        <pc:sldMkLst>
          <pc:docMk/>
          <pc:sldMk cId="555399864" sldId="476"/>
        </pc:sldMkLst>
        <pc:spChg chg="mod">
          <ac:chgData name="Đào Quý" userId="3dc08ab179684846" providerId="LiveId" clId="{168BDC58-F640-4349-9211-75DFCDFFE4DC}" dt="2023-10-16T06:28:13.129" v="57" actId="20577"/>
          <ac:spMkLst>
            <pc:docMk/>
            <pc:sldMk cId="555399864" sldId="476"/>
            <ac:spMk id="10" creationId="{36551292-B71A-4485-9368-1980BD85511D}"/>
          </ac:spMkLst>
        </pc:spChg>
        <pc:grpChg chg="mod">
          <ac:chgData name="Đào Quý" userId="3dc08ab179684846" providerId="LiveId" clId="{168BDC58-F640-4349-9211-75DFCDFFE4DC}" dt="2023-10-16T06:28:41.476" v="59" actId="1076"/>
          <ac:grpSpMkLst>
            <pc:docMk/>
            <pc:sldMk cId="555399864" sldId="476"/>
            <ac:grpSpMk id="8" creationId="{ADB6ABA9-3E5B-493B-B8AE-4748C437623D}"/>
          </ac:grpSpMkLst>
        </pc:grpChg>
      </pc:sldChg>
      <pc:sldChg chg="modSp mod">
        <pc:chgData name="Đào Quý" userId="3dc08ab179684846" providerId="LiveId" clId="{168BDC58-F640-4349-9211-75DFCDFFE4DC}" dt="2023-10-16T06:54:31.697" v="63" actId="1036"/>
        <pc:sldMkLst>
          <pc:docMk/>
          <pc:sldMk cId="4235955432" sldId="497"/>
        </pc:sldMkLst>
        <pc:picChg chg="mod">
          <ac:chgData name="Đào Quý" userId="3dc08ab179684846" providerId="LiveId" clId="{168BDC58-F640-4349-9211-75DFCDFFE4DC}" dt="2023-10-16T06:54:31.697" v="63" actId="1036"/>
          <ac:picMkLst>
            <pc:docMk/>
            <pc:sldMk cId="4235955432" sldId="497"/>
            <ac:picMk id="6" creationId="{19B51308-FE31-43B5-A389-91049C3E19C3}"/>
          </ac:picMkLst>
        </pc:picChg>
      </pc:sldChg>
      <pc:sldChg chg="modSp mod">
        <pc:chgData name="Đào Quý" userId="3dc08ab179684846" providerId="LiveId" clId="{168BDC58-F640-4349-9211-75DFCDFFE4DC}" dt="2023-10-16T07:17:59.241" v="65"/>
        <pc:sldMkLst>
          <pc:docMk/>
          <pc:sldMk cId="2381746800" sldId="508"/>
        </pc:sldMkLst>
        <pc:spChg chg="mod">
          <ac:chgData name="Đào Quý" userId="3dc08ab179684846" providerId="LiveId" clId="{168BDC58-F640-4349-9211-75DFCDFFE4DC}" dt="2023-10-16T07:17:59.241" v="65"/>
          <ac:spMkLst>
            <pc:docMk/>
            <pc:sldMk cId="2381746800" sldId="508"/>
            <ac:spMk id="12" creationId="{421B8F49-CB72-46D4-AE5A-CF8A92705C5D}"/>
          </ac:spMkLst>
        </pc:spChg>
      </pc:sldChg>
      <pc:sldChg chg="modSp mod">
        <pc:chgData name="Đào Quý" userId="3dc08ab179684846" providerId="LiveId" clId="{168BDC58-F640-4349-9211-75DFCDFFE4DC}" dt="2023-10-16T07:28:10.398" v="66" actId="1076"/>
        <pc:sldMkLst>
          <pc:docMk/>
          <pc:sldMk cId="2511733451" sldId="518"/>
        </pc:sldMkLst>
        <pc:picChg chg="mod">
          <ac:chgData name="Đào Quý" userId="3dc08ab179684846" providerId="LiveId" clId="{168BDC58-F640-4349-9211-75DFCDFFE4DC}" dt="2023-10-16T07:28:10.398" v="66" actId="1076"/>
          <ac:picMkLst>
            <pc:docMk/>
            <pc:sldMk cId="2511733451" sldId="518"/>
            <ac:picMk id="23" creationId="{DF17A88A-913B-41B0-92A5-4B9C940279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59</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Databases using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Entity Framework Core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04695"/>
            <a:ext cx="12097405" cy="507600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make the handling of relational databases more natural in object-oriented  systems, the software industry has been relying on object-relational mappers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tools translate concepts from the object-oriented world, such as classes, attributes, or relationships between classes, to corresponding constructs of the relational world, such as tables, columns, and foreign keys </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Developers can thus remain in the object-oriented world and instruct the OR mapper to load or store certain objects that are in the form of records in tables of the relational database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180894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a:rPr lang="en-US" sz="1600" b="1" i="1" u="sng"/>
              <a:t>The OR mapper translates constructs of the OOP world to the relational world</a:t>
            </a:r>
          </a:p>
        </p:txBody>
      </p:sp>
    </p:spTree>
    <p:extLst>
      <p:ext uri="{BB962C8B-B14F-4D97-AF65-F5344CB8AC3E}">
        <p14:creationId xmlns:p14="http://schemas.microsoft.com/office/powerpoint/2010/main" val="339187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90675"/>
            <a:ext cx="12118428"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Entity Framework Core runs not only on Windows, Linux, and macOS but also on mobile devices running Windows 10, iOS, and Android. On mobile devices, of course only access to local databases (such as SQLite) is provided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Entity Framework Core provides faster execution speeds, especially when reading data (almost the same performance as manually copying data from a DataReader object to a typed .NET object)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Batching allows the Entity Framework Core to merge INSERT, DELETE, and UPDATE operations into one database management system round-trip rather than sending each command one at a time</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95971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742991"/>
            <a:ext cx="12097405" cy="42575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latin typeface="+mj-lt"/>
              </a:rPr>
              <a:t>Projections with Select() can now be mapped directly to entity classes. The detour via anonymous .NET objects is no longer necessary</a:t>
            </a:r>
          </a:p>
          <a:p>
            <a:pPr marL="342900" indent="-342900" algn="just">
              <a:spcBef>
                <a:spcPts val="1000"/>
              </a:spcBef>
              <a:buClr>
                <a:srgbClr val="973735"/>
              </a:buClr>
              <a:buSzPct val="50000"/>
              <a:buFont typeface="Wingdings" pitchFamily="2" charset="2"/>
              <a:buChar char="u"/>
              <a:tabLst>
                <a:tab pos="241300" algn="l"/>
              </a:tabLst>
              <a:defRPr/>
            </a:pPr>
            <a:r>
              <a:rPr lang="en-US" sz="2600"/>
              <a:t>Default values for columns in the database are now supported in both reverse engineering and forward engineering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t>In addition to the classic auto-increment values, newer methods such as sequences are now also allowed for key generation</a:t>
            </a:r>
          </a:p>
          <a:p>
            <a:pPr marL="342900" indent="-342900" algn="just">
              <a:spcBef>
                <a:spcPts val="1000"/>
              </a:spcBef>
              <a:buClr>
                <a:srgbClr val="973735"/>
              </a:buClr>
              <a:buSzPct val="50000"/>
              <a:buFont typeface="Wingdings" pitchFamily="2" charset="2"/>
              <a:buChar char="u"/>
              <a:tabLst>
                <a:tab pos="241300" algn="l"/>
              </a:tabLst>
              <a:defRPr/>
            </a:pPr>
            <a:r>
              <a:rPr lang="en-US" sz="2600"/>
              <a:t>The term shadow properties in Entity Framework Core refers to the now possible access to columns of the database table for which there are no attributes in the class</a:t>
            </a:r>
            <a:endParaRPr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429071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96074"/>
            <a:ext cx="12097405" cy="23801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Entity Framework Core supports the following: </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Reverse engineering of existing databases (an object model is created from an existing database schema)</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Forward engineering of databases (a database schema is generated from an object model)</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
        <p:nvSpPr>
          <p:cNvPr id="7" name="TextBox 6">
            <a:extLst>
              <a:ext uri="{FF2B5EF4-FFF2-40B4-BE49-F238E27FC236}">
                <a16:creationId xmlns:a16="http://schemas.microsoft.com/office/drawing/2014/main" id="{D76A1A1D-709C-475D-84F7-CB7BBFAD16CE}"/>
              </a:ext>
            </a:extLst>
          </p:cNvPr>
          <p:cNvSpPr txBox="1"/>
          <p:nvPr/>
        </p:nvSpPr>
        <p:spPr>
          <a:xfrm>
            <a:off x="-1" y="3775536"/>
            <a:ext cx="11929241" cy="268278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Reverse engineering (often referred to as database first) is useful if we already have a database or if developers choose to create a database in a traditional way</a:t>
            </a:r>
          </a:p>
          <a:p>
            <a:pPr marL="342900" indent="-342900" algn="just">
              <a:spcBef>
                <a:spcPts val="1000"/>
              </a:spcBef>
              <a:buClr>
                <a:srgbClr val="973735"/>
              </a:buClr>
              <a:buSzPct val="50000"/>
              <a:buFont typeface="Wingdings" pitchFamily="2" charset="2"/>
              <a:buChar char="u"/>
              <a:tabLst>
                <a:tab pos="241300" algn="l"/>
              </a:tabLst>
              <a:defRPr/>
            </a:pPr>
            <a:r>
              <a:rPr lang="en-US" sz="2600"/>
              <a:t>The second option, called forward engineering, gives the developer the ability to design an object model. From this, the developer can then generate a database schema</a:t>
            </a:r>
          </a:p>
        </p:txBody>
      </p:sp>
    </p:spTree>
    <p:extLst>
      <p:ext uri="{BB962C8B-B14F-4D97-AF65-F5344CB8AC3E}">
        <p14:creationId xmlns:p14="http://schemas.microsoft.com/office/powerpoint/2010/main" val="119458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632709"/>
            <a:ext cx="12097405" cy="4146969"/>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For the developer, forward engineering is usually better because we can design an object model that we need for programming</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Forward engineering can be used at development time (via so-called schema migrations) or at runtime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A schema migration is the creation of the database with an initial schema or a later extension/modification of the schema</a:t>
            </a:r>
            <a:endParaRPr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Tree>
    <p:extLst>
      <p:ext uri="{BB962C8B-B14F-4D97-AF65-F5344CB8AC3E}">
        <p14:creationId xmlns:p14="http://schemas.microsoft.com/office/powerpoint/2010/main" val="25369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a:rPr lang="en-US" sz="1600" b="1" i="1" u="sng"/>
              <a:t>Forward engineering versus reverse engineering for Entity Framework Core</a:t>
            </a:r>
          </a:p>
        </p:txBody>
      </p:sp>
    </p:spTree>
    <p:extLst>
      <p:ext uri="{BB962C8B-B14F-4D97-AF65-F5344CB8AC3E}">
        <p14:creationId xmlns:p14="http://schemas.microsoft.com/office/powerpoint/2010/main" val="143846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43518"/>
            <a:ext cx="12097405"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classes (domain object classes, business object classes, data classes, or persistent classes) are representations of tables and views. They contain properties or fields that are mapped to columns of the tables/views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classes can be plain old CLR objects (POCO classes); in other words, they need no base class and no interface</a:t>
            </a:r>
          </a:p>
          <a:p>
            <a:pPr marL="342900" indent="-342900" algn="just">
              <a:spcBef>
                <a:spcPts val="1000"/>
              </a:spcBef>
              <a:buClr>
                <a:srgbClr val="973735"/>
              </a:buClr>
              <a:buSzPct val="50000"/>
              <a:buFont typeface="Wingdings" pitchFamily="2" charset="2"/>
              <a:buChar char="u"/>
              <a:tabLst>
                <a:tab pos="241300" algn="l"/>
              </a:tabLst>
              <a:defRPr/>
            </a:pPr>
            <a:r>
              <a:rPr lang="en-US" sz="2600"/>
              <a:t>A context class is a class always derived from the </a:t>
            </a:r>
            <a:r>
              <a:rPr lang="en-US" sz="2600" b="1"/>
              <a:t>DbContext</a:t>
            </a:r>
            <a:r>
              <a:rPr lang="en-US" sz="2600"/>
              <a:t> base class. It has properties of type </a:t>
            </a:r>
            <a:r>
              <a:rPr lang="en-US" sz="2600" b="1"/>
              <a:t>DbSet</a:t>
            </a:r>
            <a:r>
              <a:rPr lang="en-US" sz="2600"/>
              <a:t> for each of the entity classes</a:t>
            </a:r>
          </a:p>
          <a:p>
            <a:pPr marL="342900" indent="-342900" algn="just">
              <a:spcBef>
                <a:spcPts val="1000"/>
              </a:spcBef>
              <a:buClr>
                <a:srgbClr val="973735"/>
              </a:buClr>
              <a:buSzPct val="50000"/>
              <a:buFont typeface="Wingdings" pitchFamily="2" charset="2"/>
              <a:buChar char="u"/>
              <a:tabLst>
                <a:tab pos="241300" algn="l"/>
              </a:tabLst>
              <a:defRPr/>
            </a:pPr>
            <a:r>
              <a:rPr lang="en-US" sz="2600"/>
              <a:t>The context class or </a:t>
            </a:r>
            <a:r>
              <a:rPr lang="en-US" sz="2600" b="1"/>
              <a:t>DbSet</a:t>
            </a:r>
            <a:r>
              <a:rPr lang="en-US" sz="2600"/>
              <a:t> properties take the commands of the self-created program code in the form of LINQ commands, SQL commands, stored procedure and table-valued function (TVF) calls, or special API calls for append, modify, and delete</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spTree>
    <p:extLst>
      <p:ext uri="{BB962C8B-B14F-4D97-AF65-F5344CB8AC3E}">
        <p14:creationId xmlns:p14="http://schemas.microsoft.com/office/powerpoint/2010/main" val="220580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1600" b="1" i="1" u="sng"/>
              <a:t>The central artifacts in Entity Framework Core and their context</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91971" y="1389336"/>
            <a:ext cx="5362899" cy="50218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sends the commands to the DBMS-specific provider, which sends the commands to the database via </a:t>
            </a:r>
            <a:r>
              <a:rPr lang="en-US" sz="2600" b="1">
                <a:solidFill>
                  <a:srgbClr val="111111"/>
                </a:solidFill>
                <a:latin typeface="+mj-lt"/>
              </a:rPr>
              <a:t>DbCommand</a:t>
            </a:r>
            <a:r>
              <a:rPr lang="en-US" sz="2600">
                <a:solidFill>
                  <a:srgbClr val="111111"/>
                </a:solidFill>
                <a:latin typeface="+mj-lt"/>
              </a:rPr>
              <a:t> objects and receives result sets in a </a:t>
            </a:r>
            <a:r>
              <a:rPr lang="en-US" sz="2600" b="1">
                <a:solidFill>
                  <a:srgbClr val="111111"/>
                </a:solidFill>
                <a:latin typeface="+mj-lt"/>
              </a:rPr>
              <a:t>DataReader</a:t>
            </a:r>
            <a:r>
              <a:rPr lang="en-US" sz="2600">
                <a:solidFill>
                  <a:srgbClr val="111111"/>
                </a:solidFill>
                <a:latin typeface="+mj-lt"/>
              </a:rPr>
              <a:t> from the database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transforms the contents of the DataReader object into instances of the entity class. This process is called </a:t>
            </a:r>
            <a:r>
              <a:rPr lang="en-US" sz="2600" b="1" i="1">
                <a:solidFill>
                  <a:srgbClr val="111111"/>
                </a:solidFill>
                <a:latin typeface="+mj-lt"/>
              </a:rPr>
              <a:t>materialization</a:t>
            </a:r>
            <a:endParaRPr lang="en-US" sz="2600" b="1" i="1"/>
          </a:p>
        </p:txBody>
      </p:sp>
    </p:spTree>
    <p:extLst>
      <p:ext uri="{BB962C8B-B14F-4D97-AF65-F5344CB8AC3E}">
        <p14:creationId xmlns:p14="http://schemas.microsoft.com/office/powerpoint/2010/main" val="237763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DbContext Class</a:t>
            </a:r>
          </a:p>
        </p:txBody>
      </p:sp>
      <p:sp>
        <p:nvSpPr>
          <p:cNvPr id="6" name="TextBox 5">
            <a:extLst>
              <a:ext uri="{FF2B5EF4-FFF2-40B4-BE49-F238E27FC236}">
                <a16:creationId xmlns:a16="http://schemas.microsoft.com/office/drawing/2014/main" id="{92D350AF-8CEA-45B6-BB6F-6B9ABEB1A89D}"/>
              </a:ext>
            </a:extLst>
          </p:cNvPr>
          <p:cNvSpPr txBox="1"/>
          <p:nvPr/>
        </p:nvSpPr>
        <p:spPr>
          <a:xfrm>
            <a:off x="0" y="1474108"/>
            <a:ext cx="12086897" cy="415863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t>The </a:t>
            </a:r>
            <a:r>
              <a:rPr lang="en-US" sz="2600" b="1"/>
              <a:t>DbContext</a:t>
            </a:r>
            <a:r>
              <a:rPr lang="en-US" sz="2600"/>
              <a:t> doesn’t get used directly, but through classes that inherit from the </a:t>
            </a:r>
            <a:r>
              <a:rPr lang="en-US" sz="2600" b="1"/>
              <a:t>DbContext</a:t>
            </a:r>
            <a:r>
              <a:rPr lang="en-US" sz="2600"/>
              <a:t> class</a:t>
            </a:r>
          </a:p>
          <a:p>
            <a:pPr marL="342900" indent="-342900" algn="just">
              <a:lnSpc>
                <a:spcPct val="150000"/>
              </a:lnSpc>
              <a:buClr>
                <a:srgbClr val="973735"/>
              </a:buClr>
              <a:buSzPct val="50000"/>
              <a:buFont typeface="Wingdings" pitchFamily="2" charset="2"/>
              <a:buChar char="u"/>
              <a:tabLst>
                <a:tab pos="241300" algn="l"/>
              </a:tabLst>
              <a:defRPr/>
            </a:pPr>
            <a:r>
              <a:rPr lang="en-US" sz="2600"/>
              <a:t>The entities that are mapped to the database are added as </a:t>
            </a:r>
            <a:r>
              <a:rPr lang="en-US" sz="2600" b="1"/>
              <a:t>DbSet&lt;T&gt;</a:t>
            </a:r>
            <a:r>
              <a:rPr lang="en-US" sz="2600"/>
              <a:t> properties on the derived class</a:t>
            </a:r>
          </a:p>
          <a:p>
            <a:pPr marL="342900" indent="-342900" algn="just">
              <a:lnSpc>
                <a:spcPct val="150000"/>
              </a:lnSpc>
              <a:buClr>
                <a:srgbClr val="973735"/>
              </a:buClr>
              <a:buSzPct val="50000"/>
              <a:buFont typeface="Wingdings" pitchFamily="2" charset="2"/>
              <a:buChar char="u"/>
              <a:tabLst>
                <a:tab pos="241300" algn="l"/>
              </a:tabLst>
              <a:defRPr/>
            </a:pPr>
            <a:r>
              <a:rPr lang="en-US" sz="2600"/>
              <a:t>The </a:t>
            </a:r>
            <a:r>
              <a:rPr lang="en-US" sz="2600" b="1"/>
              <a:t>OnModelCreating</a:t>
            </a:r>
            <a:r>
              <a:rPr lang="en-US" sz="2600"/>
              <a:t> method is used to further define the mappings between the entities and the database</a:t>
            </a:r>
          </a:p>
          <a:p>
            <a:pPr marL="342900" indent="-342900" algn="just">
              <a:lnSpc>
                <a:spcPct val="150000"/>
              </a:lnSpc>
              <a:buClr>
                <a:srgbClr val="973735"/>
              </a:buClr>
              <a:buSzPct val="50000"/>
              <a:buFont typeface="Wingdings" pitchFamily="2" charset="2"/>
              <a:buChar char="u"/>
              <a:tabLst>
                <a:tab pos="241300" algn="l"/>
              </a:tabLst>
              <a:defRPr/>
            </a:pPr>
            <a:r>
              <a:rPr lang="en-US" sz="2300">
                <a:solidFill>
                  <a:srgbClr val="111111"/>
                </a:solidFill>
                <a:latin typeface="+mj-lt"/>
              </a:rPr>
              <a:t>The following table shows some of the more commonly used members of the </a:t>
            </a:r>
            <a:r>
              <a:rPr lang="en-US" sz="2300" b="1">
                <a:solidFill>
                  <a:srgbClr val="111111"/>
                </a:solidFill>
                <a:latin typeface="+mj-lt"/>
              </a:rPr>
              <a:t>DbContext</a:t>
            </a:r>
            <a:r>
              <a:rPr lang="en-US"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marL="342900" indent="-342900">
              <a:lnSpc>
                <a:spcPct val="100000"/>
              </a:lnSpc>
              <a:buClr>
                <a:srgbClr val="973735"/>
              </a:buClr>
              <a:buSzPct val="50000"/>
              <a:buFont typeface="Wingdings" pitchFamily="2" charset="2"/>
              <a:buChar char="u"/>
              <a:defRPr/>
            </a:pPr>
            <a:r>
              <a:rPr lang="en-US" sz="2800"/>
              <a:t>Overview Entity Framework Core (EF Core)</a:t>
            </a:r>
            <a:endParaRPr lang="en-US" sz="2800" dirty="0"/>
          </a:p>
          <a:p>
            <a:pPr marL="342900" indent="-342900">
              <a:lnSpc>
                <a:spcPct val="100000"/>
              </a:lnSpc>
              <a:buClr>
                <a:srgbClr val="973735"/>
              </a:buClr>
              <a:buSzPct val="50000"/>
              <a:buFont typeface="Wingdings" pitchFamily="2" charset="2"/>
              <a:buChar char="u"/>
              <a:defRPr/>
            </a:pPr>
            <a:r>
              <a:rPr lang="en-US" sz="2800"/>
              <a:t>Explain components inside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a:t>Explain about Database First Model and Code Model</a:t>
            </a:r>
            <a:endParaRPr lang="en-US" sz="2800" dirty="0"/>
          </a:p>
          <a:p>
            <a:pPr marL="342900" indent="-342900">
              <a:lnSpc>
                <a:spcPct val="100000"/>
              </a:lnSpc>
              <a:buClr>
                <a:srgbClr val="973735"/>
              </a:buClr>
              <a:buSzPct val="50000"/>
              <a:buFont typeface="Wingdings" pitchFamily="2" charset="2"/>
              <a:buChar char="u"/>
              <a:defRPr/>
            </a:pPr>
            <a:r>
              <a:rPr lang="en-US" sz="2800" dirty="0"/>
              <a:t>Explain </a:t>
            </a:r>
            <a:r>
              <a:rPr lang="en-US" sz="2800"/>
              <a:t>about Manipulating data with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dirty="0"/>
              <a:t>Demo </a:t>
            </a:r>
            <a:r>
              <a:rPr lang="en-US" sz="2800"/>
              <a:t>create accessing database by Entity Framework Core using Database First Model </a:t>
            </a:r>
          </a:p>
          <a:p>
            <a:pPr marL="342900" indent="-342900">
              <a:lnSpc>
                <a:spcPct val="100000"/>
              </a:lnSpc>
              <a:buClr>
                <a:srgbClr val="973735"/>
              </a:buClr>
              <a:buSzPct val="50000"/>
              <a:buFont typeface="Wingdings" pitchFamily="2" charset="2"/>
              <a:buChar char="u"/>
              <a:defRPr/>
            </a:pPr>
            <a:r>
              <a:rPr lang="en-US" sz="2800"/>
              <a:t>Demo create accessing database by Entity Framework Core using Code Model </a:t>
            </a:r>
          </a:p>
          <a:p>
            <a:pPr marL="342900" indent="-342900">
              <a:lnSpc>
                <a:spcPct val="100000"/>
              </a:lnSpc>
              <a:buClr>
                <a:srgbClr val="973735"/>
              </a:buClr>
              <a:buSzPct val="50000"/>
              <a:buFont typeface="Wingdings" pitchFamily="2" charset="2"/>
              <a:buChar char="u"/>
              <a:defRPr/>
            </a:pPr>
            <a:r>
              <a:rPr lang="en-US" sz="2800"/>
              <a:t>Demo using </a:t>
            </a:r>
            <a:r>
              <a:rPr lang="en-US" altLang="ko-KR" sz="2800"/>
              <a:t>LINQ Queries in </a:t>
            </a:r>
            <a:r>
              <a:rPr lang="en-US" sz="2800"/>
              <a:t>Entity Framework Core</a:t>
            </a:r>
            <a:r>
              <a:rPr lang="en-US" altLang="ko-KR" sz="2800"/>
              <a:t> </a:t>
            </a:r>
            <a:endParaRPr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3779407136"/>
              </p:ext>
            </p:extLst>
          </p:nvPr>
        </p:nvGraphicFramePr>
        <p:xfrm>
          <a:off x="215588" y="819807"/>
          <a:ext cx="11934372" cy="5650383"/>
        </p:xfrm>
        <a:graphic>
          <a:graphicData uri="http://schemas.openxmlformats.org/drawingml/2006/table">
            <a:tbl>
              <a:tblPr firstRow="1" firstCol="1" bandRow="1"/>
              <a:tblGrid>
                <a:gridCol w="3505075">
                  <a:extLst>
                    <a:ext uri="{9D8B030D-6E8A-4147-A177-3AD203B41FA5}">
                      <a16:colId xmlns:a16="http://schemas.microsoft.com/office/drawing/2014/main" val="3949629544"/>
                    </a:ext>
                  </a:extLst>
                </a:gridCol>
                <a:gridCol w="8429297">
                  <a:extLst>
                    <a:ext uri="{9D8B030D-6E8A-4147-A177-3AD203B41FA5}">
                      <a16:colId xmlns:a16="http://schemas.microsoft.com/office/drawing/2014/main" val="95503329"/>
                    </a:ext>
                  </a:extLst>
                </a:gridCol>
              </a:tblGrid>
              <a:tr h="371413">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marL="0" marR="0" algn="l" defTabSz="914400" rtl="0" eaLnBrk="1" latinLnBrk="0" hangingPunct="1">
                        <a:lnSpc>
                          <a:spcPct val="107000"/>
                        </a:lnSpc>
                        <a:spcBef>
                          <a:spcPts val="0"/>
                        </a:spcBef>
                        <a:spcAft>
                          <a:spcPts val="0"/>
                        </a:spcAft>
                      </a:pPr>
                      <a:r>
                        <a:rPr lang="en-US" sz="1700"/>
                        <a:t>Database</a:t>
                      </a:r>
                      <a:endParaRPr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700"/>
                        <a:t>Provides access to database-related information and functionality, including execution of SQL statements</a:t>
                      </a:r>
                      <a:endParaRPr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marL="0" marR="0" algn="l" defTabSz="914400" rtl="0" eaLnBrk="1" latinLnBrk="0" hangingPunct="1">
                        <a:lnSpc>
                          <a:spcPct val="107000"/>
                        </a:lnSpc>
                        <a:spcBef>
                          <a:spcPts val="0"/>
                        </a:spcBef>
                        <a:spcAft>
                          <a:spcPts val="0"/>
                        </a:spcAft>
                      </a:pPr>
                      <a:r>
                        <a:rPr lang="en-US" sz="1700"/>
                        <a:t>Model</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The metadata about the shape of entities, the relationships between them, and how they map to the database. Note: This property is usually not interacted with directly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marL="0" marR="0" algn="l" defTabSz="914400" rtl="0" eaLnBrk="1" latinLnBrk="0" hangingPunct="1">
                        <a:lnSpc>
                          <a:spcPct val="107000"/>
                        </a:lnSpc>
                        <a:spcBef>
                          <a:spcPts val="0"/>
                        </a:spcBef>
                        <a:spcAft>
                          <a:spcPts val="0"/>
                        </a:spcAft>
                      </a:pPr>
                      <a:r>
                        <a:rPr lang="en-US" sz="1700"/>
                        <a:t>ChangeTracker</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information and operations for entity instances this context is tracking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marL="0" marR="0" algn="l" defTabSz="914400" rtl="0" eaLnBrk="1" latinLnBrk="0" hangingPunct="1">
                        <a:lnSpc>
                          <a:spcPct val="107000"/>
                        </a:lnSpc>
                        <a:spcBef>
                          <a:spcPts val="0"/>
                        </a:spcBef>
                        <a:spcAft>
                          <a:spcPts val="0"/>
                        </a:spcAft>
                      </a:pPr>
                      <a:r>
                        <a:rPr lang="en-US" sz="1700"/>
                        <a:t>DbSet&lt;T&gt;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Used to query and save instances of application entities. LINQ queries against DbSet properties are translated into SQL queries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marL="0" marR="0" algn="l" defTabSz="914400" rtl="0" eaLnBrk="1" latinLnBrk="0" hangingPunct="1">
                        <a:lnSpc>
                          <a:spcPct val="107000"/>
                        </a:lnSpc>
                        <a:spcBef>
                          <a:spcPts val="0"/>
                        </a:spcBef>
                        <a:spcAft>
                          <a:spcPts val="0"/>
                        </a:spcAft>
                      </a:pPr>
                      <a:r>
                        <a:rPr lang="en-US" sz="1700"/>
                        <a:t>EntryEntry&lt;TEntity&gt;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change tracking information and operations (such as changing the EntityState) for the entity. Can also be called on an untracked entity to change the state to tracked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marL="0" marR="0" algn="l" defTabSz="914400" rtl="0" eaLnBrk="1" latinLnBrk="0" hangingPunct="1">
                        <a:lnSpc>
                          <a:spcPct val="107000"/>
                        </a:lnSpc>
                        <a:spcBef>
                          <a:spcPts val="0"/>
                        </a:spcBef>
                        <a:spcAft>
                          <a:spcPts val="0"/>
                        </a:spcAft>
                      </a:pPr>
                      <a:r>
                        <a:rPr lang="en-US" sz="1700"/>
                        <a:t>SaveChangesSaveChangesAsync</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Saves all entity changes to the database and returns the number of records affected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marL="0" marR="0" algn="l" defTabSz="914400" rtl="0" eaLnBrk="1" latinLnBrk="0" hangingPunct="1">
                        <a:lnSpc>
                          <a:spcPct val="107000"/>
                        </a:lnSpc>
                        <a:spcBef>
                          <a:spcPts val="0"/>
                        </a:spcBef>
                        <a:spcAft>
                          <a:spcPts val="0"/>
                        </a:spcAft>
                      </a:pPr>
                      <a:r>
                        <a:rPr lang="en-US" sz="1700"/>
                        <a:t>OnConfiguring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marL="0" marR="0" algn="l" defTabSz="914400" rtl="0" eaLnBrk="1" latinLnBrk="0" hangingPunct="1">
                        <a:lnSpc>
                          <a:spcPct val="107000"/>
                        </a:lnSpc>
                        <a:spcBef>
                          <a:spcPts val="0"/>
                        </a:spcBef>
                        <a:spcAft>
                          <a:spcPts val="0"/>
                        </a:spcAft>
                      </a:pPr>
                      <a:r>
                        <a:rPr lang="en-US" sz="1700"/>
                        <a:t>OnModelCreating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Called when a model has been initialized, but before it’s finalized. Methods from the Fluent API are placed in this method to finalize the shape of the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DbSet Class</a:t>
            </a:r>
          </a:p>
        </p:txBody>
      </p:sp>
      <p:sp>
        <p:nvSpPr>
          <p:cNvPr id="10" name="TextBox 9">
            <a:extLst>
              <a:ext uri="{FF2B5EF4-FFF2-40B4-BE49-F238E27FC236}">
                <a16:creationId xmlns:a16="http://schemas.microsoft.com/office/drawing/2014/main" id="{C709DF76-D443-423F-973C-44758F0AA750}"/>
              </a:ext>
            </a:extLst>
          </p:cNvPr>
          <p:cNvSpPr txBox="1"/>
          <p:nvPr/>
        </p:nvSpPr>
        <p:spPr>
          <a:xfrm>
            <a:off x="0" y="1473066"/>
            <a:ext cx="12065877"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For each entity in our object model, we add a property of type DbSet&lt;T&gt;. The DbSet&lt;T&gt; is a specialized collection property used to interact with the database provider to get, add, update, or delete records in the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Each DbSet&lt;T&gt; provides a number of core services to each collection, such as creating, deleting, and finding records in the represented table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The following table describes some of the core members of the DbSet&lt;T&gt; class:</a:t>
            </a:r>
          </a:p>
        </p:txBody>
      </p:sp>
    </p:spTree>
    <p:extLst>
      <p:ext uri="{BB962C8B-B14F-4D97-AF65-F5344CB8AC3E}">
        <p14:creationId xmlns:p14="http://schemas.microsoft.com/office/powerpoint/2010/main" val="49969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22</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685"/>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marL="0" marR="0" algn="l" defTabSz="914400" rtl="0" eaLnBrk="1" latinLnBrk="0" hangingPunct="1">
                        <a:lnSpc>
                          <a:spcPct val="107000"/>
                        </a:lnSpc>
                        <a:spcBef>
                          <a:spcPts val="0"/>
                        </a:spcBef>
                        <a:spcAft>
                          <a:spcPts val="0"/>
                        </a:spcAft>
                      </a:pPr>
                      <a:r>
                        <a:rPr lang="en-US" sz="2000"/>
                        <a:t>Add/AddRange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Begins tracking the entity/entities in the Added state. Item(s) will be added when SaveChanges is called. Async versions are available as well</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marL="0" marR="0" algn="l" defTabSz="914400" rtl="0" eaLnBrk="1" latinLnBrk="0" hangingPunct="1">
                        <a:lnSpc>
                          <a:spcPct val="107000"/>
                        </a:lnSpc>
                        <a:spcBef>
                          <a:spcPts val="0"/>
                        </a:spcBef>
                        <a:spcAft>
                          <a:spcPts val="0"/>
                        </a:spcAft>
                      </a:pPr>
                      <a:r>
                        <a:rPr lang="en-US" sz="2000"/>
                        <a:t>Find</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Searches for the entity in the ChangeTracker by primary key. If not found, the data store is queried for the object. An async version is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marL="0" marR="0" algn="l" defTabSz="914400" rtl="0" eaLnBrk="1" latinLnBrk="0" hangingPunct="1">
                        <a:lnSpc>
                          <a:spcPct val="107000"/>
                        </a:lnSpc>
                        <a:spcBef>
                          <a:spcPts val="0"/>
                        </a:spcBef>
                        <a:spcAft>
                          <a:spcPts val="0"/>
                        </a:spcAft>
                      </a:pPr>
                      <a:r>
                        <a:rPr lang="en-US" sz="2000"/>
                        <a:t>Update/UpdateRange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Modified state. Item(s) will be updated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marL="0" marR="0" algn="l" defTabSz="914400" rtl="0" eaLnBrk="1" latinLnBrk="0" hangingPunct="1">
                        <a:lnSpc>
                          <a:spcPct val="107000"/>
                        </a:lnSpc>
                        <a:spcBef>
                          <a:spcPts val="0"/>
                        </a:spcBef>
                        <a:spcAft>
                          <a:spcPts val="0"/>
                        </a:spcAft>
                      </a:pPr>
                      <a:r>
                        <a:rPr lang="en-US" sz="2000"/>
                        <a:t>Remove/RemoveRange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Deleted state. Item(s) will be removed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marL="0" marR="0" algn="l" defTabSz="914400" rtl="0" eaLnBrk="1" latinLnBrk="0" hangingPunct="1">
                        <a:lnSpc>
                          <a:spcPct val="107000"/>
                        </a:lnSpc>
                        <a:spcBef>
                          <a:spcPts val="0"/>
                        </a:spcBef>
                        <a:spcAft>
                          <a:spcPts val="0"/>
                        </a:spcAft>
                      </a:pPr>
                      <a:r>
                        <a:rPr lang="en-US" sz="2000"/>
                        <a:t>Attach/AttachRange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Unchanged state. No operation will execute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t>The following table describes some of the core members of the DbSet&lt;T&gt; class:</a:t>
            </a:r>
          </a:p>
        </p:txBody>
      </p:sp>
    </p:spTree>
    <p:extLst>
      <p:ext uri="{BB962C8B-B14F-4D97-AF65-F5344CB8AC3E}">
        <p14:creationId xmlns:p14="http://schemas.microsoft.com/office/powerpoint/2010/main" val="141768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Entities</a:t>
            </a:r>
          </a:p>
        </p:txBody>
      </p:sp>
      <p:sp>
        <p:nvSpPr>
          <p:cNvPr id="7" name="TextBox 6">
            <a:extLst>
              <a:ext uri="{FF2B5EF4-FFF2-40B4-BE49-F238E27FC236}">
                <a16:creationId xmlns:a16="http://schemas.microsoft.com/office/drawing/2014/main" id="{86F563E1-9ABE-4C1D-BD4E-ADB2BEAC4E02}"/>
              </a:ext>
            </a:extLst>
          </p:cNvPr>
          <p:cNvSpPr txBox="1"/>
          <p:nvPr/>
        </p:nvSpPr>
        <p:spPr>
          <a:xfrm>
            <a:off x="-42042" y="1385404"/>
            <a:ext cx="12234042" cy="1692771"/>
          </a:xfrm>
          <a:prstGeom prst="rect">
            <a:avLst/>
          </a:prstGeom>
          <a:noFill/>
        </p:spPr>
        <p:txBody>
          <a:bodyPr wrap="square">
            <a:spAutoFit/>
          </a:bodyPr>
          <a:lstStyle/>
          <a:p>
            <a:pPr marL="342900" indent="-342900" algn="just">
              <a:spcAft>
                <a:spcPts val="600"/>
              </a:spcAft>
              <a:buClr>
                <a:srgbClr val="973735"/>
              </a:buClr>
              <a:buSzPct val="50000"/>
              <a:buFont typeface="Wingdings" pitchFamily="2" charset="2"/>
              <a:buChar char="u"/>
              <a:tabLst>
                <a:tab pos="241300" algn="l"/>
              </a:tabLst>
              <a:defRPr/>
            </a:pPr>
            <a:r>
              <a:rPr lang="en-US" sz="2600"/>
              <a:t>Entities are a conceptual model of a physical database that maps to our business domain. This model is termed an entity data model (EDM). The EDM is a client-side set of classes that are mapped to a physical database by Entity Framework Core convention and configuration</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78175"/>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7" name="TextBox 6">
            <a:extLst>
              <a:ext uri="{FF2B5EF4-FFF2-40B4-BE49-F238E27FC236}">
                <a16:creationId xmlns:a16="http://schemas.microsoft.com/office/drawing/2014/main" id="{1DCA56E8-ADA5-41D3-93EC-0ABAA95A3E49}"/>
              </a:ext>
            </a:extLst>
          </p:cNvPr>
          <p:cNvSpPr txBox="1"/>
          <p:nvPr/>
        </p:nvSpPr>
        <p:spPr>
          <a:xfrm>
            <a:off x="0" y="1590126"/>
            <a:ext cx="12192000" cy="377308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An entity class represents the structure of a table and an instance of the class represents a row in that table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rPr>
              <a:t>EF Core uses a combination of </a:t>
            </a:r>
            <a:r>
              <a:rPr lang="en-US" sz="2600" b="1">
                <a:solidFill>
                  <a:srgbClr val="111111"/>
                </a:solidFill>
              </a:rPr>
              <a:t>Conventions</a:t>
            </a:r>
            <a:r>
              <a:rPr lang="en-US" sz="2600">
                <a:solidFill>
                  <a:srgbClr val="111111"/>
                </a:solidFill>
              </a:rPr>
              <a:t>, </a:t>
            </a:r>
            <a:r>
              <a:rPr lang="en-US" sz="2600" b="1">
                <a:solidFill>
                  <a:srgbClr val="111111"/>
                </a:solidFill>
              </a:rPr>
              <a:t>Annotation Atributes</a:t>
            </a:r>
            <a:r>
              <a:rPr lang="en-US" sz="2600">
                <a:solidFill>
                  <a:srgbClr val="111111"/>
                </a:solidFill>
              </a:rPr>
              <a:t>, and </a:t>
            </a:r>
            <a:r>
              <a:rPr lang="en-US" sz="2600" b="1">
                <a:solidFill>
                  <a:srgbClr val="111111"/>
                </a:solidFill>
              </a:rPr>
              <a:t>Fluent API </a:t>
            </a:r>
            <a:r>
              <a:rPr lang="en-US" sz="2600">
                <a:solidFill>
                  <a:srgbClr val="111111"/>
                </a:solidFill>
              </a:rPr>
              <a:t>statements to build an entity model at runtime so that any actions performed on the classes can later be automatically translated into actions performed on the actual database</a:t>
            </a:r>
          </a:p>
        </p:txBody>
      </p:sp>
    </p:spTree>
    <p:extLst>
      <p:ext uri="{BB962C8B-B14F-4D97-AF65-F5344CB8AC3E}">
        <p14:creationId xmlns:p14="http://schemas.microsoft.com/office/powerpoint/2010/main" val="2656789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48621"/>
            <a:ext cx="12097405" cy="4765407"/>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t>EF Core Conventions: </a:t>
            </a:r>
            <a:r>
              <a:rPr lang="en-US" sz="2600">
                <a:solidFill>
                  <a:srgbClr val="111111"/>
                </a:solidFill>
                <a:latin typeface="+mj-lt"/>
              </a:rPr>
              <a:t>The code we will write will use the following conventions: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 of a table is assumed to match the name of a DbSet&lt;T&gt; property in the DbContext class, for example, Products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names of the columns are assumed to match the names of properties in the class, for example, ProductID</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string .NET type is assumed to be a </a:t>
            </a:r>
            <a:r>
              <a:rPr lang="en-US" sz="2600" i="1">
                <a:solidFill>
                  <a:srgbClr val="111111"/>
                </a:solidFill>
                <a:latin typeface="+mj-lt"/>
              </a:rPr>
              <a:t>nvarchar</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int .NET type is assumed to be an </a:t>
            </a:r>
            <a:r>
              <a:rPr lang="en-US" sz="2600" i="1">
                <a:solidFill>
                  <a:srgbClr val="111111"/>
                </a:solidFill>
                <a:latin typeface="+mj-lt"/>
              </a:rPr>
              <a:t>int</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property that is named ID , or if the class is named Product, then the property can be named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Tree>
    <p:extLst>
      <p:ext uri="{BB962C8B-B14F-4D97-AF65-F5344CB8AC3E}">
        <p14:creationId xmlns:p14="http://schemas.microsoft.com/office/powerpoint/2010/main" val="2874719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0" y="1548621"/>
            <a:ext cx="12192000" cy="25391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t>EF Core Annotation attributes: </a:t>
            </a:r>
            <a:r>
              <a:rPr lang="en-US" sz="2600">
                <a:solidFill>
                  <a:srgbClr val="111111"/>
                </a:solidFill>
                <a:latin typeface="+mj-lt"/>
              </a:rPr>
              <a:t>Conventions often aren't enough to completely map the classes to the database objects. Another way of adding more smarts to our model is to apply annotation attributes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in the database,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In a </a:t>
            </a:r>
            <a:r>
              <a:rPr lang="en-US" sz="2300" b="1">
                <a:solidFill>
                  <a:srgbClr val="111111"/>
                </a:solidFill>
                <a:latin typeface="+mj-lt"/>
              </a:rPr>
              <a:t>Product</a:t>
            </a:r>
            <a:r>
              <a:rPr lang="en-US" sz="2300">
                <a:solidFill>
                  <a:srgbClr val="111111"/>
                </a:solidFill>
                <a:latin typeface="+mj-lt"/>
              </a:rPr>
              <a:t> class, we could apply aributes to specify this, as shown in the following code: </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14492"/>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Data Annotation</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marL="0" marR="0" algn="l" defTabSz="914400" rtl="0" eaLnBrk="1" latinLnBrk="0" hangingPunct="1">
                        <a:lnSpc>
                          <a:spcPct val="107000"/>
                        </a:lnSpc>
                        <a:spcBef>
                          <a:spcPts val="0"/>
                        </a:spcBef>
                        <a:spcAft>
                          <a:spcPts val="0"/>
                        </a:spcAft>
                      </a:pPr>
                      <a:r>
                        <a:rPr lang="en-US" sz="1800"/>
                        <a:t>Table</a:t>
                      </a:r>
                      <a:endParaRPr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800"/>
                        <a:t>Defines the schema and table name for the entity</a:t>
                      </a:r>
                      <a:endParaRPr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marL="0" marR="0" algn="l" defTabSz="914400" rtl="0" eaLnBrk="1" latinLnBrk="0" hangingPunct="1">
                        <a:lnSpc>
                          <a:spcPct val="107000"/>
                        </a:lnSpc>
                        <a:spcBef>
                          <a:spcPts val="0"/>
                        </a:spcBef>
                        <a:spcAft>
                          <a:spcPts val="0"/>
                        </a:spcAft>
                      </a:pPr>
                      <a:r>
                        <a:rPr lang="en-US" sz="1800"/>
                        <a:t>Column</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column name for the model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marL="0" marR="0" algn="l" defTabSz="914400" rtl="0" eaLnBrk="1" latinLnBrk="0" hangingPunct="1">
                        <a:lnSpc>
                          <a:spcPct val="107000"/>
                        </a:lnSpc>
                        <a:spcBef>
                          <a:spcPts val="0"/>
                        </a:spcBef>
                        <a:spcAft>
                          <a:spcPts val="0"/>
                        </a:spcAft>
                      </a:pPr>
                      <a:r>
                        <a:rPr lang="en-US" sz="1800"/>
                        <a:t>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primary key for the model. Key fields are implicitly also [Required]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marL="0" marR="0" algn="l" defTabSz="914400" rtl="0" eaLnBrk="1" latinLnBrk="0" hangingPunct="1">
                        <a:lnSpc>
                          <a:spcPct val="107000"/>
                        </a:lnSpc>
                        <a:spcBef>
                          <a:spcPts val="0"/>
                        </a:spcBef>
                        <a:spcAft>
                          <a:spcPts val="0"/>
                        </a:spcAft>
                      </a:pPr>
                      <a:r>
                        <a:rPr lang="en-US" sz="1800"/>
                        <a:t>Required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property as not nullable in the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marL="0" marR="0" algn="l" defTabSz="914400" rtl="0" eaLnBrk="1" latinLnBrk="0" hangingPunct="1">
                        <a:lnSpc>
                          <a:spcPct val="107000"/>
                        </a:lnSpc>
                        <a:spcBef>
                          <a:spcPts val="0"/>
                        </a:spcBef>
                        <a:spcAft>
                          <a:spcPts val="0"/>
                        </a:spcAft>
                      </a:pPr>
                      <a:r>
                        <a:rPr lang="en-US" sz="1800"/>
                        <a:t>ForeignKey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property that is used as the foreign key for a navigation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marL="0" marR="0" algn="l" defTabSz="914400" rtl="0" eaLnBrk="1" latinLnBrk="0" hangingPunct="1">
                        <a:lnSpc>
                          <a:spcPct val="107000"/>
                        </a:lnSpc>
                        <a:spcBef>
                          <a:spcPts val="0"/>
                        </a:spcBef>
                        <a:spcAft>
                          <a:spcPts val="0"/>
                        </a:spcAft>
                      </a:pPr>
                      <a:r>
                        <a:rPr lang="en-US" sz="1800"/>
                        <a:t>InverseProperty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navigation property on the other end of a relationship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marL="0" marR="0" algn="l" defTabSz="914400" rtl="0" eaLnBrk="1" latinLnBrk="0" hangingPunct="1">
                        <a:lnSpc>
                          <a:spcPct val="107000"/>
                        </a:lnSpc>
                        <a:spcBef>
                          <a:spcPts val="0"/>
                        </a:spcBef>
                        <a:spcAft>
                          <a:spcPts val="0"/>
                        </a:spcAft>
                      </a:pPr>
                      <a:r>
                        <a:rPr lang="en-US" sz="1800"/>
                        <a:t>StringLength</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the max length for a string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marL="0" marR="0" algn="l" defTabSz="914400" rtl="0" eaLnBrk="1" latinLnBrk="0" hangingPunct="1">
                        <a:lnSpc>
                          <a:spcPct val="107000"/>
                        </a:lnSpc>
                        <a:spcBef>
                          <a:spcPts val="0"/>
                        </a:spcBef>
                        <a:spcAft>
                          <a:spcPts val="0"/>
                        </a:spcAft>
                      </a:pPr>
                      <a:r>
                        <a:rPr lang="en-US" sz="1800"/>
                        <a:t>TimeStamp</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type as a rowversion in SQL Server and adds concurrency checks to database operations involving the entity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marL="0" marR="0" algn="l" defTabSz="914400" rtl="0" eaLnBrk="1" latinLnBrk="0" hangingPunct="1">
                        <a:lnSpc>
                          <a:spcPct val="107000"/>
                        </a:lnSpc>
                        <a:spcBef>
                          <a:spcPts val="0"/>
                        </a:spcBef>
                        <a:spcAft>
                          <a:spcPts val="0"/>
                        </a:spcAft>
                      </a:pPr>
                      <a:r>
                        <a:rPr lang="en-US" sz="1800"/>
                        <a:t>ConcurrencyCheck </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Flags field to be used in concurrency checking when executing updates and deletes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marL="0" marR="0" algn="l" defTabSz="914400" rtl="0" eaLnBrk="1" latinLnBrk="0" hangingPunct="1">
                        <a:lnSpc>
                          <a:spcPct val="107000"/>
                        </a:lnSpc>
                        <a:spcBef>
                          <a:spcPts val="0"/>
                        </a:spcBef>
                        <a:spcAft>
                          <a:spcPts val="0"/>
                        </a:spcAft>
                      </a:pPr>
                      <a:r>
                        <a:rPr lang="en-US" sz="1800"/>
                        <a:t>DatabaseGenerated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if the field is database generated or not. Takes a DatabaseGeneratedOption value of Computed, Identity, or 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marL="0" marR="0" algn="l" defTabSz="914400" rtl="0" eaLnBrk="1" latinLnBrk="0" hangingPunct="1">
                        <a:lnSpc>
                          <a:spcPct val="107000"/>
                        </a:lnSpc>
                        <a:spcBef>
                          <a:spcPts val="0"/>
                        </a:spcBef>
                        <a:spcAft>
                          <a:spcPts val="0"/>
                        </a:spcAft>
                      </a:pPr>
                      <a:r>
                        <a:rPr lang="en-US" sz="1800"/>
                        <a:t>DataType</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Provides for a more specific definition of a field than the intrinsic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marL="0" marR="0" algn="l" defTabSz="914400" rtl="0" eaLnBrk="1" latinLnBrk="0" hangingPunct="1">
                        <a:lnSpc>
                          <a:spcPct val="107000"/>
                        </a:lnSpc>
                        <a:spcBef>
                          <a:spcPts val="0"/>
                        </a:spcBef>
                        <a:spcAft>
                          <a:spcPts val="0"/>
                        </a:spcAft>
                      </a:pPr>
                      <a:r>
                        <a:rPr lang="en-US"/>
                        <a:t>NotMapped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a:t>Excludes the property or class in regard to database fields and 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Data Annotations Supported by the Entity Framework</a:t>
            </a:r>
          </a:p>
        </p:txBody>
      </p:sp>
    </p:spTree>
    <p:extLst>
      <p:ext uri="{BB962C8B-B14F-4D97-AF65-F5344CB8AC3E}">
        <p14:creationId xmlns:p14="http://schemas.microsoft.com/office/powerpoint/2010/main" val="20276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42040" y="1390025"/>
            <a:ext cx="12192000" cy="344709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t>EF Core Fluent API: </a:t>
            </a:r>
            <a:r>
              <a:rPr lang="en-US" sz="2600"/>
              <a:t>The Fluent API configures the application entities through C# code. </a:t>
            </a:r>
            <a:r>
              <a:rPr lang="en-US" sz="2300">
                <a:solidFill>
                  <a:srgbClr val="111111"/>
                </a:solidFill>
                <a:latin typeface="+mj-lt"/>
              </a:rPr>
              <a:t>The methods are exposed by the </a:t>
            </a:r>
            <a:r>
              <a:rPr lang="en-US" sz="2300" b="1">
                <a:solidFill>
                  <a:srgbClr val="111111"/>
                </a:solidFill>
                <a:latin typeface="+mj-lt"/>
              </a:rPr>
              <a:t>ModelBuilder</a:t>
            </a:r>
            <a:r>
              <a:rPr lang="en-US" sz="2300">
                <a:solidFill>
                  <a:srgbClr val="111111"/>
                </a:solidFill>
                <a:latin typeface="+mj-lt"/>
              </a:rPr>
              <a:t> instance available in the </a:t>
            </a:r>
            <a:r>
              <a:rPr lang="en-US" sz="2300" b="1">
                <a:solidFill>
                  <a:srgbClr val="111111"/>
                </a:solidFill>
                <a:latin typeface="+mj-lt"/>
              </a:rPr>
              <a:t>DbContext,</a:t>
            </a:r>
            <a:r>
              <a:rPr lang="en-US" sz="2300">
                <a:solidFill>
                  <a:srgbClr val="111111"/>
                </a:solidFill>
                <a:latin typeface="+mj-lt"/>
              </a:rPr>
              <a:t> </a:t>
            </a:r>
            <a:r>
              <a:rPr lang="en-US" sz="2300" b="1">
                <a:solidFill>
                  <a:srgbClr val="111111"/>
                </a:solidFill>
                <a:latin typeface="+mj-lt"/>
              </a:rPr>
              <a:t>OnModelCreating</a:t>
            </a:r>
            <a:r>
              <a:rPr lang="en-US" sz="2300">
                <a:solidFill>
                  <a:srgbClr val="111111"/>
                </a:solidFill>
                <a:latin typeface="+mj-lt"/>
              </a:rPr>
              <a:t> method</a:t>
            </a:r>
          </a:p>
          <a:p>
            <a:pPr marL="739775" indent="-339725">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Fluent API is the most powerful of the configuration methods and overrides any data annotations or conventions that are in conflict. Some of the configuration options are only available using the Fluent API, such as complex keys and indices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we could apply Fluent API Fluent API statement in the </a:t>
            </a:r>
            <a:r>
              <a:rPr lang="en-US" sz="2300" b="1">
                <a:solidFill>
                  <a:srgbClr val="111111"/>
                </a:solidFill>
                <a:latin typeface="+mj-lt"/>
              </a:rPr>
              <a:t>OnModelCreating</a:t>
            </a:r>
            <a:r>
              <a:rPr lang="en-US" sz="2300">
                <a:solidFill>
                  <a:srgbClr val="111111"/>
                </a:solidFill>
                <a:latin typeface="+mj-lt"/>
              </a:rPr>
              <a:t> method of a database context class, as shown in the following code:</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
        <p:nvSpPr>
          <p:cNvPr id="6" name="TextBox 5">
            <a:extLst>
              <a:ext uri="{FF2B5EF4-FFF2-40B4-BE49-F238E27FC236}">
                <a16:creationId xmlns:a16="http://schemas.microsoft.com/office/drawing/2014/main" id="{6D9F21E4-D435-4EFF-A845-BF83F31CCA7F}"/>
              </a:ext>
            </a:extLst>
          </p:cNvPr>
          <p:cNvSpPr txBox="1"/>
          <p:nvPr/>
        </p:nvSpPr>
        <p:spPr>
          <a:xfrm>
            <a:off x="0" y="1471122"/>
            <a:ext cx="11855669"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dotnet-ef</a:t>
            </a:r>
            <a:r>
              <a:rPr lang="en-US" sz="2600">
                <a:solidFill>
                  <a:srgbClr val="111111"/>
                </a:solidFill>
                <a:latin typeface="+mj-lt"/>
              </a:rPr>
              <a:t> global CLI tool EF Core tooling contains the commands needed to scaffold existing databases into code, to create/remove migrations (changes in the data structure based on the entities), and to operate on a database (update, drop, etc.)</a:t>
            </a:r>
          </a:p>
        </p:txBody>
      </p:sp>
      <p:sp>
        <p:nvSpPr>
          <p:cNvPr id="7" name="TextBox 6">
            <a:extLst>
              <a:ext uri="{FF2B5EF4-FFF2-40B4-BE49-F238E27FC236}">
                <a16:creationId xmlns:a16="http://schemas.microsoft.com/office/drawing/2014/main" id="{82277CB6-07AE-4870-8FFD-FC028B60B42E}"/>
              </a:ext>
            </a:extLst>
          </p:cNvPr>
          <p:cNvSpPr txBox="1"/>
          <p:nvPr/>
        </p:nvSpPr>
        <p:spPr>
          <a:xfrm>
            <a:off x="0" y="3272999"/>
            <a:ext cx="11929241"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then run as the following command:</a:t>
            </a:r>
          </a:p>
          <a:p>
            <a:pPr marL="739775" indent="-339725"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Check if we have already installed </a:t>
            </a:r>
            <a:r>
              <a:rPr lang="en-US" sz="2600" b="1">
                <a:solidFill>
                  <a:srgbClr val="111111"/>
                </a:solidFill>
                <a:latin typeface="+mj-lt"/>
              </a:rPr>
              <a:t>dotnet-ef</a:t>
            </a:r>
            <a:r>
              <a:rPr lang="en-US" sz="2600">
                <a:solidFill>
                  <a:srgbClr val="111111"/>
                </a:solidFill>
                <a:latin typeface="+mj-lt"/>
              </a:rPr>
              <a:t> as a global tool</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(EF) was first released as part of .NET Framework 3.5 with Service Pack 1 back in late 2008</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has evolved, as Microsoft has observed how programmers use an object-relational mapping (ORM) tool in the real world</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If an old version is already installed, then uninstall the tool, as  shown in the following command:</a:t>
            </a:r>
          </a:p>
        </p:txBody>
      </p:sp>
      <p:sp>
        <p:nvSpPr>
          <p:cNvPr id="14" name="TextBox 13">
            <a:extLst>
              <a:ext uri="{FF2B5EF4-FFF2-40B4-BE49-F238E27FC236}">
                <a16:creationId xmlns:a16="http://schemas.microsoft.com/office/drawing/2014/main" id="{B7A7703A-2CC1-4CF1-B5CF-9B0B418474E5}"/>
              </a:ext>
            </a:extLst>
          </p:cNvPr>
          <p:cNvSpPr txBox="1"/>
          <p:nvPr/>
        </p:nvSpPr>
        <p:spPr>
          <a:xfrm>
            <a:off x="275516" y="3372553"/>
            <a:ext cx="9841815" cy="492443"/>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Install the latest version, as shown in the following command:</a:t>
            </a: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2127406" y="2258995"/>
            <a:ext cx="8267329" cy="1060894"/>
          </a:xfrm>
          <a:prstGeom prst="rect">
            <a:avLst/>
          </a:prstGeom>
        </p:spPr>
      </p:pic>
      <p:grpSp>
        <p:nvGrpSpPr>
          <p:cNvPr id="23" name="Group 22">
            <a:extLst>
              <a:ext uri="{FF2B5EF4-FFF2-40B4-BE49-F238E27FC236}">
                <a16:creationId xmlns:a16="http://schemas.microsoft.com/office/drawing/2014/main" id="{43CB9BF4-9E60-454F-9686-BD943DDA44F8}"/>
              </a:ext>
            </a:extLst>
          </p:cNvPr>
          <p:cNvGrpSpPr/>
          <p:nvPr/>
        </p:nvGrpSpPr>
        <p:grpSpPr>
          <a:xfrm>
            <a:off x="2028496" y="3823802"/>
            <a:ext cx="8581552" cy="2607403"/>
            <a:chOff x="2028496" y="3813292"/>
            <a:chExt cx="8581552" cy="2607403"/>
          </a:xfrm>
        </p:grpSpPr>
        <p:pic>
          <p:nvPicPr>
            <p:cNvPr id="16" name="Picture 15">
              <a:extLst>
                <a:ext uri="{FF2B5EF4-FFF2-40B4-BE49-F238E27FC236}">
                  <a16:creationId xmlns:a16="http://schemas.microsoft.com/office/drawing/2014/main" id="{F2D16D70-0CA2-46F7-B259-29C108BED120}"/>
                </a:ext>
              </a:extLst>
            </p:cNvPr>
            <p:cNvPicPr>
              <a:picLocks noChangeAspect="1"/>
            </p:cNvPicPr>
            <p:nvPr/>
          </p:nvPicPr>
          <p:blipFill>
            <a:blip r:embed="rId3"/>
            <a:stretch>
              <a:fillRect/>
            </a:stretch>
          </p:blipFill>
          <p:spPr>
            <a:xfrm>
              <a:off x="2109720" y="3813292"/>
              <a:ext cx="8500328" cy="2607403"/>
            </a:xfrm>
            <a:prstGeom prst="rect">
              <a:avLst/>
            </a:prstGeom>
          </p:spPr>
        </p:pic>
        <p:sp>
          <p:nvSpPr>
            <p:cNvPr id="20" name="Rectangle 19">
              <a:extLst>
                <a:ext uri="{FF2B5EF4-FFF2-40B4-BE49-F238E27FC236}">
                  <a16:creationId xmlns:a16="http://schemas.microsoft.com/office/drawing/2014/main" id="{E963240A-2C25-432B-806C-430E38158B73}"/>
                </a:ext>
              </a:extLst>
            </p:cNvPr>
            <p:cNvSpPr/>
            <p:nvPr/>
          </p:nvSpPr>
          <p:spPr>
            <a:xfrm>
              <a:off x="2624493" y="4093951"/>
              <a:ext cx="7234213" cy="341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B5387D8-A6A9-4FFF-B7A3-9F0350767F9E}"/>
                </a:ext>
              </a:extLst>
            </p:cNvPr>
            <p:cNvSpPr/>
            <p:nvPr/>
          </p:nvSpPr>
          <p:spPr>
            <a:xfrm>
              <a:off x="2028496" y="6084364"/>
              <a:ext cx="5749159"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059C64-88C4-4C2E-BC8F-13B99A24E93F}"/>
                </a:ext>
              </a:extLst>
            </p:cNvPr>
            <p:cNvSpPr/>
            <p:nvPr/>
          </p:nvSpPr>
          <p:spPr>
            <a:xfrm>
              <a:off x="2624493" y="5269103"/>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Tree>
    <p:extLst>
      <p:ext uri="{BB962C8B-B14F-4D97-AF65-F5344CB8AC3E}">
        <p14:creationId xmlns:p14="http://schemas.microsoft.com/office/powerpoint/2010/main" val="814652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2218438372"/>
              </p:ext>
            </p:extLst>
          </p:nvPr>
        </p:nvGraphicFramePr>
        <p:xfrm>
          <a:off x="133847" y="2624081"/>
          <a:ext cx="11937062" cy="2097120"/>
        </p:xfrm>
        <a:graphic>
          <a:graphicData uri="http://schemas.openxmlformats.org/drawingml/2006/table">
            <a:tbl>
              <a:tblPr firstRow="1" firstCol="1" bandRow="1"/>
              <a:tblGrid>
                <a:gridCol w="2427792">
                  <a:extLst>
                    <a:ext uri="{9D8B030D-6E8A-4147-A177-3AD203B41FA5}">
                      <a16:colId xmlns:a16="http://schemas.microsoft.com/office/drawing/2014/main" val="3788422285"/>
                    </a:ext>
                  </a:extLst>
                </a:gridCol>
                <a:gridCol w="9509270">
                  <a:extLst>
                    <a:ext uri="{9D8B030D-6E8A-4147-A177-3AD203B41FA5}">
                      <a16:colId xmlns:a16="http://schemas.microsoft.com/office/drawing/2014/main" val="3160137330"/>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Command</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marL="0" marR="0" algn="l" defTabSz="914400" rtl="0" eaLnBrk="1" latinLnBrk="0" hangingPunct="1">
                        <a:lnSpc>
                          <a:spcPct val="107000"/>
                        </a:lnSpc>
                        <a:spcBef>
                          <a:spcPts val="0"/>
                        </a:spcBef>
                        <a:spcAft>
                          <a:spcPts val="0"/>
                        </a:spcAft>
                      </a:pPr>
                      <a:r>
                        <a:rPr lang="en-US" sz="2000"/>
                        <a:t>Database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Commands to manage the database. Sub-commands include drop and update</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marL="0" marR="0" algn="l" defTabSz="914400" rtl="0" eaLnBrk="1" latinLnBrk="0" hangingPunct="1">
                        <a:lnSpc>
                          <a:spcPct val="107000"/>
                        </a:lnSpc>
                        <a:spcBef>
                          <a:spcPts val="0"/>
                        </a:spcBef>
                        <a:spcAft>
                          <a:spcPts val="0"/>
                        </a:spcAft>
                      </a:pPr>
                      <a:r>
                        <a:rPr lang="en-US" sz="2000"/>
                        <a:t>DbContext</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the DbContext types. Sub-commands include scaffold, list, and info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marL="0" marR="0" algn="l" defTabSz="914400" rtl="0" eaLnBrk="1" latinLnBrk="0" hangingPunct="1">
                        <a:lnSpc>
                          <a:spcPct val="107000"/>
                        </a:lnSpc>
                        <a:spcBef>
                          <a:spcPts val="0"/>
                        </a:spcBef>
                        <a:spcAft>
                          <a:spcPts val="0"/>
                        </a:spcAft>
                      </a:pPr>
                      <a:r>
                        <a:rPr lang="en-US" sz="2000"/>
                        <a:t>Migrations</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migrations. Sub-commands include add, list, remove, and script.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three main commands in the EF Core global tool are shown in the following table:</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0" y="4877912"/>
            <a:ext cx="1201063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main command has additional sub-commands. As with the all of the .NET Core commands, each command has a rich help system that can be accessed by entering -h along with the command</a:t>
            </a:r>
          </a:p>
        </p:txBody>
      </p:sp>
    </p:spTree>
    <p:extLst>
      <p:ext uri="{BB962C8B-B14F-4D97-AF65-F5344CB8AC3E}">
        <p14:creationId xmlns:p14="http://schemas.microsoft.com/office/powerpoint/2010/main" val="3367034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Reverse Engineering of Existing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MyStore</a:t>
            </a:r>
            <a:r>
              <a:rPr lang="en-US" sz="2600">
                <a:solidFill>
                  <a:srgbClr val="111111"/>
                </a:solidFill>
                <a:ea typeface="+mn-ea"/>
                <a:cs typeface="+mn-cs"/>
              </a:rPr>
              <a:t> for demonstrations</a:t>
            </a:r>
            <a:endParaRPr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a:solidFill>
                  <a:srgbClr val="111111"/>
                </a:solidFill>
                <a:latin typeface="+mj-lt"/>
              </a:rPr>
              <a:t>1.Create a Console App named </a:t>
            </a:r>
            <a:r>
              <a:rPr lang="en-US" sz="2300" b="1">
                <a:solidFill>
                  <a:srgbClr val="111111"/>
                </a:solidFill>
                <a:latin typeface="+mj-lt"/>
              </a:rPr>
              <a:t>DemoDatabaseFirst </a:t>
            </a:r>
            <a:r>
              <a:rPr lang="en-US" sz="2300">
                <a:solidFill>
                  <a:srgbClr val="111111"/>
                </a:solidFill>
                <a:latin typeface="+mj-lt"/>
              </a:rPr>
              <a:t>then right-click on project , select </a:t>
            </a:r>
            <a:r>
              <a:rPr lang="en-US" sz="2300" b="1">
                <a:solidFill>
                  <a:srgbClr val="111111"/>
                </a:solidFill>
                <a:latin typeface="+mj-lt"/>
              </a:rPr>
              <a:t>Open In Terminal </a:t>
            </a:r>
            <a:r>
              <a:rPr lang="en-US" sz="2300">
                <a:solidFill>
                  <a:srgbClr val="111111"/>
                </a:solidFill>
                <a:latin typeface="+mj-lt"/>
              </a:rPr>
              <a:t>to install </a:t>
            </a:r>
            <a:r>
              <a:rPr lang="en-US" sz="2300"/>
              <a:t>packages</a:t>
            </a:r>
            <a:endParaRPr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398572"/>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724474"/>
            <a:ext cx="12034345" cy="933654"/>
          </a:xfrm>
          <a:prstGeom prst="rect">
            <a:avLst/>
          </a:prstGeom>
          <a:noFill/>
        </p:spPr>
        <p:txBody>
          <a:bodyPr wrap="square">
            <a:spAutoFit/>
          </a:bodyPr>
          <a:lstStyle/>
          <a:p>
            <a:pPr>
              <a:spcBef>
                <a:spcPts val="1000"/>
              </a:spcBef>
              <a:buClr>
                <a:srgbClr val="973735"/>
              </a:buClr>
              <a:buSzPct val="50000"/>
              <a:tabLst>
                <a:tab pos="241300" algn="l"/>
              </a:tabLst>
              <a:defRPr/>
            </a:pPr>
            <a:r>
              <a:rPr lang="en-US" sz="2300" dirty="0">
                <a:solidFill>
                  <a:srgbClr val="111111"/>
                </a:solidFill>
                <a:latin typeface="+mj-lt"/>
              </a:rPr>
              <a:t>2.On </a:t>
            </a:r>
            <a:r>
              <a:rPr lang="en-US" sz="2300" b="1" dirty="0">
                <a:solidFill>
                  <a:srgbClr val="111111"/>
                </a:solidFill>
                <a:latin typeface="+mj-lt"/>
              </a:rPr>
              <a:t>Developer</a:t>
            </a:r>
            <a:r>
              <a:rPr lang="en-US" sz="2300" dirty="0">
                <a:solidFill>
                  <a:srgbClr val="111111"/>
                </a:solidFill>
                <a:latin typeface="+mj-lt"/>
              </a:rPr>
              <a:t> </a:t>
            </a:r>
            <a:r>
              <a:rPr lang="en-US" sz="2300" b="1" dirty="0">
                <a:solidFill>
                  <a:srgbClr val="111111"/>
                </a:solidFill>
                <a:latin typeface="+mj-lt"/>
              </a:rPr>
              <a:t>PowerShell </a:t>
            </a:r>
            <a:r>
              <a:rPr lang="en-US" sz="2300" dirty="0">
                <a:solidFill>
                  <a:srgbClr val="111111"/>
                </a:solidFill>
                <a:latin typeface="+mj-lt"/>
              </a:rPr>
              <a:t>dialog</a:t>
            </a:r>
            <a:r>
              <a:rPr lang="en-US" sz="2300" b="1" dirty="0">
                <a:solidFill>
                  <a:srgbClr val="111111"/>
                </a:solidFill>
                <a:latin typeface="+mj-lt"/>
              </a:rPr>
              <a:t> , </a:t>
            </a:r>
            <a:r>
              <a:rPr lang="en-US" sz="2300" dirty="0">
                <a:solidFill>
                  <a:srgbClr val="111111"/>
                </a:solidFill>
                <a:latin typeface="+mj-lt"/>
              </a:rPr>
              <a:t>execute the following commands to install packages: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dirty="0"/>
              <a:t>dotnet add package </a:t>
            </a:r>
            <a:r>
              <a:rPr lang="en-US" sz="2300" dirty="0" err="1"/>
              <a:t>Microsoft.EntityFrameworkCore.design</a:t>
            </a:r>
            <a:endParaRPr lang="en-US" sz="2300" b="1" dirty="0">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74507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505391"/>
            <a:ext cx="11908220" cy="1230145"/>
          </a:xfrm>
          <a:prstGeom prst="rect">
            <a:avLst/>
          </a:prstGeom>
          <a:noFill/>
          <a:ln w="15875">
            <a:solidFill>
              <a:srgbClr val="FF0000"/>
            </a:solidFill>
          </a:ln>
        </p:spPr>
        <p:txBody>
          <a:bodyPr wrap="square">
            <a:spAutoFit/>
          </a:bodyPr>
          <a:lstStyle/>
          <a:p>
            <a:pPr marL="284162">
              <a:lnSpc>
                <a:spcPct val="110000"/>
              </a:lnSpc>
              <a:spcBef>
                <a:spcPts val="1000"/>
              </a:spcBef>
              <a:spcAft>
                <a:spcPts val="300"/>
              </a:spcAft>
              <a:buClr>
                <a:srgbClr val="973735"/>
              </a:buClr>
              <a:buSzPct val="70000"/>
              <a:tabLst>
                <a:tab pos="241300" algn="l"/>
              </a:tabLst>
              <a:defRPr/>
            </a:pPr>
            <a:r>
              <a:rPr lang="en-US" sz="2300" dirty="0"/>
              <a:t>dotnet </a:t>
            </a:r>
            <a:r>
              <a:rPr lang="en-US" sz="2300" dirty="0" err="1"/>
              <a:t>ef</a:t>
            </a:r>
            <a:r>
              <a:rPr lang="en-US" sz="2300" dirty="0"/>
              <a:t> </a:t>
            </a:r>
            <a:r>
              <a:rPr lang="en-US" sz="2300" dirty="0" err="1"/>
              <a:t>dbcontext</a:t>
            </a:r>
            <a:r>
              <a:rPr lang="en-US" sz="2300" dirty="0"/>
              <a:t> scaffold "server = localhost; database = </a:t>
            </a:r>
            <a:r>
              <a:rPr lang="en-US" sz="2300" b="1" dirty="0" err="1"/>
              <a:t>MyStore</a:t>
            </a:r>
            <a:r>
              <a:rPr lang="en-US" sz="2300" dirty="0" err="1"/>
              <a:t>;uid</a:t>
            </a:r>
            <a:r>
              <a:rPr lang="en-US" sz="2300" dirty="0"/>
              <a:t>=</a:t>
            </a:r>
            <a:r>
              <a:rPr lang="en-US" sz="2300" dirty="0" err="1"/>
              <a:t>sa;pwd</a:t>
            </a:r>
            <a:r>
              <a:rPr lang="en-US" sz="2300" dirty="0"/>
              <a:t>=123;TrustServerCertificate=True" </a:t>
            </a:r>
            <a:r>
              <a:rPr lang="en-US" sz="2300" dirty="0" err="1"/>
              <a:t>Microsoft.EntityFrameworkCore.SqlServer</a:t>
            </a:r>
            <a:r>
              <a:rPr lang="en-US" sz="2300" dirty="0"/>
              <a:t> --output-</a:t>
            </a:r>
            <a:r>
              <a:rPr lang="en-US" sz="2300" dirty="0" err="1"/>
              <a:t>dir</a:t>
            </a:r>
            <a:r>
              <a:rPr lang="en-US" sz="2300" dirty="0"/>
              <a:t> </a:t>
            </a:r>
            <a:r>
              <a:rPr lang="en-US" sz="2300" b="1" dirty="0"/>
              <a:t>Models</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454095"/>
            <a:ext cx="11004332" cy="4514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dirty="0"/>
              <a:t>dotnet add package </a:t>
            </a:r>
            <a:r>
              <a:rPr lang="en-US" sz="2300" dirty="0" err="1"/>
              <a:t>Microsoft.EntityFrameworkCore.SqlServer</a:t>
            </a:r>
            <a:endParaRPr lang="en-US" sz="2300" dirty="0"/>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03902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3882139"/>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dirty="0">
                <a:solidFill>
                  <a:srgbClr val="111111"/>
                </a:solidFill>
                <a:latin typeface="+mj-lt"/>
              </a:rPr>
              <a:t>3.On </a:t>
            </a:r>
            <a:r>
              <a:rPr lang="en-US" sz="2300" b="1" dirty="0">
                <a:solidFill>
                  <a:srgbClr val="111111"/>
                </a:solidFill>
                <a:latin typeface="+mj-lt"/>
              </a:rPr>
              <a:t>Developer</a:t>
            </a:r>
            <a:r>
              <a:rPr lang="en-US" sz="2300" dirty="0">
                <a:solidFill>
                  <a:srgbClr val="111111"/>
                </a:solidFill>
                <a:latin typeface="+mj-lt"/>
              </a:rPr>
              <a:t> </a:t>
            </a:r>
            <a:r>
              <a:rPr lang="en-US" sz="2300" b="1" dirty="0">
                <a:solidFill>
                  <a:srgbClr val="111111"/>
                </a:solidFill>
                <a:latin typeface="+mj-lt"/>
              </a:rPr>
              <a:t>PowerShell </a:t>
            </a:r>
            <a:r>
              <a:rPr lang="en-US" sz="2300" dirty="0">
                <a:solidFill>
                  <a:srgbClr val="111111"/>
                </a:solidFill>
                <a:latin typeface="+mj-lt"/>
              </a:rPr>
              <a:t>dialog</a:t>
            </a:r>
            <a:r>
              <a:rPr lang="en-US" sz="2300" b="1" dirty="0">
                <a:solidFill>
                  <a:srgbClr val="111111"/>
                </a:solidFill>
                <a:latin typeface="+mj-lt"/>
              </a:rPr>
              <a:t> , </a:t>
            </a:r>
            <a:r>
              <a:rPr lang="en-US" sz="2300" dirty="0">
                <a:solidFill>
                  <a:srgbClr val="111111"/>
                </a:solidFill>
                <a:latin typeface="+mj-lt"/>
              </a:rPr>
              <a:t>execute the following commands to generate model:</a:t>
            </a:r>
          </a:p>
        </p:txBody>
      </p:sp>
    </p:spTree>
    <p:extLst>
      <p:ext uri="{BB962C8B-B14F-4D97-AF65-F5344CB8AC3E}">
        <p14:creationId xmlns:p14="http://schemas.microsoft.com/office/powerpoint/2010/main" val="55539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300" b="1">
                <a:solidFill>
                  <a:srgbClr val="111111"/>
                </a:solidFill>
                <a:latin typeface="+mj-lt"/>
              </a:rPr>
              <a:t>MyStoreConext Class</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4.Write codes for </a:t>
            </a:r>
            <a:r>
              <a:rPr lang="en-US" sz="2300" b="1">
                <a:solidFill>
                  <a:srgbClr val="111111"/>
                </a:solidFill>
                <a:latin typeface="+mj-lt"/>
              </a:rPr>
              <a:t>Program.cs </a:t>
            </a:r>
            <a:r>
              <a:rPr lang="en-US" sz="2300">
                <a:solidFill>
                  <a:srgbClr val="111111"/>
                </a:solidFill>
                <a:latin typeface="+mj-lt"/>
              </a:rPr>
              <a:t>then run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0" y="1627940"/>
            <a:ext cx="12076386"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version of EF included with .NET Framework is Entity Framework 6 (EF6). It is mature, stable, and supports an old EDMX (XML file) way of defining the model as well as complex inheritance models, and a few other advanced features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 6.3 and later have been extracted from .NET Framework as a separate package so it can be supported on .NET Core 3.0 and later, including .NET 5. This enables existing projects like web applications and services to be ported and run cross-platform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EF6 should be considered a legacy technology because it has some limitations when running cross-platform and no new features will be added to it</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Tree>
    <p:extLst>
      <p:ext uri="{BB962C8B-B14F-4D97-AF65-F5344CB8AC3E}">
        <p14:creationId xmlns:p14="http://schemas.microsoft.com/office/powerpoint/2010/main" val="32005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a:rPr lang="en-US" sz="4400" b="1">
                <a:latin typeface="+mj-lt"/>
                <a:ea typeface="+mj-ea"/>
                <a:cs typeface="+mj-cs"/>
              </a:rPr>
              <a:t>The Weaknesses Reverse Engineering</a:t>
            </a:r>
          </a:p>
        </p:txBody>
      </p:sp>
      <p:sp>
        <p:nvSpPr>
          <p:cNvPr id="6" name="TextBox 5">
            <a:extLst>
              <a:ext uri="{FF2B5EF4-FFF2-40B4-BE49-F238E27FC236}">
                <a16:creationId xmlns:a16="http://schemas.microsoft.com/office/drawing/2014/main" id="{20B3704A-9C5D-4EDA-A0BC-A0B29B5B4A6B}"/>
              </a:ext>
            </a:extLst>
          </p:cNvPr>
          <p:cNvSpPr txBox="1"/>
          <p:nvPr/>
        </p:nvSpPr>
        <p:spPr>
          <a:xfrm>
            <a:off x="0" y="1627922"/>
            <a:ext cx="12076386"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the temporal tables (called system-versioned tables) added in SQL Server , the history tables cannot be mapped using Entity Framework Core (this is already possible for the actual 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 database views and stored procedures, in contrast to the classic Entity Framework, classes and functions cannot be generated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Once the object model is generated using the Entity Framework Core commandline tools, we cannot update it. The Update Model from Database command available for the Database First approach is currently not implemented</a:t>
            </a:r>
          </a:p>
        </p:txBody>
      </p:sp>
    </p:spTree>
    <p:extLst>
      <p:ext uri="{BB962C8B-B14F-4D97-AF65-F5344CB8AC3E}">
        <p14:creationId xmlns:p14="http://schemas.microsoft.com/office/powerpoint/2010/main" val="1300765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6045" y="1552945"/>
            <a:ext cx="12228045"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Forward engineering is available in the classic Entity Framework in two variants: </a:t>
            </a:r>
            <a:r>
              <a:rPr lang="en-US" sz="2600" b="1">
                <a:solidFill>
                  <a:srgbClr val="111111"/>
                </a:solidFill>
                <a:latin typeface="+mj-lt"/>
              </a:rPr>
              <a:t>Model First </a:t>
            </a:r>
            <a:r>
              <a:rPr lang="en-US" sz="2600">
                <a:solidFill>
                  <a:srgbClr val="111111"/>
                </a:solidFill>
                <a:latin typeface="+mj-lt"/>
              </a:rPr>
              <a:t>and </a:t>
            </a:r>
            <a:r>
              <a:rPr lang="en-US" sz="2600" b="1">
                <a:solidFill>
                  <a:srgbClr val="111111"/>
                </a:solidFill>
                <a:latin typeface="+mj-lt"/>
              </a:rPr>
              <a:t>Code First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Model First, we graphically create an entity data model (EDM) to generate the database schema and .NET classes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Code First, we write classes directly, from which the database schema is created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EDM is invisible. In the redesigned Entity Framework Core, </a:t>
            </a:r>
            <a:r>
              <a:rPr lang="en-US" sz="2600" i="1">
                <a:solidFill>
                  <a:srgbClr val="111111"/>
                </a:solidFill>
                <a:latin typeface="+mj-lt"/>
              </a:rPr>
              <a:t>there is only the second approach</a:t>
            </a:r>
            <a:r>
              <a:rPr lang="en-US" sz="2600">
                <a:solidFill>
                  <a:srgbClr val="111111"/>
                </a:solidFill>
                <a:latin typeface="+mj-lt"/>
              </a:rPr>
              <a:t>, which however </a:t>
            </a:r>
            <a:r>
              <a:rPr lang="en-US" sz="2600" i="1">
                <a:solidFill>
                  <a:srgbClr val="111111"/>
                </a:solidFill>
                <a:latin typeface="+mj-lt"/>
              </a:rPr>
              <a:t>is not called Code First </a:t>
            </a:r>
            <a:r>
              <a:rPr lang="en-US" sz="2600">
                <a:solidFill>
                  <a:srgbClr val="111111"/>
                </a:solidFill>
                <a:latin typeface="+mj-lt"/>
              </a:rPr>
              <a:t>but </a:t>
            </a:r>
            <a:r>
              <a:rPr lang="en-US" sz="2600" b="1">
                <a:solidFill>
                  <a:srgbClr val="111111"/>
                </a:solidFill>
                <a:latin typeface="+mj-lt"/>
              </a:rPr>
              <a:t>code-based modeling </a:t>
            </a:r>
            <a:r>
              <a:rPr lang="en-US" sz="2600">
                <a:solidFill>
                  <a:srgbClr val="111111"/>
                </a:solidFill>
                <a:latin typeface="+mj-lt"/>
              </a:rPr>
              <a:t>and no longer uses an invisible EDM</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873921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58158"/>
            <a:ext cx="11566634"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Code-based modeling in Entity Framework Core happens through these two types of classes: </a:t>
            </a:r>
          </a:p>
          <a:p>
            <a:pPr marL="739775" indent="-339725"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create entity classes, which store the data in RAM. We create navigation properties in the entity classes that represent the relationships between the entity classes. These are typically plain old CRL objects (POCOs) with properties for each database column</a:t>
            </a:r>
          </a:p>
          <a:p>
            <a:pPr marL="739775" indent="-339725"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write a context class (derived from DbContext) that represents the database model, with each of the entities listed as a DBSet. This will be used for all queries and other operations</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1709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Forward Engineering for New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dirty="0">
                <a:solidFill>
                  <a:srgbClr val="111111"/>
                </a:solidFill>
                <a:latin typeface="+mj-lt"/>
              </a:rPr>
              <a:t>1.Create a </a:t>
            </a:r>
            <a:r>
              <a:rPr lang="en-US" sz="2300" dirty="0" err="1">
                <a:solidFill>
                  <a:srgbClr val="111111"/>
                </a:solidFill>
                <a:latin typeface="+mj-lt"/>
              </a:rPr>
              <a:t>Winform</a:t>
            </a:r>
            <a:r>
              <a:rPr lang="en-US" sz="2300" dirty="0">
                <a:solidFill>
                  <a:srgbClr val="111111"/>
                </a:solidFill>
                <a:latin typeface="+mj-lt"/>
              </a:rPr>
              <a:t> app named </a:t>
            </a:r>
            <a:r>
              <a:rPr lang="en-US" sz="2300" b="1" dirty="0" err="1">
                <a:solidFill>
                  <a:srgbClr val="111111"/>
                </a:solidFill>
                <a:latin typeface="+mj-lt"/>
              </a:rPr>
              <a:t>ManageCategoriesApp</a:t>
            </a:r>
            <a:r>
              <a:rPr lang="en-US" sz="2300" b="1" dirty="0">
                <a:solidFill>
                  <a:srgbClr val="111111"/>
                </a:solidFill>
                <a:latin typeface="+mj-lt"/>
              </a:rPr>
              <a:t> </a:t>
            </a:r>
            <a:r>
              <a:rPr lang="en-US" sz="2300" dirty="0">
                <a:solidFill>
                  <a:srgbClr val="111111"/>
                </a:solidFill>
                <a:latin typeface="+mj-lt"/>
              </a:rPr>
              <a:t>includes a form named </a:t>
            </a:r>
            <a:r>
              <a:rPr lang="en-US" sz="2300" b="1" dirty="0" err="1">
                <a:solidFill>
                  <a:srgbClr val="111111"/>
                </a:solidFill>
                <a:latin typeface="+mj-lt"/>
              </a:rPr>
              <a:t>frmManageCategories</a:t>
            </a:r>
            <a:r>
              <a:rPr lang="en-US" sz="2300" dirty="0">
                <a:solidFill>
                  <a:srgbClr val="111111"/>
                </a:solidFill>
                <a:latin typeface="+mj-lt"/>
              </a:rPr>
              <a:t> and has controls as follows :  </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a:rPr lang="en-US" sz="1600">
                          <a:solidFill>
                            <a:schemeClr val="bg1"/>
                          </a:solidFill>
                        </a:rPr>
                        <a:t>Object Type</a:t>
                      </a:r>
                      <a:endParaRPr lang="en-US" sz="1600" dirty="0">
                        <a:solidFill>
                          <a:schemeClr val="bg1"/>
                        </a:solidFill>
                      </a:endParaRPr>
                    </a:p>
                  </a:txBody>
                  <a:tcPr/>
                </a:tc>
                <a:tc>
                  <a:txBody>
                    <a:bodyPr/>
                    <a:lstStyle/>
                    <a:p>
                      <a:r>
                        <a:rPr lang="en-US" sz="1600" dirty="0">
                          <a:solidFill>
                            <a:schemeClr val="bg1"/>
                          </a:solidFill>
                        </a:rPr>
                        <a:t>Object</a:t>
                      </a:r>
                      <a:r>
                        <a:rPr lang="en-US" sz="1600" baseline="0" dirty="0">
                          <a:solidFill>
                            <a:schemeClr val="bg1"/>
                          </a:solidFill>
                        </a:rPr>
                        <a:t> name</a:t>
                      </a:r>
                      <a:endParaRPr lang="en-US" sz="1600" dirty="0">
                        <a:solidFill>
                          <a:schemeClr val="bg1"/>
                        </a:solidFill>
                      </a:endParaRPr>
                    </a:p>
                  </a:txBody>
                  <a:tcPr/>
                </a:tc>
                <a:tc>
                  <a:txBody>
                    <a:bodyPr/>
                    <a:lstStyle/>
                    <a:p>
                      <a:r>
                        <a:rPr lang="en-US" sz="1600">
                          <a:solidFill>
                            <a:schemeClr val="bg1"/>
                          </a:solidFill>
                        </a:rPr>
                        <a:t>Properties / Events</a:t>
                      </a:r>
                      <a:endParaRPr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lbCategoryID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Text: </a:t>
                      </a:r>
                      <a:r>
                        <a:rPr lang="en-US" sz="1600" kern="1200">
                          <a:solidFill>
                            <a:schemeClr val="dk1"/>
                          </a:solidFill>
                          <a:latin typeface="+mn-lt"/>
                          <a:ea typeface="+mn-ea"/>
                          <a:cs typeface="+mn-cs"/>
                        </a:rPr>
                        <a:t>lbCategoryID</a:t>
                      </a:r>
                      <a:endParaRPr lang="en-US" sz="1600" dirty="0"/>
                    </a:p>
                  </a:txBody>
                  <a:tcPr/>
                </a:tc>
                <a:extLst>
                  <a:ext uri="{0D108BD9-81ED-4DB2-BD59-A6C34878D82A}">
                    <a16:rowId xmlns:a16="http://schemas.microsoft.com/office/drawing/2014/main" val="10002"/>
                  </a:ext>
                </a:extLst>
              </a:tr>
              <a:tr h="365561">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lbCategoryName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latin typeface="+mn-lt"/>
                          <a:ea typeface="+mn-ea"/>
                          <a:cs typeface="+mn-cs"/>
                        </a:rPr>
                        <a:t>Text: </a:t>
                      </a:r>
                      <a:r>
                        <a:rPr lang="en-US" sz="1600" kern="1200">
                          <a:solidFill>
                            <a:schemeClr val="dk1"/>
                          </a:solidFill>
                          <a:latin typeface="+mn-lt"/>
                          <a:ea typeface="+mn-ea"/>
                          <a:cs typeface="+mn-cs"/>
                        </a:rPr>
                        <a:t>CategoryName</a:t>
                      </a:r>
                      <a:endParaRPr lang="en-US" sz="1600" b="0" dirty="0"/>
                    </a:p>
                  </a:txBody>
                  <a:tcPr/>
                </a:tc>
                <a:extLst>
                  <a:ext uri="{0D108BD9-81ED-4DB2-BD59-A6C34878D82A}">
                    <a16:rowId xmlns:a16="http://schemas.microsoft.com/office/drawing/2014/main" val="10003"/>
                  </a:ext>
                </a:extLst>
              </a:tr>
              <a:tr h="345083">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txtCategoryID</a:t>
                      </a:r>
                      <a:endParaRPr lang="en-US" sz="1600" dirty="0"/>
                    </a:p>
                  </a:txBody>
                  <a:tcPr/>
                </a:tc>
                <a:tc>
                  <a:txBody>
                    <a:bodyPr/>
                    <a:lstStyle/>
                    <a:p>
                      <a:r>
                        <a:rPr lang="en-US" sz="1600"/>
                        <a:t>ReadOnly: True</a:t>
                      </a:r>
                    </a:p>
                  </a:txBody>
                  <a:tcPr/>
                </a:tc>
                <a:extLst>
                  <a:ext uri="{0D108BD9-81ED-4DB2-BD59-A6C34878D82A}">
                    <a16:rowId xmlns:a16="http://schemas.microsoft.com/office/drawing/2014/main" val="10004"/>
                  </a:ext>
                </a:extLst>
              </a:tr>
              <a:tr h="315654">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txtCategoryName</a:t>
                      </a:r>
                      <a:endParaRPr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a:rPr lang="en-US" sz="1600"/>
                        <a:t>Button</a:t>
                      </a:r>
                      <a:endParaRPr lang="en-US" sz="1600" dirty="0"/>
                    </a:p>
                  </a:txBody>
                  <a:tcPr/>
                </a:tc>
                <a:tc>
                  <a:txBody>
                    <a:bodyPr/>
                    <a:lstStyle/>
                    <a:p>
                      <a:r>
                        <a:rPr lang="en-US" sz="1600" kern="1200">
                          <a:solidFill>
                            <a:schemeClr val="dk1"/>
                          </a:solidFill>
                          <a:latin typeface="+mn-lt"/>
                          <a:ea typeface="+mn-ea"/>
                          <a:cs typeface="+mn-cs"/>
                        </a:rPr>
                        <a:t>btnInsert</a:t>
                      </a:r>
                    </a:p>
                  </a:txBody>
                  <a:tcPr/>
                </a:tc>
                <a:tc>
                  <a:txBody>
                    <a:bodyPr/>
                    <a:lstStyle/>
                    <a:p>
                      <a:r>
                        <a:rPr lang="en-US" sz="1600"/>
                        <a:t>Text: Insert</a:t>
                      </a:r>
                    </a:p>
                    <a:p>
                      <a:r>
                        <a:rPr lang="en-US" sz="1600">
                          <a:solidFill>
                            <a:srgbClr val="FF0000"/>
                          </a:solidFill>
                        </a:rPr>
                        <a:t>Event Handler: Click</a:t>
                      </a:r>
                      <a:endParaRPr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btnUpdate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Text: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7"/>
                  </a:ext>
                </a:extLst>
              </a:tr>
              <a:tr h="342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btnDelete</a:t>
                      </a:r>
                      <a:endParaRPr lang="en-US" sz="1600"/>
                    </a:p>
                  </a:txBody>
                  <a:tcPr/>
                </a:tc>
                <a:tc>
                  <a:txBody>
                    <a:bodyPr/>
                    <a:lstStyle/>
                    <a:p>
                      <a:r>
                        <a:rPr lang="en-US" sz="1600"/>
                        <a:t>Text: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8"/>
                  </a:ext>
                </a:extLst>
              </a:tr>
              <a:tr h="261688">
                <a:tc>
                  <a:txBody>
                    <a:bodyPr/>
                    <a:lstStyle/>
                    <a:p>
                      <a:r>
                        <a:rPr lang="en-US" sz="1600" kern="1200">
                          <a:solidFill>
                            <a:schemeClr val="dk1"/>
                          </a:solidFill>
                          <a:latin typeface="+mn-lt"/>
                          <a:ea typeface="+mn-ea"/>
                          <a:cs typeface="+mn-cs"/>
                        </a:rPr>
                        <a:t>DataGridView</a:t>
                      </a:r>
                      <a:endParaRPr lang="en-US" sz="1600"/>
                    </a:p>
                  </a:txBody>
                  <a:tcPr/>
                </a:tc>
                <a:tc>
                  <a:txBody>
                    <a:bodyPr/>
                    <a:lstStyle/>
                    <a:p>
                      <a:r>
                        <a:rPr lang="en-US" sz="1600" kern="1200">
                          <a:solidFill>
                            <a:schemeClr val="dk1"/>
                          </a:solidFill>
                          <a:latin typeface="+mn-lt"/>
                          <a:ea typeface="+mn-ea"/>
                          <a:cs typeface="+mn-cs"/>
                        </a:rPr>
                        <a:t>dgvCategories</a:t>
                      </a:r>
                      <a:endParaRPr lang="en-US" sz="1600"/>
                    </a:p>
                  </a:txBody>
                  <a:tcPr/>
                </a:tc>
                <a:tc>
                  <a:txBody>
                    <a:bodyPr/>
                    <a:lstStyle/>
                    <a:p>
                      <a:r>
                        <a:rPr lang="en-US" sz="1600"/>
                        <a:t>ReadOnly: True</a:t>
                      </a:r>
                    </a:p>
                    <a:p>
                      <a:r>
                        <a:rPr lang="en-US" sz="1600" kern="1200">
                          <a:solidFill>
                            <a:schemeClr val="dk1"/>
                          </a:solidFill>
                          <a:latin typeface="+mn-lt"/>
                          <a:ea typeface="+mn-ea"/>
                          <a:cs typeface="+mn-cs"/>
                        </a:rPr>
                        <a:t>SelectionMode:FullRowSelect</a:t>
                      </a:r>
                      <a:endParaRPr lang="en-US" sz="1600" dirty="0"/>
                    </a:p>
                  </a:txBody>
                  <a:tcPr/>
                </a:tc>
                <a:extLst>
                  <a:ext uri="{0D108BD9-81ED-4DB2-BD59-A6C34878D82A}">
                    <a16:rowId xmlns:a16="http://schemas.microsoft.com/office/drawing/2014/main" val="10009"/>
                  </a:ext>
                </a:extLst>
              </a:tr>
              <a:tr h="292023">
                <a:tc>
                  <a:txBody>
                    <a:bodyPr/>
                    <a:lstStyle/>
                    <a:p>
                      <a:r>
                        <a:rPr lang="en-US" sz="1600"/>
                        <a:t>Form</a:t>
                      </a:r>
                      <a:endParaRPr lang="en-US" sz="1600" dirty="0"/>
                    </a:p>
                  </a:txBody>
                  <a:tcPr/>
                </a:tc>
                <a:tc>
                  <a:txBody>
                    <a:bodyPr/>
                    <a:lstStyle/>
                    <a:p>
                      <a:r>
                        <a:rPr lang="en-US" sz="1600" kern="1200">
                          <a:solidFill>
                            <a:schemeClr val="dk1"/>
                          </a:solidFill>
                          <a:latin typeface="+mn-lt"/>
                          <a:ea typeface="+mn-ea"/>
                          <a:cs typeface="+mn-cs"/>
                        </a:rPr>
                        <a:t>frmManageCategories</a:t>
                      </a:r>
                      <a:endParaRPr lang="en-US" sz="1600" dirty="0"/>
                    </a:p>
                  </a:txBody>
                  <a:tcPr/>
                </a:tc>
                <a:tc>
                  <a:txBody>
                    <a:bodyPr/>
                    <a:lstStyle/>
                    <a:p>
                      <a:r>
                        <a:rPr lang="en-US" sz="1600" kern="1200">
                          <a:solidFill>
                            <a:schemeClr val="dk1"/>
                          </a:solidFill>
                          <a:latin typeface="+mn-lt"/>
                          <a:ea typeface="+mn-ea"/>
                          <a:cs typeface="+mn-cs"/>
                        </a:rPr>
                        <a:t>StartPosition: CenterScreen</a:t>
                      </a:r>
                    </a:p>
                    <a:p>
                      <a:r>
                        <a:rPr lang="en-US" sz="1600" kern="1200">
                          <a:solidFill>
                            <a:schemeClr val="dk1"/>
                          </a:solidFill>
                          <a:latin typeface="+mn-lt"/>
                          <a:ea typeface="+mn-ea"/>
                          <a:cs typeface="+mn-cs"/>
                        </a:rPr>
                        <a:t>Text: Manage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Load</a:t>
                      </a:r>
                      <a:endParaRPr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93711" cy="4048974"/>
          </a:xfrm>
          <a:prstGeom prst="rect">
            <a:avLst/>
          </a:prstGeom>
        </p:spPr>
      </p:pic>
    </p:spTree>
    <p:extLst>
      <p:ext uri="{BB962C8B-B14F-4D97-AF65-F5344CB8AC3E}">
        <p14:creationId xmlns:p14="http://schemas.microsoft.com/office/powerpoint/2010/main" val="268551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dirty="0">
                <a:solidFill>
                  <a:srgbClr val="111111"/>
                </a:solidFill>
                <a:latin typeface="+mj-lt"/>
              </a:rPr>
              <a:t>2.Right-click on the project | </a:t>
            </a:r>
            <a:r>
              <a:rPr lang="en-US" sz="2300" b="1" dirty="0">
                <a:solidFill>
                  <a:srgbClr val="111111"/>
                </a:solidFill>
                <a:latin typeface="+mj-lt"/>
              </a:rPr>
              <a:t>Add |  New Item, </a:t>
            </a:r>
            <a:r>
              <a:rPr lang="en-US" sz="2300" dirty="0">
                <a:solidFill>
                  <a:srgbClr val="111111"/>
                </a:solidFill>
                <a:latin typeface="+mj-lt"/>
              </a:rPr>
              <a:t>select</a:t>
            </a:r>
            <a:r>
              <a:rPr lang="en-US" sz="2300" b="1" dirty="0">
                <a:solidFill>
                  <a:srgbClr val="111111"/>
                </a:solidFill>
                <a:latin typeface="+mj-lt"/>
              </a:rPr>
              <a:t> JavaScript JSON Configuration File </a:t>
            </a:r>
            <a:r>
              <a:rPr lang="en-US" sz="2300" dirty="0">
                <a:solidFill>
                  <a:srgbClr val="111111"/>
                </a:solidFill>
                <a:latin typeface="+mj-lt"/>
              </a:rPr>
              <a:t>then rename to </a:t>
            </a:r>
            <a:r>
              <a:rPr lang="en-US" sz="2300" b="1" dirty="0" err="1">
                <a:solidFill>
                  <a:srgbClr val="111111"/>
                </a:solidFill>
                <a:latin typeface="+mj-lt"/>
              </a:rPr>
              <a:t>appsettings.json</a:t>
            </a:r>
            <a:r>
              <a:rPr lang="en-US" sz="2300" b="1" dirty="0">
                <a:solidFill>
                  <a:srgbClr val="111111"/>
                </a:solidFill>
                <a:latin typeface="+mj-lt"/>
              </a:rPr>
              <a:t> , </a:t>
            </a:r>
            <a:r>
              <a:rPr lang="en-US" sz="2300" dirty="0">
                <a:solidFill>
                  <a:srgbClr val="111111"/>
                </a:solidFill>
                <a:latin typeface="+mj-lt"/>
              </a:rPr>
              <a:t>click</a:t>
            </a:r>
            <a:r>
              <a:rPr lang="en-US" sz="2300" b="1" dirty="0">
                <a:solidFill>
                  <a:srgbClr val="111111"/>
                </a:solidFill>
                <a:latin typeface="+mj-lt"/>
              </a:rPr>
              <a:t> Add </a:t>
            </a:r>
            <a:r>
              <a:rPr lang="en-US" sz="2300" dirty="0">
                <a:solidFill>
                  <a:srgbClr val="111111"/>
                </a:solidFill>
                <a:latin typeface="+mj-lt"/>
              </a:rPr>
              <a:t>and write contents as follows:</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a:rPr lang="en-US" sz="2300" dirty="0">
                  <a:solidFill>
                    <a:srgbClr val="000000"/>
                  </a:solidFill>
                  <a:latin typeface="Consolas" panose="020B0609020204030204" pitchFamily="49" charset="0"/>
                </a:rPr>
                <a:t>{  </a:t>
              </a:r>
            </a:p>
            <a:p>
              <a:r>
                <a:rPr lang="en-US" sz="2300" dirty="0">
                  <a:solidFill>
                    <a:srgbClr val="000000"/>
                  </a:solidFill>
                  <a:latin typeface="Consolas" panose="020B0609020204030204" pitchFamily="49" charset="0"/>
                </a:rPr>
                <a:t>  </a:t>
              </a:r>
              <a:r>
                <a:rPr lang="en-US" sz="2300" dirty="0">
                  <a:solidFill>
                    <a:srgbClr val="2E75B6"/>
                  </a:solidFill>
                  <a:latin typeface="Consolas" panose="020B0609020204030204" pitchFamily="49" charset="0"/>
                </a:rPr>
                <a:t>"</a:t>
              </a:r>
              <a:r>
                <a:rPr lang="en-US" sz="2300" dirty="0" err="1">
                  <a:solidFill>
                    <a:srgbClr val="2E75B6"/>
                  </a:solidFill>
                  <a:latin typeface="Consolas" panose="020B0609020204030204" pitchFamily="49" charset="0"/>
                </a:rPr>
                <a:t>ConnectionString</a:t>
              </a:r>
              <a:r>
                <a:rPr lang="en-US" sz="2300" b="1" dirty="0" err="1">
                  <a:solidFill>
                    <a:srgbClr val="FF0000"/>
                  </a:solidFill>
                  <a:latin typeface="Consolas" panose="020B0609020204030204" pitchFamily="49" charset="0"/>
                </a:rPr>
                <a:t>s</a:t>
              </a:r>
              <a:r>
                <a:rPr lang="en-US" sz="2300" dirty="0">
                  <a:solidFill>
                    <a:srgbClr val="2E75B6"/>
                  </a:solidFill>
                  <a:latin typeface="Consolas" panose="020B0609020204030204" pitchFamily="49" charset="0"/>
                </a:rPr>
                <a:t>"</a:t>
              </a:r>
              <a:r>
                <a:rPr lang="en-US" sz="2300" dirty="0">
                  <a:solidFill>
                    <a:srgbClr val="000000"/>
                  </a:solidFill>
                  <a:latin typeface="Consolas" panose="020B0609020204030204" pitchFamily="49" charset="0"/>
                </a:rPr>
                <a:t>: {  </a:t>
              </a:r>
            </a:p>
            <a:p>
              <a:r>
                <a:rPr lang="en-US" sz="2300" dirty="0">
                  <a:solidFill>
                    <a:srgbClr val="000000"/>
                  </a:solidFill>
                  <a:latin typeface="Consolas" panose="020B0609020204030204" pitchFamily="49" charset="0"/>
                </a:rPr>
                <a:t>    </a:t>
              </a:r>
              <a:r>
                <a:rPr lang="en-US" sz="2300" dirty="0">
                  <a:solidFill>
                    <a:srgbClr val="2E75B6"/>
                  </a:solidFill>
                  <a:latin typeface="Consolas" panose="020B0609020204030204" pitchFamily="49" charset="0"/>
                </a:rPr>
                <a:t>"</a:t>
              </a:r>
              <a:r>
                <a:rPr lang="en-US" sz="2300" dirty="0" err="1">
                  <a:solidFill>
                    <a:srgbClr val="2E75B6"/>
                  </a:solidFill>
                  <a:latin typeface="Consolas" panose="020B0609020204030204" pitchFamily="49" charset="0"/>
                </a:rPr>
                <a:t>MyStockDB</a:t>
              </a:r>
              <a:r>
                <a:rPr lang="en-US" sz="2300" dirty="0">
                  <a:solidFill>
                    <a:srgbClr val="2E75B6"/>
                  </a:solidFill>
                  <a:latin typeface="Consolas" panose="020B0609020204030204" pitchFamily="49" charset="0"/>
                </a:rPr>
                <a:t>"</a:t>
              </a:r>
              <a:r>
                <a:rPr lang="en-US" sz="2300" dirty="0">
                  <a:solidFill>
                    <a:srgbClr val="000000"/>
                  </a:solidFill>
                  <a:latin typeface="Consolas" panose="020B0609020204030204" pitchFamily="49" charset="0"/>
                </a:rPr>
                <a:t>: </a:t>
              </a:r>
              <a:r>
                <a:rPr lang="en-US" sz="2300" dirty="0">
                  <a:solidFill>
                    <a:srgbClr val="A31515"/>
                  </a:solidFill>
                  <a:latin typeface="Consolas" panose="020B0609020204030204" pitchFamily="49" charset="0"/>
                </a:rPr>
                <a:t>"Server=(local);</a:t>
              </a:r>
              <a:r>
                <a:rPr lang="en-US" sz="2300" dirty="0" err="1">
                  <a:solidFill>
                    <a:srgbClr val="A31515"/>
                  </a:solidFill>
                  <a:latin typeface="Consolas" panose="020B0609020204030204" pitchFamily="49" charset="0"/>
                </a:rPr>
                <a:t>uid</a:t>
              </a:r>
              <a:r>
                <a:rPr lang="en-US" sz="2300" dirty="0">
                  <a:solidFill>
                    <a:srgbClr val="A31515"/>
                  </a:solidFill>
                  <a:latin typeface="Consolas" panose="020B0609020204030204" pitchFamily="49" charset="0"/>
                </a:rPr>
                <a:t>=</a:t>
              </a:r>
              <a:r>
                <a:rPr lang="en-US" sz="2300" dirty="0" err="1">
                  <a:solidFill>
                    <a:srgbClr val="A31515"/>
                  </a:solidFill>
                  <a:latin typeface="Consolas" panose="020B0609020204030204" pitchFamily="49" charset="0"/>
                </a:rPr>
                <a:t>sa;pwd</a:t>
              </a:r>
              <a:r>
                <a:rPr lang="en-US" sz="2300" dirty="0">
                  <a:solidFill>
                    <a:srgbClr val="A31515"/>
                  </a:solidFill>
                  <a:latin typeface="Consolas" panose="020B0609020204030204" pitchFamily="49" charset="0"/>
                </a:rPr>
                <a:t>=123;database=</a:t>
              </a:r>
              <a:r>
                <a:rPr lang="en-US" sz="2300" dirty="0" err="1">
                  <a:solidFill>
                    <a:srgbClr val="A31515"/>
                  </a:solidFill>
                  <a:latin typeface="Consolas" panose="020B0609020204030204" pitchFamily="49" charset="0"/>
                </a:rPr>
                <a:t>MyStockDB</a:t>
              </a:r>
              <a:r>
                <a:rPr lang="en-US" sz="2300" dirty="0">
                  <a:solidFill>
                    <a:srgbClr val="A31515"/>
                  </a:solidFill>
                  <a:latin typeface="Consolas" panose="020B0609020204030204" pitchFamily="49" charset="0"/>
                </a:rPr>
                <a:t>"</a:t>
              </a:r>
              <a:endParaRPr lang="en-US" sz="2300" dirty="0">
                <a:solidFill>
                  <a:srgbClr val="000000"/>
                </a:solidFill>
                <a:latin typeface="Consolas" panose="020B0609020204030204" pitchFamily="49" charset="0"/>
              </a:endParaRPr>
            </a:p>
            <a:p>
              <a:r>
                <a:rPr lang="en-US" sz="2300" dirty="0">
                  <a:solidFill>
                    <a:srgbClr val="000000"/>
                  </a:solidFill>
                  <a:latin typeface="Consolas" panose="020B0609020204030204" pitchFamily="49" charset="0"/>
                </a:rPr>
                <a:t>  }</a:t>
              </a:r>
            </a:p>
            <a:p>
              <a:r>
                <a:rPr lang="en-US" sz="2300" dirty="0">
                  <a:solidFill>
                    <a:srgbClr val="000000"/>
                  </a:solidFill>
                  <a:latin typeface="Consolas" panose="020B0609020204030204" pitchFamily="49" charset="0"/>
                </a:rPr>
                <a:t>}</a:t>
              </a:r>
              <a:endParaRPr lang="en-US" sz="2300" dirty="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Next , right-click on </a:t>
            </a:r>
            <a:r>
              <a:rPr lang="en-US" sz="2600" b="1">
                <a:solidFill>
                  <a:srgbClr val="111111"/>
                </a:solidFill>
                <a:latin typeface="+mj-lt"/>
              </a:rPr>
              <a:t>appsettings.json </a:t>
            </a:r>
            <a:r>
              <a:rPr lang="en-US" sz="2600">
                <a:solidFill>
                  <a:srgbClr val="111111"/>
                </a:solidFill>
                <a:latin typeface="+mj-lt"/>
              </a:rPr>
              <a:t>| </a:t>
            </a:r>
            <a:r>
              <a:rPr lang="en-US" sz="2600" b="1">
                <a:solidFill>
                  <a:srgbClr val="111111"/>
                </a:solidFill>
                <a:latin typeface="+mj-lt"/>
              </a:rPr>
              <a:t>Properties</a:t>
            </a:r>
            <a:r>
              <a:rPr lang="en-US" sz="2600">
                <a:solidFill>
                  <a:srgbClr val="111111"/>
                </a:solidFill>
                <a:latin typeface="+mj-lt"/>
              </a:rPr>
              <a:t>, select </a:t>
            </a:r>
            <a:r>
              <a:rPr lang="en-US" sz="2600" b="1">
                <a:solidFill>
                  <a:srgbClr val="111111"/>
                </a:solidFill>
                <a:latin typeface="+mj-lt"/>
              </a:rPr>
              <a:t>Copy if newer </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4.Add to the project </a:t>
            </a:r>
            <a:r>
              <a:rPr lang="en-US" sz="2300"/>
              <a:t>02 classes: </a:t>
            </a:r>
            <a:r>
              <a:rPr lang="en-US" sz="2300" b="1"/>
              <a:t>ManageCategories.cs </a:t>
            </a:r>
            <a:r>
              <a:rPr lang="en-US" sz="2300"/>
              <a:t>and </a:t>
            </a:r>
            <a:r>
              <a:rPr lang="en-US" sz="2300" b="1"/>
              <a:t>MyStockDBContext.cs </a:t>
            </a:r>
            <a:endParaRPr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3.Install the following packages from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5.Write codes </a:t>
            </a:r>
            <a:r>
              <a:rPr lang="en-US" sz="2300" b="1"/>
              <a:t>MyStockDBContext.cs </a:t>
            </a:r>
            <a:r>
              <a:rPr lang="en-US" sz="2300">
                <a:solidFill>
                  <a:srgbClr val="111111"/>
                </a:solidFill>
                <a:latin typeface="+mj-lt"/>
              </a:rPr>
              <a:t>as follows:</a:t>
            </a:r>
            <a:endParaRPr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37030"/>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a:buClr>
                <a:srgbClr val="973735"/>
              </a:buClr>
              <a:buSzPct val="50000"/>
              <a:tabLst>
                <a:tab pos="241300" algn="l"/>
              </a:tabLst>
              <a:defRPr/>
            </a:pPr>
            <a:r>
              <a:rPr lang="en-US" sz="2300">
                <a:solidFill>
                  <a:srgbClr val="111111"/>
                </a:solidFill>
                <a:latin typeface="+mj-lt"/>
              </a:rPr>
              <a:t>6.Right-click on the project, select </a:t>
            </a:r>
            <a:r>
              <a:rPr lang="en-US" sz="2300" b="1">
                <a:solidFill>
                  <a:srgbClr val="111111"/>
                </a:solidFill>
                <a:latin typeface="+mj-lt"/>
              </a:rPr>
              <a:t>Open in Terminal. </a:t>
            </a:r>
            <a:r>
              <a:rPr lang="en-US" sz="2300">
                <a:solidFill>
                  <a:srgbClr val="111111"/>
                </a:solidFill>
                <a:latin typeface="+mj-lt"/>
              </a:rPr>
              <a:t>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database:</a:t>
            </a:r>
          </a:p>
        </p:txBody>
      </p:sp>
      <p:sp>
        <p:nvSpPr>
          <p:cNvPr id="13" name="TextBox 12">
            <a:extLst>
              <a:ext uri="{FF2B5EF4-FFF2-40B4-BE49-F238E27FC236}">
                <a16:creationId xmlns:a16="http://schemas.microsoft.com/office/drawing/2014/main" id="{E3232761-CA16-4F23-AD26-F75A1482CA9D}"/>
              </a:ext>
            </a:extLst>
          </p:cNvPr>
          <p:cNvSpPr txBox="1"/>
          <p:nvPr/>
        </p:nvSpPr>
        <p:spPr>
          <a:xfrm>
            <a:off x="2044261" y="5463649"/>
            <a:ext cx="8350470" cy="966931"/>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dirty="0"/>
              <a:t>dotnet </a:t>
            </a:r>
            <a:r>
              <a:rPr lang="en-US" sz="2300" dirty="0" err="1"/>
              <a:t>ef</a:t>
            </a:r>
            <a:r>
              <a:rPr lang="en-US" sz="2300" dirty="0"/>
              <a:t> migrations  add "Initial" </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dirty="0"/>
              <a:t>dotnet </a:t>
            </a:r>
            <a:r>
              <a:rPr lang="en-US" sz="2300" dirty="0" err="1"/>
              <a:t>ef</a:t>
            </a:r>
            <a:r>
              <a:rPr lang="en-US" sz="2300" dirty="0"/>
              <a:t> database update</a:t>
            </a:r>
          </a:p>
        </p:txBody>
      </p:sp>
    </p:spTree>
    <p:extLst>
      <p:ext uri="{BB962C8B-B14F-4D97-AF65-F5344CB8AC3E}">
        <p14:creationId xmlns:p14="http://schemas.microsoft.com/office/powerpoint/2010/main" val="2870610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6. Write codes </a:t>
            </a:r>
            <a:r>
              <a:rPr lang="en-US" sz="2300" b="1"/>
              <a:t>ManageCategories.cs </a:t>
            </a:r>
            <a:r>
              <a:rPr lang="en-US" sz="2300">
                <a:solidFill>
                  <a:srgbClr val="111111"/>
                </a:solidFill>
                <a:latin typeface="+mj-lt"/>
              </a:rPr>
              <a:t>as follows:</a:t>
            </a:r>
            <a:r>
              <a:rPr lang="en-US" sz="2300" b="1"/>
              <a:t> </a:t>
            </a:r>
            <a:endParaRPr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6640"/>
            <a:ext cx="12076386" cy="428534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212121"/>
                </a:solidFill>
              </a:rPr>
              <a:t>Entity Framework Core (EF Core) is a lightweight, extensible, open source and cross-platform version of the popular Entity Framework data access technology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212121"/>
                </a:solidFill>
              </a:rPr>
              <a:t>EF Core allows us to interact with data from relational databases using an object model that maps directly to the business objects (or domain objects) in our application</a:t>
            </a:r>
          </a:p>
          <a:p>
            <a:pPr marL="342900" indent="-342900" algn="just">
              <a:spcBef>
                <a:spcPts val="1000"/>
              </a:spcBef>
              <a:buClr>
                <a:srgbClr val="973735"/>
              </a:buClr>
              <a:buSzPct val="50000"/>
              <a:buFont typeface="Wingdings" pitchFamily="2" charset="2"/>
              <a:buChar char="u"/>
              <a:tabLst>
                <a:tab pos="241300" algn="l"/>
              </a:tabLst>
              <a:defRPr/>
            </a:pPr>
            <a:r>
              <a:rPr lang="en-US" sz="2600">
                <a:latin typeface="+mj-lt"/>
              </a:rPr>
              <a:t>EF Core can serve as an object-relational mapper (O/RM), which:</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Enables .NET developers to work with a database using .NET objects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Eliminates the need for most of the data-access code that typically needs to be written</a:t>
            </a:r>
            <a:endParaRPr lang="en-US" sz="2300" dirty="0"/>
          </a:p>
        </p:txBody>
      </p:sp>
    </p:spTree>
    <p:extLst>
      <p:ext uri="{BB962C8B-B14F-4D97-AF65-F5344CB8AC3E}">
        <p14:creationId xmlns:p14="http://schemas.microsoft.com/office/powerpoint/2010/main" val="2902607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51</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8.Write codes in </a:t>
            </a:r>
            <a:r>
              <a:rPr lang="en-US" sz="2300" b="1" kern="1200">
                <a:solidFill>
                  <a:schemeClr val="dk1"/>
                </a:solidFill>
                <a:latin typeface="+mn-lt"/>
                <a:ea typeface="+mn-ea"/>
                <a:cs typeface="+mn-cs"/>
              </a:rPr>
              <a:t>frmManageCategories.cs</a:t>
            </a:r>
            <a:r>
              <a:rPr lang="en-US" sz="2300">
                <a:solidFill>
                  <a:srgbClr val="111111"/>
                </a:solidFill>
                <a:latin typeface="+mj-lt"/>
              </a:rPr>
              <a:t> as follows then press </a:t>
            </a:r>
            <a:r>
              <a:rPr lang="en-US" sz="2300" b="1">
                <a:solidFill>
                  <a:srgbClr val="111111"/>
                </a:solidFill>
                <a:latin typeface="+mj-lt"/>
              </a:rPr>
              <a:t>Ctrl+F5 </a:t>
            </a:r>
            <a:r>
              <a:rPr lang="en-US" sz="2300">
                <a:solidFill>
                  <a:srgbClr val="111111"/>
                </a:solidFill>
                <a:latin typeface="+mj-lt"/>
              </a:rPr>
              <a:t>to run project:</a:t>
            </a:r>
            <a:endParaRPr lang="en-US" sz="2300" b="1">
              <a:solidFill>
                <a:srgbClr val="111111"/>
              </a:solidFill>
              <a:latin typeface="+mj-lt"/>
            </a:endParaRPr>
          </a:p>
        </p:txBody>
      </p:sp>
      <p:pic>
        <p:nvPicPr>
          <p:cNvPr id="8" name="Picture 7">
            <a:extLst>
              <a:ext uri="{FF2B5EF4-FFF2-40B4-BE49-F238E27FC236}">
                <a16:creationId xmlns:a16="http://schemas.microsoft.com/office/drawing/2014/main" id="{D4CB1058-B6BC-45FD-AEB4-3979FE6DEB29}"/>
              </a:ext>
            </a:extLst>
          </p:cNvPr>
          <p:cNvPicPr>
            <a:picLocks noChangeAspect="1"/>
          </p:cNvPicPr>
          <p:nvPr/>
        </p:nvPicPr>
        <p:blipFill>
          <a:blip r:embed="rId2"/>
          <a:stretch>
            <a:fillRect/>
          </a:stretch>
        </p:blipFill>
        <p:spPr>
          <a:xfrm>
            <a:off x="226894" y="1056024"/>
            <a:ext cx="8599693" cy="3215852"/>
          </a:xfrm>
          <a:prstGeom prst="rect">
            <a:avLst/>
          </a:prstGeom>
        </p:spPr>
      </p:pic>
      <p:pic>
        <p:nvPicPr>
          <p:cNvPr id="10" name="Picture 9">
            <a:extLst>
              <a:ext uri="{FF2B5EF4-FFF2-40B4-BE49-F238E27FC236}">
                <a16:creationId xmlns:a16="http://schemas.microsoft.com/office/drawing/2014/main" id="{3A885FD9-99D8-4726-800A-A24041488265}"/>
              </a:ext>
            </a:extLst>
          </p:cNvPr>
          <p:cNvPicPr>
            <a:picLocks noChangeAspect="1"/>
          </p:cNvPicPr>
          <p:nvPr/>
        </p:nvPicPr>
        <p:blipFill>
          <a:blip r:embed="rId3"/>
          <a:stretch>
            <a:fillRect/>
          </a:stretch>
        </p:blipFill>
        <p:spPr>
          <a:xfrm>
            <a:off x="573553" y="4214053"/>
            <a:ext cx="7627672" cy="2235116"/>
          </a:xfrm>
          <a:prstGeom prst="rect">
            <a:avLst/>
          </a:prstGeom>
        </p:spPr>
      </p:pic>
    </p:spTree>
    <p:extLst>
      <p:ext uri="{BB962C8B-B14F-4D97-AF65-F5344CB8AC3E}">
        <p14:creationId xmlns:p14="http://schemas.microsoft.com/office/powerpoint/2010/main" val="1616642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3" name="Picture 2">
            <a:extLst>
              <a:ext uri="{FF2B5EF4-FFF2-40B4-BE49-F238E27FC236}">
                <a16:creationId xmlns:a16="http://schemas.microsoft.com/office/drawing/2014/main" id="{6ECC14BE-10CC-4316-A80B-C6100EEB30F8}"/>
              </a:ext>
            </a:extLst>
          </p:cNvPr>
          <p:cNvPicPr>
            <a:picLocks noChangeAspect="1"/>
          </p:cNvPicPr>
          <p:nvPr/>
        </p:nvPicPr>
        <p:blipFill>
          <a:blip r:embed="rId2"/>
          <a:stretch>
            <a:fillRect/>
          </a:stretch>
        </p:blipFill>
        <p:spPr>
          <a:xfrm>
            <a:off x="230622" y="830867"/>
            <a:ext cx="8671640" cy="5565751"/>
          </a:xfrm>
          <a:prstGeom prst="rect">
            <a:avLst/>
          </a:prstGeom>
        </p:spPr>
      </p:pic>
      <p:pic>
        <p:nvPicPr>
          <p:cNvPr id="8" name="Picture 7">
            <a:extLst>
              <a:ext uri="{FF2B5EF4-FFF2-40B4-BE49-F238E27FC236}">
                <a16:creationId xmlns:a16="http://schemas.microsoft.com/office/drawing/2014/main" id="{D56E6FD9-2E99-42D2-93E3-12CFDDD24885}"/>
              </a:ext>
            </a:extLst>
          </p:cNvPr>
          <p:cNvPicPr>
            <a:picLocks noChangeAspect="1"/>
          </p:cNvPicPr>
          <p:nvPr/>
        </p:nvPicPr>
        <p:blipFill>
          <a:blip r:embed="rId3"/>
          <a:stretch>
            <a:fillRect/>
          </a:stretch>
        </p:blipFill>
        <p:spPr>
          <a:xfrm>
            <a:off x="7908294" y="830867"/>
            <a:ext cx="4298731" cy="3387150"/>
          </a:xfrm>
          <a:prstGeom prst="rect">
            <a:avLst/>
          </a:prstGeom>
        </p:spPr>
      </p:pic>
    </p:spTree>
    <p:extLst>
      <p:ext uri="{BB962C8B-B14F-4D97-AF65-F5344CB8AC3E}">
        <p14:creationId xmlns:p14="http://schemas.microsoft.com/office/powerpoint/2010/main" val="2888171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 y="1558158"/>
            <a:ext cx="12192001"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Entity Framework Core allows us to write database queries with Language Integrated Query (LINQ)</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starting point for all LINQ queries in Entity Framework Core is the context class that we create either during the reverse engineering of an existing database or manually while forward engineering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context class in Entity Framework Core always inherits from the base class Microsoft.EntityFrameworkCore.DbContext. Accordingly, we have to use DbContext for all LINQ operations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DbContext class implements the IDisposable interface. As part of the Dispose() method, DbContext frees all allocated resources, including references to all objects loaded with change tracking</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Querying EF Core Models</a:t>
            </a:r>
          </a:p>
        </p:txBody>
      </p:sp>
    </p:spTree>
    <p:extLst>
      <p:ext uri="{BB962C8B-B14F-4D97-AF65-F5344CB8AC3E}">
        <p14:creationId xmlns:p14="http://schemas.microsoft.com/office/powerpoint/2010/main" val="598975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579179"/>
            <a:ext cx="12149958"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After instantiating the context class, we can formulate a LINQ query. This query is not necessarily executed immediately; it is initially in the form of an object with the interface IQueryable&lt;T&gt;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 The LINQ query is executed when the result is actually used (for example, in a foreach loop) or when converted to another collection type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 We can force the execution of the query with a LINQ conversion operator with  ToList(), ToArray(), ToLookup(), ToDictionary(), Single(), SingleOrDefault(), First(), FirstOrDefault(), or an aggregate operator such as Count(), Min(), Max(), or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LINQ Queries</a:t>
            </a:r>
          </a:p>
        </p:txBody>
      </p:sp>
    </p:spTree>
    <p:extLst>
      <p:ext uri="{BB962C8B-B14F-4D97-AF65-F5344CB8AC3E}">
        <p14:creationId xmlns:p14="http://schemas.microsoft.com/office/powerpoint/2010/main" val="644357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algn="just"/>
            <a:r>
              <a:rPr lang="en-US" sz="1600" b="1" u="sng"/>
              <a:t>Internals for running a LINQ command through Entity Framework Core</a:t>
            </a:r>
          </a:p>
        </p:txBody>
      </p:sp>
    </p:spTree>
    <p:extLst>
      <p:ext uri="{BB962C8B-B14F-4D97-AF65-F5344CB8AC3E}">
        <p14:creationId xmlns:p14="http://schemas.microsoft.com/office/powerpoint/2010/main" val="3788855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LINQ Queries Demonstrations</a:t>
            </a:r>
          </a:p>
          <a:p>
            <a:pPr algn="ctr"/>
            <a:r>
              <a:rPr lang="en-US" sz="2400" b="1">
                <a:solidFill>
                  <a:schemeClr val="accent2"/>
                </a:solidFill>
                <a:latin typeface="Arial" panose="020B0604020202020204" pitchFamily="34" charset="0"/>
                <a:cs typeface="Arial" panose="020B0604020202020204" pitchFamily="34" charset="0"/>
              </a:rPr>
              <a:t>(using Reverse Engineering of Existing Databases Demo)</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categories that have products with that minimum number of units in stock. Enumerate through the categories and products, outpuing the name and units in stock for each one (using Reverse Engineering of Existing Databases Demonstration)</a:t>
            </a:r>
          </a:p>
        </p:txBody>
      </p:sp>
      <p:pic>
        <p:nvPicPr>
          <p:cNvPr id="12" name="Picture 11">
            <a:extLst>
              <a:ext uri="{FF2B5EF4-FFF2-40B4-BE49-F238E27FC236}">
                <a16:creationId xmlns:a16="http://schemas.microsoft.com/office/drawing/2014/main" id="{AB3AF44F-D14C-4353-8B76-5D8DA0300FA6}"/>
              </a:ext>
            </a:extLst>
          </p:cNvPr>
          <p:cNvPicPr>
            <a:picLocks noChangeAspect="1"/>
          </p:cNvPicPr>
          <p:nvPr/>
        </p:nvPicPr>
        <p:blipFill>
          <a:blip r:embed="rId3"/>
          <a:stretch>
            <a:fillRect/>
          </a:stretch>
        </p:blipFill>
        <p:spPr>
          <a:xfrm>
            <a:off x="0" y="1714445"/>
            <a:ext cx="8313127" cy="4583272"/>
          </a:xfrm>
          <a:prstGeom prst="rect">
            <a:avLst/>
          </a:prstGeom>
        </p:spPr>
      </p:pic>
      <p:pic>
        <p:nvPicPr>
          <p:cNvPr id="13" name="Picture 12">
            <a:extLst>
              <a:ext uri="{FF2B5EF4-FFF2-40B4-BE49-F238E27FC236}">
                <a16:creationId xmlns:a16="http://schemas.microsoft.com/office/drawing/2014/main" id="{FE601A3A-8E63-4A33-B5A0-4594D5A93C55}"/>
              </a:ext>
            </a:extLst>
          </p:cNvPr>
          <p:cNvPicPr>
            <a:picLocks noChangeAspect="1"/>
          </p:cNvPicPr>
          <p:nvPr/>
        </p:nvPicPr>
        <p:blipFill>
          <a:blip r:embed="rId4"/>
          <a:stretch>
            <a:fillRect/>
          </a:stretch>
        </p:blipFill>
        <p:spPr>
          <a:xfrm>
            <a:off x="8313127" y="3441586"/>
            <a:ext cx="3868195" cy="2994732"/>
          </a:xfrm>
          <a:prstGeom prst="rect">
            <a:avLst/>
          </a:prstGeom>
        </p:spPr>
      </p:pic>
    </p:spTree>
    <p:extLst>
      <p:ext uri="{BB962C8B-B14F-4D97-AF65-F5344CB8AC3E}">
        <p14:creationId xmlns:p14="http://schemas.microsoft.com/office/powerpoint/2010/main" val="733816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products that cost more than the price</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2040" y="1348864"/>
            <a:ext cx="12097405" cy="51988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EF Core 5.0 runs on platforms that support .NET Standard 2.1, meaning .NET Core 3.0 and 3.1, as well as .NET 5. It will not run on.NET Standard 2.0 platforms like .NET Framework 4.8</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Framework Core supports many database providers to access different databases and perform database operations: </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 Server (</a:t>
            </a:r>
            <a:r>
              <a:rPr lang="en-US" sz="2300">
                <a:solidFill>
                  <a:srgbClr val="111111"/>
                </a:solidFill>
                <a:latin typeface="+mj-lt"/>
                <a:hlinkClick r:id="rId3"/>
              </a:rPr>
              <a:t>www.nuget.org/packages/Microsoft.EntityFrameworkCore.SqlServer</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MySQL (</a:t>
            </a:r>
            <a:r>
              <a:rPr lang="it-IT" sz="2300">
                <a:hlinkClick r:id="rId4"/>
              </a:rPr>
              <a:t>www.nuget.org/packages/MySQL.Data.EntityFrameworkCore</a:t>
            </a:r>
            <a:r>
              <a:rPr lang="it-IT"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PostgreSQL (</a:t>
            </a:r>
            <a:r>
              <a:rPr lang="en-US" sz="2300">
                <a:hlinkClick r:id="rId5"/>
              </a:rPr>
              <a:t>www.nuget.org/packages/Npgsql.EntityFrameworkCore.PostgreSQL</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SQLite (</a:t>
            </a:r>
            <a:r>
              <a:rPr lang="en-US" sz="2300">
                <a:hlinkClick r:id="rId6"/>
              </a:rPr>
              <a:t>www.nuget.org/packages/Microsoft.EntityFrameworkCore.Sqlite</a:t>
            </a:r>
            <a:r>
              <a:rPr lang="en-US"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Oracle (</a:t>
            </a:r>
            <a:r>
              <a:rPr lang="en-US" sz="2300">
                <a:hlinkClick r:id="rId7"/>
              </a:rPr>
              <a:t>www.nuget.org/packages/Oracle.ManagedDataAccess.Core</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In-memory (</a:t>
            </a:r>
            <a:r>
              <a:rPr lang="en-US" sz="2300">
                <a:solidFill>
                  <a:srgbClr val="111111"/>
                </a:solidFill>
                <a:latin typeface="+mj-lt"/>
                <a:hlinkClick r:id="rId8"/>
              </a:rPr>
              <a:t>www.nuget.org/packages/Microsoft.EntityFrameworkCore.InMemory</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b="1" i="1">
                <a:solidFill>
                  <a:srgbClr val="111111"/>
                </a:solidFill>
                <a:latin typeface="+mj-lt"/>
              </a:rPr>
              <a:t>More database provider</a:t>
            </a:r>
            <a:r>
              <a:rPr lang="en-US" sz="2300" i="1">
                <a:solidFill>
                  <a:srgbClr val="111111"/>
                </a:solidFill>
                <a:latin typeface="+mj-lt"/>
              </a:rPr>
              <a:t>: </a:t>
            </a:r>
            <a:r>
              <a:rPr lang="en-US" sz="2300" i="1">
                <a:solidFill>
                  <a:srgbClr val="111111"/>
                </a:solidFill>
                <a:latin typeface="+mj-lt"/>
                <a:hlinkClick r:id="rId9"/>
              </a:rPr>
              <a:t>https://docs.microsoft.com/en-us/ef/core/providers/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Perform aggregation functions, such as Average and Sum on the Products table</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E6324B-7AC1-46F4-B0B3-CBFF8C0937A4}"/>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a:solidFill>
                  <a:schemeClr val="accent2"/>
                </a:solidFill>
                <a:latin typeface="Arial" panose="020B0604020202020204" pitchFamily="34" charset="0"/>
                <a:cs typeface="Arial" panose="020B0604020202020204" pitchFamily="34" charset="0"/>
              </a:rPr>
              <a:t>1. Do Hands-on Lab: </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Lab_02_AutomobileManagement_Using_ADO.NET and WinForms.pdf</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2. Do Assigment:</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Assignment_02_SalesManagement.pdf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406352"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Entity Framework Core(EF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inside  Entity Framework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Database First Model and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Manipulating data with 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Database First Model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using </a:t>
            </a:r>
            <a:r>
              <a:rPr lang="en-US" altLang="ko-KR" sz="2300"/>
              <a:t>LINQ Queries in </a:t>
            </a:r>
            <a:r>
              <a:rPr lang="en-US" sz="2300"/>
              <a:t>Entity Framework Core</a:t>
            </a:r>
            <a:r>
              <a:rPr lang="en-US" altLang="ko-KR" sz="2300"/>
              <a:t>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0" y="1627009"/>
            <a:ext cx="12044855" cy="3926972"/>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manage data in a specific database, we need classes that know how to efficiently talk to that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98920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10/16/2023</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8</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3310711719"/>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marL="0" marR="0">
                        <a:lnSpc>
                          <a:spcPct val="107000"/>
                        </a:lnSpc>
                        <a:spcBef>
                          <a:spcPts val="0"/>
                        </a:spcBef>
                        <a:spcAft>
                          <a:spcPts val="0"/>
                        </a:spcAft>
                      </a:pPr>
                      <a:r>
                        <a:rPr lang="en-US" sz="2600" b="1">
                          <a:solidFill>
                            <a:srgbClr val="FFFFFF"/>
                          </a:solidFill>
                          <a:effectLst/>
                          <a:latin typeface="+mj-lt"/>
                          <a:ea typeface="Times New Roman" panose="02020603050405020304" pitchFamily="18" charset="0"/>
                          <a:cs typeface="Times New Roman" panose="02020603050405020304" pitchFamily="18" charset="0"/>
                        </a:rPr>
                        <a:t>Database</a:t>
                      </a:r>
                      <a:endParaRPr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600" b="1" kern="1200">
                          <a:solidFill>
                            <a:srgbClr val="FFFFFF"/>
                          </a:solidFill>
                          <a:effectLst/>
                          <a:latin typeface="+mj-lt"/>
                          <a:cs typeface="Times New Roman" panose="02020603050405020304" pitchFamily="18" charset="0"/>
                        </a:rPr>
                        <a:t>NuGet Package Name</a:t>
                      </a:r>
                      <a:endParaRPr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marL="0" marR="0" algn="l" defTabSz="914400" rtl="0" eaLnBrk="1" latinLnBrk="0" hangingPunct="1">
                        <a:lnSpc>
                          <a:spcPct val="107000"/>
                        </a:lnSpc>
                        <a:spcBef>
                          <a:spcPts val="0"/>
                        </a:spcBef>
                        <a:spcAft>
                          <a:spcPts val="0"/>
                        </a:spcAft>
                      </a:pPr>
                      <a:r>
                        <a:rPr lang="en-US" sz="2300"/>
                        <a:t>Microsoft SQL Server 2012 or later</a:t>
                      </a:r>
                      <a:endParaRPr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300">
                          <a:solidFill>
                            <a:srgbClr val="FF0000"/>
                          </a:solidFill>
                        </a:rPr>
                        <a:t>Microsoft.EntityFrameworkCore.SqlServer</a:t>
                      </a:r>
                      <a:endParaRPr lang="en-US" sz="23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marL="0" marR="0" algn="l" defTabSz="914400" rtl="0" eaLnBrk="1" latinLnBrk="0" hangingPunct="1">
                        <a:lnSpc>
                          <a:spcPct val="107000"/>
                        </a:lnSpc>
                        <a:spcBef>
                          <a:spcPts val="0"/>
                        </a:spcBef>
                        <a:spcAft>
                          <a:spcPts val="0"/>
                        </a:spcAft>
                      </a:pPr>
                      <a:r>
                        <a:rPr lang="en-US" sz="2300"/>
                        <a:t>SQLite 3.7 or later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Microsoft.EntityFrameworkCore.SQLite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marL="0" marR="0" algn="l" defTabSz="914400" rtl="0" eaLnBrk="1" latinLnBrk="0" hangingPunct="1">
                        <a:lnSpc>
                          <a:spcPct val="107000"/>
                        </a:lnSpc>
                        <a:spcBef>
                          <a:spcPts val="0"/>
                        </a:spcBef>
                        <a:spcAft>
                          <a:spcPts val="0"/>
                        </a:spcAft>
                      </a:pPr>
                      <a:r>
                        <a:rPr lang="en-US" sz="2300"/>
                        <a:t>MySQL</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MySQL.Data.EntityFrameworkCore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marL="0" marR="0" algn="l" defTabSz="914400" rtl="0" eaLnBrk="1" latinLnBrk="0" hangingPunct="1">
                        <a:lnSpc>
                          <a:spcPct val="107000"/>
                        </a:lnSpc>
                        <a:spcBef>
                          <a:spcPts val="0"/>
                        </a:spcBef>
                        <a:spcAft>
                          <a:spcPts val="0"/>
                        </a:spcAft>
                      </a:pPr>
                      <a:r>
                        <a:rPr lang="en-US" sz="2300"/>
                        <a:t>In-memory</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Microsoft.EntityFrameworkCore.InMemory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marL="0" marR="0" algn="l" defTabSz="914400" rtl="0" eaLnBrk="1" latinLnBrk="0" hangingPunct="1">
                        <a:lnSpc>
                          <a:spcPct val="107000"/>
                        </a:lnSpc>
                        <a:spcBef>
                          <a:spcPts val="0"/>
                        </a:spcBef>
                        <a:spcAft>
                          <a:spcPts val="0"/>
                        </a:spcAft>
                      </a:pPr>
                      <a:r>
                        <a:rPr lang="en-US" sz="2300"/>
                        <a:t>Azure Cosmos DB SQL API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Microsoft.EntityFrameworkCore.Cosmos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marL="0" marR="0" algn="l" defTabSz="914400" rtl="0" eaLnBrk="1" latinLnBrk="0" hangingPunct="1">
                        <a:lnSpc>
                          <a:spcPct val="107000"/>
                        </a:lnSpc>
                        <a:spcBef>
                          <a:spcPts val="0"/>
                        </a:spcBef>
                        <a:spcAft>
                          <a:spcPts val="0"/>
                        </a:spcAft>
                      </a:pPr>
                      <a:r>
                        <a:rPr lang="en-US" sz="2300"/>
                        <a:t>Oracle DB 11.2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Oracle.EntityFrameworkCore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0" y="1388208"/>
            <a:ext cx="11153744"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distributed NuGet packages as shown in the following table:</a:t>
            </a:r>
          </a:p>
        </p:txBody>
      </p:sp>
    </p:spTree>
    <p:extLst>
      <p:ext uri="{BB962C8B-B14F-4D97-AF65-F5344CB8AC3E}">
        <p14:creationId xmlns:p14="http://schemas.microsoft.com/office/powerpoint/2010/main" val="370135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10/16/2023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38044"/>
            <a:ext cx="12097405" cy="487595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In the database world, relational databases are prevalent and the programming world is all about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Working with objects as instances of classes in memory is at the core of objectoriented programming (OOP)</a:t>
            </a:r>
          </a:p>
          <a:p>
            <a:pPr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56926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3178</TotalTime>
  <Words>4234</Words>
  <Application>Microsoft Office PowerPoint</Application>
  <PresentationFormat>Widescreen</PresentationFormat>
  <Paragraphs>455</Paragraphs>
  <Slides>62</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Consolas</vt:lpstr>
      <vt:lpstr>Wingdings</vt:lpstr>
      <vt:lpstr>Office Theme</vt:lpstr>
      <vt:lpstr> Working with Databases using  Entity Framework Core</vt:lpstr>
      <vt:lpstr>Objectives </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Đào Quý</cp:lastModifiedBy>
  <cp:revision>533</cp:revision>
  <dcterms:created xsi:type="dcterms:W3CDTF">2021-01-25T08:25:31Z</dcterms:created>
  <dcterms:modified xsi:type="dcterms:W3CDTF">2023-10-16T07:48:13Z</dcterms:modified>
</cp:coreProperties>
</file>