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1" r:id="rId3"/>
    <p:sldId id="257" r:id="rId4"/>
    <p:sldId id="262" r:id="rId5"/>
    <p:sldId id="258" r:id="rId6"/>
    <p:sldId id="256"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773C7-666B-40ED-9960-EA7481E3AA61}" type="datetimeFigureOut">
              <a:rPr lang="en-US" smtClean="0"/>
              <a:t>6/22/2019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918A9-57EB-4A99-B676-AAACF1CF0CB3}" type="slidenum">
              <a:rPr lang="en-US" smtClean="0"/>
              <a:t>‹#›</a:t>
            </a:fld>
            <a:endParaRPr lang="en-US"/>
          </a:p>
        </p:txBody>
      </p:sp>
    </p:spTree>
    <p:extLst>
      <p:ext uri="{BB962C8B-B14F-4D97-AF65-F5344CB8AC3E}">
        <p14:creationId xmlns:p14="http://schemas.microsoft.com/office/powerpoint/2010/main" val="1180830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5918A9-57EB-4A99-B676-AAACF1CF0CB3}" type="slidenum">
              <a:rPr lang="en-US" smtClean="0"/>
              <a:t>5</a:t>
            </a:fld>
            <a:endParaRPr lang="en-US"/>
          </a:p>
        </p:txBody>
      </p:sp>
    </p:spTree>
    <p:extLst>
      <p:ext uri="{BB962C8B-B14F-4D97-AF65-F5344CB8AC3E}">
        <p14:creationId xmlns:p14="http://schemas.microsoft.com/office/powerpoint/2010/main" val="9713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2209AA-76E3-456A-896E-87A43EC7AB06}"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249593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2209AA-76E3-456A-896E-87A43EC7AB06}"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42390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2209AA-76E3-456A-896E-87A43EC7AB06}"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19073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2209AA-76E3-456A-896E-87A43EC7AB06}"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77804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209AA-76E3-456A-896E-87A43EC7AB06}"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99531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2209AA-76E3-456A-896E-87A43EC7AB06}"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258182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2209AA-76E3-456A-896E-87A43EC7AB06}"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85839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2209AA-76E3-456A-896E-87A43EC7AB06}"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35788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209AA-76E3-456A-896E-87A43EC7AB06}"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366348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209AA-76E3-456A-896E-87A43EC7AB06}"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165346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209AA-76E3-456A-896E-87A43EC7AB06}"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7458E-B609-4F99-B53E-282AA13E29E7}" type="slidenum">
              <a:rPr lang="en-IN" smtClean="0"/>
              <a:t>‹#›</a:t>
            </a:fld>
            <a:endParaRPr lang="en-IN"/>
          </a:p>
        </p:txBody>
      </p:sp>
    </p:spTree>
    <p:extLst>
      <p:ext uri="{BB962C8B-B14F-4D97-AF65-F5344CB8AC3E}">
        <p14:creationId xmlns:p14="http://schemas.microsoft.com/office/powerpoint/2010/main" val="309264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209AA-76E3-456A-896E-87A43EC7AB06}" type="datetimeFigureOut">
              <a:rPr lang="en-IN" smtClean="0"/>
              <a:t>22-06-2019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7458E-B609-4F99-B53E-282AA13E29E7}" type="slidenum">
              <a:rPr lang="en-IN" smtClean="0"/>
              <a:t>‹#›</a:t>
            </a:fld>
            <a:endParaRPr lang="en-IN"/>
          </a:p>
        </p:txBody>
      </p:sp>
    </p:spTree>
    <p:extLst>
      <p:ext uri="{BB962C8B-B14F-4D97-AF65-F5344CB8AC3E}">
        <p14:creationId xmlns:p14="http://schemas.microsoft.com/office/powerpoint/2010/main" val="3017125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689"/>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Vehicle Detector</a:t>
            </a:r>
            <a:endParaRPr lang="en-IN" sz="3600" dirty="0">
              <a:ln w="0"/>
              <a:effectLst>
                <a:outerShdw blurRad="38100" dist="19050" dir="2700000" algn="tl" rotWithShape="0">
                  <a:schemeClr val="dk1">
                    <a:alpha val="40000"/>
                  </a:schemeClr>
                </a:outerShdw>
              </a:effectLst>
            </a:endParaRPr>
          </a:p>
        </p:txBody>
      </p:sp>
      <p:sp>
        <p:nvSpPr>
          <p:cNvPr id="4" name="TextBox 3"/>
          <p:cNvSpPr txBox="1"/>
          <p:nvPr/>
        </p:nvSpPr>
        <p:spPr>
          <a:xfrm>
            <a:off x="247650" y="734020"/>
            <a:ext cx="11830050" cy="286232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Vehicle Detector is a mechanism coupled with LDR and IR works synchronously to detect the arriving vehicle.</a:t>
            </a:r>
          </a:p>
          <a:p>
            <a:pPr marL="285750" indent="-285750">
              <a:buFont typeface="Arial" panose="020B0604020202020204" pitchFamily="34" charset="0"/>
              <a:buChar char="•"/>
            </a:pPr>
            <a:r>
              <a:rPr lang="en-IN" dirty="0" smtClean="0"/>
              <a:t>IR sensor works on the principle of Infrared light but this ineffective during day time under direct sunlight whereas LDR resistor reacts on intensity of light which is ineffective at night time as there will be no light throughout.</a:t>
            </a:r>
          </a:p>
          <a:p>
            <a:pPr marL="285750" indent="-285750">
              <a:buFont typeface="Arial" panose="020B0604020202020204" pitchFamily="34" charset="0"/>
              <a:buChar char="•"/>
            </a:pPr>
            <a:r>
              <a:rPr lang="en-IN" dirty="0" smtClean="0"/>
              <a:t>Therefore at day time LDR will be active placed on the surface of the road and as the car arrives the intensity of light will change as the cars shadow will fall on the sensor</a:t>
            </a:r>
          </a:p>
          <a:p>
            <a:pPr marL="285750" indent="-285750">
              <a:buFont typeface="Arial" panose="020B0604020202020204" pitchFamily="34" charset="0"/>
              <a:buChar char="•"/>
            </a:pPr>
            <a:r>
              <a:rPr lang="en-IN" dirty="0" smtClean="0"/>
              <a:t>And at night time IR will be active such that there will be a transmitter placed at one end of the road and receiver on other end, in this way as the vehicle arrives it will block the lights fired by the transmitter and receiver will not receive any light. </a:t>
            </a:r>
          </a:p>
          <a:p>
            <a:pPr marL="285750" indent="-285750">
              <a:buFont typeface="Arial" panose="020B0604020202020204" pitchFamily="34" charset="0"/>
              <a:buChar char="•"/>
            </a:pPr>
            <a:r>
              <a:rPr lang="en-IN" dirty="0" smtClean="0"/>
              <a:t>In this way we can detect the car during day as well as night time.</a:t>
            </a:r>
          </a:p>
          <a:p>
            <a:pPr marL="285750" indent="-285750">
              <a:buFont typeface="Arial" panose="020B0604020202020204" pitchFamily="34" charset="0"/>
              <a:buChar char="•"/>
            </a:pPr>
            <a:r>
              <a:rPr lang="en-IN" dirty="0" smtClean="0"/>
              <a:t>It was also possible to detect the vehicle on camera itself but it will require lot of processing power on long term.</a:t>
            </a:r>
          </a:p>
        </p:txBody>
      </p:sp>
      <p:pic>
        <p:nvPicPr>
          <p:cNvPr id="5" name="Picture 4"/>
          <p:cNvPicPr>
            <a:picLocks noChangeAspect="1"/>
          </p:cNvPicPr>
          <p:nvPr/>
        </p:nvPicPr>
        <p:blipFill rotWithShape="1">
          <a:blip r:embed="rId2"/>
          <a:srcRect b="41533"/>
          <a:stretch/>
        </p:blipFill>
        <p:spPr>
          <a:xfrm>
            <a:off x="2045445" y="4132418"/>
            <a:ext cx="6869956" cy="1649258"/>
          </a:xfrm>
          <a:prstGeom prst="rect">
            <a:avLst/>
          </a:prstGeom>
        </p:spPr>
      </p:pic>
      <p:sp>
        <p:nvSpPr>
          <p:cNvPr id="6" name="Oval 5"/>
          <p:cNvSpPr/>
          <p:nvPr/>
        </p:nvSpPr>
        <p:spPr>
          <a:xfrm>
            <a:off x="5838826" y="4757023"/>
            <a:ext cx="171449" cy="1674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rot="16200000">
            <a:off x="5805489" y="5389063"/>
            <a:ext cx="209550" cy="14287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p:cNvSpPr/>
          <p:nvPr/>
        </p:nvSpPr>
        <p:spPr>
          <a:xfrm>
            <a:off x="5795962" y="4145991"/>
            <a:ext cx="257175" cy="298730"/>
          </a:xfrm>
          <a:prstGeom prst="blockArc">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311892" y="4667837"/>
            <a:ext cx="550151" cy="369332"/>
          </a:xfrm>
          <a:prstGeom prst="rect">
            <a:avLst/>
          </a:prstGeom>
          <a:noFill/>
        </p:spPr>
        <p:txBody>
          <a:bodyPr wrap="none" rtlCol="0">
            <a:spAutoFit/>
          </a:bodyPr>
          <a:lstStyle/>
          <a:p>
            <a:r>
              <a:rPr lang="en-US" dirty="0" smtClean="0"/>
              <a:t>LDR</a:t>
            </a:r>
            <a:endParaRPr lang="en-US" dirty="0"/>
          </a:p>
        </p:txBody>
      </p:sp>
      <p:cxnSp>
        <p:nvCxnSpPr>
          <p:cNvPr id="11" name="Straight Connector 10"/>
          <p:cNvCxnSpPr/>
          <p:nvPr/>
        </p:nvCxnSpPr>
        <p:spPr>
          <a:xfrm flipH="1" flipV="1">
            <a:off x="4019550" y="5139325"/>
            <a:ext cx="1842493" cy="330436"/>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0"/>
          </p:cNvCxnSpPr>
          <p:nvPr/>
        </p:nvCxnSpPr>
        <p:spPr>
          <a:xfrm flipH="1">
            <a:off x="4495800" y="4295356"/>
            <a:ext cx="1332309" cy="20573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02559" y="4963521"/>
            <a:ext cx="1496756" cy="369332"/>
          </a:xfrm>
          <a:prstGeom prst="rect">
            <a:avLst/>
          </a:prstGeom>
          <a:noFill/>
        </p:spPr>
        <p:txBody>
          <a:bodyPr wrap="none" rtlCol="0">
            <a:spAutoFit/>
          </a:bodyPr>
          <a:lstStyle/>
          <a:p>
            <a:r>
              <a:rPr lang="en-US" dirty="0" smtClean="0"/>
              <a:t>IR Transmitter</a:t>
            </a:r>
            <a:endParaRPr lang="en-US" dirty="0"/>
          </a:p>
        </p:txBody>
      </p:sp>
      <p:sp>
        <p:nvSpPr>
          <p:cNvPr id="18" name="TextBox 17"/>
          <p:cNvSpPr txBox="1"/>
          <p:nvPr/>
        </p:nvSpPr>
        <p:spPr>
          <a:xfrm>
            <a:off x="3339631" y="4309788"/>
            <a:ext cx="1220334" cy="369332"/>
          </a:xfrm>
          <a:prstGeom prst="rect">
            <a:avLst/>
          </a:prstGeom>
          <a:noFill/>
        </p:spPr>
        <p:txBody>
          <a:bodyPr wrap="none" rtlCol="0">
            <a:spAutoFit/>
          </a:bodyPr>
          <a:lstStyle/>
          <a:p>
            <a:r>
              <a:rPr lang="en-US" dirty="0" smtClean="0"/>
              <a:t>IR Receiver</a:t>
            </a:r>
            <a:endParaRPr lang="en-US" dirty="0"/>
          </a:p>
        </p:txBody>
      </p:sp>
      <p:sp>
        <p:nvSpPr>
          <p:cNvPr id="19" name="Rectangle 18"/>
          <p:cNvSpPr/>
          <p:nvPr/>
        </p:nvSpPr>
        <p:spPr>
          <a:xfrm>
            <a:off x="6188270" y="4145991"/>
            <a:ext cx="314325" cy="1492809"/>
          </a:xfrm>
          <a:prstGeom prst="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526106" y="4569229"/>
            <a:ext cx="1997056" cy="646331"/>
          </a:xfrm>
          <a:prstGeom prst="rect">
            <a:avLst/>
          </a:prstGeom>
          <a:noFill/>
        </p:spPr>
        <p:txBody>
          <a:bodyPr wrap="square" rtlCol="0">
            <a:spAutoFit/>
          </a:bodyPr>
          <a:lstStyle/>
          <a:p>
            <a:r>
              <a:rPr lang="en-US" dirty="0" smtClean="0"/>
              <a:t>Speed Breaker to slower the vehicle</a:t>
            </a:r>
            <a:endParaRPr lang="en-US" dirty="0"/>
          </a:p>
        </p:txBody>
      </p:sp>
    </p:spTree>
    <p:extLst>
      <p:ext uri="{BB962C8B-B14F-4D97-AF65-F5344CB8AC3E}">
        <p14:creationId xmlns:p14="http://schemas.microsoft.com/office/powerpoint/2010/main" val="103014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7689"/>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Image Capture</a:t>
            </a:r>
            <a:endParaRPr lang="en-IN" sz="3600" dirty="0">
              <a:ln w="0"/>
              <a:effectLst>
                <a:outerShdw blurRad="38100" dist="19050" dir="2700000" algn="tl" rotWithShape="0">
                  <a:schemeClr val="dk1">
                    <a:alpha val="40000"/>
                  </a:schemeClr>
                </a:outerShdw>
              </a:effectLst>
            </a:endParaRPr>
          </a:p>
        </p:txBody>
      </p:sp>
      <p:sp>
        <p:nvSpPr>
          <p:cNvPr id="3" name="TextBox 2"/>
          <p:cNvSpPr txBox="1"/>
          <p:nvPr/>
        </p:nvSpPr>
        <p:spPr>
          <a:xfrm>
            <a:off x="247650" y="734020"/>
            <a:ext cx="11830050"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When the front of any vehicle arrives at vehicle detector the vehicle detector becomes </a:t>
            </a:r>
            <a:r>
              <a:rPr lang="en-IN" b="1" dirty="0" smtClean="0"/>
              <a:t>active indicates the vehicle has arrived</a:t>
            </a:r>
            <a:r>
              <a:rPr lang="en-IN" dirty="0" smtClean="0"/>
              <a:t> at the vehicle detector. This action will trigger the camera which is placed few feet's ahead of vehicle detector to capture the front of vehicle.</a:t>
            </a:r>
          </a:p>
          <a:p>
            <a:pPr marL="285750" indent="-285750">
              <a:buFont typeface="Arial" panose="020B0604020202020204" pitchFamily="34" charset="0"/>
              <a:buChar char="•"/>
            </a:pPr>
            <a:r>
              <a:rPr lang="en-IN" dirty="0" smtClean="0"/>
              <a:t>As the vehicle leaves the Vehicle detector becomes </a:t>
            </a:r>
            <a:r>
              <a:rPr lang="en-IN" b="1" dirty="0" smtClean="0"/>
              <a:t>inactive indicates the vehicle left </a:t>
            </a:r>
            <a:r>
              <a:rPr lang="en-IN" dirty="0" smtClean="0"/>
              <a:t>the vehicle detector. This action will trigger the camera which is placed few feet’s before the vehicle detector to capture the rear side of vehicle</a:t>
            </a:r>
          </a:p>
        </p:txBody>
      </p:sp>
      <p:pic>
        <p:nvPicPr>
          <p:cNvPr id="4" name="Picture 3"/>
          <p:cNvPicPr>
            <a:picLocks noChangeAspect="1"/>
          </p:cNvPicPr>
          <p:nvPr/>
        </p:nvPicPr>
        <p:blipFill rotWithShape="1">
          <a:blip r:embed="rId2"/>
          <a:srcRect b="41533"/>
          <a:stretch/>
        </p:blipFill>
        <p:spPr>
          <a:xfrm>
            <a:off x="1492995" y="2857679"/>
            <a:ext cx="7889130" cy="1649258"/>
          </a:xfrm>
          <a:prstGeom prst="rect">
            <a:avLst/>
          </a:prstGeom>
        </p:spPr>
      </p:pic>
      <p:sp>
        <p:nvSpPr>
          <p:cNvPr id="5" name="Oval 4"/>
          <p:cNvSpPr/>
          <p:nvPr/>
        </p:nvSpPr>
        <p:spPr>
          <a:xfrm>
            <a:off x="5286376" y="3482284"/>
            <a:ext cx="171449" cy="1674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p:cNvSpPr/>
          <p:nvPr/>
        </p:nvSpPr>
        <p:spPr>
          <a:xfrm rot="16200000">
            <a:off x="5253039" y="4114324"/>
            <a:ext cx="209550" cy="14287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lock Arc 6"/>
          <p:cNvSpPr/>
          <p:nvPr/>
        </p:nvSpPr>
        <p:spPr>
          <a:xfrm>
            <a:off x="5243512" y="2871252"/>
            <a:ext cx="257175" cy="298730"/>
          </a:xfrm>
          <a:prstGeom prst="blockArc">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7333484" y="3242818"/>
            <a:ext cx="2213175" cy="646331"/>
          </a:xfrm>
          <a:prstGeom prst="rect">
            <a:avLst/>
          </a:prstGeom>
          <a:noFill/>
        </p:spPr>
        <p:txBody>
          <a:bodyPr wrap="square" rtlCol="0">
            <a:spAutoFit/>
          </a:bodyPr>
          <a:lstStyle/>
          <a:p>
            <a:r>
              <a:rPr lang="en-US" dirty="0" smtClean="0"/>
              <a:t>Camera to capture front side</a:t>
            </a:r>
            <a:endParaRPr lang="en-US" dirty="0"/>
          </a:p>
        </p:txBody>
      </p:sp>
      <p:sp>
        <p:nvSpPr>
          <p:cNvPr id="13" name="Rectangle 12"/>
          <p:cNvSpPr/>
          <p:nvPr/>
        </p:nvSpPr>
        <p:spPr>
          <a:xfrm>
            <a:off x="5635820" y="2871252"/>
            <a:ext cx="314325" cy="1492809"/>
          </a:xfrm>
          <a:prstGeom prst="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rot="16200000">
            <a:off x="6905624" y="3323624"/>
            <a:ext cx="288179" cy="508278"/>
            <a:chOff x="9667875" y="3120746"/>
            <a:chExt cx="904875" cy="1565555"/>
          </a:xfrm>
        </p:grpSpPr>
        <p:sp>
          <p:nvSpPr>
            <p:cNvPr id="16" name="Isosceles Triangle 15"/>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Same Side Corner Rectangle 14"/>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rot="5400000" flipH="1">
            <a:off x="3556253" y="3323622"/>
            <a:ext cx="288179" cy="508278"/>
            <a:chOff x="9667875" y="3120746"/>
            <a:chExt cx="904875" cy="1565555"/>
          </a:xfrm>
        </p:grpSpPr>
        <p:sp>
          <p:nvSpPr>
            <p:cNvPr id="19" name="Isosceles Triangle 18"/>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Same Side Corner Rectangle 19"/>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1521434" y="3242819"/>
            <a:ext cx="2313123" cy="646331"/>
          </a:xfrm>
          <a:prstGeom prst="rect">
            <a:avLst/>
          </a:prstGeom>
          <a:noFill/>
        </p:spPr>
        <p:txBody>
          <a:bodyPr wrap="square" rtlCol="0">
            <a:spAutoFit/>
          </a:bodyPr>
          <a:lstStyle/>
          <a:p>
            <a:r>
              <a:rPr lang="en-US" dirty="0" smtClean="0"/>
              <a:t>Camera to capture rear side</a:t>
            </a:r>
            <a:endParaRPr lang="en-US" dirty="0"/>
          </a:p>
        </p:txBody>
      </p:sp>
    </p:spTree>
    <p:extLst>
      <p:ext uri="{BB962C8B-B14F-4D97-AF65-F5344CB8AC3E}">
        <p14:creationId xmlns:p14="http://schemas.microsoft.com/office/powerpoint/2010/main" val="262516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2445" y="948165"/>
            <a:ext cx="9158514"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Pollution check sensor will be placed under the road near the vehicle exhaust area, the position will be 1-3 </a:t>
            </a:r>
            <a:r>
              <a:rPr lang="en-IN" dirty="0" err="1" smtClean="0"/>
              <a:t>feets</a:t>
            </a:r>
            <a:r>
              <a:rPr lang="en-IN" dirty="0" smtClean="0"/>
              <a:t> before the vehicle detector’s LDR is placed.</a:t>
            </a:r>
          </a:p>
          <a:p>
            <a:pPr marL="285750" indent="-285750">
              <a:buFont typeface="Arial" panose="020B0604020202020204" pitchFamily="34" charset="0"/>
              <a:buChar char="•"/>
            </a:pPr>
            <a:r>
              <a:rPr lang="en-IN" dirty="0" smtClean="0"/>
              <a:t>To make it effective following arrangement can be made</a:t>
            </a:r>
          </a:p>
          <a:p>
            <a:pPr marL="742950" lvl="1" indent="-285750">
              <a:buFont typeface="Arial" panose="020B0604020202020204" pitchFamily="34" charset="0"/>
              <a:buChar char="•"/>
            </a:pPr>
            <a:r>
              <a:rPr lang="en-IN" dirty="0" smtClean="0"/>
              <a:t>There will be a fan pulling the exhausted air of vehicle which is placed below the metal net.</a:t>
            </a:r>
          </a:p>
          <a:p>
            <a:pPr marL="742950" lvl="1" indent="-285750">
              <a:buFont typeface="Arial" panose="020B0604020202020204" pitchFamily="34" charset="0"/>
              <a:buChar char="•"/>
            </a:pPr>
            <a:r>
              <a:rPr lang="en-IN" dirty="0" smtClean="0"/>
              <a:t>This metal net will be parallel to road and will be placed on the surface of road</a:t>
            </a:r>
          </a:p>
          <a:p>
            <a:pPr marL="742950" lvl="1" indent="-285750">
              <a:buFont typeface="Arial" panose="020B0604020202020204" pitchFamily="34" charset="0"/>
              <a:buChar char="•"/>
            </a:pPr>
            <a:r>
              <a:rPr lang="en-IN" dirty="0" smtClean="0"/>
              <a:t>The air pulled by the fan will directly be thrown on the PUC Check sensor which then find the purity of air throw by any vehicle</a:t>
            </a:r>
          </a:p>
          <a:p>
            <a:endParaRPr lang="en-IN" dirty="0"/>
          </a:p>
        </p:txBody>
      </p:sp>
      <p:sp>
        <p:nvSpPr>
          <p:cNvPr id="4" name="TextBox 3"/>
          <p:cNvSpPr txBox="1"/>
          <p:nvPr/>
        </p:nvSpPr>
        <p:spPr>
          <a:xfrm>
            <a:off x="66675" y="270358"/>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Pollution check</a:t>
            </a:r>
            <a:endParaRPr lang="en-IN" sz="3600" dirty="0">
              <a:ln w="0"/>
              <a:effectLst>
                <a:outerShdw blurRad="38100" dist="19050" dir="2700000" algn="tl" rotWithShape="0">
                  <a:schemeClr val="dk1">
                    <a:alpha val="40000"/>
                  </a:schemeClr>
                </a:outerShdw>
              </a:effectLst>
            </a:endParaRPr>
          </a:p>
        </p:txBody>
      </p:sp>
      <p:sp>
        <p:nvSpPr>
          <p:cNvPr id="5" name="TextBox 4"/>
          <p:cNvSpPr txBox="1"/>
          <p:nvPr/>
        </p:nvSpPr>
        <p:spPr>
          <a:xfrm>
            <a:off x="2575720" y="3612438"/>
            <a:ext cx="1069973" cy="369332"/>
          </a:xfrm>
          <a:prstGeom prst="rect">
            <a:avLst/>
          </a:prstGeom>
          <a:noFill/>
        </p:spPr>
        <p:txBody>
          <a:bodyPr wrap="none" rtlCol="0">
            <a:spAutoFit/>
          </a:bodyPr>
          <a:lstStyle/>
          <a:p>
            <a:r>
              <a:rPr lang="en-IN" dirty="0" smtClean="0"/>
              <a:t>Side view</a:t>
            </a:r>
          </a:p>
        </p:txBody>
      </p:sp>
      <p:pic>
        <p:nvPicPr>
          <p:cNvPr id="7" name="Picture 6"/>
          <p:cNvPicPr>
            <a:picLocks noChangeAspect="1"/>
          </p:cNvPicPr>
          <p:nvPr/>
        </p:nvPicPr>
        <p:blipFill>
          <a:blip r:embed="rId2"/>
          <a:stretch>
            <a:fillRect/>
          </a:stretch>
        </p:blipFill>
        <p:spPr>
          <a:xfrm>
            <a:off x="1524000" y="4057066"/>
            <a:ext cx="3800475" cy="2133600"/>
          </a:xfrm>
          <a:prstGeom prst="rect">
            <a:avLst/>
          </a:prstGeom>
        </p:spPr>
      </p:pic>
      <p:sp>
        <p:nvSpPr>
          <p:cNvPr id="8" name="TextBox 7"/>
          <p:cNvSpPr txBox="1"/>
          <p:nvPr/>
        </p:nvSpPr>
        <p:spPr>
          <a:xfrm>
            <a:off x="3003550" y="5293519"/>
            <a:ext cx="1619250" cy="369332"/>
          </a:xfrm>
          <a:prstGeom prst="rect">
            <a:avLst/>
          </a:prstGeom>
          <a:noFill/>
        </p:spPr>
        <p:txBody>
          <a:bodyPr wrap="square" rtlCol="0">
            <a:spAutoFit/>
          </a:bodyPr>
          <a:lstStyle/>
          <a:p>
            <a:r>
              <a:rPr lang="en-IN" dirty="0" smtClean="0"/>
              <a:t>Pulling Fan</a:t>
            </a:r>
            <a:endParaRPr lang="en-IN" dirty="0"/>
          </a:p>
        </p:txBody>
      </p:sp>
      <p:sp>
        <p:nvSpPr>
          <p:cNvPr id="9" name="TextBox 8"/>
          <p:cNvSpPr txBox="1"/>
          <p:nvPr/>
        </p:nvSpPr>
        <p:spPr>
          <a:xfrm>
            <a:off x="2668585" y="5820750"/>
            <a:ext cx="2346327" cy="369332"/>
          </a:xfrm>
          <a:prstGeom prst="rect">
            <a:avLst/>
          </a:prstGeom>
          <a:noFill/>
        </p:spPr>
        <p:txBody>
          <a:bodyPr wrap="square" rtlCol="0">
            <a:spAutoFit/>
          </a:bodyPr>
          <a:lstStyle/>
          <a:p>
            <a:r>
              <a:rPr lang="en-IN" dirty="0" smtClean="0"/>
              <a:t>Pollution Check Sensor</a:t>
            </a:r>
            <a:endParaRPr lang="en-IN" dirty="0"/>
          </a:p>
        </p:txBody>
      </p:sp>
      <p:sp>
        <p:nvSpPr>
          <p:cNvPr id="12" name="TextBox 11"/>
          <p:cNvSpPr txBox="1"/>
          <p:nvPr/>
        </p:nvSpPr>
        <p:spPr>
          <a:xfrm>
            <a:off x="8536301" y="3587299"/>
            <a:ext cx="1009379" cy="369332"/>
          </a:xfrm>
          <a:prstGeom prst="rect">
            <a:avLst/>
          </a:prstGeom>
          <a:noFill/>
        </p:spPr>
        <p:txBody>
          <a:bodyPr wrap="none" rtlCol="0">
            <a:spAutoFit/>
          </a:bodyPr>
          <a:lstStyle/>
          <a:p>
            <a:r>
              <a:rPr lang="en-IN" dirty="0" smtClean="0"/>
              <a:t>Top view</a:t>
            </a:r>
          </a:p>
        </p:txBody>
      </p:sp>
      <p:pic>
        <p:nvPicPr>
          <p:cNvPr id="14" name="Picture 13"/>
          <p:cNvPicPr>
            <a:picLocks noChangeAspect="1"/>
          </p:cNvPicPr>
          <p:nvPr/>
        </p:nvPicPr>
        <p:blipFill rotWithShape="1">
          <a:blip r:embed="rId3"/>
          <a:srcRect b="41533"/>
          <a:stretch/>
        </p:blipFill>
        <p:spPr>
          <a:xfrm>
            <a:off x="6623626" y="4013593"/>
            <a:ext cx="4438650" cy="1649258"/>
          </a:xfrm>
          <a:prstGeom prst="rect">
            <a:avLst/>
          </a:prstGeom>
        </p:spPr>
      </p:pic>
      <p:sp>
        <p:nvSpPr>
          <p:cNvPr id="16" name="Pentagon 15"/>
          <p:cNvSpPr/>
          <p:nvPr/>
        </p:nvSpPr>
        <p:spPr>
          <a:xfrm rot="16200000">
            <a:off x="8687005" y="5270238"/>
            <a:ext cx="209550" cy="14287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lock Arc 16"/>
          <p:cNvSpPr/>
          <p:nvPr/>
        </p:nvSpPr>
        <p:spPr>
          <a:xfrm>
            <a:off x="8677478" y="4027166"/>
            <a:ext cx="257175" cy="298730"/>
          </a:xfrm>
          <a:prstGeom prst="blockArc">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9069786" y="4027166"/>
            <a:ext cx="314325" cy="1492809"/>
          </a:xfrm>
          <a:prstGeom prst="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rot="5400000" flipH="1">
            <a:off x="6990219" y="4479536"/>
            <a:ext cx="288179" cy="508278"/>
            <a:chOff x="9667875" y="3120746"/>
            <a:chExt cx="904875" cy="1565555"/>
          </a:xfrm>
        </p:grpSpPr>
        <p:sp>
          <p:nvSpPr>
            <p:cNvPr id="24" name="Isosceles Triangle 23"/>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ame Side Corner Rectangle 24"/>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p:cNvSpPr/>
          <p:nvPr/>
        </p:nvSpPr>
        <p:spPr>
          <a:xfrm>
            <a:off x="8720342" y="4638198"/>
            <a:ext cx="171449" cy="1674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rot="16200000">
            <a:off x="10339590" y="4479538"/>
            <a:ext cx="288179" cy="508278"/>
            <a:chOff x="9667875" y="3120746"/>
            <a:chExt cx="904875" cy="1565555"/>
          </a:xfrm>
        </p:grpSpPr>
        <p:sp>
          <p:nvSpPr>
            <p:cNvPr id="21" name="Isosceles Triangle 20"/>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 Same Side Corner Rectangle 21"/>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lock Arc 1"/>
          <p:cNvSpPr/>
          <p:nvPr/>
        </p:nvSpPr>
        <p:spPr>
          <a:xfrm>
            <a:off x="4886119" y="5137867"/>
            <a:ext cx="257585" cy="252034"/>
          </a:xfrm>
          <a:prstGeom prst="blockArc">
            <a:avLst>
              <a:gd name="adj1" fmla="val 10800000"/>
              <a:gd name="adj2" fmla="val 0"/>
              <a:gd name="adj3" fmla="val 4956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 name="Group 26"/>
          <p:cNvGrpSpPr/>
          <p:nvPr/>
        </p:nvGrpSpPr>
        <p:grpSpPr>
          <a:xfrm rot="5912051" flipH="1">
            <a:off x="898899" y="3725936"/>
            <a:ext cx="288179" cy="508278"/>
            <a:chOff x="9667875" y="3120746"/>
            <a:chExt cx="904875" cy="1565555"/>
          </a:xfrm>
        </p:grpSpPr>
        <p:sp>
          <p:nvSpPr>
            <p:cNvPr id="28" name="Isosceles Triangle 27"/>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Same Side Corner Rectangle 28"/>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rot="15687949">
            <a:off x="5831452" y="3717345"/>
            <a:ext cx="288179" cy="508278"/>
            <a:chOff x="9667875" y="3120746"/>
            <a:chExt cx="904875" cy="1565555"/>
          </a:xfrm>
        </p:grpSpPr>
        <p:sp>
          <p:nvSpPr>
            <p:cNvPr id="31" name="Isosceles Triangle 30"/>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Same Side Corner Rectangle 31"/>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487491" y="3514285"/>
            <a:ext cx="6058710" cy="2915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46201" y="3514285"/>
            <a:ext cx="4951280" cy="2915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7790389" y="4407725"/>
            <a:ext cx="700088" cy="645831"/>
            <a:chOff x="7790389" y="4407725"/>
            <a:chExt cx="700088" cy="645831"/>
          </a:xfrm>
        </p:grpSpPr>
        <p:sp>
          <p:nvSpPr>
            <p:cNvPr id="35" name="Oval 34"/>
            <p:cNvSpPr/>
            <p:nvPr/>
          </p:nvSpPr>
          <p:spPr>
            <a:xfrm>
              <a:off x="7790389" y="4407725"/>
              <a:ext cx="700088" cy="645831"/>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p:cNvCxnSpPr>
              <a:stCxn id="35" idx="3"/>
              <a:endCxn id="35" idx="1"/>
            </p:cNvCxnSpPr>
            <p:nvPr/>
          </p:nvCxnSpPr>
          <p:spPr>
            <a:xfrm flipV="1">
              <a:off x="7892915" y="4502305"/>
              <a:ext cx="0" cy="4566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5" idx="4"/>
              <a:endCxn id="35" idx="0"/>
            </p:cNvCxnSpPr>
            <p:nvPr/>
          </p:nvCxnSpPr>
          <p:spPr>
            <a:xfrm flipV="1">
              <a:off x="8140433" y="4407725"/>
              <a:ext cx="0" cy="6458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5"/>
              <a:endCxn id="35" idx="7"/>
            </p:cNvCxnSpPr>
            <p:nvPr/>
          </p:nvCxnSpPr>
          <p:spPr>
            <a:xfrm flipV="1">
              <a:off x="8387951" y="4502305"/>
              <a:ext cx="0" cy="4566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7"/>
              <a:endCxn id="35" idx="1"/>
            </p:cNvCxnSpPr>
            <p:nvPr/>
          </p:nvCxnSpPr>
          <p:spPr>
            <a:xfrm flipH="1">
              <a:off x="7892915" y="4502305"/>
              <a:ext cx="4950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6"/>
              <a:endCxn id="35" idx="2"/>
            </p:cNvCxnSpPr>
            <p:nvPr/>
          </p:nvCxnSpPr>
          <p:spPr>
            <a:xfrm flipH="1">
              <a:off x="7790389" y="4730641"/>
              <a:ext cx="70008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5" idx="5"/>
              <a:endCxn id="35" idx="3"/>
            </p:cNvCxnSpPr>
            <p:nvPr/>
          </p:nvCxnSpPr>
          <p:spPr>
            <a:xfrm flipH="1">
              <a:off x="7892915" y="4958976"/>
              <a:ext cx="4950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5"/>
              <a:endCxn id="35" idx="2"/>
            </p:cNvCxnSpPr>
            <p:nvPr/>
          </p:nvCxnSpPr>
          <p:spPr>
            <a:xfrm flipH="1" flipV="1">
              <a:off x="7790389" y="4730641"/>
              <a:ext cx="597562" cy="2283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7"/>
              <a:endCxn id="35" idx="2"/>
            </p:cNvCxnSpPr>
            <p:nvPr/>
          </p:nvCxnSpPr>
          <p:spPr>
            <a:xfrm flipH="1">
              <a:off x="7790389" y="4502305"/>
              <a:ext cx="597562" cy="2283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5" idx="0"/>
              <a:endCxn id="35" idx="3"/>
            </p:cNvCxnSpPr>
            <p:nvPr/>
          </p:nvCxnSpPr>
          <p:spPr>
            <a:xfrm flipH="1">
              <a:off x="7892915" y="440772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5" idx="6"/>
              <a:endCxn id="35" idx="3"/>
            </p:cNvCxnSpPr>
            <p:nvPr/>
          </p:nvCxnSpPr>
          <p:spPr>
            <a:xfrm flipH="1">
              <a:off x="7892915" y="4730641"/>
              <a:ext cx="597562" cy="2283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5" idx="1"/>
              <a:endCxn id="35" idx="4"/>
            </p:cNvCxnSpPr>
            <p:nvPr/>
          </p:nvCxnSpPr>
          <p:spPr>
            <a:xfrm>
              <a:off x="7892915" y="450230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7"/>
              <a:endCxn id="35" idx="4"/>
            </p:cNvCxnSpPr>
            <p:nvPr/>
          </p:nvCxnSpPr>
          <p:spPr>
            <a:xfrm flipH="1">
              <a:off x="8140433" y="450230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0"/>
              <a:endCxn id="35" idx="5"/>
            </p:cNvCxnSpPr>
            <p:nvPr/>
          </p:nvCxnSpPr>
          <p:spPr>
            <a:xfrm>
              <a:off x="8140433" y="440772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5" idx="1"/>
              <a:endCxn id="35" idx="6"/>
            </p:cNvCxnSpPr>
            <p:nvPr/>
          </p:nvCxnSpPr>
          <p:spPr>
            <a:xfrm>
              <a:off x="7892915" y="4502305"/>
              <a:ext cx="597562" cy="2283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8309217" y="4397112"/>
            <a:ext cx="1508871" cy="6458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Car</a:t>
            </a:r>
            <a:endParaRPr lang="en-IN" dirty="0">
              <a:solidFill>
                <a:schemeClr val="tx1"/>
              </a:solidFill>
            </a:endParaRPr>
          </a:p>
        </p:txBody>
      </p:sp>
    </p:spTree>
    <p:extLst>
      <p:ext uri="{BB962C8B-B14F-4D97-AF65-F5344CB8AC3E}">
        <p14:creationId xmlns:p14="http://schemas.microsoft.com/office/powerpoint/2010/main" val="258620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 y="270358"/>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Sound check</a:t>
            </a:r>
            <a:endParaRPr lang="en-IN" sz="3600" dirty="0">
              <a:ln w="0"/>
              <a:effectLst>
                <a:outerShdw blurRad="38100" dist="19050" dir="2700000" algn="tl" rotWithShape="0">
                  <a:schemeClr val="dk1">
                    <a:alpha val="40000"/>
                  </a:schemeClr>
                </a:outerShdw>
              </a:effectLst>
            </a:endParaRPr>
          </a:p>
        </p:txBody>
      </p:sp>
      <p:sp>
        <p:nvSpPr>
          <p:cNvPr id="3" name="TextBox 2"/>
          <p:cNvSpPr txBox="1"/>
          <p:nvPr/>
        </p:nvSpPr>
        <p:spPr>
          <a:xfrm>
            <a:off x="828674" y="948165"/>
            <a:ext cx="10067925" cy="2031325"/>
          </a:xfrm>
          <a:prstGeom prst="rect">
            <a:avLst/>
          </a:prstGeom>
          <a:noFill/>
        </p:spPr>
        <p:txBody>
          <a:bodyPr wrap="square" rtlCol="0">
            <a:spAutoFit/>
          </a:bodyPr>
          <a:lstStyle/>
          <a:p>
            <a:pPr marL="285750" indent="-285750">
              <a:buFont typeface="Arial" panose="020B0604020202020204" pitchFamily="34" charset="0"/>
              <a:buChar char="•"/>
            </a:pPr>
            <a:r>
              <a:rPr lang="en-IN" dirty="0" smtClean="0"/>
              <a:t>Every vehicle is assigned some maximum limit of sound it can make, beyond that limit it is illegal to drive such vehicle.</a:t>
            </a:r>
          </a:p>
          <a:p>
            <a:pPr marL="285750" indent="-285750">
              <a:buFont typeface="Arial" panose="020B0604020202020204" pitchFamily="34" charset="0"/>
              <a:buChar char="•"/>
            </a:pPr>
            <a:r>
              <a:rPr lang="en-IN" dirty="0" smtClean="0"/>
              <a:t>To check the overall sound of a vehicle the system uses a microphone which then calculate the intensity sound </a:t>
            </a:r>
            <a:r>
              <a:rPr lang="en-IN" dirty="0"/>
              <a:t>rating in </a:t>
            </a:r>
            <a:r>
              <a:rPr lang="en-IN" dirty="0" smtClean="0"/>
              <a:t>decibel, which later could be compare with maximum allowed decibel.</a:t>
            </a:r>
          </a:p>
          <a:p>
            <a:pPr marL="285750" indent="-285750">
              <a:buFont typeface="Arial" panose="020B0604020202020204" pitchFamily="34" charset="0"/>
              <a:buChar char="•"/>
            </a:pPr>
            <a:r>
              <a:rPr lang="en-IN" dirty="0" smtClean="0"/>
              <a:t>This microphone is also placed on the surface of the road right after the speed breaker ends where most of the vehicles accelerate which gives more advantage to sense the intensity of sound</a:t>
            </a:r>
          </a:p>
          <a:p>
            <a:endParaRPr lang="en-IN" dirty="0"/>
          </a:p>
        </p:txBody>
      </p:sp>
      <p:pic>
        <p:nvPicPr>
          <p:cNvPr id="18" name="Picture 17"/>
          <p:cNvPicPr>
            <a:picLocks noChangeAspect="1"/>
          </p:cNvPicPr>
          <p:nvPr/>
        </p:nvPicPr>
        <p:blipFill rotWithShape="1">
          <a:blip r:embed="rId2"/>
          <a:srcRect b="41533"/>
          <a:stretch/>
        </p:blipFill>
        <p:spPr>
          <a:xfrm>
            <a:off x="2828866" y="3867289"/>
            <a:ext cx="4438650" cy="1649258"/>
          </a:xfrm>
          <a:prstGeom prst="rect">
            <a:avLst/>
          </a:prstGeom>
        </p:spPr>
      </p:pic>
      <p:sp>
        <p:nvSpPr>
          <p:cNvPr id="19" name="Pentagon 18"/>
          <p:cNvSpPr/>
          <p:nvPr/>
        </p:nvSpPr>
        <p:spPr>
          <a:xfrm rot="16200000">
            <a:off x="4892245" y="5123934"/>
            <a:ext cx="209550" cy="14287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lock Arc 19"/>
          <p:cNvSpPr/>
          <p:nvPr/>
        </p:nvSpPr>
        <p:spPr>
          <a:xfrm>
            <a:off x="4882718" y="3880862"/>
            <a:ext cx="257175" cy="298730"/>
          </a:xfrm>
          <a:prstGeom prst="blockArc">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5275026" y="3880862"/>
            <a:ext cx="314325" cy="1492809"/>
          </a:xfrm>
          <a:prstGeom prst="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rot="5400000" flipH="1">
            <a:off x="3195459" y="4333232"/>
            <a:ext cx="288179" cy="508278"/>
            <a:chOff x="9667875" y="3120746"/>
            <a:chExt cx="904875" cy="1565555"/>
          </a:xfrm>
        </p:grpSpPr>
        <p:sp>
          <p:nvSpPr>
            <p:cNvPr id="23" name="Isosceles Triangle 22"/>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ame Side Corner Rectangle 23"/>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p:cNvSpPr/>
          <p:nvPr/>
        </p:nvSpPr>
        <p:spPr>
          <a:xfrm>
            <a:off x="4925582" y="4491894"/>
            <a:ext cx="171449" cy="1674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16200000">
            <a:off x="6544830" y="4333234"/>
            <a:ext cx="288179" cy="508278"/>
            <a:chOff x="9667875" y="3120746"/>
            <a:chExt cx="904875" cy="1565555"/>
          </a:xfrm>
        </p:grpSpPr>
        <p:sp>
          <p:nvSpPr>
            <p:cNvPr id="29" name="Isosceles Triangle 28"/>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3995629" y="4261421"/>
            <a:ext cx="700088" cy="645831"/>
            <a:chOff x="7790389" y="4407725"/>
            <a:chExt cx="700088" cy="645831"/>
          </a:xfrm>
        </p:grpSpPr>
        <p:sp>
          <p:nvSpPr>
            <p:cNvPr id="25" name="Oval 24"/>
            <p:cNvSpPr/>
            <p:nvPr/>
          </p:nvSpPr>
          <p:spPr>
            <a:xfrm>
              <a:off x="7790389" y="4407725"/>
              <a:ext cx="700088" cy="645831"/>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a:stCxn id="25" idx="3"/>
              <a:endCxn id="25" idx="1"/>
            </p:cNvCxnSpPr>
            <p:nvPr/>
          </p:nvCxnSpPr>
          <p:spPr>
            <a:xfrm flipV="1">
              <a:off x="7892915" y="4502305"/>
              <a:ext cx="0" cy="4566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5" idx="4"/>
              <a:endCxn id="25" idx="0"/>
            </p:cNvCxnSpPr>
            <p:nvPr/>
          </p:nvCxnSpPr>
          <p:spPr>
            <a:xfrm flipV="1">
              <a:off x="8140433" y="4407725"/>
              <a:ext cx="0" cy="6458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5"/>
              <a:endCxn id="25" idx="7"/>
            </p:cNvCxnSpPr>
            <p:nvPr/>
          </p:nvCxnSpPr>
          <p:spPr>
            <a:xfrm flipV="1">
              <a:off x="8387951" y="4502305"/>
              <a:ext cx="0" cy="4566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7"/>
              <a:endCxn id="25" idx="1"/>
            </p:cNvCxnSpPr>
            <p:nvPr/>
          </p:nvCxnSpPr>
          <p:spPr>
            <a:xfrm flipH="1">
              <a:off x="7892915" y="4502305"/>
              <a:ext cx="4950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6"/>
              <a:endCxn id="25" idx="2"/>
            </p:cNvCxnSpPr>
            <p:nvPr/>
          </p:nvCxnSpPr>
          <p:spPr>
            <a:xfrm flipH="1">
              <a:off x="7790389" y="4730641"/>
              <a:ext cx="70008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5" idx="5"/>
              <a:endCxn id="25" idx="3"/>
            </p:cNvCxnSpPr>
            <p:nvPr/>
          </p:nvCxnSpPr>
          <p:spPr>
            <a:xfrm flipH="1">
              <a:off x="7892915" y="4958976"/>
              <a:ext cx="4950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5"/>
              <a:endCxn id="25" idx="2"/>
            </p:cNvCxnSpPr>
            <p:nvPr/>
          </p:nvCxnSpPr>
          <p:spPr>
            <a:xfrm flipH="1" flipV="1">
              <a:off x="7790389" y="4730641"/>
              <a:ext cx="597562" cy="2283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5" idx="7"/>
              <a:endCxn id="25" idx="2"/>
            </p:cNvCxnSpPr>
            <p:nvPr/>
          </p:nvCxnSpPr>
          <p:spPr>
            <a:xfrm flipH="1">
              <a:off x="7790389" y="4502305"/>
              <a:ext cx="597562" cy="2283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5" idx="0"/>
              <a:endCxn id="25" idx="3"/>
            </p:cNvCxnSpPr>
            <p:nvPr/>
          </p:nvCxnSpPr>
          <p:spPr>
            <a:xfrm flipH="1">
              <a:off x="7892915" y="440772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5" idx="6"/>
              <a:endCxn id="25" idx="3"/>
            </p:cNvCxnSpPr>
            <p:nvPr/>
          </p:nvCxnSpPr>
          <p:spPr>
            <a:xfrm flipH="1">
              <a:off x="7892915" y="4730641"/>
              <a:ext cx="597562" cy="2283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5" idx="1"/>
              <a:endCxn id="25" idx="4"/>
            </p:cNvCxnSpPr>
            <p:nvPr/>
          </p:nvCxnSpPr>
          <p:spPr>
            <a:xfrm>
              <a:off x="7892915" y="450230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5" idx="7"/>
              <a:endCxn id="25" idx="4"/>
            </p:cNvCxnSpPr>
            <p:nvPr/>
          </p:nvCxnSpPr>
          <p:spPr>
            <a:xfrm flipH="1">
              <a:off x="8140433" y="450230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5" idx="0"/>
              <a:endCxn id="25" idx="5"/>
            </p:cNvCxnSpPr>
            <p:nvPr/>
          </p:nvCxnSpPr>
          <p:spPr>
            <a:xfrm>
              <a:off x="8140433" y="440772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5" idx="1"/>
              <a:endCxn id="25" idx="6"/>
            </p:cNvCxnSpPr>
            <p:nvPr/>
          </p:nvCxnSpPr>
          <p:spPr>
            <a:xfrm>
              <a:off x="7892915" y="4502305"/>
              <a:ext cx="597562" cy="2283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p:cNvSpPr/>
          <p:nvPr/>
        </p:nvSpPr>
        <p:spPr>
          <a:xfrm>
            <a:off x="5838825" y="4584337"/>
            <a:ext cx="73025" cy="7495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TextBox 93"/>
          <p:cNvSpPr txBox="1"/>
          <p:nvPr/>
        </p:nvSpPr>
        <p:spPr>
          <a:xfrm>
            <a:off x="5579025" y="4784688"/>
            <a:ext cx="1255152" cy="369332"/>
          </a:xfrm>
          <a:prstGeom prst="rect">
            <a:avLst/>
          </a:prstGeom>
          <a:noFill/>
        </p:spPr>
        <p:txBody>
          <a:bodyPr wrap="none" rtlCol="0">
            <a:spAutoFit/>
          </a:bodyPr>
          <a:lstStyle/>
          <a:p>
            <a:r>
              <a:rPr lang="en-US" dirty="0" err="1" smtClean="0"/>
              <a:t>Micophone</a:t>
            </a:r>
            <a:endParaRPr lang="en-US" dirty="0"/>
          </a:p>
        </p:txBody>
      </p:sp>
      <p:cxnSp>
        <p:nvCxnSpPr>
          <p:cNvPr id="96" name="Straight Connector 95"/>
          <p:cNvCxnSpPr/>
          <p:nvPr/>
        </p:nvCxnSpPr>
        <p:spPr>
          <a:xfrm>
            <a:off x="5921356" y="4653808"/>
            <a:ext cx="188966" cy="253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52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689"/>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Finding Weight</a:t>
            </a:r>
            <a:endParaRPr lang="en-IN" sz="3600" dirty="0">
              <a:ln w="0"/>
              <a:effectLst>
                <a:outerShdw blurRad="38100" dist="19050" dir="2700000" algn="tl" rotWithShape="0">
                  <a:schemeClr val="dk1">
                    <a:alpha val="40000"/>
                  </a:schemeClr>
                </a:outerShdw>
              </a:effectLst>
            </a:endParaRPr>
          </a:p>
        </p:txBody>
      </p:sp>
      <p:sp>
        <p:nvSpPr>
          <p:cNvPr id="4" name="TextBox 3"/>
          <p:cNvSpPr txBox="1"/>
          <p:nvPr/>
        </p:nvSpPr>
        <p:spPr>
          <a:xfrm>
            <a:off x="363650" y="724694"/>
            <a:ext cx="11525250"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Over weighted vehicle are not only illegal but they are also harmful on roads.</a:t>
            </a:r>
          </a:p>
          <a:p>
            <a:pPr marL="285750" indent="-285750">
              <a:buFont typeface="Arial" panose="020B0604020202020204" pitchFamily="34" charset="0"/>
              <a:buChar char="•"/>
            </a:pPr>
            <a:r>
              <a:rPr lang="en-IN" dirty="0" smtClean="0"/>
              <a:t>Since the length and number of axles of all vehicles are not same especially in case of trucks a universal way to calculate weight of all such vehicles on each axle needs to be implemented.</a:t>
            </a:r>
          </a:p>
          <a:p>
            <a:pPr marL="285750" indent="-285750">
              <a:buFont typeface="Arial" panose="020B0604020202020204" pitchFamily="34" charset="0"/>
              <a:buChar char="•"/>
            </a:pPr>
            <a:r>
              <a:rPr lang="en-IN" dirty="0" smtClean="0"/>
              <a:t>Therefore we came across a solution to create a weighing pads of some length and breadth which later can be placed one after other in a array till it fits all large vehicles</a:t>
            </a:r>
          </a:p>
          <a:p>
            <a:pPr marL="285750" indent="-285750">
              <a:buFont typeface="Arial" panose="020B0604020202020204" pitchFamily="34" charset="0"/>
              <a:buChar char="•"/>
            </a:pPr>
            <a:r>
              <a:rPr lang="en-IN" dirty="0" smtClean="0"/>
              <a:t>This approach helps to find weight of any type of vehicle from two wheeler to multi axels truck.</a:t>
            </a:r>
          </a:p>
          <a:p>
            <a:pPr marL="285750" indent="-285750">
              <a:buFont typeface="Arial" panose="020B0604020202020204" pitchFamily="34" charset="0"/>
              <a:buChar char="•"/>
            </a:pPr>
            <a:r>
              <a:rPr lang="en-IN" dirty="0" smtClean="0"/>
              <a:t>Once we get the weight of each axle we then can find the total weight of vehicle by adding all those weights.</a:t>
            </a:r>
          </a:p>
          <a:p>
            <a:pPr marL="285750" indent="-285750">
              <a:buFont typeface="Arial" panose="020B0604020202020204" pitchFamily="34" charset="0"/>
              <a:buChar char="•"/>
            </a:pPr>
            <a:r>
              <a:rPr lang="en-IN" dirty="0" smtClean="0"/>
              <a:t>Also the benefit is every axle is designed to handle some maximum amount of weight therefore if the weight exceeds the system will come to know and alert the security personal</a:t>
            </a:r>
          </a:p>
        </p:txBody>
      </p:sp>
      <p:pic>
        <p:nvPicPr>
          <p:cNvPr id="32" name="Picture 31"/>
          <p:cNvPicPr>
            <a:picLocks noChangeAspect="1"/>
          </p:cNvPicPr>
          <p:nvPr/>
        </p:nvPicPr>
        <p:blipFill rotWithShape="1">
          <a:blip r:embed="rId3"/>
          <a:srcRect b="41533"/>
          <a:stretch/>
        </p:blipFill>
        <p:spPr>
          <a:xfrm>
            <a:off x="363650" y="4076700"/>
            <a:ext cx="11140852" cy="2201847"/>
          </a:xfrm>
          <a:prstGeom prst="rect">
            <a:avLst/>
          </a:prstGeom>
        </p:spPr>
      </p:pic>
      <p:sp>
        <p:nvSpPr>
          <p:cNvPr id="33" name="Pentagon 32"/>
          <p:cNvSpPr/>
          <p:nvPr/>
        </p:nvSpPr>
        <p:spPr>
          <a:xfrm rot="16200000">
            <a:off x="2463089" y="5844582"/>
            <a:ext cx="209550" cy="14287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lock Arc 34"/>
          <p:cNvSpPr/>
          <p:nvPr/>
        </p:nvSpPr>
        <p:spPr>
          <a:xfrm>
            <a:off x="2417502" y="4185664"/>
            <a:ext cx="257175" cy="298730"/>
          </a:xfrm>
          <a:prstGeom prst="blockArc">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799483" y="4087482"/>
            <a:ext cx="314325" cy="1974665"/>
          </a:xfrm>
          <a:prstGeom prst="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rot="5400000" flipH="1">
            <a:off x="739768" y="4815596"/>
            <a:ext cx="288179" cy="508278"/>
            <a:chOff x="9667875" y="3120746"/>
            <a:chExt cx="904875" cy="1565555"/>
          </a:xfrm>
        </p:grpSpPr>
        <p:sp>
          <p:nvSpPr>
            <p:cNvPr id="39" name="Isosceles Triangle 38"/>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Same Side Corner Rectangle 40"/>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41"/>
          <p:cNvSpPr/>
          <p:nvPr/>
        </p:nvSpPr>
        <p:spPr>
          <a:xfrm>
            <a:off x="2469891" y="4974258"/>
            <a:ext cx="171449" cy="1674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rot="16200000">
            <a:off x="4089139" y="4815598"/>
            <a:ext cx="288179" cy="508278"/>
            <a:chOff x="9667875" y="3120746"/>
            <a:chExt cx="904875" cy="1565555"/>
          </a:xfrm>
        </p:grpSpPr>
        <p:sp>
          <p:nvSpPr>
            <p:cNvPr id="44" name="Isosceles Triangle 43"/>
            <p:cNvSpPr/>
            <p:nvPr/>
          </p:nvSpPr>
          <p:spPr>
            <a:xfrm flipV="1">
              <a:off x="9667875" y="3120746"/>
              <a:ext cx="904875" cy="371475"/>
            </a:xfrm>
            <a:prstGeom prst="triangle">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 Same Side Corner Rectangle 44"/>
            <p:cNvSpPr/>
            <p:nvPr/>
          </p:nvSpPr>
          <p:spPr>
            <a:xfrm>
              <a:off x="9686925" y="3352801"/>
              <a:ext cx="885825" cy="1333500"/>
            </a:xfrm>
            <a:prstGeom prst="round2SameRect">
              <a:avLst/>
            </a:prstGeom>
            <a:solidFill>
              <a:schemeClr val="bg1">
                <a:lumMod val="9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1539938" y="4743785"/>
            <a:ext cx="700088" cy="645831"/>
            <a:chOff x="7790389" y="4407725"/>
            <a:chExt cx="700088" cy="645831"/>
          </a:xfrm>
        </p:grpSpPr>
        <p:sp>
          <p:nvSpPr>
            <p:cNvPr id="47" name="Oval 46"/>
            <p:cNvSpPr/>
            <p:nvPr/>
          </p:nvSpPr>
          <p:spPr>
            <a:xfrm>
              <a:off x="7790389" y="4407725"/>
              <a:ext cx="700088" cy="645831"/>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p:cNvCxnSpPr>
              <a:stCxn id="47" idx="3"/>
              <a:endCxn id="47" idx="1"/>
            </p:cNvCxnSpPr>
            <p:nvPr/>
          </p:nvCxnSpPr>
          <p:spPr>
            <a:xfrm flipV="1">
              <a:off x="7892915" y="4502305"/>
              <a:ext cx="0" cy="4566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4"/>
              <a:endCxn id="47" idx="0"/>
            </p:cNvCxnSpPr>
            <p:nvPr/>
          </p:nvCxnSpPr>
          <p:spPr>
            <a:xfrm flipV="1">
              <a:off x="8140433" y="4407725"/>
              <a:ext cx="0" cy="6458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5"/>
              <a:endCxn id="47" idx="7"/>
            </p:cNvCxnSpPr>
            <p:nvPr/>
          </p:nvCxnSpPr>
          <p:spPr>
            <a:xfrm flipV="1">
              <a:off x="8387951" y="4502305"/>
              <a:ext cx="0" cy="4566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7"/>
              <a:endCxn id="47" idx="1"/>
            </p:cNvCxnSpPr>
            <p:nvPr/>
          </p:nvCxnSpPr>
          <p:spPr>
            <a:xfrm flipH="1">
              <a:off x="7892915" y="4502305"/>
              <a:ext cx="4950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7" idx="6"/>
              <a:endCxn id="47" idx="2"/>
            </p:cNvCxnSpPr>
            <p:nvPr/>
          </p:nvCxnSpPr>
          <p:spPr>
            <a:xfrm flipH="1">
              <a:off x="7790389" y="4730641"/>
              <a:ext cx="70008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7" idx="5"/>
              <a:endCxn id="47" idx="3"/>
            </p:cNvCxnSpPr>
            <p:nvPr/>
          </p:nvCxnSpPr>
          <p:spPr>
            <a:xfrm flipH="1">
              <a:off x="7892915" y="4958976"/>
              <a:ext cx="4950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7" idx="5"/>
              <a:endCxn id="47" idx="2"/>
            </p:cNvCxnSpPr>
            <p:nvPr/>
          </p:nvCxnSpPr>
          <p:spPr>
            <a:xfrm flipH="1" flipV="1">
              <a:off x="7790389" y="4730641"/>
              <a:ext cx="597562" cy="2283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7" idx="7"/>
              <a:endCxn id="47" idx="2"/>
            </p:cNvCxnSpPr>
            <p:nvPr/>
          </p:nvCxnSpPr>
          <p:spPr>
            <a:xfrm flipH="1">
              <a:off x="7790389" y="4502305"/>
              <a:ext cx="597562" cy="2283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0"/>
              <a:endCxn id="47" idx="3"/>
            </p:cNvCxnSpPr>
            <p:nvPr/>
          </p:nvCxnSpPr>
          <p:spPr>
            <a:xfrm flipH="1">
              <a:off x="7892915" y="440772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7" idx="6"/>
              <a:endCxn id="47" idx="3"/>
            </p:cNvCxnSpPr>
            <p:nvPr/>
          </p:nvCxnSpPr>
          <p:spPr>
            <a:xfrm flipH="1">
              <a:off x="7892915" y="4730641"/>
              <a:ext cx="597562" cy="2283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1"/>
              <a:endCxn id="47" idx="4"/>
            </p:cNvCxnSpPr>
            <p:nvPr/>
          </p:nvCxnSpPr>
          <p:spPr>
            <a:xfrm>
              <a:off x="7892915" y="450230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7"/>
              <a:endCxn id="47" idx="4"/>
            </p:cNvCxnSpPr>
            <p:nvPr/>
          </p:nvCxnSpPr>
          <p:spPr>
            <a:xfrm flipH="1">
              <a:off x="8140433" y="450230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0"/>
              <a:endCxn id="47" idx="5"/>
            </p:cNvCxnSpPr>
            <p:nvPr/>
          </p:nvCxnSpPr>
          <p:spPr>
            <a:xfrm>
              <a:off x="8140433" y="4407725"/>
              <a:ext cx="247518" cy="5512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1"/>
              <a:endCxn id="47" idx="6"/>
            </p:cNvCxnSpPr>
            <p:nvPr/>
          </p:nvCxnSpPr>
          <p:spPr>
            <a:xfrm>
              <a:off x="7892915" y="4502305"/>
              <a:ext cx="597562" cy="2283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3383134" y="5066701"/>
            <a:ext cx="73025" cy="7495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10970369" y="4397830"/>
            <a:ext cx="172871" cy="133774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Barrier</a:t>
            </a:r>
            <a:endParaRPr lang="en-IN" sz="1200" b="1" dirty="0"/>
          </a:p>
        </p:txBody>
      </p:sp>
      <p:sp>
        <p:nvSpPr>
          <p:cNvPr id="12" name="Rectangle 11"/>
          <p:cNvSpPr/>
          <p:nvPr/>
        </p:nvSpPr>
        <p:spPr>
          <a:xfrm>
            <a:off x="10510457"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10050544"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p:cNvSpPr/>
          <p:nvPr/>
        </p:nvSpPr>
        <p:spPr>
          <a:xfrm>
            <a:off x="9590632"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a:off x="9130719"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p:cNvSpPr/>
          <p:nvPr/>
        </p:nvSpPr>
        <p:spPr>
          <a:xfrm>
            <a:off x="8670807"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8210895"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p:cNvSpPr/>
          <p:nvPr/>
        </p:nvSpPr>
        <p:spPr>
          <a:xfrm>
            <a:off x="7750982"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7291070"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64"/>
          <p:cNvSpPr/>
          <p:nvPr/>
        </p:nvSpPr>
        <p:spPr>
          <a:xfrm>
            <a:off x="6831158" y="4397830"/>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Rectangle 65"/>
          <p:cNvSpPr/>
          <p:nvPr/>
        </p:nvSpPr>
        <p:spPr>
          <a:xfrm>
            <a:off x="6369341" y="4398613"/>
            <a:ext cx="459912"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0" name="Straight Connector 69"/>
          <p:cNvCxnSpPr/>
          <p:nvPr/>
        </p:nvCxnSpPr>
        <p:spPr>
          <a:xfrm flipH="1" flipV="1">
            <a:off x="6353167" y="3837112"/>
            <a:ext cx="6641" cy="53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10970369" y="3854855"/>
            <a:ext cx="6641" cy="53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6353167" y="3854855"/>
            <a:ext cx="4617204"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076452" y="3511592"/>
            <a:ext cx="1553054" cy="369332"/>
          </a:xfrm>
          <a:prstGeom prst="rect">
            <a:avLst/>
          </a:prstGeom>
          <a:noFill/>
        </p:spPr>
        <p:txBody>
          <a:bodyPr wrap="none" rtlCol="0">
            <a:spAutoFit/>
          </a:bodyPr>
          <a:lstStyle/>
          <a:p>
            <a:r>
              <a:rPr lang="en-US" dirty="0" smtClean="0"/>
              <a:t>Weighing Pads</a:t>
            </a:r>
            <a:endParaRPr lang="en-US" dirty="0"/>
          </a:p>
        </p:txBody>
      </p:sp>
    </p:spTree>
    <p:extLst>
      <p:ext uri="{BB962C8B-B14F-4D97-AF65-F5344CB8AC3E}">
        <p14:creationId xmlns:p14="http://schemas.microsoft.com/office/powerpoint/2010/main" val="327984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7593"/>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Multi lane</a:t>
            </a:r>
            <a:endParaRPr lang="en-IN" sz="3600" dirty="0">
              <a:ln w="0"/>
              <a:effectLst>
                <a:outerShdw blurRad="38100" dist="19050" dir="2700000" algn="tl" rotWithShape="0">
                  <a:schemeClr val="dk1">
                    <a:alpha val="40000"/>
                  </a:schemeClr>
                </a:outerShdw>
              </a:effectLst>
            </a:endParaRPr>
          </a:p>
        </p:txBody>
      </p:sp>
      <p:sp>
        <p:nvSpPr>
          <p:cNvPr id="5" name="TextBox 4"/>
          <p:cNvSpPr txBox="1"/>
          <p:nvPr/>
        </p:nvSpPr>
        <p:spPr>
          <a:xfrm>
            <a:off x="1502519" y="923924"/>
            <a:ext cx="8415338"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There is no limitation on number of road lanes. As the weighing system is able to weight almost all size of vehicles from 2-wheelers bike to 5-axle Trucks.</a:t>
            </a:r>
          </a:p>
          <a:p>
            <a:pPr marL="285750" indent="-285750">
              <a:buFont typeface="Arial" panose="020B0604020202020204" pitchFamily="34" charset="0"/>
              <a:buChar char="•"/>
            </a:pPr>
            <a:r>
              <a:rPr lang="en-IN" dirty="0" smtClean="0"/>
              <a:t>At some tolls there is dedicated lane for heavy vehicles such as trucks, buses and light vehicles like personal cars. In such where there is certain that a heavy vehicle is not allowed to pass from light vehicle lane in any circumstances we can reduce the total number of weighing pads to reduce cost</a:t>
            </a:r>
          </a:p>
        </p:txBody>
      </p:sp>
      <p:pic>
        <p:nvPicPr>
          <p:cNvPr id="39" name="Picture 38"/>
          <p:cNvPicPr>
            <a:picLocks noChangeAspect="1"/>
          </p:cNvPicPr>
          <p:nvPr/>
        </p:nvPicPr>
        <p:blipFill>
          <a:blip r:embed="rId2"/>
          <a:stretch>
            <a:fillRect/>
          </a:stretch>
        </p:blipFill>
        <p:spPr>
          <a:xfrm>
            <a:off x="1092944" y="2857500"/>
            <a:ext cx="9070231" cy="3724275"/>
          </a:xfrm>
          <a:prstGeom prst="rect">
            <a:avLst/>
          </a:prstGeom>
        </p:spPr>
      </p:pic>
      <p:sp>
        <p:nvSpPr>
          <p:cNvPr id="45" name="Rectangle 44"/>
          <p:cNvSpPr/>
          <p:nvPr/>
        </p:nvSpPr>
        <p:spPr>
          <a:xfrm>
            <a:off x="9518659" y="3182572"/>
            <a:ext cx="180057" cy="133774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Barrier</a:t>
            </a:r>
            <a:endParaRPr lang="en-IN" sz="1200" b="1" dirty="0"/>
          </a:p>
        </p:txBody>
      </p:sp>
      <p:sp>
        <p:nvSpPr>
          <p:cNvPr id="46" name="Rectangle 45"/>
          <p:cNvSpPr/>
          <p:nvPr/>
        </p:nvSpPr>
        <p:spPr>
          <a:xfrm>
            <a:off x="9039630"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Rectangle 46"/>
          <p:cNvSpPr/>
          <p:nvPr/>
        </p:nvSpPr>
        <p:spPr>
          <a:xfrm>
            <a:off x="8560601"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p:cNvSpPr/>
          <p:nvPr/>
        </p:nvSpPr>
        <p:spPr>
          <a:xfrm>
            <a:off x="8081571"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p:cNvSpPr/>
          <p:nvPr/>
        </p:nvSpPr>
        <p:spPr>
          <a:xfrm>
            <a:off x="7602542"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p:cNvSpPr/>
          <p:nvPr/>
        </p:nvSpPr>
        <p:spPr>
          <a:xfrm>
            <a:off x="7123513"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Rectangle 50"/>
          <p:cNvSpPr/>
          <p:nvPr/>
        </p:nvSpPr>
        <p:spPr>
          <a:xfrm>
            <a:off x="6644483"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6165454"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Rectangle 52"/>
          <p:cNvSpPr/>
          <p:nvPr/>
        </p:nvSpPr>
        <p:spPr>
          <a:xfrm>
            <a:off x="5686425"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Rectangle 53"/>
          <p:cNvSpPr/>
          <p:nvPr/>
        </p:nvSpPr>
        <p:spPr>
          <a:xfrm>
            <a:off x="9518659" y="4845386"/>
            <a:ext cx="180057" cy="133774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Barrier</a:t>
            </a:r>
            <a:endParaRPr lang="en-IN" sz="1200" b="1" dirty="0"/>
          </a:p>
        </p:txBody>
      </p:sp>
      <p:sp>
        <p:nvSpPr>
          <p:cNvPr id="55" name="Rectangle 54"/>
          <p:cNvSpPr/>
          <p:nvPr/>
        </p:nvSpPr>
        <p:spPr>
          <a:xfrm>
            <a:off x="9039630" y="4845386"/>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Rectangle 55"/>
          <p:cNvSpPr/>
          <p:nvPr/>
        </p:nvSpPr>
        <p:spPr>
          <a:xfrm>
            <a:off x="8560601" y="4845386"/>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Rectangle 56"/>
          <p:cNvSpPr/>
          <p:nvPr/>
        </p:nvSpPr>
        <p:spPr>
          <a:xfrm>
            <a:off x="8081571" y="4845386"/>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p:cNvSpPr/>
          <p:nvPr/>
        </p:nvSpPr>
        <p:spPr>
          <a:xfrm>
            <a:off x="7602542" y="4845386"/>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Rectangle 58"/>
          <p:cNvSpPr/>
          <p:nvPr/>
        </p:nvSpPr>
        <p:spPr>
          <a:xfrm>
            <a:off x="7123513" y="4845386"/>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59"/>
          <p:cNvSpPr/>
          <p:nvPr/>
        </p:nvSpPr>
        <p:spPr>
          <a:xfrm>
            <a:off x="6644483" y="4845386"/>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60"/>
          <p:cNvSpPr/>
          <p:nvPr/>
        </p:nvSpPr>
        <p:spPr>
          <a:xfrm>
            <a:off x="5207395" y="3182572"/>
            <a:ext cx="479029" cy="13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1583788" y="5329591"/>
            <a:ext cx="4342151" cy="369332"/>
          </a:xfrm>
          <a:prstGeom prst="rect">
            <a:avLst/>
          </a:prstGeom>
          <a:noFill/>
        </p:spPr>
        <p:txBody>
          <a:bodyPr wrap="none" rtlCol="0">
            <a:spAutoFit/>
          </a:bodyPr>
          <a:lstStyle/>
          <a:p>
            <a:r>
              <a:rPr lang="en-US" dirty="0" smtClean="0"/>
              <a:t>Dedicated lane for only light weight vehicles</a:t>
            </a:r>
            <a:endParaRPr lang="en-US" dirty="0"/>
          </a:p>
        </p:txBody>
      </p:sp>
    </p:spTree>
    <p:extLst>
      <p:ext uri="{BB962C8B-B14F-4D97-AF65-F5344CB8AC3E}">
        <p14:creationId xmlns:p14="http://schemas.microsoft.com/office/powerpoint/2010/main" val="352066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7593"/>
            <a:ext cx="12192000" cy="646331"/>
          </a:xfrm>
          <a:prstGeom prst="rect">
            <a:avLst/>
          </a:prstGeom>
          <a:noFill/>
        </p:spPr>
        <p:txBody>
          <a:bodyPr wrap="square" rtlCol="0">
            <a:spAutoFit/>
          </a:bodyPr>
          <a:lstStyle/>
          <a:p>
            <a:pPr algn="ctr"/>
            <a:r>
              <a:rPr lang="en-IN" sz="3600" dirty="0" smtClean="0">
                <a:ln w="0"/>
                <a:effectLst>
                  <a:outerShdw blurRad="38100" dist="19050" dir="2700000" algn="tl" rotWithShape="0">
                    <a:schemeClr val="dk1">
                      <a:alpha val="40000"/>
                    </a:schemeClr>
                  </a:outerShdw>
                </a:effectLst>
              </a:rPr>
              <a:t>Design of weight pads</a:t>
            </a:r>
            <a:endParaRPr lang="en-IN" sz="3600" dirty="0">
              <a:ln w="0"/>
              <a:effectLst>
                <a:outerShdw blurRad="38100" dist="19050" dir="2700000" algn="tl" rotWithShape="0">
                  <a:schemeClr val="dk1">
                    <a:alpha val="40000"/>
                  </a:schemeClr>
                </a:outerShdw>
              </a:effectLst>
            </a:endParaRPr>
          </a:p>
        </p:txBody>
      </p:sp>
      <p:sp>
        <p:nvSpPr>
          <p:cNvPr id="8" name="Trapezoid 7"/>
          <p:cNvSpPr/>
          <p:nvPr/>
        </p:nvSpPr>
        <p:spPr>
          <a:xfrm>
            <a:off x="1722512" y="3003580"/>
            <a:ext cx="7791450" cy="2638424"/>
          </a:xfrm>
          <a:prstGeom prst="trapezoid">
            <a:avLst>
              <a:gd name="adj" fmla="val 30804"/>
            </a:avLst>
          </a:prstGeom>
          <a:solidFill>
            <a:schemeClr val="bg1">
              <a:lumMod val="50000"/>
              <a:alpha val="1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10" name="Trapezoid 9"/>
          <p:cNvSpPr/>
          <p:nvPr/>
        </p:nvSpPr>
        <p:spPr>
          <a:xfrm>
            <a:off x="5113412" y="3394105"/>
            <a:ext cx="2705100" cy="2638424"/>
          </a:xfrm>
          <a:prstGeom prst="trapezoid">
            <a:avLst>
              <a:gd name="adj" fmla="val 30804"/>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927799" y="3022631"/>
            <a:ext cx="257175" cy="523874"/>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6751712" y="3022631"/>
            <a:ext cx="257175" cy="523874"/>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183261" y="5437217"/>
            <a:ext cx="257175" cy="523874"/>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7495454" y="5434202"/>
            <a:ext cx="257175" cy="523874"/>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5113412" y="3003580"/>
            <a:ext cx="2705100" cy="2638424"/>
          </a:xfrm>
          <a:prstGeom prst="trapezoid">
            <a:avLst>
              <a:gd name="adj" fmla="val 30804"/>
            </a:avLst>
          </a:prstGeom>
          <a:solidFill>
            <a:schemeClr val="accent1">
              <a:lumMod val="75000"/>
              <a:alpha val="1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48926" y="3919933"/>
            <a:ext cx="1611147" cy="369332"/>
          </a:xfrm>
          <a:prstGeom prst="rect">
            <a:avLst/>
          </a:prstGeom>
          <a:noFill/>
        </p:spPr>
        <p:txBody>
          <a:bodyPr wrap="none" rtlCol="0">
            <a:spAutoFit/>
          </a:bodyPr>
          <a:lstStyle/>
          <a:p>
            <a:r>
              <a:rPr lang="en-US" dirty="0" smtClean="0"/>
              <a:t>Surface of road</a:t>
            </a:r>
            <a:endParaRPr lang="en-US" dirty="0"/>
          </a:p>
        </p:txBody>
      </p:sp>
      <p:sp>
        <p:nvSpPr>
          <p:cNvPr id="17" name="TextBox 16"/>
          <p:cNvSpPr txBox="1"/>
          <p:nvPr/>
        </p:nvSpPr>
        <p:spPr>
          <a:xfrm>
            <a:off x="5778324" y="4176526"/>
            <a:ext cx="1101975" cy="646331"/>
          </a:xfrm>
          <a:prstGeom prst="rect">
            <a:avLst/>
          </a:prstGeom>
          <a:noFill/>
        </p:spPr>
        <p:txBody>
          <a:bodyPr wrap="square" rtlCol="0">
            <a:spAutoFit/>
          </a:bodyPr>
          <a:lstStyle/>
          <a:p>
            <a:pPr algn="ctr"/>
            <a:r>
              <a:rPr lang="en-US" dirty="0" smtClean="0"/>
              <a:t>Weighing Pad</a:t>
            </a:r>
            <a:endParaRPr lang="en-US" dirty="0"/>
          </a:p>
        </p:txBody>
      </p:sp>
      <p:cxnSp>
        <p:nvCxnSpPr>
          <p:cNvPr id="19" name="Straight Connector 18"/>
          <p:cNvCxnSpPr/>
          <p:nvPr/>
        </p:nvCxnSpPr>
        <p:spPr>
          <a:xfrm flipV="1">
            <a:off x="6056386" y="2911720"/>
            <a:ext cx="3009900" cy="4823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98016" y="2911720"/>
            <a:ext cx="2168270" cy="445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311848" y="2917858"/>
            <a:ext cx="3754438" cy="28780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624041" y="2917858"/>
            <a:ext cx="1442245" cy="28780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66286" y="2762839"/>
            <a:ext cx="1342675" cy="369332"/>
          </a:xfrm>
          <a:prstGeom prst="rect">
            <a:avLst/>
          </a:prstGeom>
          <a:noFill/>
        </p:spPr>
        <p:txBody>
          <a:bodyPr wrap="none" rtlCol="0">
            <a:spAutoFit/>
          </a:bodyPr>
          <a:lstStyle/>
          <a:p>
            <a:r>
              <a:rPr lang="en-US" dirty="0" smtClean="0"/>
              <a:t>Weight Cells</a:t>
            </a:r>
            <a:endParaRPr lang="en-US" dirty="0"/>
          </a:p>
        </p:txBody>
      </p:sp>
      <p:sp>
        <p:nvSpPr>
          <p:cNvPr id="3" name="TextBox 2"/>
          <p:cNvSpPr txBox="1"/>
          <p:nvPr/>
        </p:nvSpPr>
        <p:spPr>
          <a:xfrm>
            <a:off x="1657883" y="1333144"/>
            <a:ext cx="833084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calculate weight on each pad (</a:t>
            </a:r>
            <a:r>
              <a:rPr lang="en-US" dirty="0" err="1" smtClean="0"/>
              <a:t>i.e</a:t>
            </a:r>
            <a:r>
              <a:rPr lang="en-US" dirty="0" smtClean="0"/>
              <a:t> each axle) internally we need to find sum of following 4 weight cells placed at 4 for corners of a weighing pad</a:t>
            </a:r>
            <a:endParaRPr lang="en-US" dirty="0"/>
          </a:p>
        </p:txBody>
      </p:sp>
    </p:spTree>
    <p:extLst>
      <p:ext uri="{BB962C8B-B14F-4D97-AF65-F5344CB8AC3E}">
        <p14:creationId xmlns:p14="http://schemas.microsoft.com/office/powerpoint/2010/main" val="65689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804</Words>
  <Application>Microsoft Office PowerPoint</Application>
  <PresentationFormat>Widescreen</PresentationFormat>
  <Paragraphs>54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PsP</dc:creator>
  <cp:lastModifiedBy>Pratik Panchal</cp:lastModifiedBy>
  <cp:revision>33</cp:revision>
  <dcterms:created xsi:type="dcterms:W3CDTF">2019-06-21T12:02:08Z</dcterms:created>
  <dcterms:modified xsi:type="dcterms:W3CDTF">2019-06-22T00:29:01Z</dcterms:modified>
</cp:coreProperties>
</file>