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293D6-DDCB-44DB-ACA8-47E9A43F016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84BB-7475-47A9-A99F-B314FAAC2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0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2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 overview and me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4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7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8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3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8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8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0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7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BA6-7E41-4DC7-93C8-E80A0CE5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AC32-37B8-4B89-99A9-5D4FF7D3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977B-1ACD-4D50-8F9D-0CFDD732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7DDF-89AC-463E-9123-D02B84C5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65E3-DF25-4152-BFC3-6186D87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756B-34BF-4ABB-BBDC-EB534C3A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3A9-3E3E-42CD-8DB4-FAE84123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D4A4-AE87-4CDE-9B9A-81AA0BE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438C-FCC8-4852-94F3-59CB7504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5B6C-9B28-4264-9A7F-904F1765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2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4A2CC-F75B-4C28-A4B4-72DC1944F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D5B06-CADB-4649-9DCE-033A8EB3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63EA-E9C7-45FC-95EC-94D2388A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61C3-F899-4F34-BC0F-520FC8DD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BFF3-13A3-4110-8E64-F7030AF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2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CF69-0DC5-4A1D-BA98-1D6572F8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2A15-57F5-42CE-8AA0-7118A9BD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7F5-29FF-42E7-84FD-F898F837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8261-CD37-43D1-A789-F4D1338F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BEA2-AE16-447A-88B5-4B8277D4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26D0-32CF-47CD-B4D3-E3C68E0B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F841-AA44-499F-BEFF-983D950A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8362-D1DE-4E2C-B872-13B2E6D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F256-FC28-4A7B-9A1E-0A530F8D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2605-F621-4101-B83B-E5341DAC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86FD-8A02-425E-A85E-41DF797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2D7-351B-41C2-AC6D-7DE7C86C3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A560F-5782-452E-B230-CEDD33F2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0034-0BAD-4AB2-9888-4822B63E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180D-2FA5-4957-B7BC-CB5B00E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B472-208F-4B0A-B91B-CD5FE52D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5D8A-1C7A-4DA7-9301-6C8DC853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44FE-1807-42BE-B80B-AD8A30C8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A0EF-AD15-4F86-981E-163B59BB7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B055-44A1-416E-ABB5-E833ED7BE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A980E-BC49-403C-91C1-6BCD91E1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44179-F424-4107-8817-09034E53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E8D08-0451-4416-8EA7-B152E188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D0AAB-F998-4100-8860-054CDEC2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8A7-1E01-426C-818E-0B92E7B5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46528-6919-4663-9F57-FFA4402F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F24C8-AC58-4DA6-B052-D3A892FC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2A1D-2B23-41FD-BA51-38EA2C59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7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98F20-4A6F-4F95-AC01-59EEA926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86466-6975-45D4-BB45-77B5A7DD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AE4F8-90B6-46C9-9A06-EB497E88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3C1-DB5F-4908-8FB4-FB7C2D94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466-18B7-4E33-BB68-362392B8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FC36-CB1A-47F0-A26D-59E1D9AC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59E9-FB32-46D5-B95F-AEF2A5A9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D288-62F6-414D-9A2B-65CCF9B3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920B-00B0-4A85-B3DE-4DEC066A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8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7FA-75B9-448B-9E3C-619DCF42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2712-A8E5-4DB4-A1E4-C15690611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35CE-E3A9-440F-8269-FEA15A584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38D9-11D7-45A8-87C5-C4F5328E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579A-CE83-4B95-B7B5-7B5C0631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11D2-3007-4FEF-ABE6-1DE8F33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F593-D653-4C3F-8AC4-8E5C394D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88BF-8CFC-4E02-A561-84919405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98C5-F51B-4E1C-A268-509BE8940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5C89-F934-4FCC-A528-7B679245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D90D-0125-48E7-BA7A-D52889AE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ql/package-summar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26BE-266A-4869-A82D-29C5FE166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CBC3-D11E-466A-B234-77C27655A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5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88EF6-6496-42CB-951C-24495BA91F72}"/>
              </a:ext>
            </a:extLst>
          </p:cNvPr>
          <p:cNvSpPr txBox="1"/>
          <p:nvPr/>
        </p:nvSpPr>
        <p:spPr>
          <a:xfrm>
            <a:off x="809625" y="523875"/>
            <a:ext cx="108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51F80C8-8CB5-4210-B320-B46989E3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29302"/>
              </p:ext>
            </p:extLst>
          </p:nvPr>
        </p:nvGraphicFramePr>
        <p:xfrm>
          <a:off x="7524562" y="1228228"/>
          <a:ext cx="2943453" cy="11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32">
                  <a:extLst>
                    <a:ext uri="{9D8B030D-6E8A-4147-A177-3AD203B41FA5}">
                      <a16:colId xmlns:a16="http://schemas.microsoft.com/office/drawing/2014/main" val="3466958922"/>
                    </a:ext>
                  </a:extLst>
                </a:gridCol>
                <a:gridCol w="1121970">
                  <a:extLst>
                    <a:ext uri="{9D8B030D-6E8A-4147-A177-3AD203B41FA5}">
                      <a16:colId xmlns:a16="http://schemas.microsoft.com/office/drawing/2014/main" val="456446066"/>
                    </a:ext>
                  </a:extLst>
                </a:gridCol>
                <a:gridCol w="981151">
                  <a:extLst>
                    <a:ext uri="{9D8B030D-6E8A-4147-A177-3AD203B41FA5}">
                      <a16:colId xmlns:a16="http://schemas.microsoft.com/office/drawing/2014/main" val="2939796195"/>
                    </a:ext>
                  </a:extLst>
                </a:gridCol>
              </a:tblGrid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 (1)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(2)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  <a:r>
                        <a:rPr lang="en-US" sz="1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4511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2855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Pratik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890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F31763-F3B7-4C79-BF36-D669553B95E9}"/>
              </a:ext>
            </a:extLst>
          </p:cNvPr>
          <p:cNvSpPr txBox="1"/>
          <p:nvPr/>
        </p:nvSpPr>
        <p:spPr>
          <a:xfrm>
            <a:off x="2219325" y="1568751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488FB-7310-41B2-BDED-98181810434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743575" y="1046029"/>
            <a:ext cx="1156561" cy="707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C15027-999D-4ECD-841F-DDAB9029A21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43575" y="1753417"/>
            <a:ext cx="1156560" cy="67554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59FB696-FDFA-4F71-AF7B-57DB6ADB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58" y="2759987"/>
            <a:ext cx="7561015" cy="166905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67E1BF-246D-4555-9721-263C731378BC}"/>
              </a:ext>
            </a:extLst>
          </p:cNvPr>
          <p:cNvSpPr/>
          <p:nvPr/>
        </p:nvSpPr>
        <p:spPr>
          <a:xfrm>
            <a:off x="7524561" y="1568751"/>
            <a:ext cx="1083212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6A2F20-26A2-4231-B61C-F07514F09971}"/>
              </a:ext>
            </a:extLst>
          </p:cNvPr>
          <p:cNvSpPr/>
          <p:nvPr/>
        </p:nvSpPr>
        <p:spPr>
          <a:xfrm>
            <a:off x="6900135" y="1568751"/>
            <a:ext cx="563781" cy="358359"/>
          </a:xfrm>
          <a:prstGeom prst="rightArrow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C9A2A-A436-4706-90B9-168FEDD1098A}"/>
              </a:ext>
            </a:extLst>
          </p:cNvPr>
          <p:cNvSpPr/>
          <p:nvPr/>
        </p:nvSpPr>
        <p:spPr>
          <a:xfrm>
            <a:off x="2004241" y="2759987"/>
            <a:ext cx="2201530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172C90-73F7-4466-8DDE-20A06FDFDDFA}"/>
              </a:ext>
            </a:extLst>
          </p:cNvPr>
          <p:cNvCxnSpPr/>
          <p:nvPr/>
        </p:nvCxnSpPr>
        <p:spPr>
          <a:xfrm>
            <a:off x="257175" y="4619625"/>
            <a:ext cx="11363325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1FE1F3-9E50-4B2E-82A9-31536A33E89E}"/>
              </a:ext>
            </a:extLst>
          </p:cNvPr>
          <p:cNvCxnSpPr/>
          <p:nvPr/>
        </p:nvCxnSpPr>
        <p:spPr>
          <a:xfrm>
            <a:off x="5638800" y="4724400"/>
            <a:ext cx="0" cy="1924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B76F6D-4951-4AA8-A974-9C6713311B3F}"/>
              </a:ext>
            </a:extLst>
          </p:cNvPr>
          <p:cNvSpPr txBox="1"/>
          <p:nvPr/>
        </p:nvSpPr>
        <p:spPr>
          <a:xfrm>
            <a:off x="809625" y="4764574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rowsAffected</a:t>
            </a:r>
            <a:r>
              <a:rPr lang="en-US" dirty="0"/>
              <a:t> = </a:t>
            </a:r>
            <a:r>
              <a:rPr lang="en-US" dirty="0" err="1"/>
              <a:t>stmt.executeUpdate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080D0-D51D-46FD-B3B7-2ED22FFD5AE4}"/>
              </a:ext>
            </a:extLst>
          </p:cNvPr>
          <p:cNvSpPr txBox="1"/>
          <p:nvPr/>
        </p:nvSpPr>
        <p:spPr>
          <a:xfrm>
            <a:off x="951508" y="5345668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Gives the number of </a:t>
            </a:r>
            <a:r>
              <a:rPr lang="en-US" i="1" dirty="0">
                <a:solidFill>
                  <a:srgbClr val="00B0F0"/>
                </a:solidFill>
              </a:rPr>
              <a:t>rows affected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73C09-201F-4E23-B56A-14582E0E7793}"/>
              </a:ext>
            </a:extLst>
          </p:cNvPr>
          <p:cNvSpPr txBox="1"/>
          <p:nvPr/>
        </p:nvSpPr>
        <p:spPr>
          <a:xfrm>
            <a:off x="6601320" y="4800772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queryExecuted</a:t>
            </a:r>
            <a:r>
              <a:rPr lang="en-US" dirty="0"/>
              <a:t> = </a:t>
            </a:r>
            <a:r>
              <a:rPr lang="en-US" dirty="0" err="1"/>
              <a:t>stmt.execute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EE6B3-88BC-4FF7-86F0-D97E10507BFE}"/>
              </a:ext>
            </a:extLst>
          </p:cNvPr>
          <p:cNvSpPr txBox="1"/>
          <p:nvPr/>
        </p:nvSpPr>
        <p:spPr>
          <a:xfrm>
            <a:off x="6096000" y="5233973"/>
            <a:ext cx="529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</a:rPr>
              <a:t>Returns true if first result is a </a:t>
            </a:r>
            <a:r>
              <a:rPr lang="en-US" dirty="0" err="1">
                <a:solidFill>
                  <a:srgbClr val="00B0F0"/>
                </a:solidFill>
              </a:rPr>
              <a:t>ResultSet</a:t>
            </a:r>
            <a:r>
              <a:rPr lang="en-US" dirty="0">
                <a:solidFill>
                  <a:srgbClr val="00B0F0"/>
                </a:solidFill>
              </a:rPr>
              <a:t> object else returns false. Further we can get </a:t>
            </a:r>
            <a:r>
              <a:rPr lang="en-US" i="1" dirty="0" err="1">
                <a:solidFill>
                  <a:srgbClr val="00B0F0"/>
                </a:solidFill>
              </a:rPr>
              <a:t>ResultSet</a:t>
            </a:r>
            <a:r>
              <a:rPr lang="en-US" dirty="0">
                <a:solidFill>
                  <a:srgbClr val="00B0F0"/>
                </a:solidFill>
              </a:rPr>
              <a:t> or </a:t>
            </a:r>
            <a:r>
              <a:rPr lang="en-US" i="1" dirty="0">
                <a:solidFill>
                  <a:srgbClr val="00B0F0"/>
                </a:solidFill>
              </a:rPr>
              <a:t>number of rows affected</a:t>
            </a:r>
            <a:r>
              <a:rPr lang="en-US" dirty="0">
                <a:solidFill>
                  <a:srgbClr val="00B0F0"/>
                </a:solidFill>
              </a:rPr>
              <a:t> by calling </a:t>
            </a:r>
            <a:r>
              <a:rPr lang="en-US" b="1" dirty="0" err="1">
                <a:solidFill>
                  <a:srgbClr val="00B0F0"/>
                </a:solidFill>
              </a:rPr>
              <a:t>stmt.getResultSet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r>
              <a:rPr lang="en-US" b="1" dirty="0" err="1">
                <a:solidFill>
                  <a:srgbClr val="00B0F0"/>
                </a:solidFill>
              </a:rPr>
              <a:t>stmt.getUpdateCount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>
                <a:solidFill>
                  <a:srgbClr val="00B0F0"/>
                </a:solidFill>
              </a:rPr>
              <a:t>methods 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respectively.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29349 0.0462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29 L 0.32239 0.083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18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6888 0.0002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88 0.00023 L 0.15768 0.0002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1.85185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00157 0.0606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29349 0.0462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8 0.00023 L 0.00182 0.0541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29 L 0.32239 0.0872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5417 L 0.07669 0.05555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 0.05556 L 0.15404 0.05694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1.85185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6065 L 0.00313 0.1245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4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4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25" grpId="0" animBg="1"/>
      <p:bldP spid="25" grpId="1" animBg="1"/>
      <p:bldP spid="25" grpId="2" animBg="1"/>
      <p:bldP spid="25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20" grpId="0"/>
      <p:bldP spid="16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88EF6-6496-42CB-951C-24495BA91F72}"/>
              </a:ext>
            </a:extLst>
          </p:cNvPr>
          <p:cNvSpPr txBox="1"/>
          <p:nvPr/>
        </p:nvSpPr>
        <p:spPr>
          <a:xfrm>
            <a:off x="809625" y="523875"/>
            <a:ext cx="108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1D3B4-7BE4-4CD0-95F3-3A78299C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96" y="1055134"/>
            <a:ext cx="7361558" cy="54335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259D1-EF1F-4AE2-B113-ADB80EF8F111}"/>
              </a:ext>
            </a:extLst>
          </p:cNvPr>
          <p:cNvSpPr/>
          <p:nvPr/>
        </p:nvSpPr>
        <p:spPr>
          <a:xfrm>
            <a:off x="2557462" y="5715000"/>
            <a:ext cx="1385888" cy="2725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3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0C7B47-193F-41D8-A036-B6D3300E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21374"/>
              </p:ext>
            </p:extLst>
          </p:nvPr>
        </p:nvGraphicFramePr>
        <p:xfrm>
          <a:off x="2032000" y="719666"/>
          <a:ext cx="7660640" cy="372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0">
                  <a:extLst>
                    <a:ext uri="{9D8B030D-6E8A-4147-A177-3AD203B41FA5}">
                      <a16:colId xmlns:a16="http://schemas.microsoft.com/office/drawing/2014/main" val="518568738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3128756212"/>
                    </a:ext>
                  </a:extLst>
                </a:gridCol>
              </a:tblGrid>
              <a:tr h="7455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Prepared Statement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38852"/>
                  </a:ext>
                </a:extLst>
              </a:tr>
              <a:tr h="745529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41795"/>
                  </a:ext>
                </a:extLst>
              </a:tr>
              <a:tr h="745529">
                <a:tc>
                  <a:txBody>
                    <a:bodyPr/>
                    <a:lstStyle/>
                    <a:p>
                      <a:r>
                        <a:rPr lang="en-US" dirty="0"/>
                        <a:t>BLOB and CLOB is not supported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 and CLOB is supported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93988"/>
                  </a:ext>
                </a:extLst>
              </a:tr>
              <a:tr h="745529">
                <a:tc>
                  <a:txBody>
                    <a:bodyPr/>
                    <a:lstStyle/>
                    <a:p>
                      <a:r>
                        <a:rPr lang="en-US" dirty="0"/>
                        <a:t>Does not accept run time 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accepts run time parameters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57831"/>
                  </a:ext>
                </a:extLst>
              </a:tr>
              <a:tr h="745529">
                <a:tc>
                  <a:txBody>
                    <a:bodyPr/>
                    <a:lstStyle/>
                    <a:p>
                      <a:r>
                        <a:rPr lang="en-IN" dirty="0"/>
                        <a:t>Vulnerable</a:t>
                      </a:r>
                      <a:r>
                        <a:rPr lang="en-US" dirty="0"/>
                        <a:t> to SQL Injection attack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SQL Injection attack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5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4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6E4A9-9B18-4C17-BFF1-33D038AB9345}"/>
              </a:ext>
            </a:extLst>
          </p:cNvPr>
          <p:cNvSpPr txBox="1"/>
          <p:nvPr/>
        </p:nvSpPr>
        <p:spPr>
          <a:xfrm>
            <a:off x="5114925" y="36195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A8AA-951B-437C-9F6C-BBB5A207F342}"/>
              </a:ext>
            </a:extLst>
          </p:cNvPr>
          <p:cNvSpPr txBox="1"/>
          <p:nvPr/>
        </p:nvSpPr>
        <p:spPr>
          <a:xfrm>
            <a:off x="1561903" y="2228671"/>
            <a:ext cx="2633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con.setAutoCommit</a:t>
            </a:r>
            <a:r>
              <a:rPr lang="en-US" dirty="0"/>
              <a:t>(false)</a:t>
            </a:r>
          </a:p>
          <a:p>
            <a:r>
              <a:rPr lang="en-US" dirty="0" err="1"/>
              <a:t>con.commit</a:t>
            </a:r>
            <a:r>
              <a:rPr lang="en-US" dirty="0"/>
              <a:t>()</a:t>
            </a:r>
          </a:p>
          <a:p>
            <a:r>
              <a:rPr lang="en-US" dirty="0" err="1"/>
              <a:t>con.rollback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5DE94-0FCC-473B-A2E1-FB80AE54C55E}"/>
              </a:ext>
            </a:extLst>
          </p:cNvPr>
          <p:cNvSpPr txBox="1"/>
          <p:nvPr/>
        </p:nvSpPr>
        <p:spPr>
          <a:xfrm>
            <a:off x="1289505" y="1512056"/>
            <a:ext cx="900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auto Commit is set to true in Connection object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used in case of transactions on Connection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6E4A9-9B18-4C17-BFF1-33D038AB9345}"/>
              </a:ext>
            </a:extLst>
          </p:cNvPr>
          <p:cNvSpPr txBox="1"/>
          <p:nvPr/>
        </p:nvSpPr>
        <p:spPr>
          <a:xfrm>
            <a:off x="5114925" y="36195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A8AA-951B-437C-9F6C-BBB5A207F342}"/>
              </a:ext>
            </a:extLst>
          </p:cNvPr>
          <p:cNvSpPr txBox="1"/>
          <p:nvPr/>
        </p:nvSpPr>
        <p:spPr>
          <a:xfrm>
            <a:off x="1057275" y="1333500"/>
            <a:ext cx="20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778B3-9C3F-4290-8BED-3B5A18DA7CF4}"/>
              </a:ext>
            </a:extLst>
          </p:cNvPr>
          <p:cNvSpPr txBox="1"/>
          <p:nvPr/>
        </p:nvSpPr>
        <p:spPr>
          <a:xfrm>
            <a:off x="8454537" y="1266092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 Metadata</a:t>
            </a:r>
            <a:endParaRPr lang="en-IN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DD0DBBC-9116-4F26-9F22-C721F2CA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9" y="2088739"/>
            <a:ext cx="6049219" cy="2381582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9DB515CD-75C9-435E-8D24-17B27EC2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9" y="2088739"/>
            <a:ext cx="507753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6E4A9-9B18-4C17-BFF1-33D038AB9345}"/>
              </a:ext>
            </a:extLst>
          </p:cNvPr>
          <p:cNvSpPr txBox="1"/>
          <p:nvPr/>
        </p:nvSpPr>
        <p:spPr>
          <a:xfrm>
            <a:off x="5114925" y="361950"/>
            <a:ext cx="16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and CLOB</a:t>
            </a:r>
            <a:endParaRPr lang="en-I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34535E6-2278-4B33-AABB-0331DE9F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3" y="1273290"/>
            <a:ext cx="5873690" cy="1858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0DFA2E-06C1-41C2-AD8D-14AF627D7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48" y="1273290"/>
            <a:ext cx="5828578" cy="1858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Text, application&#10;&#10;Description automatically generated">
            <a:extLst>
              <a:ext uri="{FF2B5EF4-FFF2-40B4-BE49-F238E27FC236}">
                <a16:creationId xmlns:a16="http://schemas.microsoft.com/office/drawing/2014/main" id="{82DF8E3B-79DA-4104-AC27-186336433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33" y="3226968"/>
            <a:ext cx="5900758" cy="2824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8DC697-A400-4048-93FD-8B902F1EF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472" y="3226968"/>
            <a:ext cx="5819554" cy="2824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AD68EE-903E-441F-B7EA-AA61B4C1CF11}"/>
              </a:ext>
            </a:extLst>
          </p:cNvPr>
          <p:cNvSpPr/>
          <p:nvPr/>
        </p:nvSpPr>
        <p:spPr>
          <a:xfrm>
            <a:off x="536331" y="1433147"/>
            <a:ext cx="4448907" cy="1758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B19C4C-EDE9-47BB-BF4A-7B200A73A297}"/>
              </a:ext>
            </a:extLst>
          </p:cNvPr>
          <p:cNvSpPr/>
          <p:nvPr/>
        </p:nvSpPr>
        <p:spPr>
          <a:xfrm>
            <a:off x="6280639" y="1450731"/>
            <a:ext cx="4448907" cy="1758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1F012-8B5D-43AA-8A1F-8F9D9A1013C3}"/>
              </a:ext>
            </a:extLst>
          </p:cNvPr>
          <p:cNvSpPr/>
          <p:nvPr/>
        </p:nvSpPr>
        <p:spPr>
          <a:xfrm>
            <a:off x="451339" y="2368063"/>
            <a:ext cx="4448907" cy="1758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A906DC-2B72-4DC5-9C33-B3CFE2ACBBE4}"/>
              </a:ext>
            </a:extLst>
          </p:cNvPr>
          <p:cNvSpPr/>
          <p:nvPr/>
        </p:nvSpPr>
        <p:spPr>
          <a:xfrm>
            <a:off x="6280638" y="2394439"/>
            <a:ext cx="4448907" cy="1758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C35EE2-89AA-46B3-B745-6A4E7CCB4060}"/>
              </a:ext>
            </a:extLst>
          </p:cNvPr>
          <p:cNvSpPr/>
          <p:nvPr/>
        </p:nvSpPr>
        <p:spPr>
          <a:xfrm>
            <a:off x="685800" y="4299438"/>
            <a:ext cx="5046785" cy="119575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B4E5AE-1CDD-41D3-919F-E7717B0AB3FC}"/>
              </a:ext>
            </a:extLst>
          </p:cNvPr>
          <p:cNvSpPr/>
          <p:nvPr/>
        </p:nvSpPr>
        <p:spPr>
          <a:xfrm>
            <a:off x="6581136" y="4334606"/>
            <a:ext cx="5046785" cy="119575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Packages and Classes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62751-183E-47B8-8D45-22E6410ADFDF}"/>
              </a:ext>
            </a:extLst>
          </p:cNvPr>
          <p:cNvSpPr txBox="1"/>
          <p:nvPr/>
        </p:nvSpPr>
        <p:spPr>
          <a:xfrm>
            <a:off x="1190624" y="2495550"/>
            <a:ext cx="2409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Java.sql</a:t>
            </a:r>
            <a:r>
              <a:rPr lang="en-US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DriverManger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PreparedStatement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ResultSet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CallableStatement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AF43-1C05-438C-8583-8B738EEED1A3}"/>
              </a:ext>
            </a:extLst>
          </p:cNvPr>
          <p:cNvSpPr txBox="1"/>
          <p:nvPr/>
        </p:nvSpPr>
        <p:spPr>
          <a:xfrm>
            <a:off x="5457825" y="2477194"/>
            <a:ext cx="3866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Javax.sql</a:t>
            </a:r>
            <a:r>
              <a:rPr lang="en-US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(for connection pooling)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US" dirty="0">
                <a:hlinkClick r:id="rId3"/>
              </a:rPr>
              <a:t>Click Here </a:t>
            </a:r>
            <a:r>
              <a:rPr lang="en-US" dirty="0"/>
              <a:t>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78136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B29C2-4775-460B-8920-B5DA1368D7B2}"/>
              </a:ext>
            </a:extLst>
          </p:cNvPr>
          <p:cNvSpPr txBox="1"/>
          <p:nvPr/>
        </p:nvSpPr>
        <p:spPr>
          <a:xfrm>
            <a:off x="838200" y="1971675"/>
            <a:ext cx="6459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on JDBC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Basics steps to be followed in any JDBC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Statement and </a:t>
            </a:r>
            <a:r>
              <a:rPr lang="en-US" dirty="0" err="1"/>
              <a:t>PreparedStatement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(Binary Large Objects) and CLOB (Character Large Objects)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and Further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1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C966-99BB-4D48-8312-041E276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C49D-65C6-412A-8144-252303CA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/>
          <a:lstStyle/>
          <a:p>
            <a:r>
              <a:rPr lang="en-US" dirty="0"/>
              <a:t>JDBC (Java </a:t>
            </a:r>
            <a:r>
              <a:rPr lang="en-US" dirty="0" err="1"/>
              <a:t>DataBase</a:t>
            </a:r>
            <a:r>
              <a:rPr lang="en-US" dirty="0"/>
              <a:t> Connection) is standard API which acts like an interface between java and database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E446C-61B2-479F-A655-4E3CCE9AF6C3}"/>
              </a:ext>
            </a:extLst>
          </p:cNvPr>
          <p:cNvSpPr/>
          <p:nvPr/>
        </p:nvSpPr>
        <p:spPr>
          <a:xfrm>
            <a:off x="4500465" y="3144319"/>
            <a:ext cx="2304661" cy="982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EBF2E4-050B-4967-AB91-8B3A0C34BAEE}"/>
              </a:ext>
            </a:extLst>
          </p:cNvPr>
          <p:cNvSpPr/>
          <p:nvPr/>
        </p:nvSpPr>
        <p:spPr>
          <a:xfrm>
            <a:off x="8416212" y="3066594"/>
            <a:ext cx="1782147" cy="11383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BACB01-F28A-49A7-AAD7-C90485D60395}"/>
              </a:ext>
            </a:extLst>
          </p:cNvPr>
          <p:cNvSpPr/>
          <p:nvPr/>
        </p:nvSpPr>
        <p:spPr>
          <a:xfrm>
            <a:off x="1714888" y="3227548"/>
            <a:ext cx="1586204" cy="81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04164-5316-462F-85C3-158C19996E54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3301092" y="3635763"/>
            <a:ext cx="119937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17518D-A967-4A66-858E-4F9220C95B7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6805126" y="3635762"/>
            <a:ext cx="1611086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B50F021-FBD9-4C1C-908C-36C792450982}"/>
              </a:ext>
            </a:extLst>
          </p:cNvPr>
          <p:cNvSpPr/>
          <p:nvPr/>
        </p:nvSpPr>
        <p:spPr>
          <a:xfrm>
            <a:off x="9453562" y="4288322"/>
            <a:ext cx="1266825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D885F1-6586-426D-8C46-8C458BBDD62F}"/>
              </a:ext>
            </a:extLst>
          </p:cNvPr>
          <p:cNvSpPr/>
          <p:nvPr/>
        </p:nvSpPr>
        <p:spPr>
          <a:xfrm>
            <a:off x="8076713" y="5070278"/>
            <a:ext cx="1171576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Oracle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9A2ECB-290B-42BC-8950-305F7955B6FF}"/>
              </a:ext>
            </a:extLst>
          </p:cNvPr>
          <p:cNvSpPr/>
          <p:nvPr/>
        </p:nvSpPr>
        <p:spPr>
          <a:xfrm>
            <a:off x="9382125" y="5070278"/>
            <a:ext cx="1409700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14E133-D628-4F24-9FEF-0A515905F025}"/>
              </a:ext>
            </a:extLst>
          </p:cNvPr>
          <p:cNvSpPr/>
          <p:nvPr/>
        </p:nvSpPr>
        <p:spPr>
          <a:xfrm>
            <a:off x="8091489" y="4288322"/>
            <a:ext cx="1266825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8E1E6-E89C-4686-8715-5180D4EFC86F}"/>
              </a:ext>
            </a:extLst>
          </p:cNvPr>
          <p:cNvSpPr txBox="1"/>
          <p:nvPr/>
        </p:nvSpPr>
        <p:spPr>
          <a:xfrm>
            <a:off x="933451" y="762000"/>
            <a:ext cx="10334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to Implement JDBC :</a:t>
            </a:r>
          </a:p>
          <a:p>
            <a:pPr marL="342900" indent="-342900">
              <a:buAutoNum type="arabicParenR"/>
            </a:pPr>
            <a:r>
              <a:rPr lang="en-IN" dirty="0"/>
              <a:t>Import the Package (import </a:t>
            </a:r>
            <a:r>
              <a:rPr lang="en-IN" dirty="0" err="1"/>
              <a:t>java.sql</a:t>
            </a:r>
            <a:r>
              <a:rPr lang="en-IN" dirty="0"/>
              <a:t>.*).</a:t>
            </a:r>
          </a:p>
          <a:p>
            <a:pPr marL="342900" indent="-342900">
              <a:buAutoNum type="arabicParenR"/>
            </a:pPr>
            <a:r>
              <a:rPr lang="en-IN" dirty="0"/>
              <a:t>Load and Register the driver for the database you want to work with. (automatically handled in JDBC version &gt; 4.0)</a:t>
            </a:r>
          </a:p>
          <a:p>
            <a:pPr marL="342900" indent="-342900">
              <a:buAutoNum type="arabicParenR"/>
            </a:pPr>
            <a:r>
              <a:rPr lang="en-IN" dirty="0"/>
              <a:t>Establish the connection.</a:t>
            </a:r>
          </a:p>
          <a:p>
            <a:pPr marL="342900" indent="-342900">
              <a:buAutoNum type="arabicParenR"/>
            </a:pPr>
            <a:r>
              <a:rPr lang="en-IN" dirty="0"/>
              <a:t>Create the statement (</a:t>
            </a:r>
            <a:r>
              <a:rPr lang="en-IN" dirty="0" err="1"/>
              <a:t>sql</a:t>
            </a:r>
            <a:r>
              <a:rPr lang="en-IN" dirty="0"/>
              <a:t> query). </a:t>
            </a:r>
          </a:p>
          <a:p>
            <a:pPr marL="342900" indent="-342900">
              <a:buAutoNum type="arabicParenR"/>
            </a:pPr>
            <a:r>
              <a:rPr lang="en-IN" dirty="0"/>
              <a:t>Execute the statement.</a:t>
            </a:r>
          </a:p>
          <a:p>
            <a:pPr marL="342900" indent="-342900">
              <a:buAutoNum type="arabicParenR"/>
            </a:pPr>
            <a:r>
              <a:rPr lang="en-IN" dirty="0"/>
              <a:t>Process the </a:t>
            </a:r>
            <a:r>
              <a:rPr lang="en-IN" dirty="0" err="1"/>
              <a:t>ResultSet</a:t>
            </a:r>
            <a:r>
              <a:rPr lang="en-IN" dirty="0"/>
              <a:t> (</a:t>
            </a:r>
            <a:r>
              <a:rPr lang="en-IN" dirty="0" err="1"/>
              <a:t>incase</a:t>
            </a:r>
            <a:r>
              <a:rPr lang="en-IN" dirty="0"/>
              <a:t> of DQL).</a:t>
            </a:r>
          </a:p>
          <a:p>
            <a:pPr marL="342900" indent="-342900">
              <a:buAutoNum type="arabicParenR"/>
            </a:pPr>
            <a:r>
              <a:rPr lang="en-IN" dirty="0"/>
              <a:t>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409206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4D569-C793-44CA-A40E-FDA75682A4BF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JDBC program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F9C41-B879-4A88-93DA-7CF4BAFB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97" y="1340652"/>
            <a:ext cx="7323455" cy="5403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27BF8-1604-4902-9D6F-02D0F28B6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9"/>
          <a:stretch/>
        </p:blipFill>
        <p:spPr>
          <a:xfrm>
            <a:off x="8187579" y="2981324"/>
            <a:ext cx="2560542" cy="1289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3BEFC-AC6F-4AE7-89FF-D334EFB9C5A5}"/>
              </a:ext>
            </a:extLst>
          </p:cNvPr>
          <p:cNvSpPr txBox="1"/>
          <p:nvPr/>
        </p:nvSpPr>
        <p:spPr>
          <a:xfrm>
            <a:off x="8187579" y="261199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88EF6-6496-42CB-951C-24495BA91F72}"/>
              </a:ext>
            </a:extLst>
          </p:cNvPr>
          <p:cNvSpPr txBox="1"/>
          <p:nvPr/>
        </p:nvSpPr>
        <p:spPr>
          <a:xfrm>
            <a:off x="809625" y="523875"/>
            <a:ext cx="108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and Step 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1D3B4-7BE4-4CD0-95F3-3A78299C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96" y="1055134"/>
            <a:ext cx="7361558" cy="54335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1D8563-752D-440F-A008-C56CCC48C8B8}"/>
              </a:ext>
            </a:extLst>
          </p:cNvPr>
          <p:cNvSpPr/>
          <p:nvPr/>
        </p:nvSpPr>
        <p:spPr>
          <a:xfrm>
            <a:off x="2085975" y="971550"/>
            <a:ext cx="1790700" cy="3693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259D1-EF1F-4AE2-B113-ADB80EF8F111}"/>
              </a:ext>
            </a:extLst>
          </p:cNvPr>
          <p:cNvSpPr/>
          <p:nvPr/>
        </p:nvSpPr>
        <p:spPr>
          <a:xfrm>
            <a:off x="2085975" y="2333625"/>
            <a:ext cx="3657600" cy="3693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88EF6-6496-42CB-951C-24495BA91F72}"/>
              </a:ext>
            </a:extLst>
          </p:cNvPr>
          <p:cNvSpPr txBox="1"/>
          <p:nvPr/>
        </p:nvSpPr>
        <p:spPr>
          <a:xfrm>
            <a:off x="809625" y="523875"/>
            <a:ext cx="108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1E25E-3C36-4EAA-A705-70FA30034C1D}"/>
              </a:ext>
            </a:extLst>
          </p:cNvPr>
          <p:cNvSpPr txBox="1"/>
          <p:nvPr/>
        </p:nvSpPr>
        <p:spPr>
          <a:xfrm>
            <a:off x="2773959" y="1375201"/>
            <a:ext cx="68822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Syntax of JDBC URL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jdbc</a:t>
            </a:r>
            <a:r>
              <a:rPr lang="en-US" sz="1600" dirty="0">
                <a:solidFill>
                  <a:srgbClr val="0070C0"/>
                </a:solidFill>
              </a:rPr>
              <a:t>:&lt;</a:t>
            </a:r>
            <a:r>
              <a:rPr lang="en-US" sz="1600" dirty="0" err="1">
                <a:solidFill>
                  <a:srgbClr val="0070C0"/>
                </a:solidFill>
              </a:rPr>
              <a:t>driver_protocol</a:t>
            </a:r>
            <a:r>
              <a:rPr lang="en-US" sz="1600" dirty="0">
                <a:solidFill>
                  <a:srgbClr val="0070C0"/>
                </a:solidFill>
              </a:rPr>
              <a:t>&gt;:&lt;</a:t>
            </a:r>
            <a:r>
              <a:rPr lang="en-US" sz="1600" dirty="0" err="1">
                <a:solidFill>
                  <a:srgbClr val="0070C0"/>
                </a:solidFill>
              </a:rPr>
              <a:t>driver_connection_details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Example:</a:t>
            </a:r>
          </a:p>
          <a:p>
            <a:r>
              <a:rPr lang="en-US" sz="1600" dirty="0"/>
              <a:t>MS 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jdbc:odbc:DemoDSN</a:t>
            </a:r>
            <a:endParaRPr lang="en-US" sz="1600" dirty="0"/>
          </a:p>
          <a:p>
            <a:r>
              <a:rPr lang="en-US" sz="1600" dirty="0"/>
              <a:t>Oracle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jdbc:oracle:thin@myServer:1521:database</a:t>
            </a:r>
          </a:p>
          <a:p>
            <a:r>
              <a:rPr lang="en-US" sz="1600" dirty="0"/>
              <a:t>MySQL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jdbc:mysql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://localhost:3306/database</a:t>
            </a:r>
          </a:p>
          <a:p>
            <a:endParaRPr lang="en-IN" sz="1600" dirty="0">
              <a:solidFill>
                <a:srgbClr val="0070C0"/>
              </a:solidFill>
            </a:endParaRPr>
          </a:p>
          <a:p>
            <a:endParaRPr lang="en-IN" sz="1600" dirty="0">
              <a:solidFill>
                <a:srgbClr val="0070C0"/>
              </a:solidFill>
            </a:endParaRPr>
          </a:p>
          <a:p>
            <a:r>
              <a:rPr lang="en-IN" sz="1600" dirty="0"/>
              <a:t>Exception thrown by </a:t>
            </a:r>
            <a:r>
              <a:rPr lang="en-IN" sz="1600" dirty="0" err="1"/>
              <a:t>DriverManager.getConnection</a:t>
            </a:r>
            <a:r>
              <a:rPr lang="en-IN" sz="1600" dirty="0"/>
              <a:t>() method is ‘</a:t>
            </a:r>
            <a:r>
              <a:rPr lang="en-IN" sz="1600" dirty="0" err="1"/>
              <a:t>SQLException</a:t>
            </a:r>
            <a:r>
              <a:rPr lang="en-IN" sz="1600" dirty="0"/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3E89D2-17BC-42B2-8CBA-15BC4E0DA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28"/>
          <a:stretch/>
        </p:blipFill>
        <p:spPr>
          <a:xfrm>
            <a:off x="2187510" y="4411740"/>
            <a:ext cx="8055104" cy="1347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362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88EF6-6496-42CB-951C-24495BA91F72}"/>
              </a:ext>
            </a:extLst>
          </p:cNvPr>
          <p:cNvSpPr txBox="1"/>
          <p:nvPr/>
        </p:nvSpPr>
        <p:spPr>
          <a:xfrm>
            <a:off x="809625" y="523875"/>
            <a:ext cx="108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4832639" y="525697"/>
            <a:ext cx="1819275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 of statements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977136" y="1709192"/>
            <a:ext cx="128587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7567813" y="1709192"/>
            <a:ext cx="164782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Call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074699" y="1293280"/>
            <a:ext cx="1024367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1891174" y="2328500"/>
            <a:ext cx="1274274" cy="11005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38F6CE-28DD-486C-AA90-800414B51CB5}"/>
              </a:ext>
            </a:extLst>
          </p:cNvPr>
          <p:cNvCxnSpPr>
            <a:cxnSpLocks/>
            <a:stCxn id="6" idx="5"/>
            <a:endCxn id="22" idx="0"/>
          </p:cNvCxnSpPr>
          <p:nvPr/>
        </p:nvCxnSpPr>
        <p:spPr>
          <a:xfrm>
            <a:off x="4074699" y="2328500"/>
            <a:ext cx="1636204" cy="111603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385487" y="1293280"/>
            <a:ext cx="1423644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>
            <a:off x="8391726" y="2434757"/>
            <a:ext cx="1225905" cy="10097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A6CB9AD-59A2-4305-8762-71ADF5E7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" t="51794" r="12542" b="34160"/>
          <a:stretch/>
        </p:blipFill>
        <p:spPr>
          <a:xfrm>
            <a:off x="1352411" y="4362802"/>
            <a:ext cx="9800101" cy="12675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416E90-47C7-4366-B431-4FD16A1B4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" t="71447" r="383" b="11000"/>
          <a:stretch/>
        </p:blipFill>
        <p:spPr>
          <a:xfrm>
            <a:off x="1188450" y="4362802"/>
            <a:ext cx="9044906" cy="12675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ECD63B-2E2C-401E-B5FF-D096EC7B1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309" y="4362802"/>
            <a:ext cx="6256417" cy="151986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EFEFF5-A1D9-425F-BA99-6E1D9ECF1712}"/>
              </a:ext>
            </a:extLst>
          </p:cNvPr>
          <p:cNvSpPr/>
          <p:nvPr/>
        </p:nvSpPr>
        <p:spPr>
          <a:xfrm>
            <a:off x="716970" y="3429000"/>
            <a:ext cx="234840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con.createStatement</a:t>
            </a:r>
            <a:r>
              <a:rPr lang="en-US" dirty="0">
                <a:solidFill>
                  <a:srgbClr val="FFC000"/>
                </a:solidFill>
              </a:rPr>
              <a:t>()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9B892E-C111-41F9-8AC1-5F4ACA1BB3AA}"/>
              </a:ext>
            </a:extLst>
          </p:cNvPr>
          <p:cNvSpPr/>
          <p:nvPr/>
        </p:nvSpPr>
        <p:spPr>
          <a:xfrm>
            <a:off x="4105314" y="3444537"/>
            <a:ext cx="3211178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PreparedStatement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con.prepareStatement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FC321-489B-45BE-AA4F-BE92F4EAEAAA}"/>
              </a:ext>
            </a:extLst>
          </p:cNvPr>
          <p:cNvSpPr/>
          <p:nvPr/>
        </p:nvSpPr>
        <p:spPr>
          <a:xfrm>
            <a:off x="8311300" y="3444538"/>
            <a:ext cx="2612661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CallableStatement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con.prepareCall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AA8D2E7-4BE6-4DAA-89AE-F9AF45C2D64E}"/>
              </a:ext>
            </a:extLst>
          </p:cNvPr>
          <p:cNvSpPr/>
          <p:nvPr/>
        </p:nvSpPr>
        <p:spPr>
          <a:xfrm>
            <a:off x="299105" y="3584520"/>
            <a:ext cx="400050" cy="31794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27943 0.000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42 0.00093 L 0.62317 -3.33333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88EF6-6496-42CB-951C-24495BA91F72}"/>
              </a:ext>
            </a:extLst>
          </p:cNvPr>
          <p:cNvSpPr txBox="1"/>
          <p:nvPr/>
        </p:nvSpPr>
        <p:spPr>
          <a:xfrm>
            <a:off x="809625" y="523875"/>
            <a:ext cx="108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5090690" y="887646"/>
            <a:ext cx="1286422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032054" y="1940700"/>
            <a:ext cx="954404" cy="4863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8706189" y="1901641"/>
            <a:ext cx="954000" cy="4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2846689" y="1337286"/>
            <a:ext cx="2244001" cy="67463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16" idx="0"/>
            <a:endCxn id="6" idx="4"/>
          </p:cNvCxnSpPr>
          <p:nvPr/>
        </p:nvCxnSpPr>
        <p:spPr>
          <a:xfrm flipV="1">
            <a:off x="2509256" y="2427021"/>
            <a:ext cx="0" cy="43821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6377112" y="1337286"/>
            <a:ext cx="2468787" cy="63552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9183189" y="2387641"/>
            <a:ext cx="0" cy="4770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DA4738-AA86-4684-9872-6BE58DC28810}"/>
              </a:ext>
            </a:extLst>
          </p:cNvPr>
          <p:cNvSpPr/>
          <p:nvPr/>
        </p:nvSpPr>
        <p:spPr>
          <a:xfrm>
            <a:off x="1370858" y="2865231"/>
            <a:ext cx="2276796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stmt.executeQuery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ResultSet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467BA2-55F4-4BAA-8B8E-51BD191EB7A2}"/>
              </a:ext>
            </a:extLst>
          </p:cNvPr>
          <p:cNvSpPr/>
          <p:nvPr/>
        </p:nvSpPr>
        <p:spPr>
          <a:xfrm>
            <a:off x="4690776" y="2865232"/>
            <a:ext cx="208624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boolean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4D5624-1E86-41C0-AA12-A6A6D95E1CFF}"/>
              </a:ext>
            </a:extLst>
          </p:cNvPr>
          <p:cNvSpPr/>
          <p:nvPr/>
        </p:nvSpPr>
        <p:spPr>
          <a:xfrm>
            <a:off x="8003178" y="2864662"/>
            <a:ext cx="2360022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stmt.executeUpdate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int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19630B-C838-46AB-B70D-7DEA7CC945C4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733900" y="1786926"/>
            <a:ext cx="1" cy="1078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A21ACD-B0F8-46AF-84FE-CE53C40C24D4}"/>
              </a:ext>
            </a:extLst>
          </p:cNvPr>
          <p:cNvSpPr txBox="1"/>
          <p:nvPr/>
        </p:nvSpPr>
        <p:spPr>
          <a:xfrm>
            <a:off x="1370858" y="4399045"/>
            <a:ext cx="3549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Using Statement Object pass query in execute Methods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Statement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</a:t>
            </a:r>
          </a:p>
          <a:p>
            <a:r>
              <a:rPr lang="en-US" dirty="0" err="1"/>
              <a:t>st.execute</a:t>
            </a:r>
            <a:r>
              <a:rPr lang="en-US" dirty="0"/>
              <a:t>_____(“query here”);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61216-764D-4C4C-802C-3869CF8ABFF5}"/>
              </a:ext>
            </a:extLst>
          </p:cNvPr>
          <p:cNvSpPr txBox="1"/>
          <p:nvPr/>
        </p:nvSpPr>
        <p:spPr>
          <a:xfrm>
            <a:off x="6578138" y="4357192"/>
            <a:ext cx="4369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Using </a:t>
            </a:r>
            <a:r>
              <a:rPr lang="en-US" dirty="0" err="1"/>
              <a:t>PreparedStatement</a:t>
            </a:r>
            <a:r>
              <a:rPr lang="en-US" dirty="0"/>
              <a:t> or </a:t>
            </a:r>
            <a:r>
              <a:rPr lang="en-US" dirty="0" err="1"/>
              <a:t>CallableStatement</a:t>
            </a:r>
            <a:r>
              <a:rPr lang="en-US" dirty="0"/>
              <a:t> Object pass query in statement creation step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(“query here”)</a:t>
            </a:r>
          </a:p>
          <a:p>
            <a:r>
              <a:rPr lang="en-US" dirty="0" err="1"/>
              <a:t>st.execute</a:t>
            </a:r>
            <a:r>
              <a:rPr lang="en-US" dirty="0"/>
              <a:t>_____();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0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548</Words>
  <Application>Microsoft Office PowerPoint</Application>
  <PresentationFormat>Widescreen</PresentationFormat>
  <Paragraphs>147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JDBC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Omkar Dixit</dc:creator>
  <cp:lastModifiedBy>Pratik Panchal2 - 60004188006</cp:lastModifiedBy>
  <cp:revision>21</cp:revision>
  <dcterms:created xsi:type="dcterms:W3CDTF">2021-08-11T10:13:12Z</dcterms:created>
  <dcterms:modified xsi:type="dcterms:W3CDTF">2021-08-12T12:19:55Z</dcterms:modified>
</cp:coreProperties>
</file>