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9"/>
  </p:notesMasterIdLst>
  <p:sldIdLst>
    <p:sldId id="256" r:id="rId2"/>
    <p:sldId id="258" r:id="rId3"/>
    <p:sldId id="257" r:id="rId4"/>
    <p:sldId id="273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53" autoAdjust="0"/>
  </p:normalViewPr>
  <p:slideViewPr>
    <p:cSldViewPr snapToGrid="0">
      <p:cViewPr varScale="1">
        <p:scale>
          <a:sx n="100" d="100"/>
          <a:sy n="100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293D6-DDCB-44DB-ACA8-47E9A43F016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84BB-7475-47A9-A99F-B314FAAC2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0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2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 overview and me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4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6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7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3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1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8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0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7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98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6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3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7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1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4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ql/package-summar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26BE-266A-4869-A82D-29C5FE166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</a:t>
            </a:r>
            <a:br>
              <a:rPr lang="en-US" dirty="0"/>
            </a:br>
            <a:r>
              <a:rPr lang="en-US" sz="4000" dirty="0"/>
              <a:t>(Java </a:t>
            </a:r>
            <a:r>
              <a:rPr lang="en-US" sz="4000" dirty="0" err="1"/>
              <a:t>DataBase</a:t>
            </a:r>
            <a:r>
              <a:rPr lang="en-US" sz="4000" dirty="0"/>
              <a:t> Connection)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CBC3-D11E-466A-B234-77C27655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5202238"/>
            <a:ext cx="8592457" cy="533399"/>
          </a:xfrm>
        </p:spPr>
        <p:txBody>
          <a:bodyPr>
            <a:noAutofit/>
          </a:bodyPr>
          <a:lstStyle/>
          <a:p>
            <a:pPr algn="r"/>
            <a:r>
              <a:rPr lang="en-US" sz="1600" dirty="0"/>
              <a:t>	Prepared by: </a:t>
            </a:r>
          </a:p>
          <a:p>
            <a:pPr algn="r"/>
            <a:r>
              <a:rPr lang="en-US" sz="1600" dirty="0"/>
              <a:t>Omkar Dixit and Pratik Panchal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35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3CFEDB0-8609-4086-A1EF-8C2B3828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58" y="2709903"/>
            <a:ext cx="7562850" cy="1666875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51F80C8-8CB5-4210-B320-B46989E3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65421"/>
              </p:ext>
            </p:extLst>
          </p:nvPr>
        </p:nvGraphicFramePr>
        <p:xfrm>
          <a:off x="7524562" y="1390260"/>
          <a:ext cx="2943453" cy="1109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332">
                  <a:extLst>
                    <a:ext uri="{9D8B030D-6E8A-4147-A177-3AD203B41FA5}">
                      <a16:colId xmlns:a16="http://schemas.microsoft.com/office/drawing/2014/main" val="3466958922"/>
                    </a:ext>
                  </a:extLst>
                </a:gridCol>
                <a:gridCol w="1121970">
                  <a:extLst>
                    <a:ext uri="{9D8B030D-6E8A-4147-A177-3AD203B41FA5}">
                      <a16:colId xmlns:a16="http://schemas.microsoft.com/office/drawing/2014/main" val="456446066"/>
                    </a:ext>
                  </a:extLst>
                </a:gridCol>
                <a:gridCol w="981151">
                  <a:extLst>
                    <a:ext uri="{9D8B030D-6E8A-4147-A177-3AD203B41FA5}">
                      <a16:colId xmlns:a16="http://schemas.microsoft.com/office/drawing/2014/main" val="2939796195"/>
                    </a:ext>
                  </a:extLst>
                </a:gridCol>
              </a:tblGrid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 (1)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(2)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  <a:r>
                        <a:rPr lang="en-US" sz="1800" b="1" kern="1200" dirty="0">
                          <a:solidFill>
                            <a:srgbClr val="FFC000"/>
                          </a:solidFill>
                        </a:rPr>
                        <a:t>(3)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4511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2855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Pratik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890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F31763-F3B7-4C79-BF36-D669553B95E9}"/>
              </a:ext>
            </a:extLst>
          </p:cNvPr>
          <p:cNvSpPr txBox="1"/>
          <p:nvPr/>
        </p:nvSpPr>
        <p:spPr>
          <a:xfrm>
            <a:off x="2219325" y="1730783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488FB-7310-41B2-BDED-98181810434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743575" y="1208061"/>
            <a:ext cx="1156561" cy="707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C15027-999D-4ECD-841F-DDAB9029A21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43575" y="1915449"/>
            <a:ext cx="1156560" cy="67554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67E1BF-246D-4555-9721-263C731378BC}"/>
              </a:ext>
            </a:extLst>
          </p:cNvPr>
          <p:cNvSpPr/>
          <p:nvPr/>
        </p:nvSpPr>
        <p:spPr>
          <a:xfrm>
            <a:off x="7524561" y="1730783"/>
            <a:ext cx="1083212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6A2F20-26A2-4231-B61C-F07514F09971}"/>
              </a:ext>
            </a:extLst>
          </p:cNvPr>
          <p:cNvSpPr/>
          <p:nvPr/>
        </p:nvSpPr>
        <p:spPr>
          <a:xfrm>
            <a:off x="6900135" y="1730783"/>
            <a:ext cx="563781" cy="358359"/>
          </a:xfrm>
          <a:prstGeom prst="rightArrow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C9A2A-A436-4706-90B9-168FEDD1098A}"/>
              </a:ext>
            </a:extLst>
          </p:cNvPr>
          <p:cNvSpPr/>
          <p:nvPr/>
        </p:nvSpPr>
        <p:spPr>
          <a:xfrm>
            <a:off x="2004241" y="2728930"/>
            <a:ext cx="2201530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172C90-73F7-4466-8DDE-20A06FDFDDFA}"/>
              </a:ext>
            </a:extLst>
          </p:cNvPr>
          <p:cNvCxnSpPr/>
          <p:nvPr/>
        </p:nvCxnSpPr>
        <p:spPr>
          <a:xfrm>
            <a:off x="414337" y="4609934"/>
            <a:ext cx="11363325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1FE1F3-9E50-4B2E-82A9-31536A33E89E}"/>
              </a:ext>
            </a:extLst>
          </p:cNvPr>
          <p:cNvCxnSpPr>
            <a:cxnSpLocks/>
          </p:cNvCxnSpPr>
          <p:nvPr/>
        </p:nvCxnSpPr>
        <p:spPr>
          <a:xfrm>
            <a:off x="5638800" y="4794600"/>
            <a:ext cx="0" cy="149336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B76F6D-4951-4AA8-A974-9C6713311B3F}"/>
              </a:ext>
            </a:extLst>
          </p:cNvPr>
          <p:cNvSpPr txBox="1"/>
          <p:nvPr/>
        </p:nvSpPr>
        <p:spPr>
          <a:xfrm>
            <a:off x="920466" y="4679151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rowsAffected</a:t>
            </a:r>
            <a:r>
              <a:rPr lang="en-US" dirty="0"/>
              <a:t> = </a:t>
            </a:r>
            <a:r>
              <a:rPr lang="en-US" dirty="0" err="1"/>
              <a:t>stmt.executeUpdate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080D0-D51D-46FD-B3B7-2ED22FFD5AE4}"/>
              </a:ext>
            </a:extLst>
          </p:cNvPr>
          <p:cNvSpPr txBox="1"/>
          <p:nvPr/>
        </p:nvSpPr>
        <p:spPr>
          <a:xfrm>
            <a:off x="1194174" y="5079064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Gives the number of </a:t>
            </a:r>
            <a:r>
              <a:rPr lang="en-US" i="1" dirty="0">
                <a:solidFill>
                  <a:srgbClr val="92D050"/>
                </a:solidFill>
              </a:rPr>
              <a:t>rows affected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73C09-201F-4E23-B56A-14582E0E7793}"/>
              </a:ext>
            </a:extLst>
          </p:cNvPr>
          <p:cNvSpPr txBox="1"/>
          <p:nvPr/>
        </p:nvSpPr>
        <p:spPr>
          <a:xfrm>
            <a:off x="6601320" y="4652247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queryExecuted</a:t>
            </a:r>
            <a:r>
              <a:rPr lang="en-US" dirty="0"/>
              <a:t> = </a:t>
            </a:r>
            <a:r>
              <a:rPr lang="en-US" dirty="0" err="1"/>
              <a:t>stmt.execute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EE6B3-88BC-4FF7-86F0-D97E10507BFE}"/>
              </a:ext>
            </a:extLst>
          </p:cNvPr>
          <p:cNvSpPr txBox="1"/>
          <p:nvPr/>
        </p:nvSpPr>
        <p:spPr>
          <a:xfrm>
            <a:off x="6096000" y="5040606"/>
            <a:ext cx="529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92D050"/>
                </a:solidFill>
              </a:rPr>
              <a:t>Returns </a:t>
            </a:r>
            <a:r>
              <a:rPr lang="en-US" u="sng" dirty="0">
                <a:solidFill>
                  <a:srgbClr val="92D050"/>
                </a:solidFill>
              </a:rPr>
              <a:t>true</a:t>
            </a:r>
            <a:r>
              <a:rPr lang="en-US" dirty="0">
                <a:solidFill>
                  <a:srgbClr val="92D050"/>
                </a:solidFill>
              </a:rPr>
              <a:t>, if the </a:t>
            </a:r>
            <a:r>
              <a:rPr lang="en-US" u="sng" dirty="0">
                <a:solidFill>
                  <a:srgbClr val="92D050"/>
                </a:solidFill>
              </a:rPr>
              <a:t>first result</a:t>
            </a:r>
            <a:r>
              <a:rPr lang="en-US" dirty="0">
                <a:solidFill>
                  <a:srgbClr val="92D050"/>
                </a:solidFill>
              </a:rPr>
              <a:t> is a </a:t>
            </a:r>
            <a:r>
              <a:rPr lang="en-US" u="sng" dirty="0" err="1">
                <a:solidFill>
                  <a:srgbClr val="92D050"/>
                </a:solidFill>
              </a:rPr>
              <a:t>ResultSet</a:t>
            </a:r>
            <a:r>
              <a:rPr lang="en-US" dirty="0">
                <a:solidFill>
                  <a:srgbClr val="92D050"/>
                </a:solidFill>
              </a:rPr>
              <a:t> object, else returns false. Further we can get </a:t>
            </a:r>
            <a:r>
              <a:rPr lang="en-US" i="1" dirty="0" err="1">
                <a:solidFill>
                  <a:srgbClr val="92D050"/>
                </a:solidFill>
              </a:rPr>
              <a:t>ResultSet</a:t>
            </a:r>
            <a:r>
              <a:rPr lang="en-US" dirty="0">
                <a:solidFill>
                  <a:srgbClr val="92D050"/>
                </a:solidFill>
              </a:rPr>
              <a:t> or </a:t>
            </a:r>
            <a:r>
              <a:rPr lang="en-US" i="1" dirty="0">
                <a:solidFill>
                  <a:srgbClr val="92D050"/>
                </a:solidFill>
              </a:rPr>
              <a:t>number of rows affected</a:t>
            </a:r>
            <a:r>
              <a:rPr lang="en-US" dirty="0">
                <a:solidFill>
                  <a:srgbClr val="92D050"/>
                </a:solidFill>
              </a:rPr>
              <a:t> by calling </a:t>
            </a:r>
            <a:r>
              <a:rPr lang="en-US" b="1" dirty="0" err="1">
                <a:solidFill>
                  <a:srgbClr val="92D050"/>
                </a:solidFill>
              </a:rPr>
              <a:t>stmt.getResultSet</a:t>
            </a:r>
            <a:r>
              <a:rPr lang="en-US" b="1" dirty="0">
                <a:solidFill>
                  <a:srgbClr val="92D050"/>
                </a:solidFill>
              </a:rPr>
              <a:t>() </a:t>
            </a:r>
            <a:r>
              <a:rPr lang="en-US" dirty="0">
                <a:solidFill>
                  <a:srgbClr val="92D050"/>
                </a:solidFill>
              </a:rPr>
              <a:t>and </a:t>
            </a:r>
            <a:r>
              <a:rPr lang="en-US" b="1" dirty="0" err="1">
                <a:solidFill>
                  <a:srgbClr val="92D050"/>
                </a:solidFill>
              </a:rPr>
              <a:t>stmt.getUpdateCount</a:t>
            </a:r>
            <a:r>
              <a:rPr lang="en-US" b="1" dirty="0">
                <a:solidFill>
                  <a:srgbClr val="92D050"/>
                </a:solidFill>
              </a:rPr>
              <a:t>() </a:t>
            </a:r>
            <a:r>
              <a:rPr lang="en-US" dirty="0">
                <a:solidFill>
                  <a:srgbClr val="92D050"/>
                </a:solidFill>
              </a:rPr>
              <a:t>methods 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respectively.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78D4B0-0672-441D-B534-79AB47A50211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Process the Result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A821B-42A0-4233-A9B8-71AD105AF0E4}"/>
              </a:ext>
            </a:extLst>
          </p:cNvPr>
          <p:cNvSpPr txBox="1"/>
          <p:nvPr/>
        </p:nvSpPr>
        <p:spPr>
          <a:xfrm>
            <a:off x="10468015" y="3143611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/>
              <a:t>SQLException0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29349 0.046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3 L 0.32239 0.0831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18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06888 0.0002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88 0.00023 L 0.15768 0.0002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-4.8148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0157 0.0606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29349 0.046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8 0.00023 L 0.00182 0.05417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3 L 0.32239 0.0872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5417 L 0.07669 0.0555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0.05556 L 0.15404 0.05695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-4.81481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6065 L 0.00313 0.1245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7" presetClass="emph" presetSubtype="2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25" grpId="0" animBg="1"/>
      <p:bldP spid="25" grpId="1" animBg="1"/>
      <p:bldP spid="25" grpId="2" animBg="1"/>
      <p:bldP spid="25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20" grpId="0"/>
      <p:bldP spid="16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0A7D18A-A838-4E80-8F5D-9AB0DBA6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90" y="1376973"/>
            <a:ext cx="7353300" cy="54387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259D1-EF1F-4AE2-B113-ADB80EF8F111}"/>
              </a:ext>
            </a:extLst>
          </p:cNvPr>
          <p:cNvSpPr/>
          <p:nvPr/>
        </p:nvSpPr>
        <p:spPr>
          <a:xfrm>
            <a:off x="1634486" y="6088558"/>
            <a:ext cx="1385888" cy="2725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EB7D07-3020-40B1-9748-7ECC93A7D0C4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7:Close the Connection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2AA7A-51A2-4984-AEEE-3C2D0107738C}"/>
              </a:ext>
            </a:extLst>
          </p:cNvPr>
          <p:cNvSpPr txBox="1"/>
          <p:nvPr/>
        </p:nvSpPr>
        <p:spPr>
          <a:xfrm>
            <a:off x="9779138" y="2534275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/>
              <a:t>SQLException0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3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0C7B47-193F-41D8-A036-B6D3300E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0875"/>
              </p:ext>
            </p:extLst>
          </p:nvPr>
        </p:nvGraphicFramePr>
        <p:xfrm>
          <a:off x="1946421" y="2217821"/>
          <a:ext cx="8299158" cy="3673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9579">
                  <a:extLst>
                    <a:ext uri="{9D8B030D-6E8A-4147-A177-3AD203B41FA5}">
                      <a16:colId xmlns:a16="http://schemas.microsoft.com/office/drawing/2014/main" val="518568738"/>
                    </a:ext>
                  </a:extLst>
                </a:gridCol>
                <a:gridCol w="4149579">
                  <a:extLst>
                    <a:ext uri="{9D8B030D-6E8A-4147-A177-3AD203B41FA5}">
                      <a16:colId xmlns:a16="http://schemas.microsoft.com/office/drawing/2014/main" val="3128756212"/>
                    </a:ext>
                  </a:extLst>
                </a:gridCol>
              </a:tblGrid>
              <a:tr h="7346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Statement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Prepared Statement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38852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Slow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1795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BLOB and CLOB is not supported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BLOB and CLOB is supported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93988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Does not accept run time parameters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accepts run time parameters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157831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IN" sz="2000" dirty="0"/>
                        <a:t>Vulnerable</a:t>
                      </a:r>
                      <a:r>
                        <a:rPr lang="en-US" sz="2000" dirty="0"/>
                        <a:t> to SQL Injection attack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Prevents SQL Injection attack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85742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76E66A3-F4AD-45E2-BB36-5B326B415D52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</a:t>
            </a:r>
            <a:r>
              <a:rPr lang="en-US" dirty="0" err="1"/>
              <a:t>PreparedStatement</a:t>
            </a:r>
            <a:r>
              <a:rPr lang="en-US" dirty="0"/>
              <a:t> is better than Statement?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4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B5DE94-0FCC-473B-A2E1-FB80AE54C55E}"/>
              </a:ext>
            </a:extLst>
          </p:cNvPr>
          <p:cNvSpPr txBox="1"/>
          <p:nvPr/>
        </p:nvSpPr>
        <p:spPr>
          <a:xfrm>
            <a:off x="2099014" y="2755035"/>
            <a:ext cx="90026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default, auto Commit is set to true in Connection object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Methods used in case of transactions on Connection object are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</a:t>
            </a:r>
            <a:r>
              <a:rPr lang="en-US" sz="2000" dirty="0" err="1"/>
              <a:t>con.setAutoCommit</a:t>
            </a:r>
            <a:r>
              <a:rPr lang="en-US" sz="2000" dirty="0"/>
              <a:t>(false)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con.commit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con.rollback</a:t>
            </a:r>
            <a:r>
              <a:rPr lang="en-US" sz="2000" dirty="0"/>
              <a:t>()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3BB7EB-6E7B-4F49-943B-9575972A54E4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2D0C4-078F-422E-ADD5-74A8F270028C}"/>
              </a:ext>
            </a:extLst>
          </p:cNvPr>
          <p:cNvSpPr txBox="1"/>
          <p:nvPr/>
        </p:nvSpPr>
        <p:spPr>
          <a:xfrm>
            <a:off x="1100208" y="1770441"/>
            <a:ext cx="900268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Database Transactions mechanism is very essential to ensure </a:t>
            </a:r>
            <a:r>
              <a:rPr lang="en-US" sz="2000" b="1" dirty="0"/>
              <a:t>database consistency.</a:t>
            </a:r>
          </a:p>
        </p:txBody>
      </p:sp>
    </p:spTree>
    <p:extLst>
      <p:ext uri="{BB962C8B-B14F-4D97-AF65-F5344CB8AC3E}">
        <p14:creationId xmlns:p14="http://schemas.microsoft.com/office/powerpoint/2010/main" val="26793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DA8AA-951B-437C-9F6C-BBB5A207F342}"/>
              </a:ext>
            </a:extLst>
          </p:cNvPr>
          <p:cNvSpPr txBox="1"/>
          <p:nvPr/>
        </p:nvSpPr>
        <p:spPr>
          <a:xfrm>
            <a:off x="2175103" y="3215257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778B3-9C3F-4290-8BED-3B5A18DA7CF4}"/>
              </a:ext>
            </a:extLst>
          </p:cNvPr>
          <p:cNvSpPr txBox="1"/>
          <p:nvPr/>
        </p:nvSpPr>
        <p:spPr>
          <a:xfrm>
            <a:off x="8425294" y="3244334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ResultSet</a:t>
            </a:r>
            <a:r>
              <a:rPr lang="en-US" b="1" dirty="0"/>
              <a:t> Metadata</a:t>
            </a:r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F643A1-0C2E-44C9-9380-6FBDAF5BE26A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42AC-A0F4-4639-AC8D-3FBEB8558764}"/>
              </a:ext>
            </a:extLst>
          </p:cNvPr>
          <p:cNvSpPr txBox="1"/>
          <p:nvPr/>
        </p:nvSpPr>
        <p:spPr>
          <a:xfrm>
            <a:off x="838199" y="1301051"/>
            <a:ext cx="10626969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Metadata in DBMS refers to the </a:t>
            </a:r>
            <a:r>
              <a:rPr lang="en-US" b="1" dirty="0"/>
              <a:t>information that describes the schema and other information related to the stored data </a:t>
            </a:r>
            <a:r>
              <a:rPr lang="en-US" dirty="0"/>
              <a:t>in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JDBC there are two type of Metadata; Database Metadata and </a:t>
            </a:r>
            <a:r>
              <a:rPr lang="en-IN" dirty="0" err="1"/>
              <a:t>ResultSet</a:t>
            </a:r>
            <a:r>
              <a:rPr lang="en-IN" dirty="0"/>
              <a:t> Metadata.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AAE7D-D8C5-4333-B550-42778F02FD2B}"/>
              </a:ext>
            </a:extLst>
          </p:cNvPr>
          <p:cNvSpPr txBox="1"/>
          <p:nvPr/>
        </p:nvSpPr>
        <p:spPr>
          <a:xfrm>
            <a:off x="838199" y="3662944"/>
            <a:ext cx="4696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used to get data related to database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Product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Tables,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681D-E2EC-4B48-9188-F21E448D5336}"/>
              </a:ext>
            </a:extLst>
          </p:cNvPr>
          <p:cNvSpPr txBox="1"/>
          <p:nvPr/>
        </p:nvSpPr>
        <p:spPr>
          <a:xfrm>
            <a:off x="7015742" y="3801444"/>
            <a:ext cx="4842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used to get metadata of query output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set to auto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set to nullable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EB521-2350-4151-8874-F22BA902A920}"/>
              </a:ext>
            </a:extLst>
          </p:cNvPr>
          <p:cNvCxnSpPr>
            <a:cxnSpLocks/>
          </p:cNvCxnSpPr>
          <p:nvPr/>
        </p:nvCxnSpPr>
        <p:spPr>
          <a:xfrm>
            <a:off x="6305550" y="3244334"/>
            <a:ext cx="0" cy="288976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36207E1-D7D1-442E-B6C3-E7707FDE708B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BLOB and CLOB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3E80-FB6B-460C-A585-25DF9FD15BA0}"/>
              </a:ext>
            </a:extLst>
          </p:cNvPr>
          <p:cNvSpPr txBox="1"/>
          <p:nvPr/>
        </p:nvSpPr>
        <p:spPr>
          <a:xfrm>
            <a:off x="2696367" y="3244334"/>
            <a:ext cx="69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31086-13D5-4C43-99A6-37B2C412F2CB}"/>
              </a:ext>
            </a:extLst>
          </p:cNvPr>
          <p:cNvSpPr txBox="1"/>
          <p:nvPr/>
        </p:nvSpPr>
        <p:spPr>
          <a:xfrm>
            <a:off x="8924822" y="3244334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CLOB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1A8A-FDF3-40A3-9EF4-E5FCC1A402A6}"/>
              </a:ext>
            </a:extLst>
          </p:cNvPr>
          <p:cNvSpPr txBox="1"/>
          <p:nvPr/>
        </p:nvSpPr>
        <p:spPr>
          <a:xfrm>
            <a:off x="838199" y="3662944"/>
            <a:ext cx="4409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Binary Large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Datatype used in MySQL is ‘BLOB’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BLOB can store </a:t>
            </a:r>
            <a:r>
              <a:rPr lang="en-IN" dirty="0" err="1"/>
              <a:t>upto</a:t>
            </a:r>
            <a:r>
              <a:rPr lang="en-IN" dirty="0"/>
              <a:t> 64Kb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InputStream</a:t>
            </a:r>
            <a:r>
              <a:rPr lang="en-IN" dirty="0"/>
              <a:t> is used to insert and 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80266-EAAF-492A-BEB4-4414739AF2D1}"/>
              </a:ext>
            </a:extLst>
          </p:cNvPr>
          <p:cNvSpPr txBox="1"/>
          <p:nvPr/>
        </p:nvSpPr>
        <p:spPr>
          <a:xfrm>
            <a:off x="7033663" y="3662944"/>
            <a:ext cx="4467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Character Large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Datatype used in MySQL is ‘LONGTEXT’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LONGTXT can store </a:t>
            </a:r>
            <a:r>
              <a:rPr lang="en-US" dirty="0" err="1"/>
              <a:t>upto</a:t>
            </a:r>
            <a:r>
              <a:rPr lang="en-US" dirty="0"/>
              <a:t> 4GB of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Reader is used to insert and read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E2C7D3-5825-4D0C-9E7F-59C2D469B7AA}"/>
              </a:ext>
            </a:extLst>
          </p:cNvPr>
          <p:cNvCxnSpPr>
            <a:cxnSpLocks/>
          </p:cNvCxnSpPr>
          <p:nvPr/>
        </p:nvCxnSpPr>
        <p:spPr>
          <a:xfrm>
            <a:off x="6305550" y="3244334"/>
            <a:ext cx="0" cy="189593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E4838-8F9B-4A3E-B412-3756A6BF78CA}"/>
              </a:ext>
            </a:extLst>
          </p:cNvPr>
          <p:cNvSpPr txBox="1"/>
          <p:nvPr/>
        </p:nvSpPr>
        <p:spPr>
          <a:xfrm>
            <a:off x="838199" y="1301051"/>
            <a:ext cx="10626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are Special Datatypes used to store large object in database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6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Packages and Classes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62751-183E-47B8-8D45-22E6410ADFDF}"/>
              </a:ext>
            </a:extLst>
          </p:cNvPr>
          <p:cNvSpPr txBox="1"/>
          <p:nvPr/>
        </p:nvSpPr>
        <p:spPr>
          <a:xfrm>
            <a:off x="1133474" y="2305050"/>
            <a:ext cx="240982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Java.sql</a:t>
            </a:r>
            <a:r>
              <a:rPr lang="en-US" dirty="0"/>
              <a:t>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DriverManger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PreparedStatement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ResultSet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CallableStatement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AF43-1C05-438C-8583-8B738EEED1A3}"/>
              </a:ext>
            </a:extLst>
          </p:cNvPr>
          <p:cNvSpPr txBox="1"/>
          <p:nvPr/>
        </p:nvSpPr>
        <p:spPr>
          <a:xfrm>
            <a:off x="5772150" y="2858194"/>
            <a:ext cx="386605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Javax.sql</a:t>
            </a:r>
            <a:r>
              <a:rPr lang="en-US" dirty="0"/>
              <a:t>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(for connection pooling)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	</a:t>
            </a:r>
            <a:endParaRPr lang="en-I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Click Here </a:t>
            </a:r>
            <a:r>
              <a:rPr lang="en-US" dirty="0"/>
              <a:t>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78136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0" y="2426607"/>
            <a:ext cx="12192000" cy="2004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Thankyou</a:t>
            </a:r>
          </a:p>
          <a:p>
            <a:pPr algn="ctr"/>
            <a:r>
              <a:rPr lang="en-US" sz="3200" dirty="0"/>
              <a:t>Any Questions?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461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B29C2-4775-460B-8920-B5DA1368D7B2}"/>
              </a:ext>
            </a:extLst>
          </p:cNvPr>
          <p:cNvSpPr txBox="1"/>
          <p:nvPr/>
        </p:nvSpPr>
        <p:spPr>
          <a:xfrm>
            <a:off x="838200" y="1971675"/>
            <a:ext cx="7123617" cy="4112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on JDBC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Basics steps to be followed in any JDBC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Difference between </a:t>
            </a:r>
            <a:r>
              <a:rPr lang="en-US" sz="2000" i="1" dirty="0"/>
              <a:t>Statement</a:t>
            </a:r>
            <a:r>
              <a:rPr lang="en-US" sz="2000" dirty="0"/>
              <a:t> and </a:t>
            </a:r>
            <a:r>
              <a:rPr lang="en-US" sz="2000" i="1" dirty="0" err="1"/>
              <a:t>PreparedStatement</a:t>
            </a:r>
            <a:endParaRPr lang="en-US" sz="20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BLOB (Binary Large Objects) and CLOB (Character Large Objects)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Summary and Further Study.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1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C966-99BB-4D48-8312-041E276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C49D-65C6-412A-8144-252303CA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/>
          <a:lstStyle/>
          <a:p>
            <a:r>
              <a:rPr lang="en-US" dirty="0"/>
              <a:t>JDBC (Java </a:t>
            </a:r>
            <a:r>
              <a:rPr lang="en-US" dirty="0" err="1"/>
              <a:t>DataBase</a:t>
            </a:r>
            <a:r>
              <a:rPr lang="en-US" dirty="0"/>
              <a:t> Connection) is standard API which acts like an interface between java and database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E446C-61B2-479F-A655-4E3CCE9AF6C3}"/>
              </a:ext>
            </a:extLst>
          </p:cNvPr>
          <p:cNvSpPr/>
          <p:nvPr/>
        </p:nvSpPr>
        <p:spPr>
          <a:xfrm>
            <a:off x="4500465" y="3144319"/>
            <a:ext cx="2304661" cy="982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EBF2E4-050B-4967-AB91-8B3A0C34BAEE}"/>
              </a:ext>
            </a:extLst>
          </p:cNvPr>
          <p:cNvSpPr/>
          <p:nvPr/>
        </p:nvSpPr>
        <p:spPr>
          <a:xfrm>
            <a:off x="8416212" y="3066594"/>
            <a:ext cx="1782147" cy="11383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BACB01-F28A-49A7-AAD7-C90485D60395}"/>
              </a:ext>
            </a:extLst>
          </p:cNvPr>
          <p:cNvSpPr/>
          <p:nvPr/>
        </p:nvSpPr>
        <p:spPr>
          <a:xfrm>
            <a:off x="1714888" y="3227548"/>
            <a:ext cx="1586204" cy="81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04164-5316-462F-85C3-158C19996E54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3301092" y="3635763"/>
            <a:ext cx="119937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17518D-A967-4A66-858E-4F9220C95B7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6805126" y="3635762"/>
            <a:ext cx="1611086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B50F021-FBD9-4C1C-908C-36C792450982}"/>
              </a:ext>
            </a:extLst>
          </p:cNvPr>
          <p:cNvSpPr/>
          <p:nvPr/>
        </p:nvSpPr>
        <p:spPr>
          <a:xfrm>
            <a:off x="9453562" y="4288322"/>
            <a:ext cx="1338263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D885F1-6586-426D-8C46-8C458BBDD62F}"/>
              </a:ext>
            </a:extLst>
          </p:cNvPr>
          <p:cNvSpPr/>
          <p:nvPr/>
        </p:nvSpPr>
        <p:spPr>
          <a:xfrm>
            <a:off x="7952371" y="5070278"/>
            <a:ext cx="1295918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Oracle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9A2ECB-290B-42BC-8950-305F7955B6FF}"/>
              </a:ext>
            </a:extLst>
          </p:cNvPr>
          <p:cNvSpPr/>
          <p:nvPr/>
        </p:nvSpPr>
        <p:spPr>
          <a:xfrm>
            <a:off x="9358315" y="5070277"/>
            <a:ext cx="1559315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14E133-D628-4F24-9FEF-0A515905F025}"/>
              </a:ext>
            </a:extLst>
          </p:cNvPr>
          <p:cNvSpPr/>
          <p:nvPr/>
        </p:nvSpPr>
        <p:spPr>
          <a:xfrm>
            <a:off x="7957039" y="4288322"/>
            <a:ext cx="1401276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Steps in JDBC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B29C2-4775-460B-8920-B5DA1368D7B2}"/>
              </a:ext>
            </a:extLst>
          </p:cNvPr>
          <p:cNvSpPr txBox="1"/>
          <p:nvPr/>
        </p:nvSpPr>
        <p:spPr>
          <a:xfrm>
            <a:off x="838201" y="1971675"/>
            <a:ext cx="10289344" cy="426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Import the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Load and Register the driver for the database you want to work with. </a:t>
            </a:r>
            <a:r>
              <a:rPr lang="en-IN" sz="2000" dirty="0">
                <a:solidFill>
                  <a:srgbClr val="92D050"/>
                </a:solidFill>
              </a:rPr>
              <a:t>(automatically handled in JDBC version &gt; 4.0)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Establish the connection.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Create the statement </a:t>
            </a:r>
            <a:r>
              <a:rPr lang="en-IN" sz="2000" dirty="0">
                <a:solidFill>
                  <a:srgbClr val="92D050"/>
                </a:solidFill>
              </a:rPr>
              <a:t>(</a:t>
            </a:r>
            <a:r>
              <a:rPr lang="en-IN" sz="2000" dirty="0" err="1">
                <a:solidFill>
                  <a:srgbClr val="92D050"/>
                </a:solidFill>
              </a:rPr>
              <a:t>sql</a:t>
            </a:r>
            <a:r>
              <a:rPr lang="en-IN" sz="2000" dirty="0">
                <a:solidFill>
                  <a:srgbClr val="92D050"/>
                </a:solidFill>
              </a:rPr>
              <a:t> query)</a:t>
            </a:r>
            <a:r>
              <a:rPr lang="en-IN" sz="2000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Execute the statement.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Process the </a:t>
            </a:r>
            <a:r>
              <a:rPr lang="en-IN" sz="2000" i="1" dirty="0" err="1"/>
              <a:t>ResultSet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92D050"/>
                </a:solidFill>
              </a:rPr>
              <a:t>(</a:t>
            </a:r>
            <a:r>
              <a:rPr lang="en-IN" sz="2000" dirty="0" err="1">
                <a:solidFill>
                  <a:srgbClr val="92D050"/>
                </a:solidFill>
              </a:rPr>
              <a:t>incase</a:t>
            </a:r>
            <a:r>
              <a:rPr lang="en-IN" sz="2000" dirty="0">
                <a:solidFill>
                  <a:srgbClr val="92D050"/>
                </a:solidFill>
              </a:rPr>
              <a:t> of DQL)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Close the connection.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0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4D569-C793-44CA-A40E-FDA75682A4BF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JDBC program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3BEFC-AC6F-4AE7-89FF-D334EFB9C5A5}"/>
              </a:ext>
            </a:extLst>
          </p:cNvPr>
          <p:cNvSpPr txBox="1"/>
          <p:nvPr/>
        </p:nvSpPr>
        <p:spPr>
          <a:xfrm>
            <a:off x="8187579" y="261199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6A7C2B-900B-4896-8611-6211774B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2" y="1229824"/>
            <a:ext cx="7315200" cy="5400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499ECF-067D-4B23-ACFA-08753EEF2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579" y="2981324"/>
            <a:ext cx="2571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B5FDB87-66CE-4831-8CA0-16B81E7A6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90" t="-519"/>
          <a:stretch/>
        </p:blipFill>
        <p:spPr>
          <a:xfrm>
            <a:off x="1936308" y="1123761"/>
            <a:ext cx="7568246" cy="54573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104D569-C793-44CA-A40E-FDA75682A4BF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Step 1: Package Import &amp; Step 2: Load Driver</a:t>
            </a:r>
            <a:endParaRPr lang="en-IN" sz="3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77900D-0C42-4185-BD64-6CCC68872CDC}"/>
              </a:ext>
            </a:extLst>
          </p:cNvPr>
          <p:cNvSpPr/>
          <p:nvPr/>
        </p:nvSpPr>
        <p:spPr>
          <a:xfrm>
            <a:off x="1936307" y="1123761"/>
            <a:ext cx="1790700" cy="2584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F81397-2FA7-4E04-B68C-CC4778786FDC}"/>
              </a:ext>
            </a:extLst>
          </p:cNvPr>
          <p:cNvSpPr/>
          <p:nvPr/>
        </p:nvSpPr>
        <p:spPr>
          <a:xfrm>
            <a:off x="1979337" y="2485836"/>
            <a:ext cx="3495340" cy="2584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B2B98F9-2CCE-43C6-A6CD-AB74BA1AD48A}"/>
              </a:ext>
            </a:extLst>
          </p:cNvPr>
          <p:cNvSpPr/>
          <p:nvPr/>
        </p:nvSpPr>
        <p:spPr>
          <a:xfrm>
            <a:off x="6919546" y="2030398"/>
            <a:ext cx="2435469" cy="584666"/>
          </a:xfrm>
          <a:prstGeom prst="wedgeRectCallout">
            <a:avLst>
              <a:gd name="adj1" fmla="val -101742"/>
              <a:gd name="adj2" fmla="val 49620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Auto Handled in JDBC version 4.0 and above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1E25E-3C36-4EAA-A705-70FA30034C1D}"/>
              </a:ext>
            </a:extLst>
          </p:cNvPr>
          <p:cNvSpPr txBox="1"/>
          <p:nvPr/>
        </p:nvSpPr>
        <p:spPr>
          <a:xfrm>
            <a:off x="2773959" y="1382217"/>
            <a:ext cx="6735498" cy="3378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Basic Syntax of JDBC URL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92D050"/>
                </a:solidFill>
              </a:rPr>
              <a:t>jdbc</a:t>
            </a:r>
            <a:r>
              <a:rPr lang="en-US" sz="1600" dirty="0">
                <a:solidFill>
                  <a:srgbClr val="92D050"/>
                </a:solidFill>
              </a:rPr>
              <a:t>:&lt;</a:t>
            </a:r>
            <a:r>
              <a:rPr lang="en-US" sz="1600" dirty="0" err="1">
                <a:solidFill>
                  <a:srgbClr val="92D050"/>
                </a:solidFill>
              </a:rPr>
              <a:t>driver_protocol</a:t>
            </a:r>
            <a:r>
              <a:rPr lang="en-US" sz="1600" dirty="0">
                <a:solidFill>
                  <a:srgbClr val="92D050"/>
                </a:solidFill>
              </a:rPr>
              <a:t>&gt;:&lt;</a:t>
            </a:r>
            <a:r>
              <a:rPr lang="en-US" sz="1600" dirty="0" err="1">
                <a:solidFill>
                  <a:srgbClr val="92D050"/>
                </a:solidFill>
              </a:rPr>
              <a:t>driver_connection_details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MS 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jdbc:odbc:DemoDSN</a:t>
            </a:r>
            <a:endParaRPr lang="en-US" sz="1600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Oracle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92D050"/>
                </a:solidFill>
                <a:sym typeface="Wingdings" panose="05000000000000000000" pitchFamily="2" charset="2"/>
              </a:rPr>
              <a:t>jdbc:oracle:thin@myServer:1521:database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MySQL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jdbc:mysql</a:t>
            </a:r>
            <a:r>
              <a:rPr lang="en-US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://localhost:3306/database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 dirty="0"/>
              <a:t>Exception thrown by </a:t>
            </a:r>
            <a:r>
              <a:rPr lang="en-IN" sz="1600" dirty="0" err="1"/>
              <a:t>DriverManager.getConnection</a:t>
            </a:r>
            <a:r>
              <a:rPr lang="en-IN" sz="1600" dirty="0"/>
              <a:t>() method is ‘</a:t>
            </a:r>
            <a:r>
              <a:rPr lang="en-IN" sz="1600" dirty="0" err="1"/>
              <a:t>SQLException</a:t>
            </a:r>
            <a:r>
              <a:rPr lang="en-IN" sz="1600" dirty="0"/>
              <a:t>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A8D7ED-6FCC-4531-97B1-40A3E065B348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3: Establish the Connection</a:t>
            </a:r>
            <a:endParaRPr lang="en-I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03C6077-0094-4040-8A1D-FDF51C79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874580"/>
            <a:ext cx="807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F5739-414F-4E8B-A1B1-C66EDDA2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5495806"/>
            <a:ext cx="8239125" cy="4762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5776546-395E-4E61-8DDA-484D03F3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23" y="5431423"/>
            <a:ext cx="9048750" cy="12668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10E08BC-BCFA-41C8-AB90-C0FA7E7E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067" y="5444725"/>
            <a:ext cx="6257925" cy="8572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4832639" y="1467807"/>
            <a:ext cx="1819275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 of statements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977136" y="2651302"/>
            <a:ext cx="128587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7567813" y="2651302"/>
            <a:ext cx="164782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Call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074699" y="2235390"/>
            <a:ext cx="1024367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1891174" y="3270610"/>
            <a:ext cx="1274274" cy="11005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38F6CE-28DD-486C-AA90-800414B51CB5}"/>
              </a:ext>
            </a:extLst>
          </p:cNvPr>
          <p:cNvCxnSpPr>
            <a:cxnSpLocks/>
            <a:stCxn id="6" idx="5"/>
            <a:endCxn id="22" idx="0"/>
          </p:cNvCxnSpPr>
          <p:nvPr/>
        </p:nvCxnSpPr>
        <p:spPr>
          <a:xfrm>
            <a:off x="4074699" y="3270610"/>
            <a:ext cx="1636204" cy="111603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385487" y="2235390"/>
            <a:ext cx="1423644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>
            <a:off x="8391726" y="3376867"/>
            <a:ext cx="1225905" cy="10097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EFEFF5-A1D9-425F-BA99-6E1D9ECF1712}"/>
              </a:ext>
            </a:extLst>
          </p:cNvPr>
          <p:cNvSpPr/>
          <p:nvPr/>
        </p:nvSpPr>
        <p:spPr>
          <a:xfrm>
            <a:off x="716970" y="4371110"/>
            <a:ext cx="234840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con.createStatement</a:t>
            </a:r>
            <a:r>
              <a:rPr lang="en-US" dirty="0">
                <a:solidFill>
                  <a:srgbClr val="FFC000"/>
                </a:solidFill>
              </a:rPr>
              <a:t>()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9B892E-C111-41F9-8AC1-5F4ACA1BB3AA}"/>
              </a:ext>
            </a:extLst>
          </p:cNvPr>
          <p:cNvSpPr/>
          <p:nvPr/>
        </p:nvSpPr>
        <p:spPr>
          <a:xfrm>
            <a:off x="4105314" y="4386647"/>
            <a:ext cx="3211178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PreparedStatement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con.prepareStatement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FC321-489B-45BE-AA4F-BE92F4EAEAAA}"/>
              </a:ext>
            </a:extLst>
          </p:cNvPr>
          <p:cNvSpPr/>
          <p:nvPr/>
        </p:nvSpPr>
        <p:spPr>
          <a:xfrm>
            <a:off x="8311300" y="4386648"/>
            <a:ext cx="2612661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CallableStatement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con.prepareCall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AA8D2E7-4BE6-4DAA-89AE-F9AF45C2D64E}"/>
              </a:ext>
            </a:extLst>
          </p:cNvPr>
          <p:cNvSpPr/>
          <p:nvPr/>
        </p:nvSpPr>
        <p:spPr>
          <a:xfrm>
            <a:off x="299105" y="4526630"/>
            <a:ext cx="400050" cy="31794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FF07A0D-C98D-401D-A54C-03015A4DA61B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Create the Statement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15350-122E-4EDE-9216-0C7B243ED537}"/>
              </a:ext>
            </a:extLst>
          </p:cNvPr>
          <p:cNvSpPr txBox="1"/>
          <p:nvPr/>
        </p:nvSpPr>
        <p:spPr>
          <a:xfrm>
            <a:off x="9466318" y="1594281"/>
            <a:ext cx="145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 err="1"/>
              <a:t>SQLException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27943 0.0009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42 0.00093 L 0.62317 -3.3333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5090690" y="1635792"/>
            <a:ext cx="1286422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032054" y="2688846"/>
            <a:ext cx="954404" cy="4863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8706189" y="2649787"/>
            <a:ext cx="954000" cy="4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2846689" y="2085432"/>
            <a:ext cx="2244001" cy="67463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16" idx="0"/>
            <a:endCxn id="6" idx="4"/>
          </p:cNvCxnSpPr>
          <p:nvPr/>
        </p:nvCxnSpPr>
        <p:spPr>
          <a:xfrm flipV="1">
            <a:off x="2509256" y="3175167"/>
            <a:ext cx="0" cy="43821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6377112" y="2085432"/>
            <a:ext cx="2468787" cy="63552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9183189" y="3135787"/>
            <a:ext cx="0" cy="4770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DA4738-AA86-4684-9872-6BE58DC28810}"/>
              </a:ext>
            </a:extLst>
          </p:cNvPr>
          <p:cNvSpPr/>
          <p:nvPr/>
        </p:nvSpPr>
        <p:spPr>
          <a:xfrm>
            <a:off x="1370858" y="3613377"/>
            <a:ext cx="2276796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stmt.executeQuery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ResultSet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467BA2-55F4-4BAA-8B8E-51BD191EB7A2}"/>
              </a:ext>
            </a:extLst>
          </p:cNvPr>
          <p:cNvSpPr/>
          <p:nvPr/>
        </p:nvSpPr>
        <p:spPr>
          <a:xfrm>
            <a:off x="4690776" y="3613378"/>
            <a:ext cx="208624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boolean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4D5624-1E86-41C0-AA12-A6A6D95E1CFF}"/>
              </a:ext>
            </a:extLst>
          </p:cNvPr>
          <p:cNvSpPr/>
          <p:nvPr/>
        </p:nvSpPr>
        <p:spPr>
          <a:xfrm>
            <a:off x="8003178" y="3612808"/>
            <a:ext cx="2360022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stmt.executeUpdate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int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19630B-C838-46AB-B70D-7DEA7CC945C4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733900" y="2535072"/>
            <a:ext cx="1" cy="1078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A21ACD-B0F8-46AF-84FE-CE53C40C24D4}"/>
              </a:ext>
            </a:extLst>
          </p:cNvPr>
          <p:cNvSpPr txBox="1"/>
          <p:nvPr/>
        </p:nvSpPr>
        <p:spPr>
          <a:xfrm>
            <a:off x="661827" y="4761999"/>
            <a:ext cx="436972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92D050"/>
                </a:solidFill>
              </a:rPr>
              <a:t>While Using </a:t>
            </a:r>
            <a:r>
              <a:rPr lang="en-US" b="1" dirty="0">
                <a:solidFill>
                  <a:srgbClr val="92D050"/>
                </a:solidFill>
              </a:rPr>
              <a:t>Statement</a:t>
            </a:r>
            <a:r>
              <a:rPr lang="en-US" dirty="0">
                <a:solidFill>
                  <a:srgbClr val="92D050"/>
                </a:solidFill>
              </a:rPr>
              <a:t> Object </a:t>
            </a:r>
            <a:r>
              <a:rPr lang="en-US" u="sng" dirty="0">
                <a:solidFill>
                  <a:srgbClr val="92D050"/>
                </a:solidFill>
              </a:rPr>
              <a:t>pass query </a:t>
            </a:r>
            <a:r>
              <a:rPr lang="en-US" dirty="0">
                <a:solidFill>
                  <a:srgbClr val="92D050"/>
                </a:solidFill>
              </a:rPr>
              <a:t>in </a:t>
            </a:r>
            <a:r>
              <a:rPr lang="en-US" u="sng" dirty="0">
                <a:solidFill>
                  <a:srgbClr val="92D050"/>
                </a:solidFill>
              </a:rPr>
              <a:t>execute Methods</a:t>
            </a:r>
          </a:p>
          <a:p>
            <a:pPr algn="just"/>
            <a:endParaRPr lang="en-US" dirty="0">
              <a:solidFill>
                <a:srgbClr val="92D050"/>
              </a:solidFill>
            </a:endParaRPr>
          </a:p>
          <a:p>
            <a:pPr algn="just"/>
            <a:r>
              <a:rPr lang="en-US" dirty="0" err="1">
                <a:solidFill>
                  <a:srgbClr val="92D050"/>
                </a:solidFill>
              </a:rPr>
              <a:t>Eg</a:t>
            </a:r>
            <a:r>
              <a:rPr lang="en-US" dirty="0">
                <a:solidFill>
                  <a:srgbClr val="92D050"/>
                </a:solidFill>
              </a:rPr>
              <a:t>: Statement </a:t>
            </a:r>
            <a:r>
              <a:rPr lang="en-US" dirty="0" err="1">
                <a:solidFill>
                  <a:srgbClr val="92D050"/>
                </a:solidFill>
              </a:rPr>
              <a:t>st</a:t>
            </a:r>
            <a:r>
              <a:rPr lang="en-US" dirty="0">
                <a:solidFill>
                  <a:srgbClr val="92D050"/>
                </a:solidFill>
              </a:rPr>
              <a:t> = </a:t>
            </a:r>
            <a:r>
              <a:rPr lang="en-US" dirty="0" err="1">
                <a:solidFill>
                  <a:srgbClr val="92D050"/>
                </a:solidFill>
              </a:rPr>
              <a:t>con.createStatement</a:t>
            </a:r>
            <a:r>
              <a:rPr lang="en-US" dirty="0">
                <a:solidFill>
                  <a:srgbClr val="92D050"/>
                </a:solidFill>
              </a:rPr>
              <a:t>()</a:t>
            </a:r>
          </a:p>
          <a:p>
            <a:pPr algn="just"/>
            <a:r>
              <a:rPr lang="en-US" b="1" dirty="0" err="1">
                <a:solidFill>
                  <a:srgbClr val="92D050"/>
                </a:solidFill>
              </a:rPr>
              <a:t>st.execute</a:t>
            </a:r>
            <a:r>
              <a:rPr lang="en-US" b="1" dirty="0">
                <a:solidFill>
                  <a:srgbClr val="92D050"/>
                </a:solidFill>
              </a:rPr>
              <a:t>_____(“query here”);</a:t>
            </a:r>
            <a:endParaRPr lang="en-IN" b="1" dirty="0">
              <a:solidFill>
                <a:srgbClr val="92D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61216-764D-4C4C-802C-3869CF8ABFF5}"/>
              </a:ext>
            </a:extLst>
          </p:cNvPr>
          <p:cNvSpPr txBox="1"/>
          <p:nvPr/>
        </p:nvSpPr>
        <p:spPr>
          <a:xfrm>
            <a:off x="5555673" y="4761999"/>
            <a:ext cx="644236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92D050"/>
                </a:solidFill>
              </a:rPr>
              <a:t>While Using </a:t>
            </a:r>
            <a:r>
              <a:rPr lang="en-US" b="1" dirty="0" err="1">
                <a:solidFill>
                  <a:srgbClr val="92D050"/>
                </a:solidFill>
              </a:rPr>
              <a:t>PreparedStatement</a:t>
            </a:r>
            <a:r>
              <a:rPr lang="en-US" dirty="0">
                <a:solidFill>
                  <a:srgbClr val="92D050"/>
                </a:solidFill>
              </a:rPr>
              <a:t> or </a:t>
            </a:r>
            <a:r>
              <a:rPr lang="en-US" b="1" dirty="0" err="1">
                <a:solidFill>
                  <a:srgbClr val="92D050"/>
                </a:solidFill>
              </a:rPr>
              <a:t>CallableStatement</a:t>
            </a:r>
            <a:r>
              <a:rPr lang="en-US" dirty="0">
                <a:solidFill>
                  <a:srgbClr val="92D050"/>
                </a:solidFill>
              </a:rPr>
              <a:t> Object </a:t>
            </a:r>
            <a:r>
              <a:rPr lang="en-US" u="sng" dirty="0">
                <a:solidFill>
                  <a:srgbClr val="92D050"/>
                </a:solidFill>
              </a:rPr>
              <a:t>pass query </a:t>
            </a:r>
            <a:r>
              <a:rPr lang="en-US" dirty="0">
                <a:solidFill>
                  <a:srgbClr val="92D050"/>
                </a:solidFill>
              </a:rPr>
              <a:t>in </a:t>
            </a:r>
            <a:r>
              <a:rPr lang="en-US" u="sng" dirty="0">
                <a:solidFill>
                  <a:srgbClr val="92D050"/>
                </a:solidFill>
              </a:rPr>
              <a:t>statement creation step</a:t>
            </a:r>
          </a:p>
          <a:p>
            <a:pPr algn="just"/>
            <a:endParaRPr lang="en-US" dirty="0">
              <a:solidFill>
                <a:srgbClr val="92D050"/>
              </a:solidFill>
            </a:endParaRPr>
          </a:p>
          <a:p>
            <a:pPr algn="just"/>
            <a:r>
              <a:rPr lang="en-US" dirty="0" err="1">
                <a:solidFill>
                  <a:srgbClr val="92D050"/>
                </a:solidFill>
              </a:rPr>
              <a:t>Eg</a:t>
            </a:r>
            <a:r>
              <a:rPr lang="en-US" dirty="0">
                <a:solidFill>
                  <a:srgbClr val="92D050"/>
                </a:solidFill>
              </a:rPr>
              <a:t>: </a:t>
            </a:r>
            <a:r>
              <a:rPr lang="en-US" dirty="0" err="1">
                <a:solidFill>
                  <a:srgbClr val="92D050"/>
                </a:solidFill>
              </a:rPr>
              <a:t>PreparedStatement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st</a:t>
            </a:r>
            <a:r>
              <a:rPr lang="en-US" dirty="0">
                <a:solidFill>
                  <a:srgbClr val="92D050"/>
                </a:solidFill>
              </a:rPr>
              <a:t> = </a:t>
            </a:r>
            <a:r>
              <a:rPr lang="en-US" b="1" dirty="0" err="1">
                <a:solidFill>
                  <a:srgbClr val="92D050"/>
                </a:solidFill>
              </a:rPr>
              <a:t>con.prepareStatement</a:t>
            </a:r>
            <a:r>
              <a:rPr lang="en-US" b="1" dirty="0">
                <a:solidFill>
                  <a:srgbClr val="92D050"/>
                </a:solidFill>
              </a:rPr>
              <a:t>(“query here”)</a:t>
            </a:r>
          </a:p>
          <a:p>
            <a:pPr algn="just"/>
            <a:r>
              <a:rPr lang="en-US" dirty="0" err="1">
                <a:solidFill>
                  <a:srgbClr val="92D050"/>
                </a:solidFill>
              </a:rPr>
              <a:t>st.execute</a:t>
            </a:r>
            <a:r>
              <a:rPr lang="en-US" dirty="0">
                <a:solidFill>
                  <a:srgbClr val="92D050"/>
                </a:solidFill>
              </a:rPr>
              <a:t>_____();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550EDAD-4DC5-40F3-A29A-D06F3E2834E1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5: Execute the Statement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BA9D2-9CB0-4A96-8398-4014C1D0E581}"/>
              </a:ext>
            </a:extLst>
          </p:cNvPr>
          <p:cNvSpPr txBox="1"/>
          <p:nvPr/>
        </p:nvSpPr>
        <p:spPr>
          <a:xfrm>
            <a:off x="9466318" y="1594281"/>
            <a:ext cx="2537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 err="1"/>
              <a:t>SQLException</a:t>
            </a:r>
            <a:endParaRPr lang="en-IN" sz="1800" dirty="0"/>
          </a:p>
          <a:p>
            <a:r>
              <a:rPr lang="en-IN" dirty="0" err="1"/>
              <a:t>SQLSyntaxErrorException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04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819</TotalTime>
  <Words>803</Words>
  <Application>Microsoft Office PowerPoint</Application>
  <PresentationFormat>Widescreen</PresentationFormat>
  <Paragraphs>191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JDBC (Java DataBase Connection)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Omkar Dixit</dc:creator>
  <cp:lastModifiedBy>Pratik Panchal2 - 60004188006</cp:lastModifiedBy>
  <cp:revision>73</cp:revision>
  <dcterms:created xsi:type="dcterms:W3CDTF">2021-08-11T10:13:12Z</dcterms:created>
  <dcterms:modified xsi:type="dcterms:W3CDTF">2021-08-12T15:16:05Z</dcterms:modified>
</cp:coreProperties>
</file>