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73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53" autoAdjust="0"/>
  </p:normalViewPr>
  <p:slideViewPr>
    <p:cSldViewPr snapToGrid="0">
      <p:cViewPr varScale="1">
        <p:scale>
          <a:sx n="100" d="100"/>
          <a:sy n="10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293D6-DDCB-44DB-ACA8-47E9A43F0160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84BB-7475-47A9-A99F-B314FAAC2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0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2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 overview and me code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6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13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6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6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7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3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1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Omkar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84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Pratik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284BB-7475-47A9-A99F-B314FAAC2D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CBA6-7E41-4DC7-93C8-E80A0CE5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7AC32-37B8-4B89-99A9-5D4FF7D3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977B-1ACD-4D50-8F9D-0CFDD732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7DDF-89AC-463E-9123-D02B84C5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5E3-DF25-4152-BFC3-6186D871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56B-34BF-4ABB-BBDC-EB534C3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3A9-3E3E-42CD-8DB4-FAE84123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D4A4-AE87-4CDE-9B9A-81AA0BE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438C-FCC8-4852-94F3-59CB7504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5B6C-9B28-4264-9A7F-904F1765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2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4A2CC-F75B-4C28-A4B4-72DC1944F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D5B06-CADB-4649-9DCE-033A8EB3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63EA-E9C7-45FC-95EC-94D2388A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61C3-F899-4F34-BC0F-520FC8DD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BFF3-13A3-4110-8E64-F7030AF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22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CF69-0DC5-4A1D-BA98-1D6572F8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2A15-57F5-42CE-8AA0-7118A9BD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7F5-29FF-42E7-84FD-F898F837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8261-CD37-43D1-A789-F4D1338F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BEA2-AE16-447A-88B5-4B8277D4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26D0-32CF-47CD-B4D3-E3C68E0B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F841-AA44-499F-BEFF-983D950A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8362-D1DE-4E2C-B872-13B2E6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F256-FC28-4A7B-9A1E-0A530F8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2605-F621-4101-B83B-E5341DAC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86FD-8A02-425E-A85E-41DF797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82D7-351B-41C2-AC6D-7DE7C86C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A560F-5782-452E-B230-CEDD33F2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E0034-0BAD-4AB2-9888-4822B63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180D-2FA5-4957-B7BC-CB5B00EB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B472-208F-4B0A-B91B-CD5FE52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7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5D8A-1C7A-4DA7-9301-6C8DC853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44FE-1807-42BE-B80B-AD8A30C8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A0EF-AD15-4F86-981E-163B59BB7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055-44A1-416E-ABB5-E833ED7BE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A980E-BC49-403C-91C1-6BCD91E15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44179-F424-4107-8817-09034E53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E8D08-0451-4416-8EA7-B152E188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D0AAB-F998-4100-8860-054CDEC2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8A7-1E01-426C-818E-0B92E7B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6528-6919-4663-9F57-FFA4402F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F24C8-AC58-4DA6-B052-D3A892FC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2A1D-2B23-41FD-BA51-38EA2C59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7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98F20-4A6F-4F95-AC01-59EEA92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86466-6975-45D4-BB45-77B5A7DD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E4F8-90B6-46C9-9A06-EB497E88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3C1-DB5F-4908-8FB4-FB7C2D94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466-18B7-4E33-BB68-362392B8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FC36-CB1A-47F0-A26D-59E1D9AC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59E9-FB32-46D5-B95F-AEF2A5A9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0D288-62F6-414D-9A2B-65CCF9B3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920B-00B0-4A85-B3DE-4DEC066A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8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7FA-75B9-448B-9E3C-619DCF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2712-A8E5-4DB4-A1E4-C15690611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35CE-E3A9-440F-8269-FEA15A584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38D9-11D7-45A8-87C5-C4F5328E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579A-CE83-4B95-B7B5-7B5C0631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11D2-3007-4FEF-ABE6-1DE8F33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CF593-D653-4C3F-8AC4-8E5C394D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88BF-8CFC-4E02-A561-84919405E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98C5-F51B-4E1C-A268-509BE8940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F797-88F5-4308-9B13-DCD94F893B24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5C89-F934-4FCC-A528-7B679245B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D90D-0125-48E7-BA7A-D52889AE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3C31-3503-4804-8835-C104028B8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ql/package-summar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6BE-266A-4869-A82D-29C5FE166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  <a:br>
              <a:rPr lang="en-US" dirty="0"/>
            </a:br>
            <a:r>
              <a:rPr lang="en-US" sz="4000" dirty="0"/>
              <a:t>(Java </a:t>
            </a:r>
            <a:r>
              <a:rPr lang="en-US" sz="4000" dirty="0" err="1"/>
              <a:t>DataBase</a:t>
            </a:r>
            <a:r>
              <a:rPr lang="en-US" sz="4000" dirty="0"/>
              <a:t> Connection)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CBC3-D11E-466A-B234-77C27655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0000" y="5202238"/>
            <a:ext cx="8592457" cy="533399"/>
          </a:xfrm>
        </p:spPr>
        <p:txBody>
          <a:bodyPr>
            <a:noAutofit/>
          </a:bodyPr>
          <a:lstStyle/>
          <a:p>
            <a:pPr algn="r"/>
            <a:r>
              <a:rPr lang="en-US" sz="1600" dirty="0"/>
              <a:t>	Prepared by: </a:t>
            </a:r>
          </a:p>
          <a:p>
            <a:pPr algn="r"/>
            <a:r>
              <a:rPr lang="en-US" sz="1600" dirty="0"/>
              <a:t>Omkar Dixit and Pratik Panchal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35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51F80C8-8CB5-4210-B320-B46989E3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00686"/>
              </p:ext>
            </p:extLst>
          </p:nvPr>
        </p:nvGraphicFramePr>
        <p:xfrm>
          <a:off x="7524562" y="1750742"/>
          <a:ext cx="2943453" cy="11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32">
                  <a:extLst>
                    <a:ext uri="{9D8B030D-6E8A-4147-A177-3AD203B41FA5}">
                      <a16:colId xmlns:a16="http://schemas.microsoft.com/office/drawing/2014/main" val="3466958922"/>
                    </a:ext>
                  </a:extLst>
                </a:gridCol>
                <a:gridCol w="1121970">
                  <a:extLst>
                    <a:ext uri="{9D8B030D-6E8A-4147-A177-3AD203B41FA5}">
                      <a16:colId xmlns:a16="http://schemas.microsoft.com/office/drawing/2014/main" val="456446066"/>
                    </a:ext>
                  </a:extLst>
                </a:gridCol>
                <a:gridCol w="981151">
                  <a:extLst>
                    <a:ext uri="{9D8B030D-6E8A-4147-A177-3AD203B41FA5}">
                      <a16:colId xmlns:a16="http://schemas.microsoft.com/office/drawing/2014/main" val="2939796195"/>
                    </a:ext>
                  </a:extLst>
                </a:gridCol>
              </a:tblGrid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 (1)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(2)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</a:t>
                      </a:r>
                      <a:r>
                        <a:rPr lang="en-US" sz="18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(3)</a:t>
                      </a:r>
                      <a:endParaRPr lang="en-IN" sz="18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4511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128550"/>
                  </a:ext>
                </a:extLst>
              </a:tr>
              <a:tr h="3697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Pratik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890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F31763-F3B7-4C79-BF36-D669553B95E9}"/>
              </a:ext>
            </a:extLst>
          </p:cNvPr>
          <p:cNvSpPr txBox="1"/>
          <p:nvPr/>
        </p:nvSpPr>
        <p:spPr>
          <a:xfrm>
            <a:off x="2219325" y="2091265"/>
            <a:ext cx="352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488FB-7310-41B2-BDED-98181810434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43575" y="1568543"/>
            <a:ext cx="1156561" cy="70738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C15027-999D-4ECD-841F-DDAB9029A21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43575" y="2275931"/>
            <a:ext cx="1156560" cy="67554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59FB696-FDFA-4F71-AF7B-57DB6ADB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58" y="3089412"/>
            <a:ext cx="7561015" cy="166905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67E1BF-246D-4555-9721-263C731378BC}"/>
              </a:ext>
            </a:extLst>
          </p:cNvPr>
          <p:cNvSpPr/>
          <p:nvPr/>
        </p:nvSpPr>
        <p:spPr>
          <a:xfrm>
            <a:off x="7524561" y="2091265"/>
            <a:ext cx="1083212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6A2F20-26A2-4231-B61C-F07514F09971}"/>
              </a:ext>
            </a:extLst>
          </p:cNvPr>
          <p:cNvSpPr/>
          <p:nvPr/>
        </p:nvSpPr>
        <p:spPr>
          <a:xfrm>
            <a:off x="6900135" y="2091265"/>
            <a:ext cx="563781" cy="358359"/>
          </a:xfrm>
          <a:prstGeom prst="rightArrow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C9A2A-A436-4706-90B9-168FEDD1098A}"/>
              </a:ext>
            </a:extLst>
          </p:cNvPr>
          <p:cNvSpPr/>
          <p:nvPr/>
        </p:nvSpPr>
        <p:spPr>
          <a:xfrm>
            <a:off x="2004241" y="3089412"/>
            <a:ext cx="2201530" cy="36933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172C90-73F7-4466-8DDE-20A06FDFDDFA}"/>
              </a:ext>
            </a:extLst>
          </p:cNvPr>
          <p:cNvCxnSpPr/>
          <p:nvPr/>
        </p:nvCxnSpPr>
        <p:spPr>
          <a:xfrm>
            <a:off x="414337" y="4970416"/>
            <a:ext cx="11363325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1FE1F3-9E50-4B2E-82A9-31536A33E89E}"/>
              </a:ext>
            </a:extLst>
          </p:cNvPr>
          <p:cNvCxnSpPr>
            <a:cxnSpLocks/>
          </p:cNvCxnSpPr>
          <p:nvPr/>
        </p:nvCxnSpPr>
        <p:spPr>
          <a:xfrm>
            <a:off x="5638800" y="5155082"/>
            <a:ext cx="0" cy="149336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B76F6D-4951-4AA8-A974-9C6713311B3F}"/>
              </a:ext>
            </a:extLst>
          </p:cNvPr>
          <p:cNvSpPr txBox="1"/>
          <p:nvPr/>
        </p:nvSpPr>
        <p:spPr>
          <a:xfrm>
            <a:off x="920466" y="5039633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rowsAffected</a:t>
            </a:r>
            <a:r>
              <a:rPr lang="en-US" dirty="0"/>
              <a:t> = </a:t>
            </a:r>
            <a:r>
              <a:rPr lang="en-US" dirty="0" err="1"/>
              <a:t>stmt.executeUpdate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4080D0-D51D-46FD-B3B7-2ED22FFD5AE4}"/>
              </a:ext>
            </a:extLst>
          </p:cNvPr>
          <p:cNvSpPr txBox="1"/>
          <p:nvPr/>
        </p:nvSpPr>
        <p:spPr>
          <a:xfrm>
            <a:off x="1194174" y="5439546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Gives the number of </a:t>
            </a:r>
            <a:r>
              <a:rPr lang="en-US" i="1" dirty="0">
                <a:solidFill>
                  <a:srgbClr val="00B0F0"/>
                </a:solidFill>
              </a:rPr>
              <a:t>rows affected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73C09-201F-4E23-B56A-14582E0E7793}"/>
              </a:ext>
            </a:extLst>
          </p:cNvPr>
          <p:cNvSpPr txBox="1"/>
          <p:nvPr/>
        </p:nvSpPr>
        <p:spPr>
          <a:xfrm>
            <a:off x="6601320" y="5012729"/>
            <a:ext cx="428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queryExecuted</a:t>
            </a:r>
            <a:r>
              <a:rPr lang="en-US" dirty="0"/>
              <a:t> = </a:t>
            </a:r>
            <a:r>
              <a:rPr lang="en-US" dirty="0" err="1"/>
              <a:t>stmt.execute</a:t>
            </a:r>
            <a:r>
              <a:rPr lang="en-US" dirty="0"/>
              <a:t>();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EE6B3-88BC-4FF7-86F0-D97E10507BFE}"/>
              </a:ext>
            </a:extLst>
          </p:cNvPr>
          <p:cNvSpPr txBox="1"/>
          <p:nvPr/>
        </p:nvSpPr>
        <p:spPr>
          <a:xfrm>
            <a:off x="6096000" y="5401088"/>
            <a:ext cx="529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B0F0"/>
                </a:solidFill>
              </a:rPr>
              <a:t>Returns </a:t>
            </a:r>
            <a:r>
              <a:rPr lang="en-US" u="sng" dirty="0">
                <a:solidFill>
                  <a:srgbClr val="00B0F0"/>
                </a:solidFill>
              </a:rPr>
              <a:t>true</a:t>
            </a:r>
            <a:r>
              <a:rPr lang="en-US" dirty="0">
                <a:solidFill>
                  <a:srgbClr val="00B0F0"/>
                </a:solidFill>
              </a:rPr>
              <a:t>, if the </a:t>
            </a:r>
            <a:r>
              <a:rPr lang="en-US" u="sng" dirty="0">
                <a:solidFill>
                  <a:srgbClr val="00B0F0"/>
                </a:solidFill>
              </a:rPr>
              <a:t>first result</a:t>
            </a:r>
            <a:r>
              <a:rPr lang="en-US" dirty="0">
                <a:solidFill>
                  <a:srgbClr val="00B0F0"/>
                </a:solidFill>
              </a:rPr>
              <a:t> is a </a:t>
            </a:r>
            <a:r>
              <a:rPr lang="en-US" u="sng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object, else returns false. Further we can get </a:t>
            </a:r>
            <a:r>
              <a:rPr lang="en-US" i="1" dirty="0" err="1">
                <a:solidFill>
                  <a:srgbClr val="00B0F0"/>
                </a:solidFill>
              </a:rPr>
              <a:t>ResultSet</a:t>
            </a:r>
            <a:r>
              <a:rPr lang="en-US" dirty="0">
                <a:solidFill>
                  <a:srgbClr val="00B0F0"/>
                </a:solidFill>
              </a:rPr>
              <a:t> or </a:t>
            </a:r>
            <a:r>
              <a:rPr lang="en-US" i="1" dirty="0">
                <a:solidFill>
                  <a:srgbClr val="00B0F0"/>
                </a:solidFill>
              </a:rPr>
              <a:t>number of rows affected</a:t>
            </a:r>
            <a:r>
              <a:rPr lang="en-US" dirty="0">
                <a:solidFill>
                  <a:srgbClr val="00B0F0"/>
                </a:solidFill>
              </a:rPr>
              <a:t> by calling </a:t>
            </a:r>
            <a:r>
              <a:rPr lang="en-US" b="1" dirty="0" err="1">
                <a:solidFill>
                  <a:srgbClr val="00B0F0"/>
                </a:solidFill>
              </a:rPr>
              <a:t>stmt.getResultSet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b="1" dirty="0" err="1">
                <a:solidFill>
                  <a:srgbClr val="00B0F0"/>
                </a:solidFill>
              </a:rPr>
              <a:t>stmt.getUpdateCount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>
                <a:solidFill>
                  <a:srgbClr val="00B0F0"/>
                </a:solidFill>
              </a:rPr>
              <a:t>methods 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respectively.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78D4B0-0672-441D-B534-79AB47A5021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Process the Result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A821B-42A0-4233-A9B8-71AD105AF0E4}"/>
              </a:ext>
            </a:extLst>
          </p:cNvPr>
          <p:cNvSpPr txBox="1"/>
          <p:nvPr/>
        </p:nvSpPr>
        <p:spPr>
          <a:xfrm>
            <a:off x="10468015" y="3504093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31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182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96296E-6 L 0.06888 0.00023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88 0.00023 L 0.15768 0.0002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0157 0.0606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29349 0.046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4" y="23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8 0.00023 L 0.00182 0.05417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0463 L 0.32239 0.0872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5417 L 0.07669 0.055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39 0.08727 L 0.3056 0.1372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0.05556 L 0.15404 0.0569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6 0.13727 L 2.5E-6 -4.81481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6065 L 0.00313 0.1245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4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4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25" grpId="0" animBg="1"/>
      <p:bldP spid="25" grpId="1" animBg="1"/>
      <p:bldP spid="25" grpId="2" animBg="1"/>
      <p:bldP spid="25" grpId="3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20" grpId="0"/>
      <p:bldP spid="16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1D3B4-7BE4-4CD0-95F3-3A78299C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90" y="1382217"/>
            <a:ext cx="7361558" cy="54335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259D1-EF1F-4AE2-B113-ADB80EF8F111}"/>
              </a:ext>
            </a:extLst>
          </p:cNvPr>
          <p:cNvSpPr/>
          <p:nvPr/>
        </p:nvSpPr>
        <p:spPr>
          <a:xfrm>
            <a:off x="1634486" y="6088558"/>
            <a:ext cx="1385888" cy="27253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EB7D07-3020-40B1-9748-7ECC93A7D0C4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7:Close the Connection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2AA7A-51A2-4984-AEEE-3C2D0107738C}"/>
              </a:ext>
            </a:extLst>
          </p:cNvPr>
          <p:cNvSpPr txBox="1"/>
          <p:nvPr/>
        </p:nvSpPr>
        <p:spPr>
          <a:xfrm>
            <a:off x="9779138" y="2534275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/>
              <a:t>SQLException0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0C7B47-193F-41D8-A036-B6D3300E4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516407"/>
              </p:ext>
            </p:extLst>
          </p:nvPr>
        </p:nvGraphicFramePr>
        <p:xfrm>
          <a:off x="1946421" y="2217821"/>
          <a:ext cx="8299158" cy="36730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9579">
                  <a:extLst>
                    <a:ext uri="{9D8B030D-6E8A-4147-A177-3AD203B41FA5}">
                      <a16:colId xmlns:a16="http://schemas.microsoft.com/office/drawing/2014/main" val="518568738"/>
                    </a:ext>
                  </a:extLst>
                </a:gridCol>
                <a:gridCol w="4149579">
                  <a:extLst>
                    <a:ext uri="{9D8B030D-6E8A-4147-A177-3AD203B41FA5}">
                      <a16:colId xmlns:a16="http://schemas.microsoft.com/office/drawing/2014/main" val="3128756212"/>
                    </a:ext>
                  </a:extLst>
                </a:gridCol>
              </a:tblGrid>
              <a:tr h="7346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Statement</a:t>
                      </a:r>
                      <a:endParaRPr lang="en-IN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Prepared Statement</a:t>
                      </a:r>
                      <a:endParaRPr lang="en-IN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638852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Slow</a:t>
                      </a:r>
                      <a:endParaRPr lang="en-IN" sz="2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</a:t>
                      </a:r>
                      <a:endParaRPr lang="en-IN" sz="2000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1741795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not supported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BLOB and CLOB is supported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93988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US" sz="2000" dirty="0"/>
                        <a:t>Does not accept run time parameters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accepts run time parameters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157831"/>
                  </a:ext>
                </a:extLst>
              </a:tr>
              <a:tr h="734605">
                <a:tc>
                  <a:txBody>
                    <a:bodyPr/>
                    <a:lstStyle/>
                    <a:p>
                      <a:r>
                        <a:rPr lang="en-IN" sz="2000" dirty="0"/>
                        <a:t>Vulnerable</a:t>
                      </a:r>
                      <a:r>
                        <a:rPr lang="en-US" sz="2000" dirty="0"/>
                        <a:t> to SQL Injection attack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Prevents SQL Injection attack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85742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76E66A3-F4AD-45E2-BB36-5B326B415D52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</a:t>
            </a:r>
            <a:r>
              <a:rPr lang="en-US" dirty="0" err="1"/>
              <a:t>PreparedStatement</a:t>
            </a:r>
            <a:r>
              <a:rPr lang="en-US" dirty="0"/>
              <a:t> is better than Statement?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84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5DE94-0FCC-473B-A2E1-FB80AE54C55E}"/>
              </a:ext>
            </a:extLst>
          </p:cNvPr>
          <p:cNvSpPr txBox="1"/>
          <p:nvPr/>
        </p:nvSpPr>
        <p:spPr>
          <a:xfrm>
            <a:off x="2099014" y="2755035"/>
            <a:ext cx="90026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By default, auto Commit is set to true in Connection object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Methods used in case of transactions on Connection object are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	</a:t>
            </a:r>
            <a:r>
              <a:rPr lang="en-US" sz="2000" dirty="0" err="1"/>
              <a:t>con.setAutoCommit</a:t>
            </a:r>
            <a:r>
              <a:rPr lang="en-US" sz="2000" dirty="0"/>
              <a:t>(false)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con.commit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con.rollback</a:t>
            </a:r>
            <a:r>
              <a:rPr lang="en-US" sz="2000" dirty="0"/>
              <a:t>()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3BB7EB-6E7B-4F49-943B-9575972A54E4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2D0C4-078F-422E-ADD5-74A8F270028C}"/>
              </a:ext>
            </a:extLst>
          </p:cNvPr>
          <p:cNvSpPr txBox="1"/>
          <p:nvPr/>
        </p:nvSpPr>
        <p:spPr>
          <a:xfrm>
            <a:off x="1100208" y="1770441"/>
            <a:ext cx="900268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Database Transactions mechanism is very essential to ensure </a:t>
            </a:r>
            <a:r>
              <a:rPr lang="en-US" sz="2000" b="1" dirty="0"/>
              <a:t>database consistency.</a:t>
            </a:r>
          </a:p>
        </p:txBody>
      </p:sp>
    </p:spTree>
    <p:extLst>
      <p:ext uri="{BB962C8B-B14F-4D97-AF65-F5344CB8AC3E}">
        <p14:creationId xmlns:p14="http://schemas.microsoft.com/office/powerpoint/2010/main" val="26793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DA8AA-951B-437C-9F6C-BBB5A207F342}"/>
              </a:ext>
            </a:extLst>
          </p:cNvPr>
          <p:cNvSpPr txBox="1"/>
          <p:nvPr/>
        </p:nvSpPr>
        <p:spPr>
          <a:xfrm>
            <a:off x="2175103" y="3215257"/>
            <a:ext cx="206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778B3-9C3F-4290-8BED-3B5A18DA7CF4}"/>
              </a:ext>
            </a:extLst>
          </p:cNvPr>
          <p:cNvSpPr txBox="1"/>
          <p:nvPr/>
        </p:nvSpPr>
        <p:spPr>
          <a:xfrm>
            <a:off x="8425294" y="3244334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ResultSet</a:t>
            </a:r>
            <a:r>
              <a:rPr lang="en-US" b="1" dirty="0"/>
              <a:t> Metadata</a:t>
            </a:r>
            <a:endParaRPr lang="en-IN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F643A1-0C2E-44C9-9380-6FBDAF5BE26A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42AC-A0F4-4639-AC8D-3FBEB8558764}"/>
              </a:ext>
            </a:extLst>
          </p:cNvPr>
          <p:cNvSpPr txBox="1"/>
          <p:nvPr/>
        </p:nvSpPr>
        <p:spPr>
          <a:xfrm>
            <a:off x="838199" y="1301051"/>
            <a:ext cx="10626969" cy="112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Metadata in DBMS refers to the </a:t>
            </a:r>
            <a:r>
              <a:rPr lang="en-US" b="1" dirty="0"/>
              <a:t>information that describes the schema and other information related to the stored data </a:t>
            </a:r>
            <a:r>
              <a:rPr lang="en-US" dirty="0"/>
              <a:t>in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JDBC there are two type of Metadata; Database Metadata and </a:t>
            </a:r>
            <a:r>
              <a:rPr lang="en-IN" dirty="0" err="1"/>
              <a:t>ResultSet</a:t>
            </a:r>
            <a:r>
              <a:rPr lang="en-IN" dirty="0"/>
              <a:t> Metadata.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AAE7D-D8C5-4333-B550-42778F02FD2B}"/>
              </a:ext>
            </a:extLst>
          </p:cNvPr>
          <p:cNvSpPr txBox="1"/>
          <p:nvPr/>
        </p:nvSpPr>
        <p:spPr>
          <a:xfrm>
            <a:off x="838199" y="3662944"/>
            <a:ext cx="4696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data related to database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Product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Tables,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0681D-E2EC-4B48-9188-F21E448D5336}"/>
              </a:ext>
            </a:extLst>
          </p:cNvPr>
          <p:cNvSpPr txBox="1"/>
          <p:nvPr/>
        </p:nvSpPr>
        <p:spPr>
          <a:xfrm>
            <a:off x="7015742" y="3801444"/>
            <a:ext cx="4842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used to get metadata of query output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auto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set to nullable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EB521-2350-4151-8874-F22BA902A920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288976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C36207E1-D7D1-442E-B6C3-E7707FDE708B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12475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BLOB and CLOB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3E80-FB6B-460C-A585-25DF9FD15BA0}"/>
              </a:ext>
            </a:extLst>
          </p:cNvPr>
          <p:cNvSpPr txBox="1"/>
          <p:nvPr/>
        </p:nvSpPr>
        <p:spPr>
          <a:xfrm>
            <a:off x="2696367" y="3244334"/>
            <a:ext cx="69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31086-13D5-4C43-99A6-37B2C412F2CB}"/>
              </a:ext>
            </a:extLst>
          </p:cNvPr>
          <p:cNvSpPr txBox="1"/>
          <p:nvPr/>
        </p:nvSpPr>
        <p:spPr>
          <a:xfrm>
            <a:off x="8924822" y="3244334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CLOB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1A8A-FDF3-40A3-9EF4-E5FCC1A402A6}"/>
              </a:ext>
            </a:extLst>
          </p:cNvPr>
          <p:cNvSpPr txBox="1"/>
          <p:nvPr/>
        </p:nvSpPr>
        <p:spPr>
          <a:xfrm>
            <a:off x="838199" y="3662944"/>
            <a:ext cx="44099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Binary Large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Datatype used in MySQL is ‘BLOB’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BLOB can store </a:t>
            </a:r>
            <a:r>
              <a:rPr lang="en-IN" dirty="0" err="1"/>
              <a:t>upto</a:t>
            </a:r>
            <a:r>
              <a:rPr lang="en-IN" dirty="0"/>
              <a:t> 64Kb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InputStream</a:t>
            </a:r>
            <a:r>
              <a:rPr lang="en-IN" dirty="0"/>
              <a:t> is used to insert and read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80266-EAAF-492A-BEB4-4414739AF2D1}"/>
              </a:ext>
            </a:extLst>
          </p:cNvPr>
          <p:cNvSpPr txBox="1"/>
          <p:nvPr/>
        </p:nvSpPr>
        <p:spPr>
          <a:xfrm>
            <a:off x="7033663" y="3662944"/>
            <a:ext cx="4467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Stands for Character Large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Datatype used in MySQL is ‘LONGTEXT’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LONGTXT can store </a:t>
            </a:r>
            <a:r>
              <a:rPr lang="en-US" dirty="0" err="1"/>
              <a:t>upto</a:t>
            </a:r>
            <a:r>
              <a:rPr lang="en-US" dirty="0"/>
              <a:t> 4GB of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Reader is used to insert and read file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E2C7D3-5825-4D0C-9E7F-59C2D469B7AA}"/>
              </a:ext>
            </a:extLst>
          </p:cNvPr>
          <p:cNvCxnSpPr>
            <a:cxnSpLocks/>
          </p:cNvCxnSpPr>
          <p:nvPr/>
        </p:nvCxnSpPr>
        <p:spPr>
          <a:xfrm>
            <a:off x="6305550" y="3244334"/>
            <a:ext cx="0" cy="189593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DE4838-8F9B-4A3E-B412-3756A6BF78CA}"/>
              </a:ext>
            </a:extLst>
          </p:cNvPr>
          <p:cNvSpPr txBox="1"/>
          <p:nvPr/>
        </p:nvSpPr>
        <p:spPr>
          <a:xfrm>
            <a:off x="838199" y="1301051"/>
            <a:ext cx="10626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are Special Datatypes used to store large object in database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6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Packages and Classes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2751-183E-47B8-8D45-22E6410ADFDF}"/>
              </a:ext>
            </a:extLst>
          </p:cNvPr>
          <p:cNvSpPr txBox="1"/>
          <p:nvPr/>
        </p:nvSpPr>
        <p:spPr>
          <a:xfrm>
            <a:off x="1133474" y="2305050"/>
            <a:ext cx="240982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Java.sql</a:t>
            </a:r>
            <a:r>
              <a:rPr lang="en-US" dirty="0"/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DriverManger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PreparedStatement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ResultSet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CallableStatement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7AF43-1C05-438C-8583-8B738EEED1A3}"/>
              </a:ext>
            </a:extLst>
          </p:cNvPr>
          <p:cNvSpPr txBox="1"/>
          <p:nvPr/>
        </p:nvSpPr>
        <p:spPr>
          <a:xfrm>
            <a:off x="5772150" y="2858194"/>
            <a:ext cx="386605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Javax.sql</a:t>
            </a:r>
            <a:r>
              <a:rPr lang="en-US" dirty="0"/>
              <a:t>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DataSource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(for connection pooling)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	</a:t>
            </a:r>
            <a:endParaRPr lang="en-I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Click Here </a:t>
            </a:r>
            <a:r>
              <a:rPr lang="en-US" dirty="0"/>
              <a:t>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178136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0" y="2426607"/>
            <a:ext cx="12192000" cy="20047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Thankyou</a:t>
            </a:r>
          </a:p>
          <a:p>
            <a:pPr algn="ctr"/>
            <a:r>
              <a:rPr lang="en-US" sz="3200" dirty="0"/>
              <a:t>Any Questions?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61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0" y="1971675"/>
            <a:ext cx="7123617" cy="4112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on JDBC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Basics steps to be followed in any JDBC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Difference between </a:t>
            </a:r>
            <a:r>
              <a:rPr lang="en-US" sz="2000" i="1" dirty="0"/>
              <a:t>Statement</a:t>
            </a:r>
            <a:r>
              <a:rPr lang="en-US" sz="2000" dirty="0"/>
              <a:t> and </a:t>
            </a:r>
            <a:r>
              <a:rPr lang="en-US" sz="2000" i="1" dirty="0" err="1"/>
              <a:t>PreparedStatement</a:t>
            </a:r>
            <a:endParaRPr lang="en-US" sz="20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Metadata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BLOB (Binary Large Objects) and CLOB (Character Large Objects)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Summary and Further Study.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1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C966-99BB-4D48-8312-041E276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C49D-65C6-412A-8144-252303C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/>
          <a:lstStyle/>
          <a:p>
            <a:r>
              <a:rPr lang="en-US" dirty="0"/>
              <a:t>JDBC (Java </a:t>
            </a:r>
            <a:r>
              <a:rPr lang="en-US" dirty="0" err="1"/>
              <a:t>DataBase</a:t>
            </a:r>
            <a:r>
              <a:rPr lang="en-US" dirty="0"/>
              <a:t> Connection) is standard API which acts like an interface between java and database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E446C-61B2-479F-A655-4E3CCE9AF6C3}"/>
              </a:ext>
            </a:extLst>
          </p:cNvPr>
          <p:cNvSpPr/>
          <p:nvPr/>
        </p:nvSpPr>
        <p:spPr>
          <a:xfrm>
            <a:off x="4500465" y="3144319"/>
            <a:ext cx="2304661" cy="982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JDBC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EBF2E4-050B-4967-AB91-8B3A0C34BAEE}"/>
              </a:ext>
            </a:extLst>
          </p:cNvPr>
          <p:cNvSpPr/>
          <p:nvPr/>
        </p:nvSpPr>
        <p:spPr>
          <a:xfrm>
            <a:off x="8416212" y="3066594"/>
            <a:ext cx="1782147" cy="11383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BACB01-F28A-49A7-AAD7-C90485D60395}"/>
              </a:ext>
            </a:extLst>
          </p:cNvPr>
          <p:cNvSpPr/>
          <p:nvPr/>
        </p:nvSpPr>
        <p:spPr>
          <a:xfrm>
            <a:off x="1714888" y="3227548"/>
            <a:ext cx="1586204" cy="8164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04164-5316-462F-85C3-158C19996E54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301092" y="3635763"/>
            <a:ext cx="1199373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17518D-A967-4A66-858E-4F9220C95B7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6805126" y="3635762"/>
            <a:ext cx="1611086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B50F021-FBD9-4C1C-908C-36C792450982}"/>
              </a:ext>
            </a:extLst>
          </p:cNvPr>
          <p:cNvSpPr/>
          <p:nvPr/>
        </p:nvSpPr>
        <p:spPr>
          <a:xfrm>
            <a:off x="9453562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SQL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D885F1-6586-426D-8C46-8C458BBDD62F}"/>
              </a:ext>
            </a:extLst>
          </p:cNvPr>
          <p:cNvSpPr/>
          <p:nvPr/>
        </p:nvSpPr>
        <p:spPr>
          <a:xfrm>
            <a:off x="8076713" y="5070278"/>
            <a:ext cx="1171576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Oracle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9A2ECB-290B-42BC-8950-305F7955B6FF}"/>
              </a:ext>
            </a:extLst>
          </p:cNvPr>
          <p:cNvSpPr/>
          <p:nvPr/>
        </p:nvSpPr>
        <p:spPr>
          <a:xfrm>
            <a:off x="9382125" y="5070278"/>
            <a:ext cx="1409700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14E133-D628-4F24-9FEF-0A515905F025}"/>
              </a:ext>
            </a:extLst>
          </p:cNvPr>
          <p:cNvSpPr/>
          <p:nvPr/>
        </p:nvSpPr>
        <p:spPr>
          <a:xfrm>
            <a:off x="8091489" y="4288322"/>
            <a:ext cx="1266825" cy="581023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2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22194F-4724-4BD6-BDAC-9A4A7C98B704}"/>
              </a:ext>
            </a:extLst>
          </p:cNvPr>
          <p:cNvSpPr txBox="1">
            <a:spLocks/>
          </p:cNvSpPr>
          <p:nvPr/>
        </p:nvSpPr>
        <p:spPr>
          <a:xfrm>
            <a:off x="838200" y="622300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Steps in JDBC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B29C2-4775-460B-8920-B5DA1368D7B2}"/>
              </a:ext>
            </a:extLst>
          </p:cNvPr>
          <p:cNvSpPr txBox="1"/>
          <p:nvPr/>
        </p:nvSpPr>
        <p:spPr>
          <a:xfrm>
            <a:off x="838201" y="1971675"/>
            <a:ext cx="10289344" cy="426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Import the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Load and Register the driver for the database you want to work with. </a:t>
            </a:r>
            <a:r>
              <a:rPr lang="en-IN" sz="2000" dirty="0">
                <a:solidFill>
                  <a:srgbClr val="0070C0"/>
                </a:solidFill>
              </a:rPr>
              <a:t>(automatically handled in JDBC version &gt; 4.0)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Establish the connection.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 the statement 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sql</a:t>
            </a:r>
            <a:r>
              <a:rPr lang="en-IN" sz="2000" dirty="0">
                <a:solidFill>
                  <a:srgbClr val="0070C0"/>
                </a:solidFill>
              </a:rPr>
              <a:t> query)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Execute the statement.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Process the </a:t>
            </a:r>
            <a:r>
              <a:rPr lang="en-IN" sz="2000" i="1" dirty="0" err="1"/>
              <a:t>ResultSet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0070C0"/>
                </a:solidFill>
              </a:rPr>
              <a:t>(</a:t>
            </a:r>
            <a:r>
              <a:rPr lang="en-IN" sz="2000" dirty="0" err="1">
                <a:solidFill>
                  <a:srgbClr val="0070C0"/>
                </a:solidFill>
              </a:rPr>
              <a:t>incase</a:t>
            </a:r>
            <a:r>
              <a:rPr lang="en-IN" sz="2000" dirty="0">
                <a:solidFill>
                  <a:srgbClr val="0070C0"/>
                </a:solidFill>
              </a:rPr>
              <a:t> of DQL)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Close the connection.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0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508691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JDBC program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F9C41-B879-4A88-93DA-7CF4BAFB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97" y="1340652"/>
            <a:ext cx="7323455" cy="5403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27BF8-1604-4902-9D6F-02D0F28B6B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9"/>
          <a:stretch/>
        </p:blipFill>
        <p:spPr>
          <a:xfrm>
            <a:off x="8187579" y="2981324"/>
            <a:ext cx="2560542" cy="128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3BEFC-AC6F-4AE7-89FF-D334EFB9C5A5}"/>
              </a:ext>
            </a:extLst>
          </p:cNvPr>
          <p:cNvSpPr txBox="1"/>
          <p:nvPr/>
        </p:nvSpPr>
        <p:spPr>
          <a:xfrm>
            <a:off x="8187579" y="261199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4D569-C793-44CA-A40E-FDA75682A4BF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Step 1: Package Import &amp; Step 2: Load Driver</a:t>
            </a:r>
            <a:endParaRPr lang="en-IN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98ADBC-2151-454E-BB6C-FE6544212576}"/>
              </a:ext>
            </a:extLst>
          </p:cNvPr>
          <p:cNvGrpSpPr/>
          <p:nvPr/>
        </p:nvGrpSpPr>
        <p:grpSpPr>
          <a:xfrm>
            <a:off x="2085975" y="1340885"/>
            <a:ext cx="7566979" cy="5517115"/>
            <a:chOff x="2085975" y="971550"/>
            <a:chExt cx="7566979" cy="55171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9B7689-8200-4E75-AB32-5F999244B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1396" y="1055134"/>
              <a:ext cx="7361558" cy="5433531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77900D-0C42-4185-BD64-6CCC68872CDC}"/>
                </a:ext>
              </a:extLst>
            </p:cNvPr>
            <p:cNvSpPr/>
            <p:nvPr/>
          </p:nvSpPr>
          <p:spPr>
            <a:xfrm>
              <a:off x="2085975" y="971550"/>
              <a:ext cx="1790700" cy="36933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81397-2FA7-4E04-B68C-CC4778786FDC}"/>
                </a:ext>
              </a:extLst>
            </p:cNvPr>
            <p:cNvSpPr/>
            <p:nvPr/>
          </p:nvSpPr>
          <p:spPr>
            <a:xfrm>
              <a:off x="2085975" y="2333625"/>
              <a:ext cx="3657600" cy="36933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B2B98F9-2CCE-43C6-A6CD-AB74BA1AD48A}"/>
              </a:ext>
            </a:extLst>
          </p:cNvPr>
          <p:cNvSpPr/>
          <p:nvPr/>
        </p:nvSpPr>
        <p:spPr>
          <a:xfrm>
            <a:off x="8088657" y="2286000"/>
            <a:ext cx="2759452" cy="584666"/>
          </a:xfrm>
          <a:prstGeom prst="wedgeRectCallout">
            <a:avLst>
              <a:gd name="adj1" fmla="val -133150"/>
              <a:gd name="adj2" fmla="val 54132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Auto Handled in JDBC version 4.0 and above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5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1E25E-3C36-4EAA-A705-70FA30034C1D}"/>
              </a:ext>
            </a:extLst>
          </p:cNvPr>
          <p:cNvSpPr txBox="1"/>
          <p:nvPr/>
        </p:nvSpPr>
        <p:spPr>
          <a:xfrm>
            <a:off x="2773959" y="1382217"/>
            <a:ext cx="6735498" cy="3378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Basic Syntax of JDBC URL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0C0"/>
                </a:solidFill>
              </a:rPr>
              <a:t>jdbc</a:t>
            </a:r>
            <a:r>
              <a:rPr lang="en-US" sz="1600" dirty="0">
                <a:solidFill>
                  <a:srgbClr val="0070C0"/>
                </a:solidFill>
              </a:rPr>
              <a:t>:&lt;</a:t>
            </a:r>
            <a:r>
              <a:rPr lang="en-US" sz="1600" dirty="0" err="1">
                <a:solidFill>
                  <a:srgbClr val="0070C0"/>
                </a:solidFill>
              </a:rPr>
              <a:t>driver_protocol</a:t>
            </a:r>
            <a:r>
              <a:rPr lang="en-US" sz="1600" dirty="0">
                <a:solidFill>
                  <a:srgbClr val="0070C0"/>
                </a:solidFill>
              </a:rPr>
              <a:t>&gt;:&lt;</a:t>
            </a:r>
            <a:r>
              <a:rPr lang="en-US" sz="1600" dirty="0" err="1">
                <a:solidFill>
                  <a:srgbClr val="0070C0"/>
                </a:solidFill>
              </a:rPr>
              <a:t>driver_connection_details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MS 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jdbc:odbc:DemoDSN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Oracle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jdbc:oracle:thin@myServer:1521:database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MySQL Server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olidFill>
                  <a:srgbClr val="0070C0"/>
                </a:solidFill>
                <a:sym typeface="Wingdings" panose="05000000000000000000" pitchFamily="2" charset="2"/>
              </a:rPr>
              <a:t>jdbc:mysql</a:t>
            </a:r>
            <a:r>
              <a:rPr lang="en-US" sz="1600" dirty="0">
                <a:solidFill>
                  <a:srgbClr val="0070C0"/>
                </a:solidFill>
                <a:sym typeface="Wingdings" panose="05000000000000000000" pitchFamily="2" charset="2"/>
              </a:rPr>
              <a:t>://localhost:3306/database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dirty="0"/>
              <a:t>Exception thrown by </a:t>
            </a:r>
            <a:r>
              <a:rPr lang="en-IN" sz="1600" dirty="0" err="1"/>
              <a:t>DriverManager.getConnection</a:t>
            </a:r>
            <a:r>
              <a:rPr lang="en-IN" sz="1600" dirty="0"/>
              <a:t>() method is ‘</a:t>
            </a:r>
            <a:r>
              <a:rPr lang="en-IN" sz="1600" dirty="0" err="1"/>
              <a:t>SQLException</a:t>
            </a:r>
            <a:r>
              <a:rPr lang="en-IN" sz="1600" dirty="0"/>
              <a:t>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3E89D2-17BC-42B2-8CBA-15BC4E0D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128"/>
          <a:stretch/>
        </p:blipFill>
        <p:spPr>
          <a:xfrm>
            <a:off x="2068448" y="5163238"/>
            <a:ext cx="8055104" cy="1347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A8D7ED-6FCC-4531-97B1-40A3E065B348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3: Establish the Connection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62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4832639" y="1467807"/>
            <a:ext cx="1819275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 of statements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977136" y="2651302"/>
            <a:ext cx="128587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7567813" y="2651302"/>
            <a:ext cx="1647825" cy="7255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Call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4074699" y="2235390"/>
            <a:ext cx="1024367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20" idx="0"/>
            <a:endCxn id="6" idx="3"/>
          </p:cNvCxnSpPr>
          <p:nvPr/>
        </p:nvCxnSpPr>
        <p:spPr>
          <a:xfrm flipV="1">
            <a:off x="1891174" y="3270610"/>
            <a:ext cx="1274274" cy="110050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38F6CE-28DD-486C-AA90-800414B51CB5}"/>
              </a:ext>
            </a:extLst>
          </p:cNvPr>
          <p:cNvCxnSpPr>
            <a:cxnSpLocks/>
            <a:stCxn id="6" idx="5"/>
            <a:endCxn id="22" idx="0"/>
          </p:cNvCxnSpPr>
          <p:nvPr/>
        </p:nvCxnSpPr>
        <p:spPr>
          <a:xfrm>
            <a:off x="4074699" y="3270610"/>
            <a:ext cx="1636204" cy="111603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385487" y="2235390"/>
            <a:ext cx="1423644" cy="522169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8391726" y="3376867"/>
            <a:ext cx="1225905" cy="100978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D416E90-47C7-4366-B431-4FD16A1B40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" t="71447" r="383" b="11000"/>
          <a:stretch/>
        </p:blipFill>
        <p:spPr>
          <a:xfrm>
            <a:off x="1219823" y="5431773"/>
            <a:ext cx="9044906" cy="12675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2ECD63B-2E2C-401E-B5FF-D096EC7B1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3731"/>
          <a:stretch/>
        </p:blipFill>
        <p:spPr>
          <a:xfrm>
            <a:off x="2614067" y="5467377"/>
            <a:ext cx="6256417" cy="85521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EFEFF5-A1D9-425F-BA99-6E1D9ECF1712}"/>
              </a:ext>
            </a:extLst>
          </p:cNvPr>
          <p:cNvSpPr/>
          <p:nvPr/>
        </p:nvSpPr>
        <p:spPr>
          <a:xfrm>
            <a:off x="716970" y="4371110"/>
            <a:ext cx="234840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</a:t>
            </a: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con.createStatement</a:t>
            </a:r>
            <a:r>
              <a:rPr lang="en-US" dirty="0">
                <a:solidFill>
                  <a:srgbClr val="FFC000"/>
                </a:solidFill>
              </a:rPr>
              <a:t>()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9B892E-C111-41F9-8AC1-5F4ACA1BB3AA}"/>
              </a:ext>
            </a:extLst>
          </p:cNvPr>
          <p:cNvSpPr/>
          <p:nvPr/>
        </p:nvSpPr>
        <p:spPr>
          <a:xfrm>
            <a:off x="4105314" y="4386647"/>
            <a:ext cx="3211178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PreparedStatement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con.prepareStatement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BCFC321-489B-45BE-AA4F-BE92F4EAEAAA}"/>
              </a:ext>
            </a:extLst>
          </p:cNvPr>
          <p:cNvSpPr/>
          <p:nvPr/>
        </p:nvSpPr>
        <p:spPr>
          <a:xfrm>
            <a:off x="8311300" y="4386648"/>
            <a:ext cx="2612661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CallableStatement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rgbClr val="FFC000"/>
                </a:solidFill>
              </a:rPr>
              <a:t>con.prepareCall</a:t>
            </a:r>
            <a:r>
              <a:rPr lang="en-US" dirty="0">
                <a:solidFill>
                  <a:srgbClr val="FFC000"/>
                </a:solidFill>
              </a:rPr>
              <a:t>(“query”)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AA8D2E7-4BE6-4DAA-89AE-F9AF45C2D64E}"/>
              </a:ext>
            </a:extLst>
          </p:cNvPr>
          <p:cNvSpPr/>
          <p:nvPr/>
        </p:nvSpPr>
        <p:spPr>
          <a:xfrm>
            <a:off x="299105" y="4526630"/>
            <a:ext cx="400050" cy="31794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FF07A0D-C98D-401D-A54C-03015A4DA61B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Create the Statement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6CB9AD-59A2-4305-8762-71ADF5E7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" t="51794" r="25292" b="42875"/>
          <a:stretch/>
        </p:blipFill>
        <p:spPr>
          <a:xfrm>
            <a:off x="1590675" y="5482152"/>
            <a:ext cx="8240455" cy="481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15350-122E-4EDE-9216-0C7B243ED537}"/>
              </a:ext>
            </a:extLst>
          </p:cNvPr>
          <p:cNvSpPr txBox="1"/>
          <p:nvPr/>
        </p:nvSpPr>
        <p:spPr>
          <a:xfrm>
            <a:off x="9466318" y="1594281"/>
            <a:ext cx="145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27943 0.0009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42 0.00093 L 0.62317 -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04874D-6D70-4CB4-89E3-B7C748C1B232}"/>
              </a:ext>
            </a:extLst>
          </p:cNvPr>
          <p:cNvSpPr/>
          <p:nvPr/>
        </p:nvSpPr>
        <p:spPr>
          <a:xfrm>
            <a:off x="5090690" y="1635792"/>
            <a:ext cx="1286422" cy="899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4CCBD0-6E42-4A62-AFE5-57FB007AEF75}"/>
              </a:ext>
            </a:extLst>
          </p:cNvPr>
          <p:cNvSpPr/>
          <p:nvPr/>
        </p:nvSpPr>
        <p:spPr>
          <a:xfrm>
            <a:off x="2032054" y="2688846"/>
            <a:ext cx="954404" cy="48632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DQL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67BCB-1571-4679-A7E7-A78058F13B48}"/>
              </a:ext>
            </a:extLst>
          </p:cNvPr>
          <p:cNvSpPr/>
          <p:nvPr/>
        </p:nvSpPr>
        <p:spPr>
          <a:xfrm>
            <a:off x="8706189" y="2649787"/>
            <a:ext cx="954000" cy="4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DML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770B6F-23D7-4686-895E-22DCEEC178A7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2846689" y="2085432"/>
            <a:ext cx="2244001" cy="674634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A1F93C-8A70-447A-9009-37070630002C}"/>
              </a:ext>
            </a:extLst>
          </p:cNvPr>
          <p:cNvCxnSpPr>
            <a:cxnSpLocks/>
            <a:stCxn id="16" idx="0"/>
            <a:endCxn id="6" idx="4"/>
          </p:cNvCxnSpPr>
          <p:nvPr/>
        </p:nvCxnSpPr>
        <p:spPr>
          <a:xfrm flipV="1">
            <a:off x="2509256" y="3175167"/>
            <a:ext cx="0" cy="43821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DA7760-904B-4242-86C9-3206C8CD262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6377112" y="2085432"/>
            <a:ext cx="2468787" cy="635528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8A462-2E58-49BF-9DEC-AB5B28BDC9C6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9183189" y="3135787"/>
            <a:ext cx="0" cy="477021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DA4738-AA86-4684-9872-6BE58DC28810}"/>
              </a:ext>
            </a:extLst>
          </p:cNvPr>
          <p:cNvSpPr/>
          <p:nvPr/>
        </p:nvSpPr>
        <p:spPr>
          <a:xfrm>
            <a:off x="1370858" y="3613377"/>
            <a:ext cx="2276796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stmt.executeQuery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ResultSet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467BA2-55F4-4BAA-8B8E-51BD191EB7A2}"/>
              </a:ext>
            </a:extLst>
          </p:cNvPr>
          <p:cNvSpPr/>
          <p:nvPr/>
        </p:nvSpPr>
        <p:spPr>
          <a:xfrm>
            <a:off x="4690776" y="3613378"/>
            <a:ext cx="2086247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</a:t>
            </a:r>
            <a:r>
              <a:rPr lang="en-US" dirty="0" err="1">
                <a:solidFill>
                  <a:srgbClr val="FFC000"/>
                </a:solidFill>
              </a:rPr>
              <a:t>boolean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4D5624-1E86-41C0-AA12-A6A6D95E1CFF}"/>
              </a:ext>
            </a:extLst>
          </p:cNvPr>
          <p:cNvSpPr/>
          <p:nvPr/>
        </p:nvSpPr>
        <p:spPr>
          <a:xfrm>
            <a:off x="8003178" y="3612808"/>
            <a:ext cx="2360022" cy="5979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stmt.executeUpdate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-&gt; returns int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19630B-C838-46AB-B70D-7DEA7CC945C4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 flipH="1">
            <a:off x="5733900" y="2535072"/>
            <a:ext cx="1" cy="107830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A21ACD-B0F8-46AF-84FE-CE53C40C24D4}"/>
              </a:ext>
            </a:extLst>
          </p:cNvPr>
          <p:cNvSpPr txBox="1"/>
          <p:nvPr/>
        </p:nvSpPr>
        <p:spPr>
          <a:xfrm>
            <a:off x="661827" y="4761999"/>
            <a:ext cx="436972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While Using </a:t>
            </a:r>
            <a:r>
              <a:rPr lang="en-US" b="1" dirty="0">
                <a:solidFill>
                  <a:srgbClr val="0070C0"/>
                </a:solidFill>
              </a:rPr>
              <a:t>Statement</a:t>
            </a:r>
            <a:r>
              <a:rPr lang="en-US" dirty="0">
                <a:solidFill>
                  <a:srgbClr val="0070C0"/>
                </a:solidFill>
              </a:rPr>
              <a:t> Object </a:t>
            </a:r>
            <a:r>
              <a:rPr lang="en-US" u="sng" dirty="0">
                <a:solidFill>
                  <a:srgbClr val="0070C0"/>
                </a:solidFill>
              </a:rPr>
              <a:t>pass query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u="sng" dirty="0">
                <a:solidFill>
                  <a:srgbClr val="0070C0"/>
                </a:solidFill>
              </a:rPr>
              <a:t>execute Methods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Eg</a:t>
            </a:r>
            <a:r>
              <a:rPr lang="en-US" dirty="0">
                <a:solidFill>
                  <a:srgbClr val="0070C0"/>
                </a:solidFill>
              </a:rPr>
              <a:t>: Statement 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con.createStatement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algn="just"/>
            <a:r>
              <a:rPr lang="en-US" b="1" dirty="0" err="1">
                <a:solidFill>
                  <a:srgbClr val="0070C0"/>
                </a:solidFill>
              </a:rPr>
              <a:t>st.execute</a:t>
            </a:r>
            <a:r>
              <a:rPr lang="en-US" b="1" dirty="0">
                <a:solidFill>
                  <a:srgbClr val="0070C0"/>
                </a:solidFill>
              </a:rPr>
              <a:t>_____(“query here”);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561216-764D-4C4C-802C-3869CF8ABFF5}"/>
              </a:ext>
            </a:extLst>
          </p:cNvPr>
          <p:cNvSpPr txBox="1"/>
          <p:nvPr/>
        </p:nvSpPr>
        <p:spPr>
          <a:xfrm>
            <a:off x="5555673" y="4761999"/>
            <a:ext cx="644236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While Using </a:t>
            </a:r>
            <a:r>
              <a:rPr lang="en-US" b="1" dirty="0" err="1">
                <a:solidFill>
                  <a:srgbClr val="0070C0"/>
                </a:solidFill>
              </a:rPr>
              <a:t>PreparedStatement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b="1" dirty="0" err="1">
                <a:solidFill>
                  <a:srgbClr val="0070C0"/>
                </a:solidFill>
              </a:rPr>
              <a:t>CallableStatement</a:t>
            </a:r>
            <a:r>
              <a:rPr lang="en-US" dirty="0">
                <a:solidFill>
                  <a:srgbClr val="0070C0"/>
                </a:solidFill>
              </a:rPr>
              <a:t> Object </a:t>
            </a:r>
            <a:r>
              <a:rPr lang="en-US" u="sng" dirty="0">
                <a:solidFill>
                  <a:srgbClr val="0070C0"/>
                </a:solidFill>
              </a:rPr>
              <a:t>pass query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u="sng" dirty="0">
                <a:solidFill>
                  <a:srgbClr val="0070C0"/>
                </a:solidFill>
              </a:rPr>
              <a:t>statement creation step</a:t>
            </a:r>
          </a:p>
          <a:p>
            <a:pPr algn="just"/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Eg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err="1">
                <a:solidFill>
                  <a:srgbClr val="0070C0"/>
                </a:solidFill>
              </a:rPr>
              <a:t>PreparedStatement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b="1" dirty="0" err="1">
                <a:solidFill>
                  <a:srgbClr val="0070C0"/>
                </a:solidFill>
              </a:rPr>
              <a:t>con.prepareStatement</a:t>
            </a:r>
            <a:r>
              <a:rPr lang="en-US" b="1" dirty="0">
                <a:solidFill>
                  <a:srgbClr val="0070C0"/>
                </a:solidFill>
              </a:rPr>
              <a:t>(“query here”)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st.execute</a:t>
            </a:r>
            <a:r>
              <a:rPr lang="en-US" dirty="0">
                <a:solidFill>
                  <a:srgbClr val="0070C0"/>
                </a:solidFill>
              </a:rPr>
              <a:t>_____();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550EDAD-4DC5-40F3-A29A-D06F3E2834E1}"/>
              </a:ext>
            </a:extLst>
          </p:cNvPr>
          <p:cNvSpPr txBox="1">
            <a:spLocks/>
          </p:cNvSpPr>
          <p:nvPr/>
        </p:nvSpPr>
        <p:spPr>
          <a:xfrm>
            <a:off x="838200" y="490042"/>
            <a:ext cx="10515600" cy="892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5: Execute the Statement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7BA9D2-9CB0-4A96-8398-4014C1D0E581}"/>
              </a:ext>
            </a:extLst>
          </p:cNvPr>
          <p:cNvSpPr txBox="1"/>
          <p:nvPr/>
        </p:nvSpPr>
        <p:spPr>
          <a:xfrm>
            <a:off x="9466318" y="1594281"/>
            <a:ext cx="2537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Exception: </a:t>
            </a:r>
          </a:p>
          <a:p>
            <a:r>
              <a:rPr lang="en-IN" sz="1800" dirty="0" err="1"/>
              <a:t>SQLException</a:t>
            </a:r>
            <a:endParaRPr lang="en-IN" sz="1800" dirty="0"/>
          </a:p>
          <a:p>
            <a:r>
              <a:rPr lang="en-IN" dirty="0" err="1"/>
              <a:t>SQLSyntaxErrorException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803</Words>
  <Application>Microsoft Office PowerPoint</Application>
  <PresentationFormat>Widescreen</PresentationFormat>
  <Paragraphs>191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JDBC (Java DataBase Connection)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Omkar Dixit</dc:creator>
  <cp:lastModifiedBy>Pratik Panchal2 - 60004188006</cp:lastModifiedBy>
  <cp:revision>64</cp:revision>
  <dcterms:created xsi:type="dcterms:W3CDTF">2021-08-11T10:13:12Z</dcterms:created>
  <dcterms:modified xsi:type="dcterms:W3CDTF">2021-08-12T14:59:01Z</dcterms:modified>
</cp:coreProperties>
</file>