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257" r:id="rId3"/>
    <p:sldId id="258" r:id="rId4"/>
    <p:sldId id="259" r:id="rId5"/>
    <p:sldId id="342" r:id="rId6"/>
    <p:sldId id="260" r:id="rId7"/>
    <p:sldId id="261" r:id="rId8"/>
    <p:sldId id="262" r:id="rId9"/>
    <p:sldId id="263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44" r:id="rId66"/>
    <p:sldId id="345" r:id="rId67"/>
    <p:sldId id="346" r:id="rId68"/>
    <p:sldId id="347" r:id="rId69"/>
    <p:sldId id="348" r:id="rId70"/>
    <p:sldId id="324" r:id="rId71"/>
    <p:sldId id="325" r:id="rId72"/>
    <p:sldId id="326" r:id="rId73"/>
    <p:sldId id="328" r:id="rId74"/>
    <p:sldId id="329" r:id="rId75"/>
    <p:sldId id="330" r:id="rId76"/>
    <p:sldId id="331" r:id="rId77"/>
    <p:sldId id="332" r:id="rId78"/>
    <p:sldId id="335" r:id="rId79"/>
    <p:sldId id="336" r:id="rId80"/>
    <p:sldId id="337" r:id="rId81"/>
    <p:sldId id="33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39" r:id="rId90"/>
    <p:sldId id="341" r:id="rId91"/>
    <p:sldId id="340" r:id="rId92"/>
    <p:sldId id="343" r:id="rId93"/>
    <p:sldId id="356" r:id="rId94"/>
    <p:sldId id="357" r:id="rId95"/>
    <p:sldId id="358" r:id="rId96"/>
    <p:sldId id="359" r:id="rId97"/>
    <p:sldId id="360" r:id="rId98"/>
    <p:sldId id="361" r:id="rId99"/>
    <p:sldId id="362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D6AEEB-735A-23D6-5564-7BCC6C59FC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4C02E-3FD5-A0BA-A8A2-AEC93C1EB3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4348A-6175-46FC-8273-8AB86A9C7B33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E4AB0-EDE3-CB9B-2A22-C706C0B1BA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B753C-EBA3-0189-A8A2-42FC5AB47B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EB9CE-22E9-43D6-A2F6-D59080622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44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BE901-88DB-4C5D-988F-873B0790A74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B1EDF-3701-46DD-A4AF-1F6C38041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39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6AD2-BC6F-945A-5203-10708438D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EBD93-49F3-64CE-BED9-24D73A4A9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0834-F66E-D5B6-4B1D-69214045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82F5-A611-4318-929D-96AF5692241F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3206-42BD-9396-9D36-ED94B5CA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C019-B61B-E963-0BA4-0A82FC63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6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5606-67CD-7090-C256-FEF629C3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0E3E7-CDB2-27C8-676F-93E2D4801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2A66A-9C02-144A-4CC9-FDA1F08E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CFD0-2941-4D57-95ED-3F3B81767CEA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FA625-C482-0DE6-6CA9-2D5CE4E5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02D68-0D4C-4617-7CE5-52CF3893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5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C8828-D788-8CC4-8E69-BD4C5DFD6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CA6CC-C6BC-6626-E07F-54A3DE293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EBFB-23BF-63A9-273A-BE42F9ED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5DF6-F9A1-4F6F-AD71-E59BA00A9E77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3E00-FB2A-CE10-7CEE-1E861675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C5C3-89A4-064A-EE9D-9FC4B2DA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4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162E-0830-90C7-5C22-AD35AACA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020C-AAE7-9DBA-74DC-427EE44C6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C7ED0-0523-8C1C-D376-B520225C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016A-F293-40EC-BBA0-25BD1C42096E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A78BC-DB23-BA6E-435D-AC408F5F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8D2F0-9209-4AA7-3E9E-C185CA43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6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A938-C47B-6952-D45C-7F847062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5F269-B069-8CB5-F191-DEC661A7E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4C5AA-3FBA-ABAA-E4C6-8C8A9D90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6326C-2689-4FDD-8E54-46DF3296DD20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835C6-AC45-93B0-D407-4845EC08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9F9EC-5EAE-E85D-1DEA-AF9E94E6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DB3A-C2B2-51CF-F198-902CAFE9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8B1F0-9EC2-8F04-45D4-2AFAF2171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7C60F-AAD2-3751-B9F0-B788DC89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2307D-1F88-A971-FEE2-DC4DDD80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43F4D-6F9D-4B6E-945C-C94113919B89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5AE1D-645A-A40B-8D85-BC35C723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358E2-F25D-CE43-0741-6052B156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7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9328-9B52-1E55-B2B6-DD37A84F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4A159-42DF-5757-511D-C9F60DF39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939F1-B195-5210-69F8-625930B5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0D004-302F-6B09-2458-859F130CE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B9619-DA74-C96E-631A-67B788D25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5A392-A85F-BDE1-0C76-814F4601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167E-0680-43E0-B261-E26BCCDF2AE4}" type="datetime1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3338A-4A77-055E-8957-7E2FF36C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8E532-7022-12DA-06F4-AD916200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4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3AAB-D865-D322-A6F8-30D307DD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EBF01-ECD1-51B5-2B3D-649513F3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FE12-8C29-4D95-BCDE-E92D8C4BDBDA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2D8CF-7DD8-09E4-09E1-19727C4E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5AC17-C60B-47BB-89BF-8015E44C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8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F4524-E196-00D8-F6EA-9196E435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A6F5F-56D9-4D69-998B-D313064981E3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49F0F-9996-F130-9721-EF088240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DF456-9C0C-FC30-EA88-66872FF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4BC3-3103-3C11-847D-178A5599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FF95-A409-6C1C-4B41-BE8EABFA1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19A36-AA2A-0637-615C-407074E4C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16D73-3373-1EC2-7515-3541FBBD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A98-53C6-45A0-AB3A-BAD665C9D9AA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44C33-7C4E-21E8-5152-D11B050D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1228F-83FF-4CA0-9058-D3DC5C93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7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CE1F-8AA7-36EA-0073-39E9BE75B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C867B-6EDB-4362-C784-41533E246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3E757-9F82-C3CE-A8AD-0584FF82A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A3D01-641D-D9B1-A4AE-07088847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7266-1DFE-4C63-8519-066D1329D032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89815-3E13-B927-8978-1F11E97B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D546B-9985-9E7F-3B20-73BB751A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8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5A3EF-4D6D-D5BE-2298-FF3D89D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EF83A-C8FB-0211-895C-432B55D81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6F6DC-F207-5E4E-F7F6-74268AD8E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244EDA-502E-4688-B124-BCE40B243A8B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B49AA-B21E-EEDC-0D1B-DED27D2D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7539D-E028-5BDD-66AA-1B4EA6CDA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A52F4-B789-4942-B1C3-163D16C24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9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pp92@njit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811416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9C3F-2654-F988-A886-8104398B0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4119"/>
            <a:ext cx="9144000" cy="1004820"/>
          </a:xfrm>
        </p:spPr>
        <p:txBody>
          <a:bodyPr>
            <a:normAutofit/>
          </a:bodyPr>
          <a:lstStyle/>
          <a:p>
            <a:r>
              <a:rPr lang="en-US" sz="4800" dirty="0"/>
              <a:t>Data Mining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A7F71-40C8-A090-68CF-BDB3972E6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 – Shrey Patel</a:t>
            </a:r>
          </a:p>
          <a:p>
            <a:r>
              <a:rPr lang="en-US" dirty="0"/>
              <a:t>UCID – spp92</a:t>
            </a:r>
          </a:p>
          <a:p>
            <a:r>
              <a:rPr lang="en-US" dirty="0"/>
              <a:t>Email – </a:t>
            </a:r>
            <a:r>
              <a:rPr lang="en-US" dirty="0">
                <a:hlinkClick r:id="rId2"/>
              </a:rPr>
              <a:t>spp92@njit.edu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E1702-A0D0-F54D-F369-D09DF6BC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2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6159-D831-AFFC-BD9D-8C5135E7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Routes for DNN 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C57F-1CBE-A334-2EA7-6802396AD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Local Approximation Models: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Approximate DNN behavior using interpretable models (e.g., linear regression).</a:t>
            </a:r>
          </a:p>
          <a:p>
            <a:pPr marL="0" indent="0">
              <a:buNone/>
            </a:pPr>
            <a:r>
              <a:rPr lang="en-US" b="1" dirty="0"/>
              <a:t>Focus on Relevant Components: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most representative features or influential input instances.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Methods: Feature selection and data influence analysis.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44AF2-3920-3ADC-8053-F801C34E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0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5AD1-C7AE-97D4-9C9C-E24BB3E7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FCDC-253C-BB40-9A78-3C7D1C6C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Graph-Structured Data?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Graph-structured data is a data format that represents entities and their relationships.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Non-Euclidean data lacking regular spatial structures</a:t>
            </a:r>
          </a:p>
          <a:p>
            <a:pPr marL="0" indent="0">
              <a:buNone/>
            </a:pPr>
            <a:r>
              <a:rPr lang="en-US" b="1" dirty="0"/>
              <a:t>It consists of: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Nodes (Vertices): Entities or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Edges: Connections between nodes, representing relationships.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DE343-0F24-B1DF-8502-519FD2DF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4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69BF-2C0D-44DA-660A-E8C179A1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Graph-Structured Data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970C0-DFBD-4D4A-EED8-A3969380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Social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Citation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Protein/molecular 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Recommendation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Financial patterns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1CB68-D92C-0BF6-3B19-454F45CF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6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AF9B-C50C-3A13-77DC-FE3F1AB6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Graph-Structured Data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9081E-CAC9-206B-BC1F-CC81E500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Challenge: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Combining node feature information and graph structure information effectively for analysis.</a:t>
            </a:r>
          </a:p>
          <a:p>
            <a:r>
              <a:rPr lang="en-US" dirty="0"/>
              <a:t>Efficiently processing and analyzing graphs with millions or billions of nodes and edges.</a:t>
            </a:r>
          </a:p>
          <a:p>
            <a:r>
              <a:rPr lang="en-US" dirty="0"/>
              <a:t>Adapting to changes in graph structure and node attributes over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2B2FD-2B5A-7F60-76F6-A942974A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19AF-6EA0-7A68-7D40-36E5A84A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Neural Networks (GNNs)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2C861-483D-B02F-A5FC-6948FFF7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Why GNNs for Graph Data?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Incorporates: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Feature Information:</a:t>
            </a:r>
            <a:r>
              <a:rPr lang="en-US" dirty="0"/>
              <a:t> Attributes of nodes.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Structure Information:</a:t>
            </a:r>
            <a:r>
              <a:rPr lang="en-US" dirty="0"/>
              <a:t> Relationships and edges in the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Operates in </a:t>
            </a:r>
            <a:r>
              <a:rPr lang="en-US" b="1" dirty="0"/>
              <a:t>non-Euclidean domains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learn meaningful representations for nodes based on their local and global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GNNs have achieved state-of-the-art results on various graph-based tasks.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2BE5-8016-F81D-18B3-B3854E3A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4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E9B8-549B-B2D6-88D0-0937B9C2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Neural Networks (GNNs)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F2D5-E6BC-1870-BC91-AE5E9F6EA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Limitation of GNNs: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Interpretability Issue: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transparency and trust in the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GNNs operate in </a:t>
            </a:r>
            <a:r>
              <a:rPr lang="en-US" b="1" dirty="0"/>
              <a:t>non-Euclidean domains</a:t>
            </a:r>
            <a:r>
              <a:rPr lang="en-US" dirty="0"/>
              <a:t>, so it makes explanations difficult.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Predictions are influenced by both node features and graph topology.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Existing interpretation methods for DNNs fail to consider </a:t>
            </a:r>
            <a:r>
              <a:rPr lang="en-US" b="1" dirty="0"/>
              <a:t>graph structure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5ABA1-4347-91A2-7C06-21405B7D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3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30D2-602C-F294-4ABE-6D820A8D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Interpretation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2CA5-FE71-4CFD-0083-BA93E738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GNNExplainer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Identifies subgraphs and node features for explanations.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Identifies important nodes and edges contributing to a specific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 clear visualization of the decision-making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Focuses more on graph structures; lacks emphasis on useful features.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F98E-8A83-80CD-2234-99D3B4B5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F6E8-5D41-56F1-1C46-A1AAC4D1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Interpretation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0A4C-7810-A3A3-4865-437D4236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LIME: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Employs linear explanation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Highlights the most influential features (nodes and edges) for a given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 with GNNs: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Ignores graph structure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Struggles with highly nonlinear relationships in GNN predictions.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CAB1A-4F41-3084-98A9-0FE0A5AC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0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4072-9B67-491F-CF9A-6892FDEB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LIME for GNNs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4E7C5-9758-213F-FA87-DFE7F639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Linear Explanation Models: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Poor performance with highly nonlinear GNN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Fail to incorporate critical graph structure information.</a:t>
            </a:r>
          </a:p>
          <a:p>
            <a:pPr marL="0" indent="0">
              <a:buNone/>
            </a:pPr>
            <a:r>
              <a:rPr lang="en-US" b="1" dirty="0"/>
              <a:t>Need for Improvement: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method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Captures </a:t>
            </a:r>
            <a:r>
              <a:rPr lang="en-US" b="1" dirty="0"/>
              <a:t>nonlinear dependencies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Integrates both graph structure and feature information.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B7954-DA12-9044-0343-72EDF345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9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5698-82DB-FA69-680B-F4BFF47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GraphLIME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DE10-8F68-8517-A9E8-796F38C0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531"/>
            <a:ext cx="10515600" cy="414898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is GraphLIME?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powerful technique for understanding the decision-making process of Graph Neural Networks (GNNs).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nonlinear, model-agnostic interpretation framework</a:t>
            </a:r>
            <a:r>
              <a:rPr lang="en-US" dirty="0"/>
              <a:t> for GNNs.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</a:t>
            </a:r>
            <a:r>
              <a:rPr lang="en-US" b="1" dirty="0"/>
              <a:t>locally faithful explanations</a:t>
            </a:r>
            <a:r>
              <a:rPr lang="en-US" dirty="0"/>
              <a:t> for graph-based predictions.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455A-3DD0-BC27-D2A5-E9E2A421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B1AA-FF61-658C-F903-38E3AD9F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72308"/>
          </a:xfrm>
        </p:spPr>
        <p:txBody>
          <a:bodyPr>
            <a:normAutofit/>
          </a:bodyPr>
          <a:lstStyle/>
          <a:p>
            <a:r>
              <a:rPr lang="en-US" dirty="0"/>
              <a:t>GraphLIME: Local Interpretable Model Explanations for Graph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AF42-8C62-61A8-F46B-332BB444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137433"/>
            <a:ext cx="10126301" cy="2012369"/>
          </a:xfrm>
        </p:spPr>
        <p:txBody>
          <a:bodyPr/>
          <a:lstStyle/>
          <a:p>
            <a:r>
              <a:rPr lang="en-US" b="1" dirty="0"/>
              <a:t>Authors: </a:t>
            </a:r>
            <a:r>
              <a:rPr lang="en-US" dirty="0"/>
              <a:t>Qiang Huang, Makoto Yamada, Yuan Tian, Dinesh Singh, Yi Chang</a:t>
            </a:r>
          </a:p>
          <a:p>
            <a:r>
              <a:rPr lang="en-US" b="1" dirty="0"/>
              <a:t>Affiliations: </a:t>
            </a:r>
            <a:r>
              <a:rPr lang="en-US" dirty="0"/>
              <a:t>Jilin University, Kyoto University, RIKEN AIP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DFBD2-793F-BA98-3462-4DE2F203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42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0EB2-61FD-40E7-F3F6-57CACA72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GraphLIME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038E-14CF-E1CE-EB58-E36FA1774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Core Features: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Samples </a:t>
            </a:r>
            <a:r>
              <a:rPr lang="en-US" b="1" dirty="0"/>
              <a:t>N-hop neighbors</a:t>
            </a:r>
            <a:r>
              <a:rPr lang="en-US" dirty="0"/>
              <a:t> of the explained node.</a:t>
            </a:r>
          </a:p>
          <a:p>
            <a:pPr>
              <a:buFont typeface="+mj-lt"/>
              <a:buAutoNum type="arabicPeriod"/>
            </a:pPr>
            <a:r>
              <a:rPr lang="en-US" dirty="0"/>
              <a:t>Uses </a:t>
            </a:r>
            <a:r>
              <a:rPr lang="en-US" b="1" dirty="0"/>
              <a:t>HSIC Lasso</a:t>
            </a:r>
            <a:r>
              <a:rPr lang="en-US" dirty="0"/>
              <a:t> to identify nonlinear dependencies between features and predictions.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Finds the </a:t>
            </a:r>
            <a:r>
              <a:rPr lang="en-US" b="1" dirty="0"/>
              <a:t>most representative features</a:t>
            </a:r>
            <a:r>
              <a:rPr lang="en-US" dirty="0"/>
              <a:t> as explanations.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see this in detail, in further slides.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8503B-80A7-2BDE-CB07-7B690913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5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5562-3056-6052-F4A2-4BA87EE3C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GraphLIME: Key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3730C-13BB-A89F-E064-8B9562744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Comparison to LIME: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GraphLIME is a </a:t>
            </a:r>
            <a:r>
              <a:rPr lang="en-US" b="1" dirty="0"/>
              <a:t>nonlinear graph-variant</a:t>
            </a:r>
            <a:r>
              <a:rPr lang="en-US" dirty="0"/>
              <a:t> of LIME.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Unlike LIME: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Considers </a:t>
            </a:r>
            <a:r>
              <a:rPr lang="en-US" b="1" dirty="0"/>
              <a:t>perturbations near the node</a:t>
            </a:r>
            <a:r>
              <a:rPr lang="en-US" dirty="0"/>
              <a:t> in the graph.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Employs a </a:t>
            </a:r>
            <a:r>
              <a:rPr lang="en-US" b="1" dirty="0"/>
              <a:t>nonlinear explanation model</a:t>
            </a:r>
            <a:r>
              <a:rPr lang="en-US" dirty="0"/>
              <a:t> for faithful explanations.</a:t>
            </a:r>
          </a:p>
          <a:p>
            <a:pPr marL="0" indent="0">
              <a:buNone/>
            </a:pPr>
            <a:r>
              <a:rPr lang="en-US" b="1" dirty="0"/>
              <a:t>Performance Advantage: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Outperforms linear methods in producing </a:t>
            </a:r>
            <a:r>
              <a:rPr lang="en-US" b="1" dirty="0"/>
              <a:t>accurate and descriptive explanations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F3D92-7ACC-F127-01B8-E44807F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9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39B9-837D-3152-D382-380D0D8E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AB2942-EDAD-EBCA-4942-53F2298FB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08" y="1666095"/>
            <a:ext cx="11031492" cy="352580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F2B3-1BEE-CB8C-2726-03524BF9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54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54C9-BDCA-2768-4789-80FDD76A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GraphLIME Explanation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4CC5-7529-C7EC-5650-F7000FF8A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Procedure: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Node Sampling:</a:t>
            </a:r>
            <a:endParaRPr lang="en-US" dirty="0"/>
          </a:p>
          <a:p>
            <a:pPr lvl="1"/>
            <a:r>
              <a:rPr lang="en-US" dirty="0"/>
              <a:t>Collect N-hop neighbors of the red node (node to be explained).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Extraction:</a:t>
            </a:r>
            <a:endParaRPr lang="en-US" dirty="0"/>
          </a:p>
          <a:p>
            <a:pPr lvl="1"/>
            <a:r>
              <a:rPr lang="en-US" dirty="0"/>
              <a:t>Identify key features from the neighborhood (green features in Figure 1).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Feature-Explanation Mapping:</a:t>
            </a:r>
            <a:endParaRPr lang="en-US" dirty="0"/>
          </a:p>
          <a:p>
            <a:pPr lvl="1"/>
            <a:r>
              <a:rPr lang="en-US" dirty="0"/>
              <a:t>Use HSIC Lasso to generate explanations linking features to predictions.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BC9D9-BD60-4E9F-7D51-06A972EB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84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DD3F-688A-28E2-34D3-50B7B7CC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GraphLIME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F5D7-A83D-87A5-62B0-A607BB00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Faithful Local Explanations: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Captures complex, nonlinear feature-prediction relationships.</a:t>
            </a:r>
          </a:p>
          <a:p>
            <a:pPr marL="0" indent="0">
              <a:buNone/>
            </a:pPr>
            <a:r>
              <a:rPr lang="en-US" b="1" dirty="0"/>
              <a:t>Model-Agnostic: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applied to any GNN-based model.</a:t>
            </a:r>
          </a:p>
          <a:p>
            <a:pPr marL="0" indent="0">
              <a:buNone/>
            </a:pPr>
            <a:r>
              <a:rPr lang="en-US" b="1" dirty="0"/>
              <a:t>Enhanced Transparency: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Improves trust and usability of GNNs in real-world applications.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F81FE-2443-3C9F-AE54-BF443620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20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C66A-2934-B6FF-06D6-2D636A41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E06B-061D-2848-ED1E-B2DCF27D8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Datasets Used: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 real-world datasets.</a:t>
            </a:r>
          </a:p>
          <a:p>
            <a:pPr marL="0" indent="0">
              <a:buNone/>
            </a:pPr>
            <a:r>
              <a:rPr lang="en-US" b="1" dirty="0"/>
              <a:t>Results: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GraphLIME provides explanations of an </a:t>
            </a:r>
            <a:r>
              <a:rPr lang="en-US" b="1" dirty="0"/>
              <a:t>extraordinary degree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</a:t>
            </a:r>
            <a:r>
              <a:rPr lang="en-US" b="1" dirty="0"/>
              <a:t>descriptive</a:t>
            </a:r>
            <a:r>
              <a:rPr lang="en-US" dirty="0"/>
              <a:t> and </a:t>
            </a:r>
            <a:r>
              <a:rPr lang="en-US" b="1" dirty="0"/>
              <a:t>interpretable</a:t>
            </a:r>
            <a:r>
              <a:rPr lang="en-US" dirty="0"/>
              <a:t> than existing methods.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C1371-BDFD-BA10-D88A-A019A4A8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3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FA4B-7902-85A5-42F6-DDD778B4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Before This Paper (Related works)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D942-A36D-3301-CE71-7F1E61C8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Graph Neural Networks: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GraphSAGE :</a:t>
            </a:r>
            <a:r>
              <a:rPr lang="en-US" dirty="0"/>
              <a:t> Local neighborhood aggregation.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GAT :</a:t>
            </a:r>
            <a:r>
              <a:rPr lang="en-US" dirty="0"/>
              <a:t> Attention mechanisms for node weighting.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GaAN</a:t>
            </a:r>
            <a:r>
              <a:rPr lang="en-US" b="1" dirty="0"/>
              <a:t> :</a:t>
            </a:r>
            <a:r>
              <a:rPr lang="en-US" dirty="0"/>
              <a:t> Gated attention control for feature fusion.</a:t>
            </a:r>
          </a:p>
          <a:p>
            <a:pPr marL="0" indent="0">
              <a:buNone/>
            </a:pPr>
            <a:r>
              <a:rPr lang="en-US" b="1" dirty="0"/>
              <a:t>Interpretability Methods: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LIME :</a:t>
            </a:r>
            <a:r>
              <a:rPr lang="en-US" dirty="0"/>
              <a:t> Linear explanations for classifiers.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DeepLIFT</a:t>
            </a:r>
            <a:r>
              <a:rPr lang="en-US" b="1" dirty="0"/>
              <a:t> :</a:t>
            </a:r>
            <a:r>
              <a:rPr lang="en-US" dirty="0"/>
              <a:t> Feature attribution for neural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GNNExplainer</a:t>
            </a:r>
            <a:r>
              <a:rPr lang="en-US" b="1" dirty="0"/>
              <a:t> :</a:t>
            </a:r>
            <a:r>
              <a:rPr lang="en-US" dirty="0"/>
              <a:t> Subgraph extraction for GNN interpretation.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Saliency Maps :</a:t>
            </a:r>
            <a:r>
              <a:rPr lang="en-US" dirty="0"/>
              <a:t> Highlighting important features.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2359-88D4-30C4-3729-C15BCC11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76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B189-08D8-992B-4A22-CA8FF42C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D6EEA-F4EF-0152-2BC6-1705B6F5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Advancements: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GraphSAGE 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Inductive framework for node embedding using local neighborhood aggregation.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 Attention Network (GAT) 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Employs attention mechanisms to assign weights to important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Dual Graph Convolutional Network 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Semi-supervised learning with minimal labeled data, focusing on local and global consistency.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4D6D6-58F0-1634-B996-DC0C7BBB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71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1632-4C68-D751-B173-06A067F7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CB63-FFE7-DDC0-7FAE-413950629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Approaches to Interpretability: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Surrogate Models:</a:t>
            </a:r>
            <a:endParaRPr lang="en-US" dirty="0"/>
          </a:p>
          <a:p>
            <a:pPr lvl="1"/>
            <a:r>
              <a:rPr lang="en-US" dirty="0"/>
              <a:t>Approximate the main model using simpler interpretable models.</a:t>
            </a:r>
          </a:p>
          <a:p>
            <a:pPr lvl="2"/>
            <a:r>
              <a:rPr lang="en-US" dirty="0"/>
              <a:t>Examples:</a:t>
            </a:r>
          </a:p>
          <a:p>
            <a:pPr lvl="3"/>
            <a:r>
              <a:rPr lang="en-US" b="1" dirty="0"/>
              <a:t>LIME :</a:t>
            </a:r>
            <a:r>
              <a:rPr lang="en-US" dirty="0"/>
              <a:t> Linear explanations near the prediction.</a:t>
            </a:r>
          </a:p>
          <a:p>
            <a:pPr lvl="3"/>
            <a:r>
              <a:rPr lang="en-US" b="1" dirty="0"/>
              <a:t>BETA :</a:t>
            </a:r>
            <a:r>
              <a:rPr lang="en-US" dirty="0"/>
              <a:t> Balances fidelity and interpretability.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Attribution:</a:t>
            </a:r>
            <a:endParaRPr lang="en-US" dirty="0"/>
          </a:p>
          <a:p>
            <a:pPr lvl="1"/>
            <a:r>
              <a:rPr lang="en-US" dirty="0"/>
              <a:t>Identifies important features or input components for predictions.</a:t>
            </a:r>
          </a:p>
          <a:p>
            <a:pPr lvl="2"/>
            <a:r>
              <a:rPr lang="en-US" dirty="0"/>
              <a:t>Examples:</a:t>
            </a:r>
          </a:p>
          <a:p>
            <a:pPr lvl="3"/>
            <a:r>
              <a:rPr lang="en-US" b="1" dirty="0" err="1"/>
              <a:t>DeepLIFT</a:t>
            </a:r>
            <a:r>
              <a:rPr lang="en-US" b="1" dirty="0"/>
              <a:t> :</a:t>
            </a:r>
            <a:r>
              <a:rPr lang="en-US" dirty="0"/>
              <a:t> Assigns scores based on reference activation.</a:t>
            </a:r>
          </a:p>
          <a:p>
            <a:pPr lvl="3"/>
            <a:r>
              <a:rPr lang="en-US" b="1" dirty="0"/>
              <a:t>Saliency Maps :</a:t>
            </a:r>
            <a:r>
              <a:rPr lang="en-US" dirty="0"/>
              <a:t> Highlights critical input features.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48E1-DA2F-25F3-7820-BCFBCBB3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95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2C12-6E3C-57F1-1736-96CA389D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D789-37C5-6559-3AA0-35DFBB1A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Then why GraphLIME?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Utilizes </a:t>
            </a:r>
            <a:r>
              <a:rPr lang="en-US" b="1" dirty="0"/>
              <a:t>predicted labels</a:t>
            </a:r>
            <a:r>
              <a:rPr lang="en-US" dirty="0"/>
              <a:t> from the node and its neighbors.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Captures </a:t>
            </a:r>
            <a:r>
              <a:rPr lang="en-US" b="1" dirty="0"/>
              <a:t>local nonlinear dependencies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 finite number of features as </a:t>
            </a:r>
            <a:r>
              <a:rPr lang="en-US" b="1" dirty="0"/>
              <a:t>intuitive explanations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820F6-B9D3-075E-66A4-E2CFF843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0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74CB-348E-ED41-1D13-7675863C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0001-70C2-7903-373F-F3D167B4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449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What this paper is about?</a:t>
            </a:r>
          </a:p>
          <a:p>
            <a:r>
              <a:rPr lang="en-US" dirty="0"/>
              <a:t>Deep Neural Networks</a:t>
            </a:r>
          </a:p>
          <a:p>
            <a:r>
              <a:rPr lang="en-US" dirty="0"/>
              <a:t>Graph </a:t>
            </a:r>
            <a:r>
              <a:rPr lang="en-US" dirty="0" err="1"/>
              <a:t>Stuctured</a:t>
            </a:r>
            <a:r>
              <a:rPr lang="en-US" dirty="0"/>
              <a:t> Data</a:t>
            </a:r>
          </a:p>
          <a:p>
            <a:r>
              <a:rPr lang="en-US" dirty="0"/>
              <a:t>Graph Neural Networks</a:t>
            </a:r>
          </a:p>
          <a:p>
            <a:r>
              <a:rPr lang="en-US" dirty="0"/>
              <a:t>Introduction to GraphLIME</a:t>
            </a:r>
          </a:p>
          <a:p>
            <a:r>
              <a:rPr lang="en-US" dirty="0"/>
              <a:t>Related works</a:t>
            </a:r>
          </a:p>
          <a:p>
            <a:r>
              <a:rPr lang="en-US" dirty="0"/>
              <a:t>Proposed method: Procedures and Algorithm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Code</a:t>
            </a:r>
          </a:p>
          <a:p>
            <a:r>
              <a:rPr lang="en-US" dirty="0"/>
              <a:t>Results and evaluation</a:t>
            </a:r>
          </a:p>
          <a:p>
            <a:r>
              <a:rPr lang="en-US" dirty="0"/>
              <a:t>Conclusion and future direction</a:t>
            </a:r>
          </a:p>
          <a:p>
            <a:r>
              <a:rPr lang="en-US" dirty="0"/>
              <a:t>Screenshots of complete code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D77C1-ED96-E56B-F124-034CF068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89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DF8D-E882-9B12-44F7-FF9CDEF1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95E9E-C94A-82F2-33C8-BFD46778E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789" y="191775"/>
            <a:ext cx="8714422" cy="58539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985FB5-7A3E-C4D2-9CF5-B19AA787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94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61DB-0F20-6377-0390-79B6FCF2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Nonlinear vs Linear Explanation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F0CE-62EA-7A9D-BC61-1FB56B98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Linear Models (Blue Line):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Struggle to approximate complex decision boundaries in GNNs.</a:t>
            </a:r>
          </a:p>
          <a:p>
            <a:pPr marL="0" indent="0">
              <a:buNone/>
            </a:pPr>
            <a:r>
              <a:rPr lang="en-US" b="1" dirty="0"/>
              <a:t>Nonlinear Models (Red Line):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Accurately approximate decision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more informative features for explanations.</a:t>
            </a:r>
          </a:p>
          <a:p>
            <a:pPr marL="0" indent="0">
              <a:buNone/>
            </a:pPr>
            <a:r>
              <a:rPr lang="en-US" dirty="0"/>
              <a:t>(refer to above figure)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B0BAF-9902-D1E0-16A1-BCBFB4B5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5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CB1C-14DF-9CFF-AFA5-A4F095351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from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DE8D9-CFA8-04FD-4068-644562C5E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GNNs Have Powerful Representation Capabilities: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Recent developments enable learning from complex graph data.</a:t>
            </a:r>
          </a:p>
          <a:p>
            <a:pPr marL="0" indent="0">
              <a:buNone/>
            </a:pPr>
            <a:r>
              <a:rPr lang="en-US" b="1" dirty="0"/>
              <a:t>Interpretability Remains a Key Challenge: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Existing methods (LIME, saliency maps, etc.) are inadequate for GNNs.</a:t>
            </a:r>
          </a:p>
          <a:p>
            <a:pPr marL="0" indent="0">
              <a:buNone/>
            </a:pPr>
            <a:r>
              <a:rPr lang="en-US" b="1" dirty="0" err="1"/>
              <a:t>GraphLIME’s</a:t>
            </a:r>
            <a:r>
              <a:rPr lang="en-US" b="1" dirty="0"/>
              <a:t> Novelty: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Nonlinear explanation framework that captures both </a:t>
            </a:r>
            <a:r>
              <a:rPr lang="en-US" b="1" dirty="0"/>
              <a:t>feature dependencies</a:t>
            </a:r>
            <a:r>
              <a:rPr lang="en-US" dirty="0"/>
              <a:t> and </a:t>
            </a:r>
            <a:r>
              <a:rPr lang="en-US" b="1" dirty="0"/>
              <a:t>graph structure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E0041-FAC5-86FD-D8B7-3A460646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2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AA19-C2E4-ABA5-9F7E-873BA7B2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1767-8DA9-B28C-DF5F-1B64DE5A8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38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 getting deeper into proposed method of GraphLIME, let us get an overview again.</a:t>
            </a:r>
          </a:p>
          <a:p>
            <a:pPr marL="0" indent="0">
              <a:buNone/>
            </a:pPr>
            <a:r>
              <a:rPr lang="en-US" b="1" dirty="0"/>
              <a:t>GraphLIME:</a:t>
            </a:r>
            <a:r>
              <a:rPr lang="en-US" dirty="0"/>
              <a:t> Local Interpretable Model Explanation for GNNs.</a:t>
            </a:r>
          </a:p>
          <a:p>
            <a:pPr marL="0" indent="0">
              <a:buNone/>
            </a:pPr>
            <a:r>
              <a:rPr lang="en-US" b="1" dirty="0"/>
              <a:t>Objective:</a:t>
            </a:r>
          </a:p>
          <a:p>
            <a:r>
              <a:rPr lang="en-US" dirty="0"/>
              <a:t>Provide </a:t>
            </a:r>
            <a:r>
              <a:rPr lang="en-US" b="1" dirty="0"/>
              <a:t>nonlinear, locally faithful explanations</a:t>
            </a:r>
            <a:r>
              <a:rPr lang="en-US" dirty="0"/>
              <a:t> for GNN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</a:t>
            </a:r>
            <a:r>
              <a:rPr lang="en-US" b="1" dirty="0"/>
              <a:t>representative features</a:t>
            </a:r>
            <a:r>
              <a:rPr lang="en-US" dirty="0"/>
              <a:t> in the subgraph of the node being explained.</a:t>
            </a:r>
          </a:p>
          <a:p>
            <a:pPr marL="0" indent="0">
              <a:buNone/>
            </a:pPr>
            <a:r>
              <a:rPr lang="en-US" b="1" dirty="0"/>
              <a:t>Key Advantage: </a:t>
            </a:r>
            <a:r>
              <a:rPr lang="en-US" dirty="0"/>
              <a:t>Model-agnostic framework that works with any GNN.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4D11E-B20A-6F82-AF92-4DE67695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78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69CD-58C0-D870-DFFB-7A9591EB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GraphLIME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C6F57-FCF6-D117-88B8-67C7C8C61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Problem Setting: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Graph node v: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Has a feature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​ are human-understandable.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Explanation Model 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Belongs to a class G of interpretable models (e.g., decision trees, linear regressions).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this paper: </a:t>
                </a:r>
                <a:r>
                  <a:rPr lang="en-US" b="1" dirty="0"/>
                  <a:t>Hilbert-Schmidt Independence Criterion (HSIC) Lasso.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GNN Model f: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Predicts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the probability or binary class indicator for node v.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C6F57-FCF6-D117-88B8-67C7C8C61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450FF-42D5-E406-3C7D-06D558B7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266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7D49-ADB2-230C-0F1D-77E98666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GraphLIME Explanation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11926-45D9-84F7-9448-D73AE69AF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Key Components:</a:t>
                </a:r>
                <a:endParaRPr lang="en-US" dirty="0"/>
              </a:p>
              <a:p>
                <a:pPr>
                  <a:buFont typeface="+mj-lt"/>
                  <a:buAutoNum type="arabicPeriod"/>
                </a:pPr>
                <a:r>
                  <a:rPr lang="en-US" b="1" dirty="0"/>
                  <a:t>Sampling Local Neighborhood:</a:t>
                </a:r>
                <a:endParaRPr lang="en-US" dirty="0"/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Capture local structure of the graph with an </a:t>
                </a:r>
                <a:r>
                  <a:rPr lang="en-US" b="1" dirty="0"/>
                  <a:t>N-hop neighborhood</a:t>
                </a:r>
                <a:r>
                  <a:rPr lang="en-US" dirty="0"/>
                  <a:t> of the node v.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Represented as a </a:t>
                </a:r>
                <a:r>
                  <a:rPr lang="en-US" b="1" dirty="0"/>
                  <a:t>local information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where n is the number of neighbors.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b="1" dirty="0"/>
                  <a:t>Explanation Model g:</a:t>
                </a:r>
                <a:endParaRPr lang="en-US" dirty="0"/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Nonlinear model (e.g., HSIC Lasso) that approximates f locally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Provides interpretable explanations.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411926-45D9-84F7-9448-D73AE69AF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E1905-17A1-D172-002F-FCB410E9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0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3408-00F3-B171-C112-82B5A6A2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GraphLIME Optimization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DA8D9-7AC6-E016-9213-0435E3A05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Formulation: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where: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l-GR" dirty="0"/>
                  <a:t>ζ(</a:t>
                </a:r>
                <a:r>
                  <a:rPr lang="en-US" dirty="0"/>
                  <a:t>v):Set of representative features for node v.</a:t>
                </a:r>
              </a:p>
              <a:p>
                <a:r>
                  <a:rPr lang="en-US" dirty="0"/>
                  <a:t>g(f,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 Explanation model optimized to approximate f locally using neighborhood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​.</a:t>
                </a:r>
              </a:p>
              <a:p>
                <a:pPr marL="0" indent="0">
                  <a:buNone/>
                </a:pPr>
                <a:r>
                  <a:rPr lang="en-US" b="1" dirty="0"/>
                  <a:t>Output: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set of features </a:t>
                </a:r>
                <a:r>
                  <a:rPr lang="el-GR" dirty="0"/>
                  <a:t>ζ(</a:t>
                </a:r>
                <a:r>
                  <a:rPr lang="en-US" dirty="0"/>
                  <a:t>v) that explain the prediction of f for node v.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DA8D9-7AC6-E016-9213-0435E3A05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DEBF3C-F70F-7F05-B98C-6757671CA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056" y="2265872"/>
            <a:ext cx="2903325" cy="72661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F9A32-A804-7E28-3919-E50BA5C7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891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CEC3-20BD-1E9C-3C01-73D3DE1F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Explanation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E28BA-60E5-D29E-8BD4-616C1A37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Why Nonlinear Models?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GNNs have </a:t>
            </a:r>
            <a:r>
              <a:rPr lang="en-US" b="1" dirty="0"/>
              <a:t>nonlinear decision boundaries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Linear models may fail to approximate these boundaries faithfully.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HSIC Lasso: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Kernel-based feature selection algorithm.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Captures </a:t>
            </a:r>
            <a:r>
              <a:rPr lang="en-US" b="1" dirty="0"/>
              <a:t>nonlinear dependencies</a:t>
            </a:r>
            <a:r>
              <a:rPr lang="en-US" dirty="0"/>
              <a:t> between features and outputs.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F7E30-6B17-7A78-2F1E-81AA25C0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14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E07F-27CC-32BB-A714-B4A08086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D4D62-5AE7-EEB4-3DF9-5F3A60AB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Why N-Hop Neighborhoods?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GNN predictions depend on the local graph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Sampling </a:t>
            </a:r>
            <a:r>
              <a:rPr lang="en-US" b="1" dirty="0"/>
              <a:t>N-hop neighbors</a:t>
            </a:r>
            <a:r>
              <a:rPr lang="en-US" dirty="0"/>
              <a:t> ensures explanations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Localized:</a:t>
            </a:r>
            <a:r>
              <a:rPr lang="en-US" dirty="0"/>
              <a:t> Focus on immediate context of the node.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Faithful:</a:t>
            </a:r>
            <a:r>
              <a:rPr lang="en-US" dirty="0"/>
              <a:t> Capture structural and feature dependencies.</a:t>
            </a:r>
          </a:p>
          <a:p>
            <a:pPr marL="0" indent="0">
              <a:buNone/>
            </a:pPr>
            <a:r>
              <a:rPr lang="en-US" b="1" dirty="0"/>
              <a:t>Subgraph Formation: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Sampled neighbors form a subgraph around 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subgraph is used as input for the explanation model 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1E191-B454-3DA6-4E55-80DB5CFF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03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5461-34DE-5CD4-9F0E-85DEA0F0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GraphLIME Framework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F677C-5EEE-CC6F-F860-39E657A39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b="1" dirty="0"/>
                  <a:t>Input:</a:t>
                </a:r>
                <a:endParaRPr lang="en-US" dirty="0"/>
              </a:p>
              <a:p>
                <a:pPr lvl="1"/>
                <a:r>
                  <a:rPr lang="en-US" dirty="0"/>
                  <a:t>GNN model f, node v, and its N-hop neighborhood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b="1" dirty="0"/>
                  <a:t>Explanation Model:</a:t>
                </a:r>
                <a:endParaRPr lang="en-US" dirty="0"/>
              </a:p>
              <a:p>
                <a:pPr lvl="1"/>
                <a:r>
                  <a:rPr lang="en-US" dirty="0"/>
                  <a:t>Use HSIC Lasso to approximate f locally.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b="1" dirty="0"/>
                  <a:t>Output:</a:t>
                </a:r>
                <a:endParaRPr lang="en-US" dirty="0"/>
              </a:p>
              <a:p>
                <a:pPr lvl="1"/>
                <a:r>
                  <a:rPr lang="en-US" dirty="0"/>
                  <a:t>A set of </a:t>
                </a:r>
                <a:r>
                  <a:rPr lang="en-US" b="1" dirty="0"/>
                  <a:t>representative features </a:t>
                </a:r>
                <a:r>
                  <a:rPr lang="el-GR" b="1" dirty="0"/>
                  <a:t>ζ(</a:t>
                </a:r>
                <a:r>
                  <a:rPr lang="en-US" b="1" dirty="0"/>
                  <a:t>v) </a:t>
                </a:r>
                <a:r>
                  <a:rPr lang="en-US" dirty="0"/>
                  <a:t>that explain v’s prediction.</a:t>
                </a:r>
              </a:p>
              <a:p>
                <a:pPr marL="0" indent="0">
                  <a:buNone/>
                </a:pPr>
                <a:r>
                  <a:rPr lang="en-US" b="1" dirty="0"/>
                  <a:t>Advantage: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Combines feature and structural information for </a:t>
                </a:r>
                <a:r>
                  <a:rPr lang="en-US" b="1" dirty="0"/>
                  <a:t>intuitive explanations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F677C-5EEE-CC6F-F860-39E657A39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2F0AF-BB0A-E3B0-24EA-6C40CAFF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FF70-1C9E-C870-66F5-ED9A19D8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F9B39B-681F-2482-6C5A-750AD06CE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167" y="1487079"/>
            <a:ext cx="10639666" cy="366983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9F87D-C678-64AE-FEE7-E1FC9139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7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683C-D460-E270-A693-402EFB59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for Local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FC2F-FA71-A774-6D21-64C5FF43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Why Consider Neighbors in Graphs?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GNNs predict a node’s label based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node’s own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Correlations with the features of neighboring nodes.</a:t>
            </a:r>
          </a:p>
          <a:p>
            <a:pPr marL="0" indent="0">
              <a:buNone/>
            </a:pPr>
            <a:r>
              <a:rPr lang="en-US" b="1" dirty="0"/>
              <a:t>Key Idea: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Local explanations must capture the </a:t>
            </a:r>
            <a:r>
              <a:rPr lang="en-US" b="1" dirty="0"/>
              <a:t>information aggregation</a:t>
            </a:r>
            <a:r>
              <a:rPr lang="en-US" dirty="0"/>
              <a:t> between a node and its neighbors.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C9AA7-EA40-2089-6776-0A481317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8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347B-CE92-D7A1-6434-5CC86D0B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N-hop Network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B033-ED8D-A5C8-9178-0CC83E0D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an N-hop Network?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subgraph containing a node v and all nodes within N hops from 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 all edges connecting these nodes.</a:t>
            </a:r>
          </a:p>
          <a:p>
            <a:pPr marL="0" indent="0">
              <a:buNone/>
            </a:pPr>
            <a:r>
              <a:rPr lang="en-US" b="1" dirty="0"/>
              <a:t>Why N-hop Sampling?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Captures </a:t>
            </a:r>
            <a:r>
              <a:rPr lang="en-US" b="1" dirty="0"/>
              <a:t>local behavior</a:t>
            </a:r>
            <a:r>
              <a:rPr lang="en-US" dirty="0"/>
              <a:t> of the GNN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explanations reflect </a:t>
            </a:r>
            <a:r>
              <a:rPr lang="en-US" b="1" dirty="0"/>
              <a:t>both feature and structure correlations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A6F4A-2FD1-FE29-88A8-5FD2ADA0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75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DC9B-C7D0-4596-1717-2B351ED8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N-hop Sampling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03AFB5-4220-D92C-D6D8-1782BBB62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Input: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Node v.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GNN model f.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Set of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 within N-hops.</a:t>
                </a:r>
              </a:p>
              <a:p>
                <a:pPr marL="0" indent="0">
                  <a:buNone/>
                </a:pPr>
                <a:r>
                  <a:rPr lang="en-US" b="1" dirty="0"/>
                  <a:t>Output: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Feature matrix: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],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feature vector of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and m =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|</a:t>
                </a:r>
              </a:p>
              <a:p>
                <a:pPr marL="0" indent="0">
                  <a:buNone/>
                </a:pPr>
                <a:r>
                  <a:rPr lang="en-US" b="1" dirty="0"/>
                  <a:t>Prediction labels: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),∀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.Used as input for the explanation model g.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03AFB5-4220-D92C-D6D8-1782BBB62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D209-62A8-303A-364E-D18CC32C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426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EECE-B90D-DFD2-B636-BC9BAF5D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GraphLIME Sampling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229D4-66D6-B0EE-32EA-52EE3C1E11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Node v: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Identify the target node to explain.</a:t>
                </a:r>
              </a:p>
              <a:p>
                <a:r>
                  <a:rPr lang="en-US" b="1" dirty="0"/>
                  <a:t>N-hop Neighborhood Sampling: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Construct the subgraph of N-hop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​.</a:t>
                </a:r>
              </a:p>
              <a:p>
                <a:r>
                  <a:rPr lang="en-US" b="1" dirty="0"/>
                  <a:t>Feature Matrix:</a:t>
                </a:r>
              </a:p>
              <a:p>
                <a:r>
                  <a:rPr lang="en-US" dirty="0"/>
                  <a:t>Extract feature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].</a:t>
                </a:r>
              </a:p>
              <a:p>
                <a:r>
                  <a:rPr lang="en-US" b="1" dirty="0"/>
                  <a:t>Predictions as Labels: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), the predicted labels from GNN f.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229D4-66D6-B0EE-32EA-52EE3C1E1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B3E10-A151-BD17-A16E-67025F993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60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471F-0E8D-7F7F-723D-83B782CD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N-hop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C70F9-8015-1531-CCCD-BB8256F28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Localized Explanations: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Focuses on the immediate context of the node.</a:t>
            </a:r>
          </a:p>
          <a:p>
            <a:pPr marL="0" indent="0">
              <a:buNone/>
            </a:pPr>
            <a:r>
              <a:rPr lang="en-US" b="1" dirty="0"/>
              <a:t>Faithful Representation: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both: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Node feature dependencies.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Structural correlations in the graph.</a:t>
            </a:r>
          </a:p>
          <a:p>
            <a:pPr marL="0" indent="0">
              <a:buNone/>
            </a:pPr>
            <a:r>
              <a:rPr lang="en-US" b="1" dirty="0"/>
              <a:t>Scalability: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Flexible choice of N ensures adaptability to large and small graphs.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4760D-F55A-E036-CDF1-124FAF14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11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FAC0-1054-7E9E-3541-3F1262FE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GraphLIME Framework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47B82-0141-B7F5-CEA3-50DA054B8E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Combining Sampling with Explanation Model: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N-hop Neighborhood Sampling:</a:t>
                </a:r>
                <a:endParaRPr lang="en-US" dirty="0"/>
              </a:p>
              <a:p>
                <a:pPr marL="742950" lvl="1" indent="-285750"/>
                <a:r>
                  <a:rPr lang="en-US" dirty="0"/>
                  <a:t>Provides the local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predictions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Nonlinear Explanation Model: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HSIC Lasso approximates the GNN locally to generate intuitive explanations.</a:t>
                </a:r>
              </a:p>
              <a:p>
                <a:pPr marL="0" indent="0">
                  <a:buNone/>
                </a:pPr>
                <a:r>
                  <a:rPr lang="en-US" b="1" dirty="0"/>
                  <a:t>Output: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 set of </a:t>
                </a:r>
                <a:r>
                  <a:rPr lang="en-US" b="1" dirty="0"/>
                  <a:t>features and structural relationships</a:t>
                </a:r>
                <a:r>
                  <a:rPr lang="en-US" dirty="0"/>
                  <a:t> that explain node v’s prediction.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47B82-0141-B7F5-CEA3-50DA054B8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CCA10-6B2F-92F7-1C24-C025C3A0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449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A318-6F01-8F40-E05C-5B93E6D8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Explanation Model: HSIC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90FB-1104-2E13-BB74-1A5A3C34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HSIC Lasso?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supervised nonlinear feature selection method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Captures </a:t>
            </a:r>
            <a:r>
              <a:rPr lang="en-US" b="1" dirty="0"/>
              <a:t>nonlinear dependencies</a:t>
            </a:r>
            <a:r>
              <a:rPr lang="en-US" dirty="0"/>
              <a:t> between features and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as the explanation model in </a:t>
            </a:r>
            <a:r>
              <a:rPr lang="en-US" b="1" dirty="0"/>
              <a:t>GraphLIME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Why HSIC Lasso?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Selects the most </a:t>
            </a:r>
            <a:r>
              <a:rPr lang="en-US" b="1" dirty="0"/>
              <a:t>representative features</a:t>
            </a:r>
            <a:r>
              <a:rPr lang="en-US" dirty="0"/>
              <a:t> from the N-hop neighborhood.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sparse, interpretable explanations.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3C7D-07D1-14B4-CB9C-C3EF0025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721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6714-003B-3D6C-B2BF-E58129E7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HSIC Lasso Input and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CCAC87-522B-817E-5A9B-D9DD63C16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Inputs: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GNN model f.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Node v to be explained.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Neighbor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  <a:p>
                <a:r>
                  <a:rPr lang="en-US" dirty="0"/>
                  <a:t>Prediction labels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]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b="1" dirty="0"/>
                  <a:t>Output: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Coefficient vector </a:t>
                </a:r>
                <a:r>
                  <a:rPr lang="el-GR" dirty="0"/>
                  <a:t>β </a:t>
                </a:r>
                <a:r>
                  <a:rPr lang="en-US" dirty="0"/>
                  <a:t>selecting top-K features for explanation.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CCAC87-522B-817E-5A9B-D9DD63C16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A0C40-4224-B605-C4E7-9E2B731F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02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DAA0-CE1F-48B3-D6C9-B760B09E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HSIC Lasso Optimization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42DC2-EBF8-12F8-B638-5F561BDB7E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Where: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L: Kernel matrix for prediction labels.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: Kernel matrix for the k-</a:t>
                </a:r>
                <a:r>
                  <a:rPr lang="en-US" dirty="0" err="1"/>
                  <a:t>th</a:t>
                </a:r>
                <a:r>
                  <a:rPr lang="en-US" dirty="0"/>
                  <a:t> feature.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∥⋅∥F​: </a:t>
                </a:r>
                <a:r>
                  <a:rPr lang="en-US" dirty="0" err="1"/>
                  <a:t>Frobenius</a:t>
                </a:r>
                <a:r>
                  <a:rPr lang="en-US" dirty="0"/>
                  <a:t> norm.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l-GR" dirty="0"/>
                  <a:t>ρ: </a:t>
                </a:r>
                <a:r>
                  <a:rPr lang="en-US" dirty="0"/>
                  <a:t>Regularization parameter for sparsity.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l-GR" dirty="0"/>
                  <a:t>β: </a:t>
                </a:r>
                <a:r>
                  <a:rPr lang="en-US" dirty="0"/>
                  <a:t>Feature selection coefficients.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42DC2-EBF8-12F8-B638-5F561BDB7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B5BBA6A-ADE2-F311-8566-933637FB5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60" y="1700416"/>
            <a:ext cx="3523986" cy="12578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746C0-F922-7890-6497-304C75F0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81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6E9A-60AC-16B2-6F19-872A56DF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7C3F-178E-8FF8-47B8-0E3C45B6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Parameters: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σ</a:t>
            </a:r>
            <a:r>
              <a:rPr lang="en-US" dirty="0"/>
              <a:t>x, </a:t>
            </a:r>
            <a:r>
              <a:rPr lang="el-GR" dirty="0"/>
              <a:t>σ</a:t>
            </a:r>
            <a:r>
              <a:rPr lang="en-US" dirty="0"/>
              <a:t>y​: Gaussian kernel widths.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Gaussian kernels ensure smooth, nonlinear mapping.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E78FB-1B1C-0CD1-F418-DA2E7D42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71" y="1825625"/>
            <a:ext cx="4501992" cy="17742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C5DC3-21EC-F36E-7FED-BD7EF343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5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5095-6E5D-D218-CB9E-2C073AB8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paper is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615D9-6B6D-9013-26F2-3D5D91EC1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This paper introduces a model agnostic explanation framework named GraphLIME which is specifically designed for Graph Neural Networks (GNNs)</a:t>
            </a:r>
          </a:p>
          <a:p>
            <a:pPr marL="0" indent="0">
              <a:buNone/>
            </a:pPr>
            <a:r>
              <a:rPr lang="en-US" sz="2600" b="1" dirty="0"/>
              <a:t>Impact: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Sets a foundation for </a:t>
            </a:r>
            <a:r>
              <a:rPr lang="en-US" sz="2600" b="1" dirty="0"/>
              <a:t>interpretable machine learning</a:t>
            </a:r>
            <a:r>
              <a:rPr lang="en-US" sz="2600" dirty="0"/>
              <a:t> in graph-based domains.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Demonstrated effectiveness on real-world datasets (</a:t>
            </a:r>
            <a:r>
              <a:rPr lang="en-US" sz="2600" b="1" dirty="0"/>
              <a:t>Cora</a:t>
            </a:r>
            <a:r>
              <a:rPr lang="en-US" sz="2600" dirty="0"/>
              <a:t> and </a:t>
            </a:r>
            <a:r>
              <a:rPr lang="en-US" sz="2600" b="1" dirty="0" err="1"/>
              <a:t>Pubmed</a:t>
            </a:r>
            <a:r>
              <a:rPr lang="en-US" sz="2600" dirty="0"/>
              <a:t>) using popular GNN models (</a:t>
            </a:r>
            <a:r>
              <a:rPr lang="en-US" sz="2600" b="1" dirty="0"/>
              <a:t>GraphSAGE</a:t>
            </a:r>
            <a:r>
              <a:rPr lang="en-US" sz="2600" dirty="0"/>
              <a:t>, </a:t>
            </a:r>
            <a:r>
              <a:rPr lang="en-US" sz="2600" b="1" dirty="0"/>
              <a:t>GAT</a:t>
            </a:r>
            <a:r>
              <a:rPr lang="en-US" sz="26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Provides practical tools for </a:t>
            </a:r>
            <a:r>
              <a:rPr lang="en-US" sz="2600" b="1" dirty="0"/>
              <a:t>trust evaluation</a:t>
            </a:r>
            <a:r>
              <a:rPr lang="en-US" sz="2600" dirty="0"/>
              <a:t> and </a:t>
            </a:r>
            <a:r>
              <a:rPr lang="en-US" sz="2600" b="1" dirty="0"/>
              <a:t>classifier comparison</a:t>
            </a:r>
            <a:r>
              <a:rPr lang="en-US" sz="2600" dirty="0"/>
              <a:t>, advancing the usability of GNNs in critical applications like social networks, biology, and recommendation systems.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C2BF6-E7E2-C0D1-4826-4676991D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26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4318-10C3-C716-15ED-E17C40CD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Graph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D8DA5-B181-D9AB-FD0C-9F0AB77EB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 Graphs: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 adjacency matrix A with self-loops: K∘A and L∘A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∘: Elementwise product.</a:t>
            </a:r>
          </a:p>
          <a:p>
            <a:r>
              <a:rPr lang="en-US" b="1" dirty="0"/>
              <a:t>Why?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Embeds structural information directly into the kernel matrices.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Improves fidelity of explanations for graph data.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57D47-080C-1358-8CCD-DEC9FE7F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75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9159-10E3-7B4F-AB43-9DFBC224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C2EFA-9378-C469-1F11-9E30FBB98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Algorithm: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/>
              <a:t>nonnegative least angle regression (LARS)</a:t>
            </a:r>
            <a:r>
              <a:rPr lang="en-US" dirty="0"/>
              <a:t> to optimize the objective.</a:t>
            </a:r>
          </a:p>
          <a:p>
            <a:pPr>
              <a:buFont typeface="+mj-lt"/>
              <a:buAutoNum type="arabicPeriod"/>
            </a:pPr>
            <a:r>
              <a:rPr lang="en-US" dirty="0"/>
              <a:t>Solve for the sparse coefficient vector </a:t>
            </a:r>
            <a:r>
              <a:rPr lang="el-GR" dirty="0"/>
              <a:t>β:</a:t>
            </a:r>
          </a:p>
          <a:p>
            <a:pPr lvl="1"/>
            <a:r>
              <a:rPr lang="en-US" dirty="0"/>
              <a:t>Enforces sparsity with ℓ1​-norm.</a:t>
            </a:r>
          </a:p>
          <a:p>
            <a:pPr>
              <a:buFont typeface="+mj-lt"/>
              <a:buAutoNum type="arabicPeriod"/>
            </a:pPr>
            <a:r>
              <a:rPr lang="en-US" dirty="0"/>
              <a:t>Select top-K features with the largest coefficients in </a:t>
            </a:r>
            <a:r>
              <a:rPr lang="el-GR" dirty="0"/>
              <a:t>β.</a:t>
            </a:r>
          </a:p>
          <a:p>
            <a:pPr marL="0" indent="0">
              <a:buNone/>
            </a:pPr>
            <a:r>
              <a:rPr lang="en-US" b="1" dirty="0"/>
              <a:t>Output: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Top-K features explaining the prediction of node v.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9093E-2CAA-1A35-0040-0A498B96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13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3A2A-E236-2DCC-F94C-965689C8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HSIC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B4A4-6E93-221A-1D2C-BB0FDBA97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Nonlinear Feature Selection: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Captures complex dependencies between features and predictions.</a:t>
            </a:r>
          </a:p>
          <a:p>
            <a:pPr marL="0" indent="0">
              <a:buNone/>
            </a:pPr>
            <a:r>
              <a:rPr lang="en-US" b="1" dirty="0"/>
              <a:t>Sparse Explanations: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Identifies only the most important features.</a:t>
            </a:r>
          </a:p>
          <a:p>
            <a:pPr marL="0" indent="0">
              <a:buNone/>
            </a:pPr>
            <a:r>
              <a:rPr lang="en-US" b="1" dirty="0"/>
              <a:t>Graph Compatibility: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Integrates graph structure with adjacency matrix A.</a:t>
            </a:r>
          </a:p>
          <a:p>
            <a:pPr marL="0" indent="0">
              <a:buNone/>
            </a:pPr>
            <a:r>
              <a:rPr lang="en-US" b="1" dirty="0"/>
              <a:t>Interpretable Results: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human-understandable explanations.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FFFBA-E214-9B84-1878-52382677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0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28A4-0377-8773-FC50-31FF54DB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HSIC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AE97-47B4-4735-6B53-246E4EF24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Concepts: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HSIC Lasso</a:t>
            </a:r>
            <a:r>
              <a:rPr lang="en-US" dirty="0"/>
              <a:t> combines principles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Minimum Redundancy Maximum Relevance (</a:t>
            </a:r>
            <a:r>
              <a:rPr lang="en-US" b="1" dirty="0" err="1"/>
              <a:t>mRMR</a:t>
            </a:r>
            <a:r>
              <a:rPr lang="en-US" b="1" dirty="0"/>
              <a:t>):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Selects features with high dependency on outputs while reducing redundancy.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Hilbert-Schmidt Independence Criterion (HSIC):</a:t>
            </a: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Measures independence between two random variables.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Larger HSIC value → Stronger dependency.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31138-6CEC-5375-40AD-84A0080B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53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0473-6D21-19F1-D0CF-BE8198F8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HSIC Lasso (2)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F08B-4965-ADB3-2005-1CB6C952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Why It Works: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Selects features with maximum relevance to predictions (NHSIC(</a:t>
            </a:r>
            <a:r>
              <a:rPr lang="en-US" dirty="0" err="1"/>
              <a:t>fk,y</a:t>
            </a:r>
            <a:r>
              <a:rPr lang="en-US" dirty="0"/>
              <a:t>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Eliminates redundant features by minimizing dependency between selected features (NHSIC(</a:t>
            </a:r>
            <a:r>
              <a:rPr lang="en-US" dirty="0" err="1"/>
              <a:t>fk</a:t>
            </a:r>
            <a:r>
              <a:rPr lang="en-US" dirty="0"/>
              <a:t>​,</a:t>
            </a:r>
            <a:r>
              <a:rPr lang="en-US" dirty="0" err="1"/>
              <a:t>fm</a:t>
            </a:r>
            <a:r>
              <a:rPr lang="en-US" dirty="0"/>
              <a:t>​)).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0D21C-0875-F7D4-3B6E-A51DE2C5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08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4507-741F-E250-3C28-A312EC84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Equation for HSIC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455C3-BD81-50C2-1E60-7C8E70DD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1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Rewriting the HSIC Lasso objective (simplified):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Interpretation: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NHSIC(</a:t>
            </a:r>
            <a:r>
              <a:rPr lang="en-US" dirty="0" err="1"/>
              <a:t>fk,y</a:t>
            </a:r>
            <a:r>
              <a:rPr lang="en-US" dirty="0"/>
              <a:t>):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Measures dependency of feature </a:t>
            </a:r>
            <a:r>
              <a:rPr lang="en-US" dirty="0" err="1"/>
              <a:t>fk</a:t>
            </a:r>
            <a:r>
              <a:rPr lang="en-US" dirty="0"/>
              <a:t> and </a:t>
            </a:r>
            <a:r>
              <a:rPr lang="en-US" dirty="0" err="1"/>
              <a:t>fm</a:t>
            </a:r>
            <a:r>
              <a:rPr lang="en-US" dirty="0"/>
              <a:t> on the output 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Larger NHSIC(</a:t>
            </a:r>
            <a:r>
              <a:rPr lang="en-US" dirty="0" err="1"/>
              <a:t>fk,y</a:t>
            </a:r>
            <a:r>
              <a:rPr lang="en-US" dirty="0"/>
              <a:t>) → Feature is more relevant.</a:t>
            </a:r>
          </a:p>
          <a:p>
            <a:pPr>
              <a:buFont typeface="+mj-lt"/>
              <a:buAutoNum type="arabicPeriod"/>
            </a:pPr>
            <a:r>
              <a:rPr lang="en-US" dirty="0"/>
              <a:t>NHSIC(</a:t>
            </a:r>
            <a:r>
              <a:rPr lang="en-US" dirty="0" err="1"/>
              <a:t>fk,fm</a:t>
            </a:r>
            <a:r>
              <a:rPr lang="en-US" dirty="0"/>
              <a:t>):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Measures redundancy between features </a:t>
            </a:r>
            <a:r>
              <a:rPr lang="en-US" dirty="0" err="1"/>
              <a:t>fk</a:t>
            </a:r>
            <a:r>
              <a:rPr lang="en-US" dirty="0"/>
              <a:t>​ and </a:t>
            </a:r>
            <a:r>
              <a:rPr lang="en-US" dirty="0" err="1"/>
              <a:t>fm</a:t>
            </a:r>
            <a:r>
              <a:rPr lang="en-US" dirty="0"/>
              <a:t>​.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Larger NHSIC(</a:t>
            </a:r>
            <a:r>
              <a:rPr lang="en-US" dirty="0" err="1"/>
              <a:t>fk</a:t>
            </a:r>
            <a:r>
              <a:rPr lang="en-US" dirty="0"/>
              <a:t>​,</a:t>
            </a:r>
            <a:r>
              <a:rPr lang="en-US" dirty="0" err="1"/>
              <a:t>fm</a:t>
            </a:r>
            <a:r>
              <a:rPr lang="en-US" dirty="0"/>
              <a:t>​) → Features are redundant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246E5-605D-80A4-1593-F24773B0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69" y="2126510"/>
            <a:ext cx="5189670" cy="16232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8812F-E10B-34AE-AF1F-0ACAAD77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34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2F02-7FEF-A3E5-FBB1-297CDE46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by HSIC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7763-7B29-67EF-C251-6B809BF72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HSIC Lasso Works: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Relevant features (NHSIC(</a:t>
            </a:r>
            <a:r>
              <a:rPr lang="en-US" dirty="0" err="1"/>
              <a:t>fk,y</a:t>
            </a:r>
            <a:r>
              <a:rPr lang="en-US" dirty="0"/>
              <a:t>)):</a:t>
            </a:r>
          </a:p>
          <a:p>
            <a:pPr lvl="1"/>
            <a:r>
              <a:rPr lang="en-US" dirty="0"/>
              <a:t>Large </a:t>
            </a:r>
            <a:r>
              <a:rPr lang="el-GR" dirty="0"/>
              <a:t>β</a:t>
            </a:r>
            <a:r>
              <a:rPr lang="en-US" dirty="0"/>
              <a:t>k values for features strongly dependent on y.</a:t>
            </a:r>
          </a:p>
          <a:p>
            <a:pPr>
              <a:buFont typeface="+mj-lt"/>
              <a:buAutoNum type="arabicPeriod"/>
            </a:pPr>
            <a:r>
              <a:rPr lang="en-US" dirty="0"/>
              <a:t>Redundant features (NHSIC(</a:t>
            </a:r>
            <a:r>
              <a:rPr lang="en-US" dirty="0" err="1"/>
              <a:t>fk,fm</a:t>
            </a:r>
            <a:r>
              <a:rPr lang="en-US" dirty="0"/>
              <a:t>)):</a:t>
            </a:r>
          </a:p>
          <a:p>
            <a:pPr lvl="1"/>
            <a:r>
              <a:rPr lang="en-US" dirty="0"/>
              <a:t>Ensures </a:t>
            </a:r>
            <a:r>
              <a:rPr lang="el-GR" dirty="0"/>
              <a:t>β</a:t>
            </a:r>
            <a:r>
              <a:rPr lang="en-US" dirty="0"/>
              <a:t>k​ or </a:t>
            </a:r>
            <a:r>
              <a:rPr lang="el-GR" dirty="0"/>
              <a:t>β</a:t>
            </a:r>
            <a:r>
              <a:rPr lang="en-US" dirty="0"/>
              <a:t>m is minimized when </a:t>
            </a:r>
            <a:r>
              <a:rPr lang="en-US" dirty="0" err="1"/>
              <a:t>fk</a:t>
            </a:r>
            <a:r>
              <a:rPr lang="en-US" dirty="0"/>
              <a:t> and </a:t>
            </a:r>
            <a:r>
              <a:rPr lang="en-US" dirty="0" err="1"/>
              <a:t>fm</a:t>
            </a:r>
            <a:r>
              <a:rPr lang="en-US" dirty="0"/>
              <a:t>​ are redundant.</a:t>
            </a:r>
          </a:p>
          <a:p>
            <a:r>
              <a:rPr lang="en-US" b="1" dirty="0"/>
              <a:t>Outcome: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Selects the most </a:t>
            </a:r>
            <a:r>
              <a:rPr lang="en-US" b="1" dirty="0"/>
              <a:t>relevant and non-redundant features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B8522-C9B0-9BF6-9672-EB5DEB58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05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FBD0-98C4-02B4-08A4-35270684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DB4FF5-664E-C0AF-112E-A1E9AD1AB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429" y="787652"/>
            <a:ext cx="7141701" cy="478928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92612C-9E5A-28FE-EA3F-B7E235BD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131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EA74-699B-AA56-C2CA-D4A66902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GraphLIME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4B935-4077-D740-0C97-12B2DC74E9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Algorithm 1: Locally Nonlinear Explanation - GraphLIME</a:t>
                </a:r>
                <a:endParaRPr lang="en-US" dirty="0"/>
              </a:p>
              <a:p>
                <a:pPr>
                  <a:buFont typeface="+mj-lt"/>
                  <a:buAutoNum type="arabicPeriod"/>
                </a:pPr>
                <a:r>
                  <a:rPr lang="en-US" b="1" dirty="0"/>
                  <a:t>Input:</a:t>
                </a:r>
                <a:endParaRPr lang="en-US" dirty="0"/>
              </a:p>
              <a:p>
                <a:pPr lvl="1"/>
                <a:r>
                  <a:rPr lang="en-US" dirty="0"/>
                  <a:t>GNN classifier f, graph G, target node v, number of explanation features K.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b="1" dirty="0"/>
                  <a:t>Procedure:</a:t>
                </a:r>
                <a:endParaRPr lang="en-US" dirty="0"/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Sample N-hop neighbors of 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​.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Collect feature and prediction pairs Z={(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)}.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Optimize HSIC Lasso to obtain coefficients </a:t>
                </a:r>
                <a:r>
                  <a:rPr lang="el-GR" dirty="0"/>
                  <a:t>β.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Select top-K features as explanations.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b="1" dirty="0"/>
                  <a:t>Output:</a:t>
                </a:r>
                <a:endParaRPr lang="en-US" dirty="0"/>
              </a:p>
              <a:p>
                <a:pPr lvl="1"/>
                <a:r>
                  <a:rPr lang="en-US" dirty="0"/>
                  <a:t>K explanation features for node v.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4B935-4077-D740-0C97-12B2DC74E9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85406-1A97-3FEA-BB58-DBEACE1C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87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D6ED-AFFC-52AB-90A2-E8D3F98C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GraphLIME Procedure in Detail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EEA4E3-0DF7-4BFF-CD12-02B976E41F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Step-by-Step Process:</a:t>
                </a:r>
                <a:endParaRPr lang="en-US" dirty="0"/>
              </a:p>
              <a:p>
                <a:pPr>
                  <a:buFont typeface="+mj-lt"/>
                  <a:buAutoNum type="arabicPeriod"/>
                </a:pPr>
                <a:r>
                  <a:rPr lang="en-US" b="1" dirty="0"/>
                  <a:t>Neighborhood Sampling:</a:t>
                </a:r>
                <a:endParaRPr lang="en-US" dirty="0"/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Collect N-hop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 and compute their features and predictions.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b="1" dirty="0"/>
                  <a:t>Feature Selection:</a:t>
                </a:r>
                <a:endParaRPr lang="en-US" dirty="0"/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Use HSIC Lasso with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predictions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b="1" dirty="0"/>
                  <a:t>Top-K Features:</a:t>
                </a:r>
                <a:endParaRPr lang="en-US" dirty="0"/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Rank features by their coefficients βk​.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Select the most relevant features.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EEA4E3-0DF7-4BFF-CD12-02B976E41F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8EADF-1D03-C118-B4DB-BABABC31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4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4289-68A7-8C58-5850-74CEFC0D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Networks (DNNs)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B69D1-183D-28CF-D1CA-6CE548AAB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6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What are DNNs?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A machine learning model based on a discriminant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Capabilities: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Solves complex, nonlinear problems.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Learns abstract features from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effectively process and analyze data with numerous dimensions and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be continuously trained and improved with additional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FD58D-BE9B-4394-9853-3CD4B78A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28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EF87-F848-3150-690E-D9C28069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GraphLIME Dataset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D7F4-AF9A-B51E-70D6-57C7512A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Used in Experiments: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Why These Datasets?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Cora:</a:t>
            </a:r>
            <a:r>
              <a:rPr lang="en-US" dirty="0"/>
              <a:t> Citation network with rich node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Pubmed</a:t>
            </a:r>
            <a:r>
              <a:rPr lang="en-US" b="1" dirty="0"/>
              <a:t>:</a:t>
            </a:r>
            <a:r>
              <a:rPr lang="en-US" dirty="0"/>
              <a:t> Large-scale medical publication dataset.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016BD9-CD03-74D6-5502-F2FDF6CCA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240009"/>
              </p:ext>
            </p:extLst>
          </p:nvPr>
        </p:nvGraphicFramePr>
        <p:xfrm>
          <a:off x="818147" y="2724490"/>
          <a:ext cx="10535653" cy="1097280"/>
        </p:xfrm>
        <a:graphic>
          <a:graphicData uri="http://schemas.openxmlformats.org/drawingml/2006/table">
            <a:tbl>
              <a:tblPr/>
              <a:tblGrid>
                <a:gridCol w="2123173">
                  <a:extLst>
                    <a:ext uri="{9D8B030D-6E8A-4147-A177-3AD203B41FA5}">
                      <a16:colId xmlns:a16="http://schemas.microsoft.com/office/drawing/2014/main" val="858098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334253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003078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510327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7190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401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Cora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5429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549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Pubmed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19717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44338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623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E9E7A-AE51-E1E3-955C-F189F077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80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F37F-4F59-92D1-89A2-5FAB977B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GraphLIME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46CB6-CB26-5402-2022-2FB3BA5A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Nonlinear Interpretability: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Captures complex relationships between features and predictions.</a:t>
            </a:r>
          </a:p>
          <a:p>
            <a:r>
              <a:rPr lang="en-US" b="1" dirty="0"/>
              <a:t>Local Faithfulness: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Explanations reflect the N-hop neighborhood of the target node.</a:t>
            </a:r>
          </a:p>
          <a:p>
            <a:r>
              <a:rPr lang="en-US" b="1" dirty="0"/>
              <a:t>Feature Relevance and Redundancy: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only the most informative features are selected.</a:t>
            </a:r>
          </a:p>
          <a:p>
            <a:r>
              <a:rPr lang="en-US" b="1" dirty="0"/>
              <a:t>Scalability: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effectively on large-scale graph datasets like </a:t>
            </a:r>
            <a:r>
              <a:rPr lang="en-US" dirty="0" err="1"/>
              <a:t>Pubmed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C9E5D-C4A1-01A7-816C-38825BCC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79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41AC-504F-3D46-9FFF-F41CE325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CCB6-3878-4603-13FD-C74C5A17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Objective: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Investigate the performance of GraphLIME and compare it to existing explanation methods for GNNs.</a:t>
            </a:r>
          </a:p>
          <a:p>
            <a:pPr marL="0" indent="0">
              <a:buNone/>
            </a:pPr>
            <a:r>
              <a:rPr lang="en-US" b="1" dirty="0"/>
              <a:t>Key Questions Addressed: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Does the explainer select </a:t>
            </a:r>
            <a:r>
              <a:rPr lang="en-US" b="1" dirty="0"/>
              <a:t>real informative features</a:t>
            </a:r>
            <a:r>
              <a:rPr lang="en-US" dirty="0"/>
              <a:t> from noisy graph data?</a:t>
            </a:r>
          </a:p>
          <a:p>
            <a:pPr>
              <a:buFont typeface="+mj-lt"/>
              <a:buAutoNum type="arabicPeriod"/>
            </a:pPr>
            <a:r>
              <a:rPr lang="en-US" dirty="0"/>
              <a:t>Do the explanations increase user </a:t>
            </a:r>
            <a:r>
              <a:rPr lang="en-US" b="1" dirty="0"/>
              <a:t>trust</a:t>
            </a:r>
            <a:r>
              <a:rPr lang="en-US" dirty="0"/>
              <a:t> in predictions?</a:t>
            </a:r>
          </a:p>
          <a:p>
            <a:pPr>
              <a:buFont typeface="+mj-lt"/>
              <a:buAutoNum type="arabicPeriod"/>
            </a:pPr>
            <a:r>
              <a:rPr lang="en-US" dirty="0"/>
              <a:t>Do the explanations improve classifier selection?</a:t>
            </a:r>
          </a:p>
          <a:p>
            <a:pPr marL="0" indent="0">
              <a:buNone/>
            </a:pPr>
            <a:r>
              <a:rPr lang="en-US" b="1" dirty="0"/>
              <a:t>Experimental Setup: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Datasets:</a:t>
            </a:r>
            <a:r>
              <a:rPr lang="en-US" dirty="0"/>
              <a:t> Cora, </a:t>
            </a:r>
            <a:r>
              <a:rPr lang="en-US" dirty="0" err="1"/>
              <a:t>Pubmed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GNN Models:</a:t>
            </a:r>
            <a:r>
              <a:rPr lang="en-US" dirty="0"/>
              <a:t> </a:t>
            </a:r>
            <a:r>
              <a:rPr lang="en-US" dirty="0" err="1"/>
              <a:t>GraphSAGE</a:t>
            </a:r>
            <a:r>
              <a:rPr lang="en-US" dirty="0"/>
              <a:t>, GAT.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Hardware:</a:t>
            </a:r>
            <a:r>
              <a:rPr lang="en-US" dirty="0"/>
              <a:t> Intel Xeon CPU, Tesla P100 GPU.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F89F0-B6FA-F60B-218B-EC6C1510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305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0886-E782-6037-AC45-456B2EED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Compared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0845-6869-B474-D07F-F03E291AB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Explanation Methods: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GraphLIME (Proposed):</a:t>
            </a:r>
            <a:r>
              <a:rPr lang="en-US" dirty="0"/>
              <a:t> Nonlinear, model-agnostic explanations using HSIC Lasso.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LIME :</a:t>
            </a:r>
            <a:r>
              <a:rPr lang="en-US" dirty="0"/>
              <a:t> Linear explanation model using perturbations.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GNNExplainer</a:t>
            </a:r>
            <a:r>
              <a:rPr lang="en-US" b="1" dirty="0"/>
              <a:t> :</a:t>
            </a:r>
            <a:r>
              <a:rPr lang="en-US" dirty="0"/>
              <a:t> Uses mutual information to find subgraphs for explanations.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Greedy Procedure :</a:t>
            </a:r>
            <a:r>
              <a:rPr lang="en-US" dirty="0"/>
              <a:t> Greedily removes the most contributory features until prediction changes.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Random Procedure:</a:t>
            </a:r>
            <a:r>
              <a:rPr lang="en-US" dirty="0"/>
              <a:t> Randomly selects features as explanations.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17292-225F-72B4-9829-70C278F5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504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780A-9DA1-0EA9-AE9A-14A95308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9E42-4CBA-9727-3D08-CC7DC638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Datasets description: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Cora: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Features: Presence/absence of words in publications.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Classes: 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Pubmed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Features: TF/IDF values of words in publications.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Classes: 3.</a:t>
            </a:r>
          </a:p>
          <a:p>
            <a:pPr marL="0" indent="0">
              <a:buNone/>
            </a:pPr>
            <a:r>
              <a:rPr lang="en-US" b="1" dirty="0"/>
              <a:t>Procedure: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Sampled </a:t>
            </a:r>
            <a:r>
              <a:rPr lang="en-US" b="1" dirty="0"/>
              <a:t>2-hop neighbors</a:t>
            </a:r>
            <a:r>
              <a:rPr lang="en-US" dirty="0"/>
              <a:t> for explanations.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Split: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80% Training, 20% Testing.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3379A-516E-2EAE-5055-A657991F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496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9FE1-1015-B508-0682-8D11A35B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8255"/>
            <a:ext cx="10515600" cy="1068865"/>
          </a:xfrm>
        </p:spPr>
        <p:txBody>
          <a:bodyPr/>
          <a:lstStyle/>
          <a:p>
            <a:r>
              <a:rPr lang="en-US" dirty="0"/>
              <a:t>Code: getting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6F3500-BF9D-8700-8A8D-17ED3CC00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120" y="1145854"/>
            <a:ext cx="6492239" cy="570013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9B502A-CEF1-0064-AC6F-8843EAE4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500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85D4-71F3-B0E2-EE05-2ADE298D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GNN model1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0F12B-1817-6696-16A3-0B58374C7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881" y="1690688"/>
            <a:ext cx="5770880" cy="447169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8486C-058D-5135-E745-E74A6FA3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667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380E-F508-F32E-3F9A-E6E9325A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GNN model2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45425-CA61-0491-8935-DB060B56C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780" y="1690687"/>
            <a:ext cx="5515820" cy="476248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9B9444-7C8B-4D48-08D2-7199C4D6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12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270F-3780-5F19-988E-BB36B13F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81280"/>
            <a:ext cx="10515600" cy="1325563"/>
          </a:xfrm>
        </p:spPr>
        <p:txBody>
          <a:bodyPr/>
          <a:lstStyle/>
          <a:p>
            <a:r>
              <a:rPr lang="en-US" dirty="0"/>
              <a:t>Code: model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7AF31-1948-1FD0-3A2F-75BA1590B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26941"/>
            <a:ext cx="4043680" cy="573105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B07B7-11E2-EAF5-8D09-A15D38C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87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E797-6914-0029-3D7A-A4D9F66C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5974"/>
          </a:xfrm>
        </p:spPr>
        <p:txBody>
          <a:bodyPr/>
          <a:lstStyle/>
          <a:p>
            <a:r>
              <a:rPr lang="en-US" dirty="0"/>
              <a:t>Code: GraphLIME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26EB9-095E-FB1A-F634-D7D6D5748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033" y="815975"/>
            <a:ext cx="4069319" cy="60508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9B5BE-32D6-3758-6D78-6E7D5BABB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354" y="815975"/>
            <a:ext cx="4322006" cy="60493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42B32C-C01D-F428-3990-062BB021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4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CED09-AAF3-D757-FE0E-430F17ED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Networks (DNNs) Overview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F583-A9E9-47DC-4C8D-D434D026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Applications: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Automatic speech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Disease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Natural language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Autonomous vehicles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Financial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D894-C094-CB1F-194B-B3FF4107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82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58EE-B041-DA28-9670-7982C8D9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4008-AB48-2797-968C-26B700EAA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Noise Distribution: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the distribution of noisy features in explanations.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 GraphLIME to other methods.</a:t>
            </a:r>
          </a:p>
          <a:p>
            <a:pPr marL="0" indent="0">
              <a:buNone/>
            </a:pPr>
            <a:r>
              <a:rPr lang="en-US" b="1" dirty="0"/>
              <a:t>Visualization: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Figure 3 shows distributions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(a) Cora (GraphSAGE).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(b) </a:t>
            </a:r>
            <a:r>
              <a:rPr lang="en-US" dirty="0" err="1"/>
              <a:t>Pubmed</a:t>
            </a:r>
            <a:r>
              <a:rPr lang="en-US" dirty="0"/>
              <a:t> (GraphSAGE).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(c) Cora (GAT).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(d) </a:t>
            </a:r>
            <a:r>
              <a:rPr lang="en-US" dirty="0" err="1"/>
              <a:t>Pubmed</a:t>
            </a:r>
            <a:r>
              <a:rPr lang="en-US" dirty="0"/>
              <a:t> (GAT).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108D5-1743-3A5F-4B52-168CF185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98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D255-8D8B-D490-501B-BF788B44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D022B-190D-7DC6-2FD2-16EF0F5D3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845" y="270744"/>
            <a:ext cx="7582310" cy="590839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2E8F8A-DE9F-C8FB-E986-50131391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48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CA91-3163-6A99-C781-F3E867FD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Noise Distribution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CD6A-B2F0-11AC-965C-3A3E56AB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791"/>
            <a:ext cx="10515600" cy="48780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Observations from Figure 3: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GraphLIME (Green Curve):</a:t>
            </a:r>
            <a:endParaRPr lang="en-US" dirty="0"/>
          </a:p>
          <a:p>
            <a:pPr lvl="1"/>
            <a:r>
              <a:rPr lang="en-US" dirty="0"/>
              <a:t>Consistently identifies informative features with minimal noise.</a:t>
            </a:r>
          </a:p>
          <a:p>
            <a:pPr lvl="1"/>
            <a:r>
              <a:rPr lang="en-US" dirty="0"/>
              <a:t>Rarely selects noisy features.</a:t>
            </a:r>
          </a:p>
          <a:p>
            <a:pPr lvl="1"/>
            <a:r>
              <a:rPr lang="en-US" dirty="0"/>
              <a:t>Peaks close to 0 noisy features.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GNNExplainer</a:t>
            </a:r>
            <a:r>
              <a:rPr lang="en-US" b="1" dirty="0"/>
              <a:t> (Red Curve):</a:t>
            </a:r>
            <a:endParaRPr lang="en-US" dirty="0"/>
          </a:p>
          <a:p>
            <a:pPr lvl="1"/>
            <a:r>
              <a:rPr lang="en-US" dirty="0"/>
              <a:t>Focuses on subgraphs but includes more noisy features than GraphLIME. Performs similarly to GraphLIME in filtering noise.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LIME (Blue Curve):</a:t>
            </a:r>
            <a:endParaRPr lang="en-US" dirty="0"/>
          </a:p>
          <a:p>
            <a:pPr lvl="1"/>
            <a:r>
              <a:rPr lang="en-US" dirty="0"/>
              <a:t>Struggles to ignore noisy features, with peaks around 1–4 noisy features.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Greedy Procedure (Orange Curve):</a:t>
            </a:r>
            <a:endParaRPr lang="en-US" dirty="0"/>
          </a:p>
          <a:p>
            <a:pPr lvl="1"/>
            <a:r>
              <a:rPr lang="en-US" dirty="0"/>
              <a:t>Performs better than random but less effective than GraphLIME.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Random (Black Curve):</a:t>
            </a:r>
            <a:endParaRPr lang="en-US" dirty="0"/>
          </a:p>
          <a:p>
            <a:pPr lvl="1"/>
            <a:r>
              <a:rPr lang="en-US" dirty="0"/>
              <a:t>High distribution of noisy features.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10017-48D6-46F6-936A-A3DD5439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70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BD76-3C12-F716-2BF0-F1906587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from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91CA-A779-CA16-09F9-16321F90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US" b="1" dirty="0" err="1"/>
              <a:t>GraphLIME’s</a:t>
            </a:r>
            <a:r>
              <a:rPr lang="en-US" b="1" dirty="0"/>
              <a:t> Strength:</a:t>
            </a:r>
            <a:endParaRPr lang="en-US" dirty="0"/>
          </a:p>
          <a:p>
            <a:pPr lvl="1"/>
            <a:r>
              <a:rPr lang="en-US" dirty="0"/>
              <a:t>Delivers reliable, noise-resistant feature explanations.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Comparison with Existing Methods:</a:t>
            </a:r>
            <a:endParaRPr lang="en-US" dirty="0"/>
          </a:p>
          <a:p>
            <a:pPr lvl="1"/>
            <a:r>
              <a:rPr lang="en-US" dirty="0"/>
              <a:t>Outperforms LIME, </a:t>
            </a:r>
            <a:r>
              <a:rPr lang="en-US" dirty="0" err="1"/>
              <a:t>GNNExplainer</a:t>
            </a:r>
            <a:r>
              <a:rPr lang="en-US" dirty="0"/>
              <a:t>, Greedy, and Random approaches.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Significance:</a:t>
            </a:r>
            <a:endParaRPr lang="en-US" dirty="0"/>
          </a:p>
          <a:p>
            <a:pPr lvl="1"/>
            <a:r>
              <a:rPr lang="en-US" dirty="0"/>
              <a:t>Enhances trust and interpretability in GNN predictions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Dataset Dependency:</a:t>
            </a:r>
            <a:endParaRPr lang="en-US" dirty="0"/>
          </a:p>
          <a:p>
            <a:pPr lvl="1"/>
            <a:r>
              <a:rPr lang="en-US" dirty="0"/>
              <a:t>Cora (smaller dataset) exhibits slightly more variation compared to </a:t>
            </a:r>
            <a:r>
              <a:rPr lang="en-US" dirty="0" err="1"/>
              <a:t>Pubmed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Performance:</a:t>
            </a:r>
            <a:endParaRPr lang="en-US" dirty="0"/>
          </a:p>
          <a:p>
            <a:pPr lvl="1"/>
            <a:r>
              <a:rPr lang="en-US" dirty="0"/>
              <a:t>GraphLIME maintains robustness across GraphSAGE and GAT architectures.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A3069-CCBA-EEF7-4124-51E2DC2E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94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B8BF-F652-6CF9-59DB-7902F020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Useless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9DB1-9D04-3485-21A4-884C0187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Objective: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Investigates whether GraphLIME can filter noisy features and select only informative ones.</a:t>
            </a:r>
          </a:p>
          <a:p>
            <a:pPr marL="0" indent="0">
              <a:buNone/>
            </a:pPr>
            <a:r>
              <a:rPr lang="en-US" b="1" dirty="0"/>
              <a:t>Setup: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Artificially added </a:t>
            </a:r>
            <a:r>
              <a:rPr lang="en-US" b="1" dirty="0"/>
              <a:t>10 noisy features</a:t>
            </a:r>
            <a:r>
              <a:rPr lang="en-US" dirty="0"/>
              <a:t> to each node’s feature vector.</a:t>
            </a:r>
          </a:p>
          <a:p>
            <a:pPr>
              <a:buFont typeface="+mj-lt"/>
              <a:buAutoNum type="arabicPeriod"/>
            </a:pPr>
            <a:r>
              <a:rPr lang="en-US" dirty="0"/>
              <a:t>Trained GraphSAGE and GAT models to achieve &gt;80% test accuracy.</a:t>
            </a:r>
          </a:p>
          <a:p>
            <a:pPr>
              <a:buFont typeface="+mj-lt"/>
              <a:buAutoNum type="arabicPeriod"/>
            </a:pPr>
            <a:r>
              <a:rPr lang="en-US" dirty="0"/>
              <a:t>Generated explanations for </a:t>
            </a:r>
            <a:r>
              <a:rPr lang="en-US" b="1" dirty="0"/>
              <a:t>200 test samples</a:t>
            </a:r>
            <a:r>
              <a:rPr lang="en-US" dirty="0"/>
              <a:t> across explanation frameworks.</a:t>
            </a:r>
          </a:p>
          <a:p>
            <a:pPr marL="0" indent="0">
              <a:buNone/>
            </a:pPr>
            <a:r>
              <a:rPr lang="en-US" b="1" dirty="0"/>
              <a:t>Methods Evaluated: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GraphLIME, </a:t>
            </a:r>
            <a:r>
              <a:rPr lang="en-US" dirty="0" err="1"/>
              <a:t>GNNExplainer</a:t>
            </a:r>
            <a:r>
              <a:rPr lang="en-US" dirty="0"/>
              <a:t>, LIME, Greedy, Random.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EEEFF-39CC-65ED-B6A6-0B502FBB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62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1469-CC8C-D919-6E37-62F5F90B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E4DAC-1E31-C3A1-013B-03C9AE0F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Frequency Distribution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Compared the </a:t>
            </a:r>
            <a:r>
              <a:rPr lang="en-US" b="1" dirty="0"/>
              <a:t>number of noisy features</a:t>
            </a:r>
            <a:r>
              <a:rPr lang="en-US" dirty="0"/>
              <a:t> selected by each explanation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Kernel Density Estimation (KDE)</a:t>
            </a:r>
            <a:r>
              <a:rPr lang="en-US" dirty="0"/>
              <a:t> with a Gaussian kernel to analyze distributions.</a:t>
            </a:r>
          </a:p>
          <a:p>
            <a:pPr marL="0" indent="0">
              <a:buNone/>
            </a:pPr>
            <a:r>
              <a:rPr lang="en-US" b="1" dirty="0"/>
              <a:t>Datasets: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Cora:</a:t>
            </a:r>
            <a:r>
              <a:rPr lang="en-US" dirty="0"/>
              <a:t> Publication dataset with binary features (word presence).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Pubmed</a:t>
            </a:r>
            <a:r>
              <a:rPr lang="en-US" b="1" dirty="0"/>
              <a:t>:</a:t>
            </a:r>
            <a:r>
              <a:rPr lang="en-US" dirty="0"/>
              <a:t> Publication dataset with continuous features (TF/IDF values).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21568-8BC9-E3E3-C2F5-7480E37A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530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0D9D-3BA4-F3E6-1F9D-9D38BAEF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Trustworthiness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06D1-5D78-8EDA-DBFE-25325B43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Metric: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F1-Score of Trustworthiness</a:t>
            </a:r>
            <a:r>
              <a:rPr lang="en-US" dirty="0"/>
              <a:t> across different K values (number of explanation features).</a:t>
            </a:r>
          </a:p>
          <a:p>
            <a:pPr marL="0" indent="0">
              <a:buNone/>
            </a:pPr>
            <a:r>
              <a:rPr lang="en-US" b="1" dirty="0"/>
              <a:t>Models: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Evaluated on </a:t>
            </a:r>
            <a:r>
              <a:rPr lang="en-US" b="1" dirty="0"/>
              <a:t>GraphSAGE</a:t>
            </a:r>
            <a:r>
              <a:rPr lang="en-US" dirty="0"/>
              <a:t> and </a:t>
            </a:r>
            <a:r>
              <a:rPr lang="en-US" b="1" dirty="0"/>
              <a:t>GAT</a:t>
            </a:r>
            <a:r>
              <a:rPr lang="en-US" dirty="0"/>
              <a:t> models.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FE85E-D43E-4EB1-0971-F99E188A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785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paper&#10;&#10;Description automatically generated">
            <a:extLst>
              <a:ext uri="{FF2B5EF4-FFF2-40B4-BE49-F238E27FC236}">
                <a16:creationId xmlns:a16="http://schemas.microsoft.com/office/drawing/2014/main" id="{5876A9C4-5CC4-F778-3480-805D26295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606" y="615462"/>
            <a:ext cx="8826787" cy="562707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803F7C-52AC-3D20-2390-901F3612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212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C178-B023-48AA-788D-81E0FD4A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A5029-A7AD-F7A2-4A36-CEA75329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Method: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Submodular Pick</a:t>
            </a:r>
            <a:r>
              <a:rPr lang="en-US" dirty="0"/>
              <a:t> to select B representative samples for evaluation.</a:t>
            </a:r>
          </a:p>
          <a:p>
            <a:pPr marL="0" indent="0">
              <a:buNone/>
            </a:pPr>
            <a:r>
              <a:rPr lang="en-US" b="1" dirty="0"/>
              <a:t>Metrics: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Accuracy of Selecting the Better Classifier</a:t>
            </a:r>
            <a:r>
              <a:rPr lang="en-US" dirty="0"/>
              <a:t> as B varies from 5 to 30.</a:t>
            </a:r>
          </a:p>
          <a:p>
            <a:pPr marL="0" indent="0">
              <a:buNone/>
            </a:pPr>
            <a:r>
              <a:rPr lang="en-US" b="1" dirty="0"/>
              <a:t>Frameworks Compared:</a:t>
            </a:r>
            <a:endParaRPr lang="en-US" dirty="0"/>
          </a:p>
          <a:p>
            <a:r>
              <a:rPr lang="en-US" dirty="0"/>
              <a:t>GraphLIME</a:t>
            </a:r>
          </a:p>
          <a:p>
            <a:r>
              <a:rPr lang="en-US" dirty="0" err="1"/>
              <a:t>GNNExplainer</a:t>
            </a:r>
            <a:endParaRPr lang="en-US" dirty="0"/>
          </a:p>
          <a:p>
            <a:r>
              <a:rPr lang="en-US" dirty="0"/>
              <a:t>LIME</a:t>
            </a:r>
          </a:p>
          <a:p>
            <a:r>
              <a:rPr lang="en-US" dirty="0"/>
              <a:t>Random Choice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E536E-E169-2536-8AB4-3F9354ED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182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graphs with different colored lines&#10;&#10;Description automatically generated">
            <a:extLst>
              <a:ext uri="{FF2B5EF4-FFF2-40B4-BE49-F238E27FC236}">
                <a16:creationId xmlns:a16="http://schemas.microsoft.com/office/drawing/2014/main" id="{05CD132E-0334-5788-B3DA-9802FD502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772" y="461728"/>
            <a:ext cx="7270837" cy="568943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090477-B562-AA5A-DA35-27C50F2FD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89A1-B153-6BEF-1902-184D74E8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DNNs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C8FF-2558-9AF6-6D96-5839EDF36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Powerful Representation:</a:t>
            </a:r>
            <a:endParaRPr lang="en-US" dirty="0"/>
          </a:p>
          <a:p>
            <a:pPr lvl="1"/>
            <a:r>
              <a:rPr lang="en-US" dirty="0"/>
              <a:t>High degree of nonlinearity enables modeling complex relationships.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Versatility:</a:t>
            </a:r>
            <a:endParaRPr lang="en-US" dirty="0"/>
          </a:p>
          <a:p>
            <a:pPr lvl="1"/>
            <a:r>
              <a:rPr lang="en-US" dirty="0"/>
              <a:t>Applicable across diverse domains.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Improves prediction/classification performance through feature abstraction.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DF6AE-7DFC-708A-CE6C-AD55FBBB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854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D217-C9D1-048A-9864-49302491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B8346-FA9A-8965-038F-12BA208F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GraphLIME (Red Curve):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Outperforms all methods consistently.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 increases as </a:t>
            </a:r>
            <a:r>
              <a:rPr lang="en-US" i="1" dirty="0"/>
              <a:t>B </a:t>
            </a:r>
            <a:r>
              <a:rPr lang="en-US" dirty="0"/>
              <a:t>increases.</a:t>
            </a:r>
            <a:endParaRPr lang="en-US" i="1" dirty="0"/>
          </a:p>
          <a:p>
            <a:r>
              <a:rPr lang="en-US" b="1" dirty="0" err="1"/>
              <a:t>GNNExplainer</a:t>
            </a:r>
            <a:r>
              <a:rPr lang="en-US" b="1" dirty="0"/>
              <a:t> (Orange Curve):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Performs slightly better than LIME but less consistent.</a:t>
            </a:r>
          </a:p>
          <a:p>
            <a:r>
              <a:rPr lang="en-US" b="1" dirty="0"/>
              <a:t>LIME (Blue Curve):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Underperforms compared to GraphLIME.</a:t>
            </a:r>
          </a:p>
          <a:p>
            <a:r>
              <a:rPr lang="en-US" b="1" dirty="0"/>
              <a:t>Random Choice (Green Curve):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Lowest accuracy, highlighting the importance of explanation frameworks.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FD9BD-E105-B709-F0D3-5A9A5FB8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534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62CA-3A3A-EFEC-0958-A4E01495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Accuracy by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6E3A2-AF24-C351-6440-0F44CC1E3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Observations: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GraphSAGE Results: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GraphLIME achieves nearly 70% accuracy with only 15 instances (Cora and </a:t>
            </a:r>
            <a:r>
              <a:rPr lang="en-US" dirty="0" err="1"/>
              <a:t>Pubmed</a:t>
            </a:r>
            <a:r>
              <a:rPr lang="en-US" dirty="0"/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Other methods require more instances to approach similar accuracy.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GAT Results: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GraphLIME remains the top performer as </a:t>
            </a:r>
            <a:r>
              <a:rPr lang="en-US" i="1" dirty="0"/>
              <a:t>B</a:t>
            </a:r>
            <a:r>
              <a:rPr lang="en-US" dirty="0"/>
              <a:t> increases.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Random choice consistently underperforms across all settings.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EB41A-3BC6-5A13-9B2C-260E12BE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52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F1B42-A72E-3D5E-3913-E7B4FDF4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something new!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AA94-49A0-D7E3-2C3E-0585AEE9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Experimenting with another model- Graph Convolutional Network.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87D94-C451-D646-D24B-88EC558C1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6540"/>
            <a:ext cx="7050932" cy="38316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527CB-CEAE-FA6A-7218-01D4BA90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876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F8C7-48EA-9217-8CBC-29F2DD02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Code: LIME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C3381-D356-9B93-FB1D-424888548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6458"/>
            <a:ext cx="3791342" cy="571154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F7D73F-6002-CC53-14B3-CD71CAA6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520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DC5F-3A22-DB1C-A06E-7C9332EF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F10752-D98D-762C-7205-3B40B6182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328848"/>
            <a:ext cx="8763000" cy="620030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E264B9-6802-7BFD-A3BB-C7B3563B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654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0C35-32D7-280F-706D-5B8CB1BA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DF93E-4912-B86B-589E-72BD65455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649" y="409068"/>
            <a:ext cx="8674702" cy="60398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2506B-9B98-0EC2-491A-53AF85E6E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224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FDB3-5EA6-6D81-BFF0-594988AB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 GraphLIME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59B6-94CE-743C-3F71-0B0EDC6DB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result is highly sparse: only </a:t>
            </a:r>
            <a:r>
              <a:rPr lang="en-US" b="1" dirty="0"/>
              <a:t>few features</a:t>
            </a:r>
            <a:r>
              <a:rPr lang="en-US" dirty="0"/>
              <a:t> have non-zero importance.</a:t>
            </a:r>
          </a:p>
          <a:p>
            <a:r>
              <a:rPr lang="en-US" dirty="0"/>
              <a:t>The visualization suggests that GraphLIME effectively filters out irrelevant or noisy features which focuses only on the most important ones.</a:t>
            </a:r>
          </a:p>
          <a:p>
            <a:r>
              <a:rPr lang="en-US" dirty="0"/>
              <a:t>Minimal noise in the explanation due to HSIC Lasso’s ability to handle nonlinear dependencies.</a:t>
            </a:r>
          </a:p>
          <a:p>
            <a:r>
              <a:rPr lang="en-US" dirty="0" err="1"/>
              <a:t>GraphLIME’s</a:t>
            </a:r>
            <a:r>
              <a:rPr lang="en-US" dirty="0"/>
              <a:t> explanation is concise and identifies key features that contribute to the GNN's prediction.</a:t>
            </a:r>
          </a:p>
          <a:p>
            <a:r>
              <a:rPr lang="en-US" dirty="0"/>
              <a:t>This sparsity is a strength while interpreting results, as it minimizes distraction from unimportant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5214E-C92C-7828-E480-C5C71B38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790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DFBD-66C4-E440-17DF-7600300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 LIME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4133-215B-4619-C185-CDC960589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is </a:t>
            </a:r>
            <a:r>
              <a:rPr lang="en-US" b="1" dirty="0"/>
              <a:t>dense</a:t>
            </a:r>
            <a:r>
              <a:rPr lang="en-US" dirty="0"/>
              <a:t>: almost all features have small but non-zero coefficients.</a:t>
            </a:r>
          </a:p>
          <a:p>
            <a:r>
              <a:rPr lang="en-US" dirty="0"/>
              <a:t>The explanation lacks sparsity, with many noisy features contributing to the result.</a:t>
            </a:r>
          </a:p>
          <a:p>
            <a:r>
              <a:rPr lang="en-US" dirty="0"/>
              <a:t>LIME’s linear nature is less effective in handling nonlinear dependencies in GNNs which leads to noise in the output.</a:t>
            </a:r>
          </a:p>
          <a:p>
            <a:r>
              <a:rPr lang="en-US" dirty="0"/>
              <a:t>LIME struggles to filter out irrelevant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9E600-DDA2-249F-436C-C49579D6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930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36E99-7651-5230-6AEC-EDC25BB8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6"/>
            <a:ext cx="10515600" cy="63231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ED9C5DFD-DBCF-776F-C25F-EE68A80F7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591421"/>
              </p:ext>
            </p:extLst>
          </p:nvPr>
        </p:nvGraphicFramePr>
        <p:xfrm>
          <a:off x="1140069" y="1194050"/>
          <a:ext cx="9908813" cy="4031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6524">
                  <a:extLst>
                    <a:ext uri="{9D8B030D-6E8A-4147-A177-3AD203B41FA5}">
                      <a16:colId xmlns:a16="http://schemas.microsoft.com/office/drawing/2014/main" val="534794779"/>
                    </a:ext>
                  </a:extLst>
                </a:gridCol>
                <a:gridCol w="3346920">
                  <a:extLst>
                    <a:ext uri="{9D8B030D-6E8A-4147-A177-3AD203B41FA5}">
                      <a16:colId xmlns:a16="http://schemas.microsoft.com/office/drawing/2014/main" val="2502115195"/>
                    </a:ext>
                  </a:extLst>
                </a:gridCol>
                <a:gridCol w="3605369">
                  <a:extLst>
                    <a:ext uri="{9D8B030D-6E8A-4147-A177-3AD203B41FA5}">
                      <a16:colId xmlns:a16="http://schemas.microsoft.com/office/drawing/2014/main" val="2969698050"/>
                    </a:ext>
                  </a:extLst>
                </a:gridCol>
              </a:tblGrid>
              <a:tr h="41043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kern="100">
                          <a:solidFill>
                            <a:schemeClr val="tx1"/>
                          </a:solidFill>
                          <a:effectLst/>
                        </a:rPr>
                        <a:t>Aspect</a:t>
                      </a:r>
                      <a:endParaRPr lang="en-US" sz="2500" b="1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35" marR="19635" marT="19635" marB="19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kern="100" dirty="0">
                          <a:solidFill>
                            <a:schemeClr val="tx1"/>
                          </a:solidFill>
                          <a:effectLst/>
                        </a:rPr>
                        <a:t>GraphLIME</a:t>
                      </a:r>
                      <a:endParaRPr lang="en-US" sz="25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35" marR="19635" marT="19635" marB="19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500" b="1" kern="100">
                          <a:solidFill>
                            <a:schemeClr val="tx1"/>
                          </a:solidFill>
                          <a:effectLst/>
                        </a:rPr>
                        <a:t>LIME</a:t>
                      </a:r>
                      <a:endParaRPr lang="en-US" sz="2500" b="1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35" marR="19635" marT="19635" marB="196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33828"/>
                  </a:ext>
                </a:extLst>
              </a:tr>
              <a:tr h="8049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500" kern="100" dirty="0">
                          <a:solidFill>
                            <a:schemeClr val="tx1"/>
                          </a:solidFill>
                          <a:effectLst/>
                        </a:rPr>
                        <a:t>Sparsity</a:t>
                      </a:r>
                      <a:endParaRPr lang="en-US" sz="25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35" marR="19635" marT="19635" marB="1963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500" kern="100" dirty="0">
                          <a:solidFill>
                            <a:schemeClr val="tx1"/>
                          </a:solidFill>
                          <a:effectLst/>
                        </a:rPr>
                        <a:t>Very sparse, highlights key features</a:t>
                      </a:r>
                      <a:endParaRPr lang="en-US" sz="25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35" marR="19635" marT="19635" marB="1963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500" kern="100" dirty="0">
                          <a:solidFill>
                            <a:schemeClr val="tx1"/>
                          </a:solidFill>
                          <a:effectLst/>
                        </a:rPr>
                        <a:t>Dense, with most features contributing</a:t>
                      </a:r>
                      <a:endParaRPr lang="en-US" sz="25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35" marR="19635" marT="19635" marB="1963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074875"/>
                  </a:ext>
                </a:extLst>
              </a:tr>
              <a:tr h="8049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500" kern="100">
                          <a:solidFill>
                            <a:schemeClr val="tx1"/>
                          </a:solidFill>
                          <a:effectLst/>
                        </a:rPr>
                        <a:t>Noise Filtering</a:t>
                      </a:r>
                      <a:endParaRPr lang="en-US" sz="25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35" marR="19635" marT="19635" marB="1963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500" kern="100">
                          <a:solidFill>
                            <a:schemeClr val="tx1"/>
                          </a:solidFill>
                          <a:effectLst/>
                        </a:rPr>
                        <a:t>Excellent, minimal noise</a:t>
                      </a:r>
                      <a:endParaRPr lang="en-US" sz="25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35" marR="19635" marT="19635" marB="1963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500" kern="100">
                          <a:solidFill>
                            <a:schemeClr val="tx1"/>
                          </a:solidFill>
                          <a:effectLst/>
                        </a:rPr>
                        <a:t>Struggles to filter noisy features</a:t>
                      </a:r>
                      <a:endParaRPr lang="en-US" sz="25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35" marR="19635" marT="19635" marB="1963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721"/>
                  </a:ext>
                </a:extLst>
              </a:tr>
              <a:tr h="8049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500" kern="100">
                          <a:solidFill>
                            <a:schemeClr val="tx1"/>
                          </a:solidFill>
                          <a:effectLst/>
                        </a:rPr>
                        <a:t>Interpretability</a:t>
                      </a:r>
                      <a:endParaRPr lang="en-US" sz="25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35" marR="19635" marT="19635" marB="1963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500" kern="100" dirty="0">
                          <a:solidFill>
                            <a:schemeClr val="tx1"/>
                          </a:solidFill>
                          <a:effectLst/>
                        </a:rPr>
                        <a:t>Easy to interpret due to concise results</a:t>
                      </a:r>
                      <a:endParaRPr lang="en-US" sz="25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35" marR="19635" marT="19635" marB="1963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500" kern="100">
                          <a:solidFill>
                            <a:schemeClr val="tx1"/>
                          </a:solidFill>
                          <a:effectLst/>
                        </a:rPr>
                        <a:t>Hard to interpret due to noise</a:t>
                      </a:r>
                      <a:endParaRPr lang="en-US" sz="25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35" marR="19635" marT="19635" marB="1963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909076"/>
                  </a:ext>
                </a:extLst>
              </a:tr>
              <a:tr h="8049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500" kern="100">
                          <a:solidFill>
                            <a:schemeClr val="tx1"/>
                          </a:solidFill>
                          <a:effectLst/>
                        </a:rPr>
                        <a:t>Feature Importance</a:t>
                      </a:r>
                      <a:endParaRPr lang="en-US" sz="25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35" marR="19635" marT="19635" marB="1963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500" kern="100" dirty="0">
                          <a:solidFill>
                            <a:schemeClr val="tx1"/>
                          </a:solidFill>
                          <a:effectLst/>
                        </a:rPr>
                        <a:t>Strong focus on the most important feature </a:t>
                      </a:r>
                      <a:endParaRPr lang="en-US" sz="25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35" marR="19635" marT="19635" marB="1963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500" kern="100" dirty="0">
                          <a:solidFill>
                            <a:schemeClr val="tx1"/>
                          </a:solidFill>
                          <a:effectLst/>
                        </a:rPr>
                        <a:t>Feature importance is marginal</a:t>
                      </a:r>
                      <a:endParaRPr lang="en-US" sz="25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635" marR="19635" marT="19635" marB="1963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314788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166F3-CA44-0394-E838-EA6EB426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21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6967-606A-7FF3-5349-520BF094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24A8-5439-F149-47AC-BB910BC1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b="1" dirty="0"/>
              <a:t>Key Contributions of the paper:</a:t>
            </a:r>
            <a:endParaRPr lang="en-US" dirty="0"/>
          </a:p>
          <a:p>
            <a:pPr lvl="1"/>
            <a:r>
              <a:rPr lang="en-US" dirty="0"/>
              <a:t>Introduced </a:t>
            </a:r>
            <a:r>
              <a:rPr lang="en-US" b="1" dirty="0"/>
              <a:t>GraphLIME</a:t>
            </a:r>
            <a:r>
              <a:rPr lang="en-US" dirty="0"/>
              <a:t>, a </a:t>
            </a:r>
            <a:r>
              <a:rPr lang="en-US" b="1" dirty="0"/>
              <a:t>model-agnostic</a:t>
            </a:r>
            <a:r>
              <a:rPr lang="en-US" dirty="0"/>
              <a:t> explanation framework for GNNs.</a:t>
            </a:r>
          </a:p>
          <a:p>
            <a:pPr lvl="1"/>
            <a:r>
              <a:rPr lang="en-US" dirty="0"/>
              <a:t>Leverages </a:t>
            </a:r>
            <a:r>
              <a:rPr lang="en-US" b="1" dirty="0"/>
              <a:t>N-hop neighborhood</a:t>
            </a:r>
            <a:r>
              <a:rPr lang="en-US" dirty="0"/>
              <a:t> features and predicted labels.</a:t>
            </a:r>
          </a:p>
          <a:p>
            <a:pPr lvl="1"/>
            <a:r>
              <a:rPr lang="en-US" dirty="0"/>
              <a:t>Utilizes </a:t>
            </a:r>
            <a:r>
              <a:rPr lang="en-US" b="1" dirty="0"/>
              <a:t>HSIC Lasso</a:t>
            </a:r>
            <a:r>
              <a:rPr lang="en-US" dirty="0"/>
              <a:t> for capturing nonlinear dependencies.</a:t>
            </a:r>
          </a:p>
          <a:p>
            <a:pPr lvl="1"/>
            <a:r>
              <a:rPr lang="en-US" dirty="0"/>
              <a:t>Produces concise, interpretable explanations with finite features.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46E3A-D022-A3A0-A684-C6FE0549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6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A162-551B-3401-FBF8-935D291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DNNs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F7B8-5666-E874-3C71-D58FF5A80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The Black-Box Problem: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Lack of Interpretability: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Predictions and underlying processes are difficult to explain.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Trust Issues: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High-accuracy medical systems may not be adopted if they lack understandable explanations.</a:t>
            </a:r>
          </a:p>
          <a:p>
            <a:pPr marL="0" indent="0">
              <a:buNone/>
            </a:pPr>
            <a:r>
              <a:rPr lang="en-US" b="1" dirty="0"/>
              <a:t>Need for Interpretability: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users understand: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What</a:t>
            </a:r>
            <a:r>
              <a:rPr lang="en-US" dirty="0"/>
              <a:t> the model learns.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Why</a:t>
            </a:r>
            <a:r>
              <a:rPr lang="en-US" dirty="0"/>
              <a:t> it makes specific decisions.</a:t>
            </a:r>
          </a:p>
          <a:p>
            <a:pPr marL="0" indent="0">
              <a:buNone/>
            </a:pPr>
            <a:r>
              <a:rPr lang="en-US" b="1" dirty="0"/>
              <a:t>Data Hunger: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need massive amounts of high-quality data to train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Diversity of the data can impact the model’s performance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C0DD7-61B5-499E-54CB-FFB1EBD1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389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A85C-40DC-4AB1-AA3A-242B4E75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CA4CF-AA5E-D3C3-C6AC-FF8F9BC64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Structural Graph Patterns: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Extend GraphLIME to explain </a:t>
            </a:r>
            <a:r>
              <a:rPr lang="en-US" b="1" dirty="0"/>
              <a:t>subgraph structures</a:t>
            </a:r>
            <a:r>
              <a:rPr lang="en-US" dirty="0"/>
              <a:t> influencing GNN predictions.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Identify the most important </a:t>
            </a:r>
            <a:r>
              <a:rPr lang="en-US" b="1" dirty="0"/>
              <a:t>graph patterns</a:t>
            </a:r>
            <a:r>
              <a:rPr lang="en-US" dirty="0"/>
              <a:t> affecting outcomes.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Explaining Node Sets: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Move beyond single-node explanations.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 explanations for </a:t>
            </a:r>
            <a:r>
              <a:rPr lang="en-US" b="1" dirty="0"/>
              <a:t>sets of nodes</a:t>
            </a:r>
            <a:r>
              <a:rPr lang="en-US" dirty="0"/>
              <a:t> belonging to the same class.</a:t>
            </a:r>
          </a:p>
          <a:p>
            <a:pPr marL="0" indent="0">
              <a:buNone/>
            </a:pPr>
            <a:r>
              <a:rPr lang="en-US" b="1" dirty="0"/>
              <a:t>Goal: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</a:t>
            </a:r>
            <a:r>
              <a:rPr lang="en-US" dirty="0" err="1"/>
              <a:t>GraphLIME’s</a:t>
            </a:r>
            <a:r>
              <a:rPr lang="en-US" dirty="0"/>
              <a:t> scalability and flexibility for broader applications.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E30F0-CC02-781A-BCB1-BAD95222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16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DCCE-4DB2-551A-A4C5-8A6E8CE3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7415-FE92-18E6-E9B9-5CCBFFDD3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9361"/>
            <a:ext cx="10515600" cy="527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FB18C-2D70-E379-46AB-84C49F42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6392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C4A-D68C-FE0C-54B2-6334F31E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FE8B-90BD-5879-F94F-E97AFBF9B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22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Link to the paper and reference for images- </a:t>
            </a:r>
            <a:r>
              <a:rPr lang="en-US" sz="4000" dirty="0">
                <a:hlinkClick r:id="rId2"/>
              </a:rPr>
              <a:t>https://ieeexplore.ieee.org/document/9811416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B5814-67B0-E3CF-8BE3-AACE35A0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885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C725-1C65-E0E5-E0D4-19C0E22B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D3699E-964B-C7AD-A92E-03E9597FA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8749"/>
            <a:ext cx="6044545" cy="52605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F4FC8-9774-22DE-6FCF-6C7CA63F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93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DDC969-19AA-D463-1EB9-7B0C30A03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642" y="798749"/>
            <a:ext cx="6136358" cy="526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2093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F52A-6E67-C937-9092-2EA22761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7A4C73-EEA0-DBAC-DFCF-0471D76FF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047668"/>
            <a:ext cx="7122161" cy="47626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0C43A-B9F3-ADB0-B9C7-699EF65C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94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8CDBB8-9E5C-0400-11B5-57B294355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160" y="391272"/>
            <a:ext cx="5069839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196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C90C-7E83-15A9-17AA-4855B716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CD534-DAE7-DBCF-BC99-4E75195F4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19C87-607E-35EE-4D9E-B5778FDF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95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A36FD-EC0C-519E-93AD-95ECFEE9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21" y="238972"/>
            <a:ext cx="5035879" cy="6463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768B42-70DC-BE6D-33F6-F2C690D3B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7512"/>
            <a:ext cx="4684295" cy="646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410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3D76-8644-2740-58B0-A6D00E7D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1612-E842-7884-09D8-2C22AC50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4B3D7-2128-E08B-FC8A-3287F16C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96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73794-5F95-2AB4-B64F-D946348E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03" y="218716"/>
            <a:ext cx="4357735" cy="6420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E536C9-27F0-A4DD-D9C5-EBFCC12E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038" y="218715"/>
            <a:ext cx="4946678" cy="64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65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B4CC-8A46-2E0E-DDA2-DA37170D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DD1D71-D880-318C-7C94-C84718DFE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778" y="365125"/>
            <a:ext cx="5037221" cy="59899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B700F-9D65-A0B0-43C6-8EEC21E5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97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86AA7-0866-63F2-D14D-ADC07C18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125"/>
            <a:ext cx="5337227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291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AF03-D74C-E124-175A-3F6EB927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77F08A-7392-97C5-708F-2EC72A783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185" y="365125"/>
            <a:ext cx="5121815" cy="60431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ECB7-1775-8A9E-0EE9-BC556D8D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98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7BADAD-5AAA-6240-89EC-FA2084A08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125"/>
            <a:ext cx="5143946" cy="60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477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FB9B-1185-3AAD-707D-FC998046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EEFAE2-EC7D-70A2-0671-D3A5F0794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3" y="126163"/>
            <a:ext cx="5042299" cy="62301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E0FAB-1B76-159C-0F2E-CF974A0F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A52F4-B789-4942-B1C3-163D16C24D6F}" type="slidenum">
              <a:rPr lang="en-US" smtClean="0"/>
              <a:t>99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2915E-B4D9-3653-87FD-2862DDFB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272" y="136525"/>
            <a:ext cx="5992528" cy="2887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DFF961-C262-2E5F-A83C-FF5D1BFB0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271" y="3033929"/>
            <a:ext cx="5992528" cy="33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6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4076</Words>
  <Application>Microsoft Office PowerPoint</Application>
  <PresentationFormat>Widescreen</PresentationFormat>
  <Paragraphs>738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Aptos</vt:lpstr>
      <vt:lpstr>Aptos Display</vt:lpstr>
      <vt:lpstr>Arial</vt:lpstr>
      <vt:lpstr>Cambria Math</vt:lpstr>
      <vt:lpstr>Office Theme</vt:lpstr>
      <vt:lpstr>Data Mining Presentation</vt:lpstr>
      <vt:lpstr>GraphLIME: Local Interpretable Model Explanations for Graph Neural Networks</vt:lpstr>
      <vt:lpstr>Contents</vt:lpstr>
      <vt:lpstr>PowerPoint Presentation</vt:lpstr>
      <vt:lpstr>What this paper is about?</vt:lpstr>
      <vt:lpstr>Deep Neural Networks (DNNs) Overview</vt:lpstr>
      <vt:lpstr>Deep Neural Networks (DNNs) Overview (2)</vt:lpstr>
      <vt:lpstr>Strengths of DNNs</vt:lpstr>
      <vt:lpstr>Challenges with DNNs</vt:lpstr>
      <vt:lpstr>Research Routes for DNN Interpretability</vt:lpstr>
      <vt:lpstr>Graph-Structured Data</vt:lpstr>
      <vt:lpstr>Graph-Structured Data (2)</vt:lpstr>
      <vt:lpstr>Graph-Structured Data (3)</vt:lpstr>
      <vt:lpstr>Graph Neural Networks (GNNs)</vt:lpstr>
      <vt:lpstr>Graph Neural Networks (GNNs) (2)</vt:lpstr>
      <vt:lpstr>Existing Interpretation Methods</vt:lpstr>
      <vt:lpstr>Existing Interpretation Methods</vt:lpstr>
      <vt:lpstr>Limitations of LIME for GNNs</vt:lpstr>
      <vt:lpstr>Introducing GraphLIME</vt:lpstr>
      <vt:lpstr>Introducing GraphLIME (2)</vt:lpstr>
      <vt:lpstr>GraphLIME: Key Characteristics</vt:lpstr>
      <vt:lpstr>PowerPoint Presentation</vt:lpstr>
      <vt:lpstr>GraphLIME Explanation Process</vt:lpstr>
      <vt:lpstr>Benefits of GraphLIME</vt:lpstr>
      <vt:lpstr>Experimental Validation</vt:lpstr>
      <vt:lpstr>Contributions Before This Paper (Related works)</vt:lpstr>
      <vt:lpstr>Related works (2)</vt:lpstr>
      <vt:lpstr>Related works (3)</vt:lpstr>
      <vt:lpstr>Related works (4)</vt:lpstr>
      <vt:lpstr>PowerPoint Presentation</vt:lpstr>
      <vt:lpstr>Nonlinear vs Linear Explanation Models</vt:lpstr>
      <vt:lpstr>Takeaway from Related Work</vt:lpstr>
      <vt:lpstr>Proposed Method</vt:lpstr>
      <vt:lpstr>GraphLIME Formulation</vt:lpstr>
      <vt:lpstr>GraphLIME Explanation Process</vt:lpstr>
      <vt:lpstr>GraphLIME Optimization Objective</vt:lpstr>
      <vt:lpstr>Nonlinear Explanation Models</vt:lpstr>
      <vt:lpstr>Neighborhood Sampling</vt:lpstr>
      <vt:lpstr>GraphLIME Framework Recap</vt:lpstr>
      <vt:lpstr>Sampling for Local Exploration</vt:lpstr>
      <vt:lpstr>N-hop Network Neighbors</vt:lpstr>
      <vt:lpstr>N-hop Sampling Notation</vt:lpstr>
      <vt:lpstr>GraphLIME Sampling Process</vt:lpstr>
      <vt:lpstr>Advantages of N-hop Sampling</vt:lpstr>
      <vt:lpstr>GraphLIME Framework Recap</vt:lpstr>
      <vt:lpstr>Nonlinear Explanation Model: HSIC Lasso</vt:lpstr>
      <vt:lpstr>HSIC Lasso Input and Output</vt:lpstr>
      <vt:lpstr>HSIC Lasso Optimization Objective</vt:lpstr>
      <vt:lpstr>Kernel Definitions</vt:lpstr>
      <vt:lpstr>Incorporating Graph Information</vt:lpstr>
      <vt:lpstr>Optimization Process</vt:lpstr>
      <vt:lpstr>Advantages of HSIC Lasso</vt:lpstr>
      <vt:lpstr>Interpretation of HSIC Lasso</vt:lpstr>
      <vt:lpstr>Interpretation of HSIC Lasso (2) </vt:lpstr>
      <vt:lpstr>Key Equation for HSIC Lasso</vt:lpstr>
      <vt:lpstr>Feature Selection by HSIC Lasso</vt:lpstr>
      <vt:lpstr>PowerPoint Presentation</vt:lpstr>
      <vt:lpstr>GraphLIME Algorithm</vt:lpstr>
      <vt:lpstr>GraphLIME Procedure in Detail</vt:lpstr>
      <vt:lpstr>GraphLIME Dataset Statistics</vt:lpstr>
      <vt:lpstr>Advantages of GraphLIME</vt:lpstr>
      <vt:lpstr>Experiments Overview</vt:lpstr>
      <vt:lpstr>Methods Compared</vt:lpstr>
      <vt:lpstr>Datasets and Settings</vt:lpstr>
      <vt:lpstr>Code: getting the data</vt:lpstr>
      <vt:lpstr>Code: GNN model1 </vt:lpstr>
      <vt:lpstr>Code: GNN model2</vt:lpstr>
      <vt:lpstr>Code: model training</vt:lpstr>
      <vt:lpstr>Code: GraphLIME</vt:lpstr>
      <vt:lpstr>Evaluation Metrics</vt:lpstr>
      <vt:lpstr>PowerPoint Presentation</vt:lpstr>
      <vt:lpstr>Results: Noise Distribution Analysis</vt:lpstr>
      <vt:lpstr>Conclusion from Experiments</vt:lpstr>
      <vt:lpstr>Filtering Useless Features</vt:lpstr>
      <vt:lpstr>Evaluation Methodology</vt:lpstr>
      <vt:lpstr>Trustworthiness Evaluation</vt:lpstr>
      <vt:lpstr>PowerPoint Presentation</vt:lpstr>
      <vt:lpstr>Evaluation Framework</vt:lpstr>
      <vt:lpstr>PowerPoint Presentation</vt:lpstr>
      <vt:lpstr>Results: Model Selection</vt:lpstr>
      <vt:lpstr>Model Selection Accuracy by Dataset</vt:lpstr>
      <vt:lpstr>Trying something new!</vt:lpstr>
      <vt:lpstr>Code: LIME</vt:lpstr>
      <vt:lpstr>PowerPoint Presentation</vt:lpstr>
      <vt:lpstr>PowerPoint Presentation</vt:lpstr>
      <vt:lpstr>Observations: GraphLIME</vt:lpstr>
      <vt:lpstr>Observations: LIME</vt:lpstr>
      <vt:lpstr>PowerPoint Presentation</vt:lpstr>
      <vt:lpstr>Conclusion</vt:lpstr>
      <vt:lpstr>Future Directions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Patel, Shrey P</dc:creator>
  <cp:lastModifiedBy>Patel, Shrey P</cp:lastModifiedBy>
  <cp:revision>13</cp:revision>
  <dcterms:created xsi:type="dcterms:W3CDTF">2024-11-30T03:56:28Z</dcterms:created>
  <dcterms:modified xsi:type="dcterms:W3CDTF">2024-12-11T21:28:16Z</dcterms:modified>
</cp:coreProperties>
</file>