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75" r:id="rId11"/>
    <p:sldId id="270" r:id="rId12"/>
    <p:sldId id="27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3C170-A0EA-4D76-AFB9-8D1859199F1D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2B35-F139-4571-850E-0B027532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1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67B4E-7072-576F-0040-BD260AE2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55" y="-263918"/>
            <a:ext cx="9059098" cy="2387600"/>
          </a:xfrm>
        </p:spPr>
        <p:txBody>
          <a:bodyPr/>
          <a:lstStyle/>
          <a:p>
            <a:pPr algn="ctr"/>
            <a:r>
              <a:rPr lang="en-US" sz="4400" b="1" dirty="0">
                <a:latin typeface="Bookman Old Style" panose="02050604050505020204" pitchFamily="18" charset="0"/>
              </a:rPr>
              <a:t>Traffic Sign Recognition using CNN</a:t>
            </a:r>
            <a:r>
              <a:rPr lang="en-US" b="1" dirty="0"/>
              <a:t> 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B7F9D1C-2E26-2AB6-D70E-1610A485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75" y="2405811"/>
            <a:ext cx="5281341" cy="35208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02E766A-4EC0-27E6-E1B4-2E5E63FAC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33" y="3379631"/>
            <a:ext cx="3398522" cy="339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5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643" y="152692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latin typeface="Bookman Old Style" panose="02050604050505020204" pitchFamily="18" charset="0"/>
              </a:rPr>
              <a:t>Visualization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8" t="31408" r="56347" b="15838"/>
          <a:stretch/>
        </p:blipFill>
        <p:spPr>
          <a:xfrm>
            <a:off x="7030528" y="2268746"/>
            <a:ext cx="4295955" cy="3489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" t="26987" r="56003" b="20412"/>
          <a:stretch/>
        </p:blipFill>
        <p:spPr>
          <a:xfrm>
            <a:off x="897147" y="2268746"/>
            <a:ext cx="4278702" cy="34409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0226" y="1683890"/>
            <a:ext cx="3312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Accuracy </a:t>
            </a:r>
            <a:r>
              <a:rPr lang="en-US" sz="2400" dirty="0" err="1" smtClean="0">
                <a:solidFill>
                  <a:schemeClr val="bg1"/>
                </a:solidFill>
              </a:rPr>
              <a:t>vs</a:t>
            </a:r>
            <a:r>
              <a:rPr lang="en-US" sz="2400" dirty="0" smtClean="0">
                <a:solidFill>
                  <a:schemeClr val="bg1"/>
                </a:solidFill>
              </a:rPr>
              <a:t> Epochs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7369" y="1719171"/>
            <a:ext cx="394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Loss </a:t>
            </a:r>
            <a:r>
              <a:rPr lang="en-US" sz="2400" dirty="0" err="1" smtClean="0">
                <a:solidFill>
                  <a:schemeClr val="bg1"/>
                </a:solidFill>
              </a:rPr>
              <a:t>vs</a:t>
            </a:r>
            <a:r>
              <a:rPr lang="en-US" sz="2400" dirty="0" smtClean="0">
                <a:solidFill>
                  <a:schemeClr val="bg1"/>
                </a:solidFill>
              </a:rPr>
              <a:t> Epochs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7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F43D30-38A3-B62C-22A4-F6538F95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IN" i="0" dirty="0" smtClean="0">
                <a:solidFill>
                  <a:schemeClr val="accent3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Model prediction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AE2429-054F-6682-8071-4CC6A7D0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501" y="1399434"/>
            <a:ext cx="9905999" cy="4725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i="0" dirty="0">
                <a:effectLst/>
                <a:latin typeface="Söhne"/>
              </a:rPr>
              <a:t>Model evaluation ensures understanding of real-world performance and </a:t>
            </a:r>
            <a:r>
              <a:rPr lang="en-US" sz="1900" b="1" i="0" dirty="0" smtClean="0">
                <a:effectLst/>
                <a:latin typeface="Söhne"/>
              </a:rPr>
              <a:t>accuracy.</a:t>
            </a:r>
            <a:endParaRPr lang="en-IN" sz="1900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900" b="1" i="0" dirty="0" smtClean="0">
                <a:effectLst/>
                <a:latin typeface="Söhne"/>
              </a:rPr>
              <a:t>Predictions </a:t>
            </a:r>
            <a:r>
              <a:rPr lang="en-IN" sz="1900" b="1" i="0" dirty="0">
                <a:effectLst/>
                <a:latin typeface="Söhne"/>
              </a:rPr>
              <a:t>and Accuracy:</a:t>
            </a:r>
            <a:endParaRPr lang="en-IN" sz="19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900" dirty="0">
                <a:latin typeface="Söhne"/>
              </a:rPr>
              <a:t>P</a:t>
            </a:r>
            <a:r>
              <a:rPr lang="en-US" sz="1900" b="0" i="0" dirty="0" err="1">
                <a:effectLst/>
                <a:latin typeface="Söhne"/>
              </a:rPr>
              <a:t>redicted</a:t>
            </a:r>
            <a:r>
              <a:rPr lang="en-US" sz="1900" b="0" i="0" dirty="0">
                <a:effectLst/>
                <a:latin typeface="Söhne"/>
              </a:rPr>
              <a:t> class probabilities using the trained model</a:t>
            </a:r>
            <a:r>
              <a:rPr lang="en-IN" sz="1900" b="0" i="0" dirty="0" smtClean="0">
                <a:effectLst/>
                <a:latin typeface="Söhne"/>
              </a:rPr>
              <a:t>.</a:t>
            </a:r>
            <a:endParaRPr lang="en-IN" sz="19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1900" b="0" i="0" dirty="0">
                <a:effectLst/>
                <a:latin typeface="Söhne"/>
              </a:rPr>
              <a:t>Calculated accuracy using </a:t>
            </a:r>
            <a:r>
              <a:rPr lang="en-IN" sz="1900" b="0" i="0" dirty="0" err="1">
                <a:effectLst/>
                <a:latin typeface="Söhne"/>
              </a:rPr>
              <a:t>sklearn’s</a:t>
            </a:r>
            <a:r>
              <a:rPr lang="en-IN" sz="1900" b="0" i="0" dirty="0">
                <a:effectLst/>
                <a:latin typeface="Söhne"/>
              </a:rPr>
              <a:t> ’accuracy _score</a:t>
            </a:r>
            <a:r>
              <a:rPr lang="en-IN" sz="1900" b="0" i="0" dirty="0" smtClean="0">
                <a:effectLst/>
                <a:latin typeface="Söhne"/>
              </a:rPr>
              <a:t>’                                          </a:t>
            </a:r>
            <a:r>
              <a:rPr lang="en-IN" sz="1900" b="0" i="0" dirty="0">
                <a:effectLst/>
                <a:latin typeface="Söhne"/>
              </a:rPr>
              <a:t>function</a:t>
            </a:r>
            <a:r>
              <a:rPr lang="en-US" sz="19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900" b="1" dirty="0">
                <a:latin typeface="Söhne"/>
              </a:rPr>
              <a:t>Test</a:t>
            </a:r>
            <a:r>
              <a:rPr lang="en-IN" sz="1900" b="1" i="0" dirty="0">
                <a:effectLst/>
                <a:latin typeface="Söhne"/>
              </a:rPr>
              <a:t> Accuracy:</a:t>
            </a:r>
            <a:endParaRPr lang="en-US" sz="19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Söhne"/>
              </a:rPr>
              <a:t>Displayed test accuracy achieved by the </a:t>
            </a:r>
            <a:r>
              <a:rPr lang="en-US" sz="1900" b="0" i="0" dirty="0" smtClean="0">
                <a:effectLst/>
                <a:latin typeface="Söhne"/>
              </a:rPr>
              <a:t>model by using                                        test data and got an accuracy of </a:t>
            </a:r>
            <a:r>
              <a:rPr lang="en-US" b="1" i="0" dirty="0" smtClean="0">
                <a:effectLst/>
                <a:latin typeface="Söhne"/>
              </a:rPr>
              <a:t>95%.</a:t>
            </a:r>
            <a:endParaRPr lang="en-US" b="1" i="0" dirty="0"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sz="1900" b="0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en-IN" sz="2500" b="1" i="0" dirty="0">
              <a:effectLst/>
              <a:latin typeface="Söhne"/>
            </a:endParaRPr>
          </a:p>
          <a:p>
            <a:endParaRPr lang="en-IN" b="1" i="0" dirty="0">
              <a:effectLst/>
              <a:latin typeface="Söhne"/>
            </a:endParaRPr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xmlns="" id="{1E0F6DE0-CEA8-7B0A-32E1-69788B071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13" b="1515"/>
          <a:stretch/>
        </p:blipFill>
        <p:spPr>
          <a:xfrm>
            <a:off x="8272732" y="1903161"/>
            <a:ext cx="3623096" cy="42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32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907" y="220833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</a:rPr>
              <a:t>CNN model architecture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30" y="1699403"/>
            <a:ext cx="10196423" cy="47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9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6F61E2-282C-6369-F540-B04A3263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IN" i="0" dirty="0">
                <a:solidFill>
                  <a:schemeClr val="accent3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Conclusion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61B2BD-F7D9-2C10-47C4-8EFEC187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1900"/>
            <a:ext cx="10788919" cy="48133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Project Accomplishments: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 dirty="0" smtClean="0">
                <a:effectLst/>
              </a:rPr>
              <a:t>Successfully built a CNN model with an accuracy of 95%.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dirty="0" smtClean="0"/>
              <a:t>Correctly predicted the testing image for data.</a:t>
            </a:r>
            <a:endParaRPr lang="en-US" sz="1800" b="1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Key Learnings: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Understanding of CNN architecture and its applications.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Practical experience in data preprocessing, model training, and deployment.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Future Possibilities: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Enhancements in model accuracy through data augmentation and fine-tuning.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Integration with real-time traffic monitoring systems</a:t>
            </a:r>
            <a:r>
              <a:rPr lang="en-US" sz="1800" b="1" i="0" dirty="0" smtClean="0">
                <a:effectLst/>
              </a:rPr>
              <a:t>.</a:t>
            </a:r>
            <a:endParaRPr lang="en-US" sz="1800" b="1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The project showcases the potential of deep learning in real-world applications.</a:t>
            </a:r>
          </a:p>
          <a:p>
            <a:endParaRPr lang="en-IN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29778" y="5445035"/>
            <a:ext cx="7729267" cy="1200329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 Condensed" panose="020B0502040204020203" pitchFamily="34" charset="0"/>
              </a:rPr>
              <a:t>Thank you!</a:t>
            </a:r>
            <a:endParaRPr lang="en-IN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7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776" y="35368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</a:rPr>
              <a:t>Introduction</a:t>
            </a:r>
            <a:endParaRPr lang="en-IN" sz="4400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969" y="1685604"/>
            <a:ext cx="10866558" cy="40219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Recently number of road vehicles has increased enormously due to technological achievements in motor </a:t>
            </a:r>
            <a:r>
              <a:rPr lang="en-US" dirty="0"/>
              <a:t>I</a:t>
            </a:r>
            <a:r>
              <a:rPr lang="en-US" dirty="0" smtClean="0"/>
              <a:t>ndustry. Also it results in increase in accidents due to different causes, in which ignorance of traffic signs is considered as major cause in them.</a:t>
            </a:r>
          </a:p>
          <a:p>
            <a:r>
              <a:rPr lang="en-US" dirty="0"/>
              <a:t>There are several different types of traffic signs like speed limits, no entry, traffic signals, turn left or right, children crossing, no passing of heavy vehicles, etc. </a:t>
            </a:r>
            <a:r>
              <a:rPr lang="en-US" u="sng" dirty="0"/>
              <a:t>Traffic signs classification </a:t>
            </a:r>
            <a:r>
              <a:rPr lang="en-US" dirty="0"/>
              <a:t>is the process of identifying which class a traffic sign belongs </a:t>
            </a:r>
            <a:r>
              <a:rPr lang="en-US" dirty="0" smtClean="0"/>
              <a:t>to.</a:t>
            </a:r>
          </a:p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key reasons highlighting the importance of traffic sign </a:t>
            </a:r>
            <a:r>
              <a:rPr lang="en-US" dirty="0" smtClean="0"/>
              <a:t>recognition:       </a:t>
            </a:r>
            <a:r>
              <a:rPr lang="en-IN" sz="2500" dirty="0" smtClean="0"/>
              <a:t>Enhanced </a:t>
            </a:r>
            <a:r>
              <a:rPr lang="en-IN" sz="2500" dirty="0"/>
              <a:t>Road </a:t>
            </a:r>
            <a:r>
              <a:rPr lang="en-IN" sz="2500" dirty="0" smtClean="0"/>
              <a:t>Safety,</a:t>
            </a:r>
            <a:r>
              <a:rPr lang="en-IN" sz="2500" dirty="0"/>
              <a:t> Reduced Human </a:t>
            </a:r>
            <a:r>
              <a:rPr lang="en-IN" sz="2500" dirty="0" smtClean="0"/>
              <a:t>Error,</a:t>
            </a:r>
            <a:r>
              <a:rPr lang="en-IN" sz="2500" dirty="0"/>
              <a:t> Traffic </a:t>
            </a:r>
            <a:r>
              <a:rPr lang="en-IN" sz="2500" dirty="0" smtClean="0"/>
              <a:t>Management,</a:t>
            </a:r>
            <a:r>
              <a:rPr lang="en-IN" sz="2500" dirty="0"/>
              <a:t> Assistance to Autonomous </a:t>
            </a:r>
            <a:r>
              <a:rPr lang="en-IN" sz="2500" dirty="0" smtClean="0"/>
              <a:t>Vehicles,</a:t>
            </a:r>
            <a:r>
              <a:rPr lang="en-IN" sz="2500" dirty="0"/>
              <a:t> Pedestrian </a:t>
            </a:r>
            <a:r>
              <a:rPr lang="en-IN" sz="2500" dirty="0" smtClean="0"/>
              <a:t>Safety, etc.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81352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C5679D-5171-7CE3-34C5-30EE4E6E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038" y="20595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</a:rPr>
              <a:t>Problem Statement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82AC5-7753-3746-17DF-21D8B84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61" y="1561381"/>
            <a:ext cx="11257471" cy="3381555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Traffic sign recognition is a vital component of modern road </a:t>
            </a:r>
            <a:r>
              <a:rPr lang="en-US" sz="2600" dirty="0" smtClean="0"/>
              <a:t>safety. </a:t>
            </a:r>
            <a:r>
              <a:rPr lang="en-US" sz="2600" dirty="0"/>
              <a:t>However, there are several challenges and issues that need to be addressed in the development of a robust traffic sign recognition </a:t>
            </a:r>
            <a:r>
              <a:rPr lang="en-US" sz="2600" dirty="0" smtClean="0"/>
              <a:t>system.</a:t>
            </a:r>
          </a:p>
          <a:p>
            <a:r>
              <a:rPr lang="en-US" sz="2600" dirty="0"/>
              <a:t>In the world of Artificial Intelligence and advancement in technologies, </a:t>
            </a:r>
            <a:r>
              <a:rPr lang="en-US" sz="2600" dirty="0" smtClean="0"/>
              <a:t>many companies </a:t>
            </a:r>
            <a:r>
              <a:rPr lang="en-US" sz="2600" dirty="0"/>
              <a:t>like Tesla, </a:t>
            </a:r>
            <a:r>
              <a:rPr lang="en-US" sz="2600" dirty="0" err="1"/>
              <a:t>Uber</a:t>
            </a:r>
            <a:r>
              <a:rPr lang="en-US" sz="2600" dirty="0" smtClean="0"/>
              <a:t>, Mercedes, </a:t>
            </a:r>
            <a:r>
              <a:rPr lang="en-US" sz="2600" dirty="0"/>
              <a:t>Toyota, Ford, Audi, </a:t>
            </a:r>
            <a:r>
              <a:rPr lang="en-US" sz="2600" dirty="0" err="1"/>
              <a:t>etc</a:t>
            </a:r>
            <a:r>
              <a:rPr lang="en-US" sz="2600" dirty="0"/>
              <a:t> are working on autonomous vehicles and self-driving cars. So, for achieving accuracy in this technology, the vehicles should be able to interpret </a:t>
            </a:r>
            <a:r>
              <a:rPr lang="en-US" sz="2600" dirty="0" smtClean="0"/>
              <a:t>and identify traffic </a:t>
            </a:r>
            <a:r>
              <a:rPr lang="en-US" sz="2600" dirty="0"/>
              <a:t>signs and make decisions </a:t>
            </a:r>
            <a:r>
              <a:rPr lang="en-US" sz="2600" dirty="0" smtClean="0"/>
              <a:t>accordingly</a:t>
            </a:r>
            <a:r>
              <a:rPr lang="en-US" sz="2600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b="0" i="0" dirty="0"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" b="15371"/>
          <a:stretch/>
        </p:blipFill>
        <p:spPr>
          <a:xfrm>
            <a:off x="1285335" y="4425350"/>
            <a:ext cx="9846901" cy="2286001"/>
          </a:xfrm>
          <a:prstGeom prst="rect">
            <a:avLst/>
          </a:prstGeom>
          <a:ln>
            <a:noFill/>
          </a:ln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280915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4EB810-FD1A-1C43-B86A-E6AE3C2A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56" y="53481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</a:rPr>
              <a:t>Objective</a:t>
            </a:r>
            <a:endParaRPr lang="en-IN" sz="4400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91DCA-9ECB-87F5-EA37-9C69130B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56" y="2104846"/>
            <a:ext cx="10593418" cy="3622616"/>
          </a:xfrm>
        </p:spPr>
        <p:txBody>
          <a:bodyPr>
            <a:normAutofit/>
          </a:bodyPr>
          <a:lstStyle/>
          <a:p>
            <a:r>
              <a:rPr lang="en-US" dirty="0"/>
              <a:t>The objective of this project is to design, develop, and implement a highly accurate and efficient traffic sign recognition system using deep learning </a:t>
            </a:r>
            <a:r>
              <a:rPr lang="en-US" dirty="0" smtClean="0"/>
              <a:t>technique </a:t>
            </a:r>
            <a:r>
              <a:rPr lang="en-US" dirty="0"/>
              <a:t>Convolutional Neural Networks (CNNs</a:t>
            </a:r>
            <a:r>
              <a:rPr lang="en-US" dirty="0" smtClean="0"/>
              <a:t>) to classify traffic signs in different categories and understand the signs that are important for autonomous vehicles,</a:t>
            </a:r>
          </a:p>
          <a:p>
            <a:r>
              <a:rPr lang="en-US" dirty="0" smtClean="0"/>
              <a:t>To </a:t>
            </a:r>
            <a:r>
              <a:rPr lang="en-US" dirty="0"/>
              <a:t>address the following key challenges and </a:t>
            </a:r>
            <a:r>
              <a:rPr lang="en-US" dirty="0" smtClean="0"/>
              <a:t>issues:-</a:t>
            </a:r>
            <a:r>
              <a:rPr lang="en-IN" dirty="0" smtClean="0"/>
              <a:t>Diverse </a:t>
            </a:r>
            <a:r>
              <a:rPr lang="en-IN" dirty="0"/>
              <a:t>Sign </a:t>
            </a:r>
            <a:r>
              <a:rPr lang="en-IN" dirty="0" smtClean="0"/>
              <a:t>Types, </a:t>
            </a:r>
            <a:r>
              <a:rPr lang="en-IN" dirty="0"/>
              <a:t>Varied Environmental </a:t>
            </a:r>
            <a:r>
              <a:rPr lang="en-IN" dirty="0" smtClean="0"/>
              <a:t>Conditions, </a:t>
            </a:r>
            <a:r>
              <a:rPr lang="en-IN" dirty="0"/>
              <a:t>Real-time </a:t>
            </a:r>
            <a:r>
              <a:rPr lang="en-IN" dirty="0" smtClean="0"/>
              <a:t>Processing,</a:t>
            </a:r>
            <a:r>
              <a:rPr lang="en-IN" dirty="0"/>
              <a:t> Human-Machine </a:t>
            </a:r>
            <a:r>
              <a:rPr lang="en-IN" dirty="0" smtClean="0"/>
              <a:t>Interaction,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09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540FA-EE72-DEC1-1813-D8A5137B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17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i="0" dirty="0">
                <a:solidFill>
                  <a:schemeClr val="accent3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Data Loading and Preprocessing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6560F0-541A-6E99-9105-74A7E59B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42" y="1507745"/>
            <a:ext cx="10760073" cy="4531311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000" b="0" i="0" dirty="0" smtClean="0">
                <a:effectLst/>
              </a:rPr>
              <a:t>The following dataset(GTSRB) from </a:t>
            </a:r>
            <a:r>
              <a:rPr lang="en-US" sz="2000" b="0" i="0" dirty="0" err="1" smtClean="0">
                <a:effectLst/>
              </a:rPr>
              <a:t>Kaggle</a:t>
            </a:r>
            <a:r>
              <a:rPr lang="en-US" sz="2000" b="0" i="0" dirty="0" smtClean="0">
                <a:effectLst/>
              </a:rPr>
              <a:t> contains more than 50,000 images of different traffic signs and is further classified into 43 different classes which is quite varying.</a:t>
            </a:r>
          </a:p>
          <a:p>
            <a:pPr marL="0" indent="0" algn="l">
              <a:buNone/>
            </a:pPr>
            <a:r>
              <a:rPr lang="en-US" sz="2000" b="0" i="0" dirty="0" smtClean="0">
                <a:effectLst/>
              </a:rPr>
              <a:t>Data </a:t>
            </a:r>
            <a:r>
              <a:rPr lang="en-US" sz="2000" b="0" i="0" dirty="0">
                <a:effectLst/>
              </a:rPr>
              <a:t>loading and preprocessing are crucial steps to ensure data quality and model compatibility.</a:t>
            </a:r>
            <a:endParaRPr lang="en-US" sz="2000" b="1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Data Loading:</a:t>
            </a:r>
            <a:endParaRPr lang="en-US" sz="20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Utilized pandas to load and manipulate dataset.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Loaded images and labels from different traffic sign </a:t>
            </a:r>
            <a:r>
              <a:rPr lang="en-US" b="0" i="0" dirty="0" smtClean="0">
                <a:effectLst/>
              </a:rPr>
              <a:t>                                                                     classes</a:t>
            </a:r>
            <a:r>
              <a:rPr lang="en-US" b="0" i="0" dirty="0"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Data Preprocessing:</a:t>
            </a:r>
            <a:endParaRPr lang="en-US" sz="20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Resized images to a common dimension (30x30) </a:t>
            </a:r>
            <a:r>
              <a:rPr lang="en-US" b="0" i="0" dirty="0" smtClean="0">
                <a:effectLst/>
              </a:rPr>
              <a:t>for                                                           </a:t>
            </a:r>
            <a:r>
              <a:rPr lang="en-US" b="0" i="0" dirty="0">
                <a:effectLst/>
              </a:rPr>
              <a:t>consistency.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Converted images to NumPy arrays for compatibility </a:t>
            </a:r>
            <a:r>
              <a:rPr lang="en-US" b="0" i="0" dirty="0" smtClean="0">
                <a:effectLst/>
              </a:rPr>
              <a:t>with                                                 neural </a:t>
            </a:r>
            <a:r>
              <a:rPr lang="en-US" b="0" i="0" dirty="0">
                <a:effectLst/>
              </a:rPr>
              <a:t>networks</a:t>
            </a:r>
            <a:r>
              <a:rPr lang="en-US" b="0" i="0" dirty="0" smtClean="0">
                <a:effectLst/>
              </a:rPr>
              <a:t>.</a:t>
            </a:r>
            <a:endParaRPr lang="en-US" b="0" i="0" dirty="0">
              <a:effectLst/>
            </a:endParaRPr>
          </a:p>
          <a:p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520F66E-398C-8AE2-EC83-CCBB689D8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77"/>
          <a:stretch/>
        </p:blipFill>
        <p:spPr>
          <a:xfrm>
            <a:off x="7080626" y="2733263"/>
            <a:ext cx="4917602" cy="37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2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B1A87-B005-8905-01AA-C5C5AADB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766" y="272020"/>
            <a:ext cx="9905998" cy="1478570"/>
          </a:xfrm>
        </p:spPr>
        <p:txBody>
          <a:bodyPr/>
          <a:lstStyle/>
          <a:p>
            <a:pPr algn="ctr"/>
            <a:r>
              <a:rPr lang="en-IN" i="0" dirty="0">
                <a:solidFill>
                  <a:schemeClr val="accent3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Libraries and Tools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31669933-EEB4-F032-E727-B5F65F9AA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4" y="1586689"/>
            <a:ext cx="11044087" cy="49607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400" b="1" i="0" dirty="0">
                <a:effectLst/>
              </a:rPr>
              <a:t>These libraries and tools collectively enable data preprocessing, model building, training, and evaluation.</a:t>
            </a:r>
            <a:endParaRPr lang="en-IN" sz="3400" b="1" i="0" dirty="0">
              <a:effectLst/>
            </a:endParaRPr>
          </a:p>
          <a:p>
            <a:r>
              <a:rPr lang="en-IN" sz="3400" b="1" i="0" dirty="0" smtClean="0">
                <a:effectLst/>
              </a:rPr>
              <a:t>Libraries </a:t>
            </a:r>
            <a:r>
              <a:rPr lang="en-IN" sz="3400" b="1" i="0" dirty="0">
                <a:effectLst/>
              </a:rPr>
              <a:t>Used:</a:t>
            </a:r>
            <a:endParaRPr lang="en-IN" sz="34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400" dirty="0" err="1"/>
              <a:t>N</a:t>
            </a:r>
            <a:r>
              <a:rPr lang="en-IN" sz="3400" b="0" i="0" dirty="0" err="1">
                <a:effectLst/>
              </a:rPr>
              <a:t>umpy</a:t>
            </a:r>
            <a:r>
              <a:rPr lang="en-IN" sz="3400" b="0" i="0" dirty="0">
                <a:effectLst/>
              </a:rPr>
              <a:t>: Efficient numerical computations.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400" dirty="0"/>
              <a:t>P</a:t>
            </a:r>
            <a:r>
              <a:rPr lang="en-IN" sz="3400" b="0" i="0" dirty="0">
                <a:effectLst/>
              </a:rPr>
              <a:t>andas: Data manipulation and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400" dirty="0"/>
              <a:t>M</a:t>
            </a:r>
            <a:r>
              <a:rPr lang="en-IN" sz="3400" b="0" i="0" dirty="0">
                <a:effectLst/>
              </a:rPr>
              <a:t>atplotlib: Data visualization and plotting.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400" b="0" i="0" dirty="0">
                <a:effectLst/>
              </a:rPr>
              <a:t>cv2 (OpenCV): Image processing and computer vision tasks.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400" dirty="0" err="1"/>
              <a:t>T</a:t>
            </a:r>
            <a:r>
              <a:rPr lang="en-IN" sz="3400" b="0" i="0" dirty="0" err="1">
                <a:effectLst/>
              </a:rPr>
              <a:t>ensorflow</a:t>
            </a:r>
            <a:r>
              <a:rPr lang="en-IN" sz="3400" b="0" i="0" dirty="0">
                <a:effectLst/>
              </a:rPr>
              <a:t>: Deep learning framework for building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400" dirty="0" err="1"/>
              <a:t>K</a:t>
            </a:r>
            <a:r>
              <a:rPr lang="en-IN" sz="3400" b="0" i="0" dirty="0" err="1">
                <a:effectLst/>
              </a:rPr>
              <a:t>eras</a:t>
            </a:r>
            <a:r>
              <a:rPr lang="en-IN" sz="3400" b="0" i="0" dirty="0">
                <a:effectLst/>
              </a:rPr>
              <a:t>: High-level neural networks API for model construction.</a:t>
            </a:r>
            <a:r>
              <a:rPr lang="en-IN" sz="3400" b="1" i="0" dirty="0">
                <a:effectLst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400" b="1" i="0" dirty="0">
                <a:effectLst/>
              </a:rPr>
              <a:t>Key Tools :</a:t>
            </a:r>
            <a:endParaRPr lang="en-IN" sz="34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400" dirty="0" smtClean="0"/>
              <a:t>Google </a:t>
            </a:r>
            <a:r>
              <a:rPr lang="en-IN" sz="3400" dirty="0" err="1" smtClean="0"/>
              <a:t>Collab</a:t>
            </a:r>
            <a:r>
              <a:rPr lang="en-US" sz="3400" b="0" i="0" dirty="0" smtClean="0">
                <a:effectLst/>
              </a:rPr>
              <a:t> </a:t>
            </a:r>
            <a:r>
              <a:rPr lang="en-US" sz="3400" b="0" i="0" dirty="0">
                <a:effectLst/>
              </a:rPr>
              <a:t>Notebook: Development and testing of code</a:t>
            </a:r>
            <a:r>
              <a:rPr lang="en-IN" sz="3400" b="0" i="0" dirty="0"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400" dirty="0"/>
              <a:t>P</a:t>
            </a:r>
            <a:r>
              <a:rPr lang="en-US" sz="3400" b="0" i="0" dirty="0" err="1" smtClean="0">
                <a:effectLst/>
              </a:rPr>
              <a:t>ython</a:t>
            </a:r>
            <a:r>
              <a:rPr lang="en-US" sz="3400" b="0" i="0" dirty="0">
                <a:effectLst/>
              </a:rPr>
              <a:t>: Core programming language for the project.</a:t>
            </a:r>
            <a:r>
              <a:rPr lang="en-IN" sz="3400" b="0" i="0" dirty="0"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3400" b="0" i="0" dirty="0">
                <a:effectLst/>
              </a:rPr>
              <a:t>scikit-learn: Machine learning library for model evaluation and metrics.</a:t>
            </a:r>
            <a:endParaRPr lang="en-IN" sz="3400" b="0" i="0" dirty="0">
              <a:effectLst/>
            </a:endParaRPr>
          </a:p>
          <a:p>
            <a:pPr marL="0" indent="0" algn="l">
              <a:buNone/>
            </a:pPr>
            <a:endParaRPr lang="en-IN" sz="2500" b="1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en-IN" b="0" i="0" dirty="0">
              <a:effectLst/>
              <a:latin typeface="Söhn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5C4C954-F49B-E280-2257-3E5B6E3EF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10"/>
          <a:stretch/>
        </p:blipFill>
        <p:spPr>
          <a:xfrm>
            <a:off x="7306574" y="2314276"/>
            <a:ext cx="4684144" cy="31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1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E573D-4A5F-93EC-B3E8-3421A7DF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9341"/>
            <a:ext cx="9905998" cy="1478570"/>
          </a:xfrm>
        </p:spPr>
        <p:txBody>
          <a:bodyPr/>
          <a:lstStyle/>
          <a:p>
            <a:pPr algn="ctr"/>
            <a:r>
              <a:rPr lang="en-IN" i="0" dirty="0">
                <a:solidFill>
                  <a:schemeClr val="accent3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Data Splitting</a:t>
            </a:r>
            <a:endParaRPr lang="en-IN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1F5845-8A33-06A5-C6B6-F126A2BA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016" y="1559373"/>
            <a:ext cx="5544059" cy="49535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Data splitting ensures a separate dataset for model training and evaluation, preventing overfitting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Train-Test </a:t>
            </a:r>
            <a:r>
              <a:rPr lang="en-US" dirty="0"/>
              <a:t>Split: </a:t>
            </a:r>
          </a:p>
          <a:p>
            <a:r>
              <a:rPr lang="en-US" dirty="0"/>
              <a:t>Split the dataset into training and testing subsets. </a:t>
            </a:r>
          </a:p>
          <a:p>
            <a:r>
              <a:rPr lang="en-US" dirty="0"/>
              <a:t>Used </a:t>
            </a:r>
            <a:r>
              <a:rPr lang="en-US" dirty="0" err="1"/>
              <a:t>sklearn's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r>
              <a:rPr lang="en-US" dirty="0"/>
              <a:t> function. </a:t>
            </a:r>
          </a:p>
          <a:p>
            <a:r>
              <a:rPr lang="en-US" dirty="0"/>
              <a:t>Common practice: 80% training, 20%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Dataset Shapes:</a:t>
            </a:r>
          </a:p>
          <a:p>
            <a:r>
              <a:rPr lang="en-US" dirty="0"/>
              <a:t>Training data shape: (number of samples, width, height, channels)</a:t>
            </a:r>
          </a:p>
          <a:p>
            <a:r>
              <a:rPr lang="en-US" dirty="0"/>
              <a:t>Testing data shape: (number of samples, width, height, channels)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51A934E-B075-A557-30B2-3AB1D28F9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41"/>
          <a:stretch/>
        </p:blipFill>
        <p:spPr>
          <a:xfrm>
            <a:off x="6329421" y="2241926"/>
            <a:ext cx="5626164" cy="283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0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8FB493-EA65-075D-5EB6-1E83AC83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19" y="2562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3200" i="0" dirty="0">
                <a:solidFill>
                  <a:schemeClr val="accent3">
                    <a:lumMod val="50000"/>
                  </a:schemeClr>
                </a:solidFill>
                <a:effectLst/>
                <a:latin typeface="Bookman Old Style" panose="02050604050505020204" pitchFamily="18" charset="0"/>
              </a:rPr>
              <a:t>Model Architecture, Compilation, and Training</a:t>
            </a:r>
            <a:endParaRPr lang="en-IN" sz="3200" dirty="0">
              <a:solidFill>
                <a:schemeClr val="accent3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54C464-B538-B2ED-ECA8-ED9C8F7B8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257" y="1734779"/>
            <a:ext cx="10512874" cy="4720657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900" b="1" i="0" dirty="0">
                <a:effectLst/>
              </a:rPr>
              <a:t>Model Architecture:</a:t>
            </a:r>
            <a:endParaRPr lang="en-IN" sz="29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0" i="0" dirty="0">
                <a:effectLst/>
              </a:rPr>
              <a:t>Sequential layers used for the CNN model</a:t>
            </a:r>
            <a:r>
              <a:rPr lang="en-IN" sz="2900" b="0" i="0" dirty="0"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0" i="0" dirty="0">
                <a:effectLst/>
              </a:rPr>
              <a:t>Key layers: Conv2D, MaxPool2D, Dropout, Flatten, Dense</a:t>
            </a:r>
            <a:r>
              <a:rPr lang="en-IN" sz="2900" b="0" i="0" dirty="0"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0" i="0" dirty="0">
                <a:effectLst/>
              </a:rPr>
              <a:t>Convolutional layers for feature extraction, pooling for down sampling, and dense layers for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900" b="1" i="0" dirty="0">
                <a:effectLst/>
              </a:rPr>
              <a:t>Model Compilation:</a:t>
            </a:r>
            <a:endParaRPr lang="en-IN" sz="29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0" i="0" dirty="0">
                <a:effectLst/>
              </a:rPr>
              <a:t>Compilation process involves specifying model components</a:t>
            </a:r>
            <a:r>
              <a:rPr lang="en-IN" sz="2900" b="0" i="0" dirty="0"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900" b="0" i="0" dirty="0">
                <a:effectLst/>
              </a:rPr>
              <a:t>Loss function: categorical cross-entropy.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0" i="0" dirty="0">
                <a:effectLst/>
              </a:rPr>
              <a:t>Optimizer: Adam optimizer for weight updates.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900" b="0" i="0" dirty="0">
                <a:effectLst/>
              </a:rPr>
              <a:t>Metrics: Accuracy for evaluation.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900" b="1" i="0" dirty="0">
                <a:effectLst/>
              </a:rPr>
              <a:t>Model Training:</a:t>
            </a:r>
            <a:endParaRPr lang="en-IN" sz="29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900" b="0" i="0" dirty="0">
                <a:effectLst/>
              </a:rPr>
              <a:t>Training using the ‘fit’ function.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0" i="0" dirty="0">
                <a:effectLst/>
              </a:rPr>
              <a:t>Number of epoch : 15.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900" b="0" i="0" dirty="0">
                <a:effectLst/>
              </a:rPr>
              <a:t>Batch </a:t>
            </a:r>
            <a:r>
              <a:rPr lang="en-IN" sz="2900" b="0" i="0" dirty="0" smtClean="0">
                <a:effectLst/>
              </a:rPr>
              <a:t>Size:64.</a:t>
            </a:r>
            <a:endParaRPr lang="en-IN" sz="2900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900" b="0" i="0" dirty="0">
                <a:effectLst/>
              </a:rPr>
              <a:t>Validation data used to monitor performance.</a:t>
            </a:r>
            <a:endParaRPr lang="en-IN" sz="2900" b="0" i="0" dirty="0">
              <a:effectLst/>
            </a:endParaRPr>
          </a:p>
          <a:p>
            <a:pPr marL="457200" lvl="1" indent="0" algn="l">
              <a:buNone/>
            </a:pPr>
            <a:endParaRPr lang="en-IN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922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2364D5-8237-976C-380C-ABFED0F63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1326448"/>
            <a:ext cx="3776870" cy="2839348"/>
          </a:xfrm>
        </p:spPr>
        <p:txBody>
          <a:bodyPr>
            <a:normAutofit/>
          </a:bodyPr>
          <a:lstStyle/>
          <a:p>
            <a:endParaRPr lang="en-IN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8BB9B7-6D4E-908E-864C-35AA4BA4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24" y="887895"/>
            <a:ext cx="6172491" cy="4460481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xmlns="" id="{039D38FE-BFBE-E3F7-9B6B-CDD16472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36" y="887895"/>
            <a:ext cx="4710965" cy="38393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B9F3B16-EABD-5671-BF91-25F8E037DCCF}"/>
              </a:ext>
            </a:extLst>
          </p:cNvPr>
          <p:cNvSpPr txBox="1"/>
          <p:nvPr/>
        </p:nvSpPr>
        <p:spPr>
          <a:xfrm>
            <a:off x="8481143" y="32289"/>
            <a:ext cx="317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Söhne"/>
              </a:rPr>
              <a:t>T</a:t>
            </a:r>
            <a:r>
              <a:rPr lang="en-IN" b="0" i="0" dirty="0">
                <a:effectLst/>
                <a:latin typeface="Söhne"/>
              </a:rPr>
              <a:t>raining and validation accuracy</a:t>
            </a:r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xmlns="" id="{00D9E2B0-DA3C-93E5-2435-BE9EC466DC53}"/>
              </a:ext>
            </a:extLst>
          </p:cNvPr>
          <p:cNvSpPr/>
          <p:nvPr/>
        </p:nvSpPr>
        <p:spPr>
          <a:xfrm>
            <a:off x="9820246" y="413674"/>
            <a:ext cx="477849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4721C93-244F-CA42-6A8A-C92D4299EB36}"/>
              </a:ext>
            </a:extLst>
          </p:cNvPr>
          <p:cNvSpPr txBox="1"/>
          <p:nvPr/>
        </p:nvSpPr>
        <p:spPr>
          <a:xfrm>
            <a:off x="2847950" y="31425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4239AC51-FC00-4E02-4D52-96B6E2902652}"/>
              </a:ext>
            </a:extLst>
          </p:cNvPr>
          <p:cNvSpPr/>
          <p:nvPr/>
        </p:nvSpPr>
        <p:spPr>
          <a:xfrm>
            <a:off x="3389046" y="400757"/>
            <a:ext cx="477849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826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545</TotalTime>
  <Words>839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Bahnschrift SemiLight Condensed</vt:lpstr>
      <vt:lpstr>Bookman Old Style</vt:lpstr>
      <vt:lpstr>Calibri</vt:lpstr>
      <vt:lpstr>Söhne</vt:lpstr>
      <vt:lpstr>Trebuchet MS</vt:lpstr>
      <vt:lpstr>Tw Cen MT</vt:lpstr>
      <vt:lpstr>Wingdings</vt:lpstr>
      <vt:lpstr>Circuit</vt:lpstr>
      <vt:lpstr>Traffic Sign Recognition using CNN </vt:lpstr>
      <vt:lpstr>Introduction</vt:lpstr>
      <vt:lpstr>Problem Statement</vt:lpstr>
      <vt:lpstr>Objective</vt:lpstr>
      <vt:lpstr>Data Loading and Preprocessing</vt:lpstr>
      <vt:lpstr>Libraries and Tools</vt:lpstr>
      <vt:lpstr>Data Splitting</vt:lpstr>
      <vt:lpstr>Model Architecture, Compilation, and Training</vt:lpstr>
      <vt:lpstr>PowerPoint Presentation</vt:lpstr>
      <vt:lpstr>Visualization</vt:lpstr>
      <vt:lpstr>Model prediction</vt:lpstr>
      <vt:lpstr>CNN model architecture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 Sign Recognition using CNN with deployment</dc:title>
  <dc:creator>Harsh Mishra</dc:creator>
  <cp:lastModifiedBy>Microsoft account</cp:lastModifiedBy>
  <cp:revision>56</cp:revision>
  <dcterms:created xsi:type="dcterms:W3CDTF">2023-08-08T08:15:14Z</dcterms:created>
  <dcterms:modified xsi:type="dcterms:W3CDTF">2023-11-06T11:16:30Z</dcterms:modified>
</cp:coreProperties>
</file>