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74" r:id="rId4"/>
    <p:sldId id="257" r:id="rId5"/>
    <p:sldId id="271" r:id="rId6"/>
    <p:sldId id="272" r:id="rId7"/>
    <p:sldId id="258" r:id="rId8"/>
    <p:sldId id="259" r:id="rId9"/>
    <p:sldId id="260" r:id="rId10"/>
    <p:sldId id="261" r:id="rId11"/>
    <p:sldId id="263" r:id="rId12"/>
    <p:sldId id="268" r:id="rId13"/>
    <p:sldId id="275" r:id="rId14"/>
    <p:sldId id="278" r:id="rId15"/>
    <p:sldId id="262" r:id="rId16"/>
    <p:sldId id="264" r:id="rId17"/>
    <p:sldId id="276" r:id="rId18"/>
    <p:sldId id="269" r:id="rId19"/>
    <p:sldId id="270" r:id="rId20"/>
    <p:sldId id="267" r:id="rId21"/>
    <p:sldId id="265" r:id="rId22"/>
  </p:sldIdLst>
  <p:sldSz cx="12192000" cy="6858000"/>
  <p:notesSz cx="6858000" cy="9144000"/>
  <p:defaultTex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01"/>
  </p:normalViewPr>
  <p:slideViewPr>
    <p:cSldViewPr snapToGrid="0" snapToObjects="1">
      <p:cViewPr>
        <p:scale>
          <a:sx n="81" d="100"/>
          <a:sy n="81" d="100"/>
        </p:scale>
        <p:origin x="134"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54:14.342"/>
    </inkml:context>
    <inkml:brush xml:id="br0">
      <inkml:brushProperty name="width" value="0.025" units="cm"/>
      <inkml:brushProperty name="height" value="0.025" units="cm"/>
      <inkml:brushProperty name="color" value="#CC0066"/>
    </inkml:brush>
  </inkml:definitions>
  <inkml:trace contextRef="#ctx0" brushRef="#br0">1 1 24575,'14'0'0,"19"0"0,-8 0 0,16 0 0,-12 0 0,1 0 0,11 0 0,-17 0 0,26 0 0,-25 0 0,16 0 0,-12 0 0,1 0 0,0 0 0,-8 0 0,5 0 0,-13 0 0,13 0 0,-13 0 0,6 0 0,-9 0 0,1 0 0,7 0 0,-5 0 0,5 0 0,-7 0 0,-1 0 0,1 0 0,-1 0 0,0 0 0,9 0 0,-7 0 0,15 0 0,-6 0 0,8 0 0,-9 0 0,7 0 0,-6 0 0,21 0 0,1 0 0,1 0 0,-4 0 0,-11 0 0,0 0 0,0 0 0,10 0 0,-7 0 0,0 0 0,-6 0 0,-5 0 0,8 0 0,0 0 0,-1 0 0,1 0 0,0 0 0,0 0 0,-1 0 0,1 0 0,0 0 0,-8 0 0,5 0 0,-13 0 0,19 0 0,-10 0 0,3 0 0,2 0 0,-6 0 0,7 0 0,1 0 0,-8 0 0,6 0 0,-7 0 0,1 0 0,6 0 0,-7 0 0,1 0 0,6 0 0,-15 0 0,15 0 0,-7 0 0,14 0 0,-12 0 0,10 0 0,-19 0 0,13 0 0,-5 0 0,8 0 0,0 0 0,-1 0 0,1 0 0,0 0 0,0 0 0,-1 0 0,1 0 0,-8 0 0,5 0 0,-5 0 0,8 0 0,-8 0 0,5 0 0,0 0 0,4 0 0,4 0 0,-5 0 0,-1 0 0,1 0 0,0 0 0,0 0 0,-1 0 0,1 0 0,-8 0 0,6 0 0,-15 0 0,15 0 0,-15 0 0,15 0 0,-14 0 0,5 0 0,-7 0 0,-1 0 0,1 0 0,-1 0 0,1 0 0,-1 0 0,9 0 0,-7 0 0,20 0 0,-18 0 0,18 0 0,-20 0 0,15 0 0,-15 0 0,15 0 0,-6 0 0,7 0 0,1 0 0,0 0 0,0 0 0,11 0 0,-9 0 0,9 0 0,-11 0 0,0 0 0,-1 0 0,-7 0 0,6 0 0,-2 0 0,-3 0 0,2 0 0,-14 0 0,1 0 0,-1 0 0,1 0 0,-1 0 0,1 0 0,-1 0 0,1 0 0,-1 0 0,9 0 0,-7 0 0,7 0 0,-9 0 0,1 0 0,-1 0 0,0 0 0,-5 0 0,-2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54:17.072"/>
    </inkml:context>
    <inkml:brush xml:id="br0">
      <inkml:brushProperty name="width" value="0.025" units="cm"/>
      <inkml:brushProperty name="height" value="0.025" units="cm"/>
      <inkml:brushProperty name="color" value="#CC0066"/>
    </inkml:brush>
  </inkml:definitions>
  <inkml:trace contextRef="#ctx0" brushRef="#br0">0 0 24575,'39'0'0,"-9"0"0,36 0 0,-6 0 0,26 0 0,-2 0 0,3 0 0,0 0 0,-15 0 0,-3 0 0,17 0 0,-23 0 0,23 0 0,-31 0 0,-1 0 0,-10 0 0,8 0 0,-20 0 0,20 0 0,-19 0 0,0 0 0,-6 0 0,-13 0 0,14 0 0,-15 5 0,7-3 0,-9 3 0,1-5 0,-2 0 0,1 0 0,-2 0 0,2 0 0,-1 0 0,2 0 0,7 0 0,3 0 0,8 0 0,-1 6 0,1-4 0,-8 5 0,6-7 0,-7 0 0,9 0 0,-8 0 0,5 0 0,-13 0 0,14 0 0,-7 0 0,9 0 0,0 0 0,0 0 0,-1 0 0,1 0 0,0 0 0,-9 0 0,7 0 0,-14 0 0,13 0 0,-13 0 0,6 0 0,-9 0 0,9 0 0,-7 0 0,7 0 0,-9 0 0,1 0 0,-6 0 0,-1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4"/>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8"/>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5"/>
          </a:xfrm>
        </p:spPr>
        <p:txBody>
          <a:bodyPr anchor="t"/>
          <a:lstStyle>
            <a:lvl1pPr marL="0" indent="0" algn="l">
              <a:buNone/>
              <a:defRPr>
                <a:solidFill>
                  <a:schemeClr val="tx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9" cy="566739"/>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9"/>
            <a:ext cx="10561419" cy="493712"/>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7"/>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3"/>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1" y="4443681"/>
            <a:ext cx="5891636" cy="713241"/>
          </a:xfrm>
        </p:spPr>
        <p:txBody>
          <a:bodyPr anchor="t">
            <a:noAutofit/>
          </a:bodyPr>
          <a:lstStyle>
            <a:lvl1pPr marL="0" indent="0" algn="l">
              <a:buNone/>
              <a:defRPr sz="18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4" y="1081457"/>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5" y="2286586"/>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90" y="2435958"/>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1"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1"/>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2" y="446089"/>
            <a:ext cx="4522349" cy="5414963"/>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2" y="586171"/>
            <a:ext cx="2494791" cy="51347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2" y="446089"/>
            <a:ext cx="6611540" cy="541496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1"/>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1" y="447188"/>
            <a:ext cx="10571999" cy="970451"/>
          </a:xfrm>
        </p:spPr>
        <p:txBody>
          <a:bodyPr/>
          <a:lstStyle/>
          <a:p>
            <a:r>
              <a:rPr lang="en-US"/>
              <a:t>Click to edit Master title style</a:t>
            </a:r>
            <a:endParaRPr lang="en-US" dirty="0"/>
          </a:p>
        </p:txBody>
      </p:sp>
      <p:sp>
        <p:nvSpPr>
          <p:cNvPr id="3" name="Content Placeholder 2"/>
          <p:cNvSpPr>
            <a:spLocks noGrp="1"/>
          </p:cNvSpPr>
          <p:nvPr>
            <p:ph idx="1"/>
          </p:nvPr>
        </p:nvSpPr>
        <p:spPr>
          <a:xfrm>
            <a:off x="818713" y="2222288"/>
            <a:ext cx="10554575"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2"/>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9"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9" cy="433955"/>
          </a:xfrm>
        </p:spPr>
        <p:txBody>
          <a:bodyPr anchor="t">
            <a:noAutofit/>
          </a:bodyPr>
          <a:lstStyle>
            <a:lvl1pPr marL="0" indent="0" algn="r">
              <a:buNone/>
              <a:defRPr sz="18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1"/>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3" y="2222288"/>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7"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1"/>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9" y="2174875"/>
            <a:ext cx="5189857" cy="576263"/>
          </a:xfrm>
        </p:spPr>
        <p:txBody>
          <a:bodyPr anchor="b">
            <a:noAutofit/>
          </a:bodyPr>
          <a:lstStyle>
            <a:lvl1pPr marL="0" indent="0" algn="ctr">
              <a:buNone/>
              <a:defRPr sz="20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40"/>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7" y="2174875"/>
            <a:ext cx="5194583" cy="576263"/>
          </a:xfrm>
        </p:spPr>
        <p:txBody>
          <a:bodyPr anchor="b">
            <a:noAutofit/>
          </a:bodyPr>
          <a:lstStyle>
            <a:lvl1pPr marL="0" indent="0" algn="ctr">
              <a:buNone/>
              <a:defRPr sz="20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7" y="2751140"/>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1"/>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2" y="446088"/>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2" y="446089"/>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4" y="446089"/>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2" y="2260739"/>
            <a:ext cx="3547533" cy="3600311"/>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9" y="727523"/>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9" y="2344684"/>
            <a:ext cx="4852988" cy="3516365"/>
          </a:xfrm>
        </p:spPr>
        <p:txBody>
          <a:bodyPr anchor="t">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1" y="6041363"/>
            <a:ext cx="976879" cy="365125"/>
          </a:xfrm>
        </p:spPr>
        <p:txBody>
          <a:bodyPr/>
          <a:lstStyle/>
          <a:p>
            <a:fld id="{18C79C5D-2A6F-F04D-97DA-BEF2467B64E4}" type="datetimeFigureOut">
              <a:rPr lang="en-US" dirty="0"/>
              <a:pPr/>
              <a:t>8/26/2023</a:t>
            </a:fld>
            <a:endParaRPr lang="en-US" dirty="0"/>
          </a:p>
        </p:txBody>
      </p:sp>
      <p:sp>
        <p:nvSpPr>
          <p:cNvPr id="6" name="Footer Placeholder 5"/>
          <p:cNvSpPr>
            <a:spLocks noGrp="1"/>
          </p:cNvSpPr>
          <p:nvPr>
            <p:ph type="ftr" sz="quarter" idx="11"/>
          </p:nvPr>
        </p:nvSpPr>
        <p:spPr>
          <a:xfrm>
            <a:off x="590396" y="6041363"/>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90"/>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1" y="447188"/>
            <a:ext cx="10571999" cy="970451"/>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2"/>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5" y="6041363"/>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5" y="6041363"/>
            <a:ext cx="1343707"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8/26/2023</a:t>
            </a:fld>
            <a:endParaRPr lang="en-US" dirty="0"/>
          </a:p>
        </p:txBody>
      </p:sp>
      <p:sp>
        <p:nvSpPr>
          <p:cNvPr id="6" name="Slide Number Placeholder 5"/>
          <p:cNvSpPr>
            <a:spLocks noGrp="1"/>
          </p:cNvSpPr>
          <p:nvPr>
            <p:ph type="sldNum" sz="quarter" idx="4"/>
          </p:nvPr>
        </p:nvSpPr>
        <p:spPr>
          <a:xfrm>
            <a:off x="10678332" y="5915890"/>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189"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32" indent="-285744" algn="l" defTabSz="457189"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971" indent="-228594" algn="l" defTabSz="457189"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160" indent="-228594" algn="l" defTabSz="457189"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349" indent="-228594" algn="l" defTabSz="457189"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940" indent="-228594" algn="l" defTabSz="457189"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930" indent="-228594" algn="l" defTabSz="457189"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920" indent="-228594" algn="l" defTabSz="457189"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9910" indent="-228594" algn="l" defTabSz="457189"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customXml" Target="../ink/ink2.xml"/><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150896-5108-D241-BFE4-7623D813DEC1}"/>
              </a:ext>
            </a:extLst>
          </p:cNvPr>
          <p:cNvSpPr>
            <a:spLocks noGrp="1"/>
          </p:cNvSpPr>
          <p:nvPr>
            <p:ph type="ctrTitle"/>
          </p:nvPr>
        </p:nvSpPr>
        <p:spPr>
          <a:xfrm>
            <a:off x="679372" y="394788"/>
            <a:ext cx="10572000" cy="2971051"/>
          </a:xfrm>
        </p:spPr>
        <p:txBody>
          <a:bodyPr/>
          <a:lstStyle/>
          <a:p>
            <a:r>
              <a:rPr lang="en-US" dirty="0"/>
              <a:t>Identifying </a:t>
            </a:r>
            <a:r>
              <a:rPr lang="en-US" dirty="0" smtClean="0"/>
              <a:t>Fraud </a:t>
            </a:r>
            <a:r>
              <a:rPr lang="en-US" dirty="0"/>
              <a:t>Job Postings Using Machine Learning Classification Methods</a:t>
            </a:r>
          </a:p>
        </p:txBody>
      </p:sp>
      <p:sp>
        <p:nvSpPr>
          <p:cNvPr id="3" name="Subtitle 2">
            <a:extLst>
              <a:ext uri="{FF2B5EF4-FFF2-40B4-BE49-F238E27FC236}">
                <a16:creationId xmlns:a16="http://schemas.microsoft.com/office/drawing/2014/main" xmlns="" id="{7623A739-5486-D94C-92E9-37AA6C60A769}"/>
              </a:ext>
            </a:extLst>
          </p:cNvPr>
          <p:cNvSpPr>
            <a:spLocks noGrp="1"/>
          </p:cNvSpPr>
          <p:nvPr>
            <p:ph type="subTitle" idx="1"/>
          </p:nvPr>
        </p:nvSpPr>
        <p:spPr>
          <a:xfrm>
            <a:off x="679372" y="5775370"/>
            <a:ext cx="10572000" cy="1212551"/>
          </a:xfrm>
        </p:spPr>
        <p:txBody>
          <a:bodyPr>
            <a:normAutofit/>
          </a:bodyPr>
          <a:lstStyle/>
          <a:p>
            <a:pPr algn="r"/>
            <a:r>
              <a:rPr lang="en-US" sz="2800" dirty="0">
                <a:latin typeface="Bahnschrift SemiBold SemiConden" panose="020B0502040204020203" pitchFamily="34" charset="0"/>
              </a:rPr>
              <a:t>By:- Paresh Patil</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8248" y="2100944"/>
            <a:ext cx="2143125" cy="2133600"/>
          </a:xfrm>
          <a:prstGeom prst="ellipse">
            <a:avLst/>
          </a:prstGeom>
          <a:ln w="63500" cap="rnd">
            <a:solidFill>
              <a:srgbClr val="333333"/>
            </a:solidFill>
          </a:ln>
          <a:effectLst>
            <a:outerShdw blurRad="381000" dist="292100" dir="5400000" sx="-80000" sy="-18000" rotWithShape="0">
              <a:srgbClr val="000000">
                <a:alpha val="22000"/>
              </a:srgbClr>
            </a:outerShdw>
            <a:reflection blurRad="101600" stA="58000" endPos="66000" dist="50800" dir="5400000" sy="-100000" algn="bl" rotWithShape="0"/>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934077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xmlns="" id="{133F8CB7-795C-4272-9073-64D8CF97F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180DE8A2-73B1-4AFE-8FB9-BE4B66F398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9" name="Freeform 6">
            <a:extLst>
              <a:ext uri="{FF2B5EF4-FFF2-40B4-BE49-F238E27FC236}">
                <a16:creationId xmlns:a16="http://schemas.microsoft.com/office/drawing/2014/main" xmlns="" id="{E5ADB140-E61F-4DA4-A342-F5EF70772D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1"/>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89CD1B29-93DF-F04C-913A-B12CABF2EB86}"/>
              </a:ext>
            </a:extLst>
          </p:cNvPr>
          <p:cNvSpPr>
            <a:spLocks noGrp="1"/>
          </p:cNvSpPr>
          <p:nvPr>
            <p:ph type="title"/>
          </p:nvPr>
        </p:nvSpPr>
        <p:spPr>
          <a:xfrm>
            <a:off x="451515" y="394944"/>
            <a:ext cx="11288972" cy="816637"/>
          </a:xfrm>
          <a:effectLst/>
        </p:spPr>
        <p:txBody>
          <a:bodyPr vert="horz" lIns="91440" tIns="45720" rIns="91440" bIns="45720" rtlCol="0" anchor="b">
            <a:normAutofit fontScale="90000"/>
          </a:bodyPr>
          <a:lstStyle/>
          <a:p>
            <a:r>
              <a:rPr lang="en-US" sz="3000" dirty="0">
                <a:solidFill>
                  <a:srgbClr val="FFFFFF"/>
                </a:solidFill>
              </a:rPr>
              <a:t>Job Postings Categorized as Engineering, Administrative have higher instances of fraudulent postings:</a:t>
            </a:r>
          </a:p>
        </p:txBody>
      </p:sp>
      <p:pic>
        <p:nvPicPr>
          <p:cNvPr id="4" name="Content Placeholder 3">
            <a:extLst>
              <a:ext uri="{FF2B5EF4-FFF2-40B4-BE49-F238E27FC236}">
                <a16:creationId xmlns:a16="http://schemas.microsoft.com/office/drawing/2014/main" xmlns="" id="{7C77C386-A23A-C849-B594-C6F0F3E747DE}"/>
              </a:ext>
            </a:extLst>
          </p:cNvPr>
          <p:cNvPicPr>
            <a:picLocks noGrp="1" noChangeAspect="1"/>
          </p:cNvPicPr>
          <p:nvPr>
            <p:ph idx="1"/>
          </p:nvPr>
        </p:nvPicPr>
        <p:blipFill>
          <a:blip r:embed="rId2"/>
          <a:stretch>
            <a:fillRect/>
          </a:stretch>
        </p:blipFill>
        <p:spPr>
          <a:xfrm>
            <a:off x="819151" y="3030294"/>
            <a:ext cx="10553700" cy="2021375"/>
          </a:xfrm>
          <a:prstGeom prst="roundRect">
            <a:avLst>
              <a:gd name="adj" fmla="val 3876"/>
            </a:avLst>
          </a:prstGeom>
          <a:ln>
            <a:solidFill>
              <a:schemeClr val="accent1"/>
            </a:solidFill>
          </a:ln>
          <a:effectLst/>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217" t="27658" r="2812" b="8362"/>
          <a:stretch/>
        </p:blipFill>
        <p:spPr>
          <a:xfrm>
            <a:off x="305774" y="2284114"/>
            <a:ext cx="11434713" cy="4573887"/>
          </a:xfrm>
          <a:prstGeom prst="rect">
            <a:avLst/>
          </a:prstGeom>
        </p:spPr>
      </p:pic>
    </p:spTree>
    <p:extLst>
      <p:ext uri="{BB962C8B-B14F-4D97-AF65-F5344CB8AC3E}">
        <p14:creationId xmlns:p14="http://schemas.microsoft.com/office/powerpoint/2010/main" val="249565327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xmlns="" id="{133F8CB7-795C-4272-9073-64D8CF97F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xmlns="" id="{180DE8A2-73B1-4AFE-8FB9-BE4B66F398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8" name="Freeform 6">
            <a:extLst>
              <a:ext uri="{FF2B5EF4-FFF2-40B4-BE49-F238E27FC236}">
                <a16:creationId xmlns:a16="http://schemas.microsoft.com/office/drawing/2014/main" xmlns="" id="{E5ADB140-E61F-4DA4-A342-F5EF70772D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1"/>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89CD1B29-93DF-F04C-913A-B12CABF2EB86}"/>
              </a:ext>
            </a:extLst>
          </p:cNvPr>
          <p:cNvSpPr>
            <a:spLocks noGrp="1"/>
          </p:cNvSpPr>
          <p:nvPr>
            <p:ph type="title"/>
          </p:nvPr>
        </p:nvSpPr>
        <p:spPr>
          <a:xfrm>
            <a:off x="451515" y="394944"/>
            <a:ext cx="11288972" cy="816637"/>
          </a:xfrm>
          <a:effectLst/>
        </p:spPr>
        <p:txBody>
          <a:bodyPr vert="horz" lIns="91440" tIns="45720" rIns="91440" bIns="45720" rtlCol="0" anchor="b">
            <a:normAutofit/>
          </a:bodyPr>
          <a:lstStyle/>
          <a:p>
            <a:pPr>
              <a:lnSpc>
                <a:spcPct val="90000"/>
              </a:lnSpc>
            </a:pPr>
            <a:r>
              <a:rPr lang="en-US" sz="2500" dirty="0">
                <a:solidFill>
                  <a:srgbClr val="FFFFFF"/>
                </a:solidFill>
              </a:rPr>
              <a:t>Jobs Postings Requiring a High School Diploma or Bachelors Degree or unspecified have higher instances of fraudulent postings:</a:t>
            </a:r>
          </a:p>
        </p:txBody>
      </p:sp>
      <p:pic>
        <p:nvPicPr>
          <p:cNvPr id="6" name="Content Placeholder 5">
            <a:extLst>
              <a:ext uri="{FF2B5EF4-FFF2-40B4-BE49-F238E27FC236}">
                <a16:creationId xmlns:a16="http://schemas.microsoft.com/office/drawing/2014/main" xmlns="" id="{414F77D6-DBE4-7143-9294-6837F73D49D7}"/>
              </a:ext>
            </a:extLst>
          </p:cNvPr>
          <p:cNvPicPr>
            <a:picLocks noGrp="1" noChangeAspect="1"/>
          </p:cNvPicPr>
          <p:nvPr>
            <p:ph idx="1"/>
          </p:nvPr>
        </p:nvPicPr>
        <p:blipFill>
          <a:blip r:embed="rId2"/>
          <a:stretch>
            <a:fillRect/>
          </a:stretch>
        </p:blipFill>
        <p:spPr>
          <a:xfrm>
            <a:off x="819151" y="2375164"/>
            <a:ext cx="10553700" cy="3331637"/>
          </a:xfrm>
          <a:prstGeom prst="roundRect">
            <a:avLst>
              <a:gd name="adj" fmla="val 3876"/>
            </a:avLst>
          </a:prstGeom>
          <a:ln>
            <a:solidFill>
              <a:schemeClr val="accent1"/>
            </a:solidFill>
          </a:ln>
          <a:effectLst/>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7029" t="32323" r="3092" b="17026"/>
          <a:stretch/>
        </p:blipFill>
        <p:spPr>
          <a:xfrm>
            <a:off x="141404" y="2283939"/>
            <a:ext cx="11673817" cy="4060301"/>
          </a:xfrm>
          <a:prstGeom prst="rect">
            <a:avLst/>
          </a:prstGeom>
        </p:spPr>
      </p:pic>
    </p:spTree>
    <p:extLst>
      <p:ext uri="{BB962C8B-B14F-4D97-AF65-F5344CB8AC3E}">
        <p14:creationId xmlns:p14="http://schemas.microsoft.com/office/powerpoint/2010/main" val="410117020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reeform 6">
            <a:extLst>
              <a:ext uri="{FF2B5EF4-FFF2-40B4-BE49-F238E27FC236}">
                <a16:creationId xmlns:a16="http://schemas.microsoft.com/office/drawing/2014/main" xmlns="" id="{133F8CB7-795C-4272-9073-64D8CF97F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xmlns="" id="{180DE8A2-73B1-4AFE-8FB9-BE4B66F398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37" name="Freeform 6">
            <a:extLst>
              <a:ext uri="{FF2B5EF4-FFF2-40B4-BE49-F238E27FC236}">
                <a16:creationId xmlns:a16="http://schemas.microsoft.com/office/drawing/2014/main" xmlns="" id="{E5ADB140-E61F-4DA4-A342-F5EF70772D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1"/>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89CD1B29-93DF-F04C-913A-B12CABF2EB86}"/>
              </a:ext>
            </a:extLst>
          </p:cNvPr>
          <p:cNvSpPr>
            <a:spLocks noGrp="1"/>
          </p:cNvSpPr>
          <p:nvPr>
            <p:ph type="title"/>
          </p:nvPr>
        </p:nvSpPr>
        <p:spPr>
          <a:xfrm>
            <a:off x="451515" y="479232"/>
            <a:ext cx="11288972" cy="816637"/>
          </a:xfrm>
          <a:effectLst/>
        </p:spPr>
        <p:txBody>
          <a:bodyPr vert="horz" lIns="91440" tIns="45720" rIns="91440" bIns="45720" rtlCol="0" anchor="b">
            <a:normAutofit/>
          </a:bodyPr>
          <a:lstStyle/>
          <a:p>
            <a:pPr>
              <a:lnSpc>
                <a:spcPct val="90000"/>
              </a:lnSpc>
            </a:pPr>
            <a:r>
              <a:rPr lang="en-US" sz="2500" dirty="0">
                <a:solidFill>
                  <a:srgbClr val="FFFFFF"/>
                </a:solidFill>
              </a:rPr>
              <a:t>Jobs Postings where there is no company logo have higher instances of fraudulent postings:</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7124" t="32323" r="63636" b="16193"/>
          <a:stretch/>
        </p:blipFill>
        <p:spPr>
          <a:xfrm>
            <a:off x="999243" y="2301315"/>
            <a:ext cx="4449452" cy="4406667"/>
          </a:xfrm>
          <a:prstGeom prst="rect">
            <a:avLst/>
          </a:prstGeom>
        </p:spPr>
      </p:pic>
    </p:spTree>
    <p:extLst>
      <p:ext uri="{BB962C8B-B14F-4D97-AF65-F5344CB8AC3E}">
        <p14:creationId xmlns:p14="http://schemas.microsoft.com/office/powerpoint/2010/main" val="424002074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xmlns="" id="{133F8CB7-795C-4272-9073-64D8CF97F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180DE8A2-73B1-4AFE-8FB9-BE4B66F398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9" name="Freeform 6">
            <a:extLst>
              <a:ext uri="{FF2B5EF4-FFF2-40B4-BE49-F238E27FC236}">
                <a16:creationId xmlns:a16="http://schemas.microsoft.com/office/drawing/2014/main" xmlns="" id="{E5ADB140-E61F-4DA4-A342-F5EF70772D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1"/>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89CD1B29-93DF-F04C-913A-B12CABF2EB86}"/>
              </a:ext>
            </a:extLst>
          </p:cNvPr>
          <p:cNvSpPr>
            <a:spLocks noGrp="1"/>
          </p:cNvSpPr>
          <p:nvPr>
            <p:ph type="title"/>
          </p:nvPr>
        </p:nvSpPr>
        <p:spPr>
          <a:xfrm>
            <a:off x="451515" y="394944"/>
            <a:ext cx="11288972" cy="816637"/>
          </a:xfrm>
          <a:effectLst/>
        </p:spPr>
        <p:txBody>
          <a:bodyPr vert="horz" lIns="91440" tIns="45720" rIns="91440" bIns="45720" rtlCol="0" anchor="b">
            <a:normAutofit/>
          </a:bodyPr>
          <a:lstStyle/>
          <a:p>
            <a:r>
              <a:rPr lang="en-US" sz="3000" dirty="0">
                <a:solidFill>
                  <a:srgbClr val="FFFFFF"/>
                </a:solidFill>
              </a:rPr>
              <a:t>Corelation between different features: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617" t="20330" r="16822" b="14602"/>
          <a:stretch/>
        </p:blipFill>
        <p:spPr>
          <a:xfrm>
            <a:off x="1481579" y="2352797"/>
            <a:ext cx="9228843" cy="4355184"/>
          </a:xfrm>
          <a:prstGeom prst="rect">
            <a:avLst/>
          </a:prstGeom>
        </p:spPr>
      </p:pic>
    </p:spTree>
    <p:extLst>
      <p:ext uri="{BB962C8B-B14F-4D97-AF65-F5344CB8AC3E}">
        <p14:creationId xmlns:p14="http://schemas.microsoft.com/office/powerpoint/2010/main" val="2542398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5C44DBB-AD7C-4682-B258-6367305D20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4" name="Title 3"/>
          <p:cNvSpPr>
            <a:spLocks noGrp="1"/>
          </p:cNvSpPr>
          <p:nvPr>
            <p:ph type="title"/>
          </p:nvPr>
        </p:nvSpPr>
        <p:spPr>
          <a:xfrm>
            <a:off x="625152" y="-136043"/>
            <a:ext cx="10571999" cy="970451"/>
          </a:xfrm>
        </p:spPr>
        <p:txBody>
          <a:bodyPr/>
          <a:lstStyle/>
          <a:p>
            <a:pPr marL="457200" indent="-457200">
              <a:buFont typeface="Wingdings" panose="05000000000000000000" pitchFamily="2" charset="2"/>
              <a:buChar char="Ø"/>
            </a:pPr>
            <a:r>
              <a:rPr lang="en-US" sz="2800" dirty="0" smtClean="0">
                <a:latin typeface="Bahnschrift SemiBold" panose="020B0502040204020203" pitchFamily="34" charset="0"/>
              </a:rPr>
              <a:t>Encoding</a:t>
            </a:r>
            <a:endParaRPr lang="en-IN" sz="2800" dirty="0">
              <a:latin typeface="Bahnschrift SemiBold" panose="020B0502040204020203" pitchFamily="34" charset="0"/>
            </a:endParaRPr>
          </a:p>
        </p:txBody>
      </p:sp>
      <p:sp>
        <p:nvSpPr>
          <p:cNvPr id="5" name="TextBox 4"/>
          <p:cNvSpPr txBox="1"/>
          <p:nvPr/>
        </p:nvSpPr>
        <p:spPr>
          <a:xfrm>
            <a:off x="625152" y="3676077"/>
            <a:ext cx="3284375"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smtClean="0">
                <a:latin typeface="Bahnschrift SemiBold" panose="020B0502040204020203" pitchFamily="34" charset="0"/>
              </a:rPr>
              <a:t>Scaling</a:t>
            </a:r>
            <a:endParaRPr lang="en-IN" sz="2800" dirty="0">
              <a:latin typeface="Bahnschrift SemiBold" panose="020B0502040204020203" pitchFamily="34"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3159" t="21109" r="53067" b="51680"/>
          <a:stretch/>
        </p:blipFill>
        <p:spPr>
          <a:xfrm>
            <a:off x="7421153" y="1306286"/>
            <a:ext cx="4273422" cy="1702632"/>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247" t="38920" r="67996" b="44094"/>
          <a:stretch/>
        </p:blipFill>
        <p:spPr>
          <a:xfrm>
            <a:off x="7421153" y="4645189"/>
            <a:ext cx="4273422" cy="1419880"/>
          </a:xfrm>
          <a:prstGeom prst="rect">
            <a:avLst/>
          </a:prstGeom>
        </p:spPr>
      </p:pic>
      <p:sp>
        <p:nvSpPr>
          <p:cNvPr id="9" name="TextBox 8"/>
          <p:cNvSpPr txBox="1"/>
          <p:nvPr/>
        </p:nvSpPr>
        <p:spPr>
          <a:xfrm>
            <a:off x="270588" y="1044464"/>
            <a:ext cx="7063273" cy="2708434"/>
          </a:xfrm>
          <a:prstGeom prst="rect">
            <a:avLst/>
          </a:prstGeom>
          <a:noFill/>
        </p:spPr>
        <p:txBody>
          <a:bodyPr wrap="square" rtlCol="0">
            <a:spAutoFit/>
          </a:bodyPr>
          <a:lstStyle/>
          <a:p>
            <a:pPr marL="285750" indent="-285750">
              <a:buFont typeface="Courier New" panose="02070309020205020404" pitchFamily="49" charset="0"/>
              <a:buChar char="o"/>
            </a:pPr>
            <a:r>
              <a:rPr lang="en-US" sz="1900" dirty="0"/>
              <a:t>Label encoding is a technique used in data </a:t>
            </a:r>
            <a:r>
              <a:rPr lang="en-US" sz="1900" dirty="0" smtClean="0"/>
              <a:t>preprocessing, </a:t>
            </a:r>
            <a:r>
              <a:rPr lang="en-US" sz="1900" dirty="0"/>
              <a:t>to convert categorical data into numerical </a:t>
            </a:r>
            <a:r>
              <a:rPr lang="en-US" sz="1900" dirty="0" smtClean="0"/>
              <a:t>form.</a:t>
            </a:r>
          </a:p>
          <a:p>
            <a:pPr marL="285750" indent="-285750">
              <a:buFont typeface="Courier New" panose="02070309020205020404" pitchFamily="49" charset="0"/>
              <a:buChar char="o"/>
            </a:pPr>
            <a:r>
              <a:rPr lang="en-US" sz="1900" dirty="0" smtClean="0"/>
              <a:t>Label </a:t>
            </a:r>
            <a:r>
              <a:rPr lang="en-US" sz="1900" dirty="0"/>
              <a:t>encoding assigns a unique integer to each category, allowing the data to be represented in a format that algorithms can work with.</a:t>
            </a:r>
            <a:endParaRPr lang="en-US" sz="1900" dirty="0" smtClean="0"/>
          </a:p>
          <a:p>
            <a:pPr marL="285750" indent="-285750">
              <a:buFont typeface="Courier New" panose="02070309020205020404" pitchFamily="49" charset="0"/>
              <a:buChar char="o"/>
            </a:pPr>
            <a:r>
              <a:rPr lang="en-US" sz="1900" dirty="0" smtClean="0"/>
              <a:t>In our data set we applied Label encoder as we had more number of categorical columns.</a:t>
            </a:r>
          </a:p>
          <a:p>
            <a:endParaRPr lang="en-IN" dirty="0"/>
          </a:p>
        </p:txBody>
      </p:sp>
      <p:sp>
        <p:nvSpPr>
          <p:cNvPr id="11" name="TextBox 10"/>
          <p:cNvSpPr txBox="1"/>
          <p:nvPr/>
        </p:nvSpPr>
        <p:spPr>
          <a:xfrm>
            <a:off x="373224" y="4310743"/>
            <a:ext cx="6885992" cy="1754326"/>
          </a:xfrm>
          <a:prstGeom prst="rect">
            <a:avLst/>
          </a:prstGeom>
          <a:noFill/>
        </p:spPr>
        <p:txBody>
          <a:bodyPr wrap="square" rtlCol="0">
            <a:spAutoFit/>
          </a:bodyPr>
          <a:lstStyle/>
          <a:p>
            <a:pPr marL="285750" indent="-285750">
              <a:buFont typeface="Courier New" panose="02070309020205020404" pitchFamily="49" charset="0"/>
              <a:buChar char="o"/>
            </a:pPr>
            <a:r>
              <a:rPr lang="en-US" dirty="0"/>
              <a:t>Scaling</a:t>
            </a:r>
            <a:r>
              <a:rPr lang="en-US" dirty="0" smtClean="0"/>
              <a:t>, </a:t>
            </a:r>
            <a:r>
              <a:rPr lang="en-US" dirty="0"/>
              <a:t>refers to the process of transforming </a:t>
            </a:r>
            <a:r>
              <a:rPr lang="en-US" dirty="0" smtClean="0"/>
              <a:t>features </a:t>
            </a:r>
            <a:r>
              <a:rPr lang="en-US" dirty="0"/>
              <a:t>to a similar scale to improve the </a:t>
            </a:r>
            <a:r>
              <a:rPr lang="en-US" dirty="0" smtClean="0"/>
              <a:t>performance of algorithms.</a:t>
            </a:r>
          </a:p>
          <a:p>
            <a:pPr marL="285750" indent="-285750">
              <a:buFont typeface="Courier New" panose="02070309020205020404" pitchFamily="49" charset="0"/>
              <a:buChar char="o"/>
            </a:pPr>
            <a:r>
              <a:rPr lang="en-US" dirty="0" smtClean="0"/>
              <a:t>we used Min-Max Scaling </a:t>
            </a:r>
            <a:r>
              <a:rPr lang="en-US" dirty="0"/>
              <a:t>to transform </a:t>
            </a:r>
            <a:r>
              <a:rPr lang="en-US" dirty="0" smtClean="0"/>
              <a:t>our </a:t>
            </a:r>
            <a:r>
              <a:rPr lang="en-US" dirty="0"/>
              <a:t>data features to a specific range, typically between 0 and </a:t>
            </a:r>
            <a:r>
              <a:rPr lang="en-US" dirty="0" smtClean="0"/>
              <a:t>1.</a:t>
            </a:r>
          </a:p>
          <a:p>
            <a:pPr marL="285750" indent="-285750">
              <a:buFont typeface="Courier New" panose="02070309020205020404" pitchFamily="49" charset="0"/>
              <a:buChar char="o"/>
            </a:pPr>
            <a:r>
              <a:rPr lang="en-US" dirty="0" smtClean="0"/>
              <a:t>After scaling, we go for splitting the data and train our models.</a:t>
            </a:r>
            <a:endParaRPr lang="en-IN" dirty="0"/>
          </a:p>
        </p:txBody>
      </p:sp>
      <p:sp>
        <p:nvSpPr>
          <p:cNvPr id="13" name="Rectangular Callout 12"/>
          <p:cNvSpPr/>
          <p:nvPr/>
        </p:nvSpPr>
        <p:spPr>
          <a:xfrm rot="5400000">
            <a:off x="6503480" y="998418"/>
            <a:ext cx="6195442" cy="4683971"/>
          </a:xfrm>
          <a:prstGeom prst="wedgeRectCallout">
            <a:avLst>
              <a:gd name="adj1" fmla="val -20682"/>
              <a:gd name="adj2" fmla="val 63695"/>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8061649" y="754770"/>
            <a:ext cx="3004457" cy="477054"/>
          </a:xfrm>
          <a:prstGeom prst="rect">
            <a:avLst/>
          </a:prstGeom>
          <a:noFill/>
        </p:spPr>
        <p:txBody>
          <a:bodyPr wrap="square" rtlCol="0">
            <a:spAutoFit/>
          </a:bodyPr>
          <a:lstStyle/>
          <a:p>
            <a:pPr algn="ctr"/>
            <a:r>
              <a:rPr lang="en-US" sz="2500" u="sng" dirty="0" smtClean="0">
                <a:latin typeface="Bahnschrift SemiBold" panose="020B0502040204020203" pitchFamily="34" charset="0"/>
              </a:rPr>
              <a:t>Label Encoder</a:t>
            </a:r>
            <a:endParaRPr lang="en-IN" sz="2500" u="sng" dirty="0">
              <a:latin typeface="Bahnschrift SemiBold" panose="020B0502040204020203" pitchFamily="34" charset="0"/>
            </a:endParaRPr>
          </a:p>
        </p:txBody>
      </p:sp>
      <p:sp>
        <p:nvSpPr>
          <p:cNvPr id="15" name="TextBox 14"/>
          <p:cNvSpPr txBox="1"/>
          <p:nvPr/>
        </p:nvSpPr>
        <p:spPr>
          <a:xfrm>
            <a:off x="8136295" y="4072522"/>
            <a:ext cx="3050901" cy="461665"/>
          </a:xfrm>
          <a:prstGeom prst="rect">
            <a:avLst/>
          </a:prstGeom>
          <a:noFill/>
        </p:spPr>
        <p:txBody>
          <a:bodyPr wrap="square" rtlCol="0">
            <a:spAutoFit/>
          </a:bodyPr>
          <a:lstStyle/>
          <a:p>
            <a:pPr algn="ctr"/>
            <a:r>
              <a:rPr lang="en-US" sz="2400" u="sng" dirty="0" smtClean="0">
                <a:latin typeface="Bahnschrift SemiBold" panose="020B0502040204020203" pitchFamily="34" charset="0"/>
              </a:rPr>
              <a:t>Min-Max </a:t>
            </a:r>
            <a:r>
              <a:rPr lang="en-US" sz="2400" u="sng" dirty="0" err="1" smtClean="0">
                <a:latin typeface="Bahnschrift SemiBold" panose="020B0502040204020203" pitchFamily="34" charset="0"/>
              </a:rPr>
              <a:t>Scaler</a:t>
            </a:r>
            <a:endParaRPr lang="en-IN" sz="2400" u="sng" dirty="0">
              <a:latin typeface="Bahnschrift SemiBold" panose="020B0502040204020203" pitchFamily="34" charset="0"/>
            </a:endParaRPr>
          </a:p>
        </p:txBody>
      </p:sp>
    </p:spTree>
    <p:extLst>
      <p:ext uri="{BB962C8B-B14F-4D97-AF65-F5344CB8AC3E}">
        <p14:creationId xmlns:p14="http://schemas.microsoft.com/office/powerpoint/2010/main" val="4257966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5C44DBB-AD7C-4682-B258-6367305D20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 name="Title 1">
            <a:extLst>
              <a:ext uri="{FF2B5EF4-FFF2-40B4-BE49-F238E27FC236}">
                <a16:creationId xmlns:a16="http://schemas.microsoft.com/office/drawing/2014/main" xmlns="" id="{6E106710-61CC-284B-B806-37C75E4B1FF8}"/>
              </a:ext>
            </a:extLst>
          </p:cNvPr>
          <p:cNvSpPr>
            <a:spLocks noGrp="1"/>
          </p:cNvSpPr>
          <p:nvPr>
            <p:ph type="title"/>
          </p:nvPr>
        </p:nvSpPr>
        <p:spPr>
          <a:xfrm>
            <a:off x="965201" y="1218476"/>
            <a:ext cx="3187319" cy="4421051"/>
          </a:xfrm>
          <a:effectLst/>
        </p:spPr>
        <p:txBody>
          <a:bodyPr anchor="ctr">
            <a:normAutofit/>
          </a:bodyPr>
          <a:lstStyle/>
          <a:p>
            <a:pPr algn="r"/>
            <a:r>
              <a:rPr lang="en-US" sz="3200" dirty="0">
                <a:solidFill>
                  <a:schemeClr val="tx1"/>
                </a:solidFill>
              </a:rPr>
              <a:t>Model Training and </a:t>
            </a:r>
            <a:br>
              <a:rPr lang="en-US" sz="3200" dirty="0">
                <a:solidFill>
                  <a:schemeClr val="tx1"/>
                </a:solidFill>
              </a:rPr>
            </a:br>
            <a:r>
              <a:rPr lang="en-US" sz="3200" dirty="0">
                <a:solidFill>
                  <a:schemeClr val="tx1"/>
                </a:solidFill>
              </a:rPr>
              <a:t>Evaluation</a:t>
            </a:r>
          </a:p>
        </p:txBody>
      </p:sp>
      <p:sp>
        <p:nvSpPr>
          <p:cNvPr id="3" name="Content Placeholder 2">
            <a:extLst>
              <a:ext uri="{FF2B5EF4-FFF2-40B4-BE49-F238E27FC236}">
                <a16:creationId xmlns:a16="http://schemas.microsoft.com/office/drawing/2014/main" xmlns="" id="{5D712E34-46B5-0E49-87F2-AA0C1F5FDBE0}"/>
              </a:ext>
            </a:extLst>
          </p:cNvPr>
          <p:cNvSpPr>
            <a:spLocks noGrp="1"/>
          </p:cNvSpPr>
          <p:nvPr>
            <p:ph idx="1"/>
          </p:nvPr>
        </p:nvSpPr>
        <p:spPr>
          <a:xfrm>
            <a:off x="5146751" y="1218476"/>
            <a:ext cx="6080051" cy="4421051"/>
          </a:xfrm>
          <a:effectLst/>
        </p:spPr>
        <p:txBody>
          <a:bodyPr>
            <a:normAutofit/>
          </a:bodyPr>
          <a:lstStyle/>
          <a:p>
            <a:pPr marL="0" indent="0">
              <a:buNone/>
            </a:pPr>
            <a:r>
              <a:rPr lang="en-US" sz="1600" dirty="0"/>
              <a:t>For this project, I chose to train and evaluate the following machine learning models: </a:t>
            </a:r>
          </a:p>
          <a:p>
            <a:pPr lvl="1"/>
            <a:r>
              <a:rPr lang="en-US" dirty="0" smtClean="0"/>
              <a:t>Logistic Regression</a:t>
            </a:r>
          </a:p>
          <a:p>
            <a:pPr lvl="1"/>
            <a:r>
              <a:rPr lang="en-US" dirty="0" smtClean="0"/>
              <a:t>Decision Tree Classifier</a:t>
            </a:r>
          </a:p>
          <a:p>
            <a:pPr lvl="1"/>
            <a:r>
              <a:rPr lang="en-US" dirty="0" smtClean="0"/>
              <a:t>Random Forest Classifier</a:t>
            </a:r>
          </a:p>
          <a:p>
            <a:pPr lvl="1"/>
            <a:r>
              <a:rPr lang="en-US" dirty="0" smtClean="0"/>
              <a:t>K </a:t>
            </a:r>
            <a:r>
              <a:rPr lang="en-US" dirty="0"/>
              <a:t>Nearest Neighbors Classifier </a:t>
            </a:r>
          </a:p>
          <a:p>
            <a:pPr lvl="1"/>
            <a:r>
              <a:rPr lang="en-US" dirty="0"/>
              <a:t>Gaussian Naive Bayes </a:t>
            </a:r>
            <a:r>
              <a:rPr lang="en-US" dirty="0" smtClean="0"/>
              <a:t>Classifier</a:t>
            </a:r>
          </a:p>
          <a:p>
            <a:pPr lvl="1"/>
            <a:r>
              <a:rPr lang="en-US" dirty="0" smtClean="0"/>
              <a:t>Gradient Boosting </a:t>
            </a:r>
            <a:endParaRPr lang="en-US" dirty="0"/>
          </a:p>
        </p:txBody>
      </p:sp>
      <p:cxnSp>
        <p:nvCxnSpPr>
          <p:cNvPr id="10" name="Straight Connector 9">
            <a:extLst>
              <a:ext uri="{FF2B5EF4-FFF2-40B4-BE49-F238E27FC236}">
                <a16:creationId xmlns:a16="http://schemas.microsoft.com/office/drawing/2014/main" xmlns="" id="{A1CED323-FAF0-4E0B-8717-FC1F468A28F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49635" y="1696778"/>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194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4DDFE9F7-C936-4F4C-9EF6-679F309036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7" name="Freeform 23">
            <a:extLst>
              <a:ext uri="{FF2B5EF4-FFF2-40B4-BE49-F238E27FC236}">
                <a16:creationId xmlns:a16="http://schemas.microsoft.com/office/drawing/2014/main" xmlns="" id="{83F36C5B-9ECA-4480-ABF2-496C48A49F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7552944" cy="6858000"/>
          </a:xfrm>
          <a:custGeom>
            <a:avLst/>
            <a:gdLst>
              <a:gd name="connsiteX0" fmla="*/ 0 w 7552944"/>
              <a:gd name="connsiteY0" fmla="*/ 0 h 6858000"/>
              <a:gd name="connsiteX1" fmla="*/ 1067477 w 7552944"/>
              <a:gd name="connsiteY1" fmla="*/ 0 h 6858000"/>
              <a:gd name="connsiteX2" fmla="*/ 2201779 w 7552944"/>
              <a:gd name="connsiteY2" fmla="*/ 0 h 6858000"/>
              <a:gd name="connsiteX3" fmla="*/ 7552944 w 7552944"/>
              <a:gd name="connsiteY3" fmla="*/ 0 h 6858000"/>
              <a:gd name="connsiteX4" fmla="*/ 7552944 w 7552944"/>
              <a:gd name="connsiteY4" fmla="*/ 1900238 h 6858000"/>
              <a:gd name="connsiteX5" fmla="*/ 7182528 w 7552944"/>
              <a:gd name="connsiteY5" fmla="*/ 2178050 h 6858000"/>
              <a:gd name="connsiteX6" fmla="*/ 7178294 w 7552944"/>
              <a:gd name="connsiteY6" fmla="*/ 2184400 h 6858000"/>
              <a:gd name="connsiteX7" fmla="*/ 7171944 w 7552944"/>
              <a:gd name="connsiteY7" fmla="*/ 2193925 h 6858000"/>
              <a:gd name="connsiteX8" fmla="*/ 7165594 w 7552944"/>
              <a:gd name="connsiteY8" fmla="*/ 2201863 h 6858000"/>
              <a:gd name="connsiteX9" fmla="*/ 7165594 w 7552944"/>
              <a:gd name="connsiteY9" fmla="*/ 2211388 h 6858000"/>
              <a:gd name="connsiteX10" fmla="*/ 7165594 w 7552944"/>
              <a:gd name="connsiteY10" fmla="*/ 2220913 h 6858000"/>
              <a:gd name="connsiteX11" fmla="*/ 7171944 w 7552944"/>
              <a:gd name="connsiteY11" fmla="*/ 2228850 h 6858000"/>
              <a:gd name="connsiteX12" fmla="*/ 7178294 w 7552944"/>
              <a:gd name="connsiteY12" fmla="*/ 2238375 h 6858000"/>
              <a:gd name="connsiteX13" fmla="*/ 7182528 w 7552944"/>
              <a:gd name="connsiteY13" fmla="*/ 2244725 h 6858000"/>
              <a:gd name="connsiteX14" fmla="*/ 7552944 w 7552944"/>
              <a:gd name="connsiteY14" fmla="*/ 2522538 h 6858000"/>
              <a:gd name="connsiteX15" fmla="*/ 7552944 w 7552944"/>
              <a:gd name="connsiteY15" fmla="*/ 6858000 h 6858000"/>
              <a:gd name="connsiteX16" fmla="*/ 2201779 w 7552944"/>
              <a:gd name="connsiteY16" fmla="*/ 6858000 h 6858000"/>
              <a:gd name="connsiteX17" fmla="*/ 1067477 w 7552944"/>
              <a:gd name="connsiteY17" fmla="*/ 6858000 h 6858000"/>
              <a:gd name="connsiteX18" fmla="*/ 0 w 7552944"/>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52944" h="6858000">
                <a:moveTo>
                  <a:pt x="0" y="0"/>
                </a:moveTo>
                <a:lnTo>
                  <a:pt x="1067477" y="0"/>
                </a:lnTo>
                <a:lnTo>
                  <a:pt x="2201779" y="0"/>
                </a:lnTo>
                <a:lnTo>
                  <a:pt x="7552944" y="0"/>
                </a:lnTo>
                <a:lnTo>
                  <a:pt x="7552944" y="1900238"/>
                </a:lnTo>
                <a:lnTo>
                  <a:pt x="7182528" y="2178050"/>
                </a:lnTo>
                <a:lnTo>
                  <a:pt x="7178294" y="2184400"/>
                </a:lnTo>
                <a:lnTo>
                  <a:pt x="7171944" y="2193925"/>
                </a:lnTo>
                <a:lnTo>
                  <a:pt x="7165594" y="2201863"/>
                </a:lnTo>
                <a:lnTo>
                  <a:pt x="7165594" y="2211388"/>
                </a:lnTo>
                <a:lnTo>
                  <a:pt x="7165594" y="2220913"/>
                </a:lnTo>
                <a:lnTo>
                  <a:pt x="7171944" y="2228850"/>
                </a:lnTo>
                <a:lnTo>
                  <a:pt x="7178294" y="2238375"/>
                </a:lnTo>
                <a:lnTo>
                  <a:pt x="7182528" y="2244725"/>
                </a:lnTo>
                <a:lnTo>
                  <a:pt x="7552944" y="2522538"/>
                </a:lnTo>
                <a:lnTo>
                  <a:pt x="7552944" y="6858000"/>
                </a:lnTo>
                <a:lnTo>
                  <a:pt x="2201779" y="6858000"/>
                </a:lnTo>
                <a:lnTo>
                  <a:pt x="106747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 name="Title 1">
            <a:extLst>
              <a:ext uri="{FF2B5EF4-FFF2-40B4-BE49-F238E27FC236}">
                <a16:creationId xmlns:a16="http://schemas.microsoft.com/office/drawing/2014/main" xmlns="" id="{D36A72B5-F21A-1D42-A394-865A2E399223}"/>
              </a:ext>
            </a:extLst>
          </p:cNvPr>
          <p:cNvSpPr>
            <a:spLocks noGrp="1"/>
          </p:cNvSpPr>
          <p:nvPr>
            <p:ph type="title"/>
          </p:nvPr>
        </p:nvSpPr>
        <p:spPr>
          <a:xfrm>
            <a:off x="757913" y="124851"/>
            <a:ext cx="6097955" cy="1559412"/>
          </a:xfrm>
          <a:effectLst/>
        </p:spPr>
        <p:txBody>
          <a:bodyPr>
            <a:normAutofit/>
          </a:bodyPr>
          <a:lstStyle/>
          <a:p>
            <a:r>
              <a:rPr lang="en-US" dirty="0" smtClean="0">
                <a:solidFill>
                  <a:schemeClr val="tx1"/>
                </a:solidFill>
              </a:rPr>
              <a:t>Logistic Regression</a:t>
            </a:r>
            <a:endParaRPr lang="en-US" dirty="0">
              <a:solidFill>
                <a:schemeClr val="tx1"/>
              </a:solidFill>
            </a:endParaRPr>
          </a:p>
        </p:txBody>
      </p:sp>
      <p:sp>
        <p:nvSpPr>
          <p:cNvPr id="3" name="Content Placeholder 2">
            <a:extLst>
              <a:ext uri="{FF2B5EF4-FFF2-40B4-BE49-F238E27FC236}">
                <a16:creationId xmlns:a16="http://schemas.microsoft.com/office/drawing/2014/main" xmlns="" id="{D1AA3002-BCAB-A54F-9293-E357B206C61E}"/>
              </a:ext>
            </a:extLst>
          </p:cNvPr>
          <p:cNvSpPr>
            <a:spLocks noGrp="1"/>
          </p:cNvSpPr>
          <p:nvPr>
            <p:ph idx="1"/>
          </p:nvPr>
        </p:nvSpPr>
        <p:spPr>
          <a:xfrm>
            <a:off x="447871" y="2413000"/>
            <a:ext cx="6718040" cy="3494064"/>
          </a:xfrm>
          <a:effectLst/>
        </p:spPr>
        <p:txBody>
          <a:bodyPr>
            <a:normAutofit/>
          </a:bodyPr>
          <a:lstStyle/>
          <a:p>
            <a:r>
              <a:rPr lang="en-US" dirty="0" smtClean="0"/>
              <a:t>For the models Validation I used  70-30 split.(</a:t>
            </a:r>
            <a:r>
              <a:rPr lang="en-US" dirty="0" err="1" smtClean="0"/>
              <a:t>i.e</a:t>
            </a:r>
            <a:r>
              <a:rPr lang="en-US" dirty="0" smtClean="0"/>
              <a:t> 70% for training data and 30% testing data).</a:t>
            </a:r>
          </a:p>
          <a:p>
            <a:r>
              <a:rPr lang="en-US" dirty="0" smtClean="0"/>
              <a:t>Logistic Regression establishes relationship between the independent and our output dependent variable.</a:t>
            </a:r>
          </a:p>
          <a:p>
            <a:r>
              <a:rPr lang="en-US" dirty="0"/>
              <a:t>I</a:t>
            </a:r>
            <a:r>
              <a:rPr lang="en-US" dirty="0" smtClean="0"/>
              <a:t>t maximizes the likelihood and minimizes the Misclassification of data.</a:t>
            </a:r>
          </a:p>
          <a:p>
            <a:r>
              <a:rPr lang="en-US" dirty="0" smtClean="0"/>
              <a:t>The Logistic Regression </a:t>
            </a:r>
            <a:r>
              <a:rPr lang="en-US" dirty="0"/>
              <a:t>model achieved a weighted avg accuracy score of </a:t>
            </a:r>
            <a:r>
              <a:rPr lang="en-US" i="1" u="sng" dirty="0" smtClean="0"/>
              <a:t>97%</a:t>
            </a:r>
            <a:r>
              <a:rPr lang="en-US" dirty="0" smtClean="0"/>
              <a:t>.</a:t>
            </a:r>
          </a:p>
          <a:p>
            <a:r>
              <a:rPr lang="en-US" dirty="0" smtClean="0"/>
              <a:t>Performance metrics used in logistic regression are Precision, recall, F1-score, accuracy.</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5844" t="28530" r="73933" b="51681"/>
          <a:stretch/>
        </p:blipFill>
        <p:spPr>
          <a:xfrm>
            <a:off x="8724123" y="124852"/>
            <a:ext cx="2379307" cy="1309709"/>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5937" t="22099" r="56029" b="18038"/>
          <a:stretch/>
        </p:blipFill>
        <p:spPr>
          <a:xfrm>
            <a:off x="8000812" y="1559411"/>
            <a:ext cx="3825552" cy="3387012"/>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5566" t="35622" r="62894" b="35518"/>
          <a:stretch/>
        </p:blipFill>
        <p:spPr>
          <a:xfrm>
            <a:off x="8276255" y="5006757"/>
            <a:ext cx="3410152" cy="1755225"/>
          </a:xfrm>
          <a:prstGeom prst="rect">
            <a:avLst/>
          </a:prstGeom>
        </p:spPr>
      </p:pic>
    </p:spTree>
    <p:extLst>
      <p:ext uri="{BB962C8B-B14F-4D97-AF65-F5344CB8AC3E}">
        <p14:creationId xmlns:p14="http://schemas.microsoft.com/office/powerpoint/2010/main" val="2300468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4DDFE9F7-C936-4F4C-9EF6-679F309036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7" name="Freeform 23">
            <a:extLst>
              <a:ext uri="{FF2B5EF4-FFF2-40B4-BE49-F238E27FC236}">
                <a16:creationId xmlns:a16="http://schemas.microsoft.com/office/drawing/2014/main" xmlns="" id="{83F36C5B-9ECA-4480-ABF2-496C48A49F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7552944" cy="6858000"/>
          </a:xfrm>
          <a:custGeom>
            <a:avLst/>
            <a:gdLst>
              <a:gd name="connsiteX0" fmla="*/ 0 w 7552944"/>
              <a:gd name="connsiteY0" fmla="*/ 0 h 6858000"/>
              <a:gd name="connsiteX1" fmla="*/ 1067477 w 7552944"/>
              <a:gd name="connsiteY1" fmla="*/ 0 h 6858000"/>
              <a:gd name="connsiteX2" fmla="*/ 2201779 w 7552944"/>
              <a:gd name="connsiteY2" fmla="*/ 0 h 6858000"/>
              <a:gd name="connsiteX3" fmla="*/ 7552944 w 7552944"/>
              <a:gd name="connsiteY3" fmla="*/ 0 h 6858000"/>
              <a:gd name="connsiteX4" fmla="*/ 7552944 w 7552944"/>
              <a:gd name="connsiteY4" fmla="*/ 1900238 h 6858000"/>
              <a:gd name="connsiteX5" fmla="*/ 7182528 w 7552944"/>
              <a:gd name="connsiteY5" fmla="*/ 2178050 h 6858000"/>
              <a:gd name="connsiteX6" fmla="*/ 7178294 w 7552944"/>
              <a:gd name="connsiteY6" fmla="*/ 2184400 h 6858000"/>
              <a:gd name="connsiteX7" fmla="*/ 7171944 w 7552944"/>
              <a:gd name="connsiteY7" fmla="*/ 2193925 h 6858000"/>
              <a:gd name="connsiteX8" fmla="*/ 7165594 w 7552944"/>
              <a:gd name="connsiteY8" fmla="*/ 2201863 h 6858000"/>
              <a:gd name="connsiteX9" fmla="*/ 7165594 w 7552944"/>
              <a:gd name="connsiteY9" fmla="*/ 2211388 h 6858000"/>
              <a:gd name="connsiteX10" fmla="*/ 7165594 w 7552944"/>
              <a:gd name="connsiteY10" fmla="*/ 2220913 h 6858000"/>
              <a:gd name="connsiteX11" fmla="*/ 7171944 w 7552944"/>
              <a:gd name="connsiteY11" fmla="*/ 2228850 h 6858000"/>
              <a:gd name="connsiteX12" fmla="*/ 7178294 w 7552944"/>
              <a:gd name="connsiteY12" fmla="*/ 2238375 h 6858000"/>
              <a:gd name="connsiteX13" fmla="*/ 7182528 w 7552944"/>
              <a:gd name="connsiteY13" fmla="*/ 2244725 h 6858000"/>
              <a:gd name="connsiteX14" fmla="*/ 7552944 w 7552944"/>
              <a:gd name="connsiteY14" fmla="*/ 2522538 h 6858000"/>
              <a:gd name="connsiteX15" fmla="*/ 7552944 w 7552944"/>
              <a:gd name="connsiteY15" fmla="*/ 6858000 h 6858000"/>
              <a:gd name="connsiteX16" fmla="*/ 2201779 w 7552944"/>
              <a:gd name="connsiteY16" fmla="*/ 6858000 h 6858000"/>
              <a:gd name="connsiteX17" fmla="*/ 1067477 w 7552944"/>
              <a:gd name="connsiteY17" fmla="*/ 6858000 h 6858000"/>
              <a:gd name="connsiteX18" fmla="*/ 0 w 7552944"/>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52944" h="6858000">
                <a:moveTo>
                  <a:pt x="0" y="0"/>
                </a:moveTo>
                <a:lnTo>
                  <a:pt x="1067477" y="0"/>
                </a:lnTo>
                <a:lnTo>
                  <a:pt x="2201779" y="0"/>
                </a:lnTo>
                <a:lnTo>
                  <a:pt x="7552944" y="0"/>
                </a:lnTo>
                <a:lnTo>
                  <a:pt x="7552944" y="1900238"/>
                </a:lnTo>
                <a:lnTo>
                  <a:pt x="7182528" y="2178050"/>
                </a:lnTo>
                <a:lnTo>
                  <a:pt x="7178294" y="2184400"/>
                </a:lnTo>
                <a:lnTo>
                  <a:pt x="7171944" y="2193925"/>
                </a:lnTo>
                <a:lnTo>
                  <a:pt x="7165594" y="2201863"/>
                </a:lnTo>
                <a:lnTo>
                  <a:pt x="7165594" y="2211388"/>
                </a:lnTo>
                <a:lnTo>
                  <a:pt x="7165594" y="2220913"/>
                </a:lnTo>
                <a:lnTo>
                  <a:pt x="7171944" y="2228850"/>
                </a:lnTo>
                <a:lnTo>
                  <a:pt x="7178294" y="2238375"/>
                </a:lnTo>
                <a:lnTo>
                  <a:pt x="7182528" y="2244725"/>
                </a:lnTo>
                <a:lnTo>
                  <a:pt x="7552944" y="2522538"/>
                </a:lnTo>
                <a:lnTo>
                  <a:pt x="7552944" y="6858000"/>
                </a:lnTo>
                <a:lnTo>
                  <a:pt x="2201779" y="6858000"/>
                </a:lnTo>
                <a:lnTo>
                  <a:pt x="106747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 name="Title 1">
            <a:extLst>
              <a:ext uri="{FF2B5EF4-FFF2-40B4-BE49-F238E27FC236}">
                <a16:creationId xmlns:a16="http://schemas.microsoft.com/office/drawing/2014/main" xmlns="" id="{D36A72B5-F21A-1D42-A394-865A2E399223}"/>
              </a:ext>
            </a:extLst>
          </p:cNvPr>
          <p:cNvSpPr>
            <a:spLocks noGrp="1"/>
          </p:cNvSpPr>
          <p:nvPr>
            <p:ph type="title"/>
          </p:nvPr>
        </p:nvSpPr>
        <p:spPr>
          <a:xfrm>
            <a:off x="727493" y="139113"/>
            <a:ext cx="6097955" cy="1559412"/>
          </a:xfrm>
          <a:effectLst/>
        </p:spPr>
        <p:txBody>
          <a:bodyPr>
            <a:normAutofit/>
          </a:bodyPr>
          <a:lstStyle/>
          <a:p>
            <a:r>
              <a:rPr lang="en-US" dirty="0" smtClean="0">
                <a:solidFill>
                  <a:schemeClr val="tx1"/>
                </a:solidFill>
              </a:rPr>
              <a:t>Decision Tree </a:t>
            </a:r>
            <a:r>
              <a:rPr lang="en-US" dirty="0">
                <a:solidFill>
                  <a:schemeClr val="tx1"/>
                </a:solidFill>
              </a:rPr>
              <a:t>Classifier</a:t>
            </a:r>
          </a:p>
        </p:txBody>
      </p:sp>
      <p:sp>
        <p:nvSpPr>
          <p:cNvPr id="3" name="Content Placeholder 2">
            <a:extLst>
              <a:ext uri="{FF2B5EF4-FFF2-40B4-BE49-F238E27FC236}">
                <a16:creationId xmlns:a16="http://schemas.microsoft.com/office/drawing/2014/main" xmlns="" id="{D1AA3002-BCAB-A54F-9293-E357B206C61E}"/>
              </a:ext>
            </a:extLst>
          </p:cNvPr>
          <p:cNvSpPr>
            <a:spLocks noGrp="1"/>
          </p:cNvSpPr>
          <p:nvPr>
            <p:ph idx="1"/>
          </p:nvPr>
        </p:nvSpPr>
        <p:spPr>
          <a:xfrm>
            <a:off x="270590" y="2413000"/>
            <a:ext cx="6969967" cy="3494064"/>
          </a:xfrm>
          <a:effectLst/>
        </p:spPr>
        <p:txBody>
          <a:bodyPr>
            <a:normAutofit/>
          </a:bodyPr>
          <a:lstStyle/>
          <a:p>
            <a:r>
              <a:rPr lang="en-US" dirty="0"/>
              <a:t>For the models Validation I used  70-30 split.(</a:t>
            </a:r>
            <a:r>
              <a:rPr lang="en-US" dirty="0" err="1"/>
              <a:t>i.e</a:t>
            </a:r>
            <a:r>
              <a:rPr lang="en-US" dirty="0"/>
              <a:t> 70% for training data and 30% testing data</a:t>
            </a:r>
            <a:r>
              <a:rPr lang="en-US" dirty="0" smtClean="0"/>
              <a:t>).</a:t>
            </a:r>
          </a:p>
          <a:p>
            <a:r>
              <a:rPr lang="en-US" dirty="0" smtClean="0"/>
              <a:t>Decision Tree is a rule based/Heuristic model. Which creates a tree structure with root node followed by leaves.</a:t>
            </a:r>
          </a:p>
          <a:p>
            <a:r>
              <a:rPr lang="en-US" dirty="0" smtClean="0"/>
              <a:t>The criteria used is ‘Entropy’.</a:t>
            </a:r>
          </a:p>
          <a:p>
            <a:r>
              <a:rPr lang="en-US" dirty="0" smtClean="0"/>
              <a:t>The Decision tree </a:t>
            </a:r>
            <a:r>
              <a:rPr lang="en-US" dirty="0"/>
              <a:t>model achieved a weighted avg accuracy score of </a:t>
            </a:r>
            <a:r>
              <a:rPr lang="en-US" i="1" u="sng" dirty="0" smtClean="0"/>
              <a:t>97.2%</a:t>
            </a:r>
            <a:r>
              <a:rPr lang="en-US" dirty="0" smtClean="0"/>
              <a:t>.</a:t>
            </a:r>
          </a:p>
          <a:p>
            <a:r>
              <a:rPr lang="en-US" dirty="0" smtClean="0"/>
              <a:t>Depth of tree acting as hyper-parameter gave best results at max-depth being-’9’ and min splits being-’6’.</a:t>
            </a:r>
            <a:endParaRPr lang="en-US" dirty="0"/>
          </a:p>
          <a:p>
            <a:pPr marL="0" indent="0">
              <a:buNone/>
            </a:pP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565" t="40569" r="49074" b="41950"/>
          <a:stretch/>
        </p:blipFill>
        <p:spPr>
          <a:xfrm>
            <a:off x="7727334" y="130464"/>
            <a:ext cx="4287228" cy="1317413"/>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6308" t="30510" r="56123" b="16058"/>
          <a:stretch/>
        </p:blipFill>
        <p:spPr>
          <a:xfrm>
            <a:off x="7999319" y="1642188"/>
            <a:ext cx="3778899" cy="3023120"/>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5751" t="44362" r="61874" b="27602"/>
          <a:stretch/>
        </p:blipFill>
        <p:spPr>
          <a:xfrm>
            <a:off x="7981499" y="4786607"/>
            <a:ext cx="3853543" cy="1877083"/>
          </a:xfrm>
          <a:prstGeom prst="rect">
            <a:avLst/>
          </a:prstGeom>
        </p:spPr>
      </p:pic>
    </p:spTree>
    <p:extLst>
      <p:ext uri="{BB962C8B-B14F-4D97-AF65-F5344CB8AC3E}">
        <p14:creationId xmlns:p14="http://schemas.microsoft.com/office/powerpoint/2010/main" val="2148819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27E4CA8E-5CC0-4B96-8E67-040FB5673F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1" dirty="0"/>
          </a:p>
        </p:txBody>
      </p:sp>
      <p:sp>
        <p:nvSpPr>
          <p:cNvPr id="17" name="Freeform 9">
            <a:extLst>
              <a:ext uri="{FF2B5EF4-FFF2-40B4-BE49-F238E27FC236}">
                <a16:creationId xmlns:a16="http://schemas.microsoft.com/office/drawing/2014/main" xmlns="" id="{E9E16A42-F4F8-425E-9DA6-3237A0CBDC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p>
            <a:pPr algn="ctr"/>
            <a:endParaRPr lang="en-US" sz="1351" dirty="0"/>
          </a:p>
        </p:txBody>
      </p:sp>
      <p:sp>
        <p:nvSpPr>
          <p:cNvPr id="2" name="Title 1">
            <a:extLst>
              <a:ext uri="{FF2B5EF4-FFF2-40B4-BE49-F238E27FC236}">
                <a16:creationId xmlns:a16="http://schemas.microsoft.com/office/drawing/2014/main" xmlns="" id="{D36A72B5-F21A-1D42-A394-865A2E399223}"/>
              </a:ext>
            </a:extLst>
          </p:cNvPr>
          <p:cNvSpPr>
            <a:spLocks noGrp="1"/>
          </p:cNvSpPr>
          <p:nvPr>
            <p:ph type="title"/>
          </p:nvPr>
        </p:nvSpPr>
        <p:spPr>
          <a:xfrm>
            <a:off x="162719" y="1"/>
            <a:ext cx="6643396" cy="1559412"/>
          </a:xfrm>
        </p:spPr>
        <p:txBody>
          <a:bodyPr>
            <a:normAutofit/>
          </a:bodyPr>
          <a:lstStyle/>
          <a:p>
            <a:r>
              <a:rPr lang="en-US" dirty="0" smtClean="0"/>
              <a:t>Random Forest</a:t>
            </a:r>
            <a:r>
              <a:rPr lang="en-US" dirty="0"/>
              <a:t> </a:t>
            </a:r>
            <a:r>
              <a:rPr lang="en-US" dirty="0" smtClean="0"/>
              <a:t>Classifier</a:t>
            </a:r>
            <a:endParaRPr lang="en-US" dirty="0"/>
          </a:p>
        </p:txBody>
      </p:sp>
      <p:sp>
        <p:nvSpPr>
          <p:cNvPr id="3" name="Content Placeholder 2">
            <a:extLst>
              <a:ext uri="{FF2B5EF4-FFF2-40B4-BE49-F238E27FC236}">
                <a16:creationId xmlns:a16="http://schemas.microsoft.com/office/drawing/2014/main" xmlns="" id="{D1AA3002-BCAB-A54F-9293-E357B206C61E}"/>
              </a:ext>
            </a:extLst>
          </p:cNvPr>
          <p:cNvSpPr>
            <a:spLocks noGrp="1"/>
          </p:cNvSpPr>
          <p:nvPr>
            <p:ph idx="1"/>
          </p:nvPr>
        </p:nvSpPr>
        <p:spPr>
          <a:xfrm>
            <a:off x="224280" y="3079103"/>
            <a:ext cx="6036907" cy="3871167"/>
          </a:xfrm>
        </p:spPr>
        <p:txBody>
          <a:bodyPr>
            <a:normAutofit fontScale="92500" lnSpcReduction="10000"/>
          </a:bodyPr>
          <a:lstStyle/>
          <a:p>
            <a:r>
              <a:rPr lang="en-US" dirty="0"/>
              <a:t>For the models Validation I used  70-30 split.(</a:t>
            </a:r>
            <a:r>
              <a:rPr lang="en-US" dirty="0" err="1"/>
              <a:t>i.e</a:t>
            </a:r>
            <a:r>
              <a:rPr lang="en-US" dirty="0"/>
              <a:t> 70% for training data and 30% testing data</a:t>
            </a:r>
            <a:r>
              <a:rPr lang="en-US" dirty="0" smtClean="0"/>
              <a:t>).</a:t>
            </a:r>
          </a:p>
          <a:p>
            <a:r>
              <a:rPr lang="en-US" dirty="0" smtClean="0"/>
              <a:t>Random forest is multiple individual Decision tree’s working together. </a:t>
            </a:r>
            <a:r>
              <a:rPr lang="en-US" dirty="0"/>
              <a:t>Random Forests can provide feature </a:t>
            </a:r>
            <a:r>
              <a:rPr lang="en-US" dirty="0" smtClean="0"/>
              <a:t>importance.</a:t>
            </a:r>
          </a:p>
          <a:p>
            <a:r>
              <a:rPr lang="en-US" dirty="0"/>
              <a:t>The Random Forest model achieved a weighted </a:t>
            </a:r>
            <a:r>
              <a:rPr lang="en-US" dirty="0" smtClean="0"/>
              <a:t>accuracy </a:t>
            </a:r>
            <a:r>
              <a:rPr lang="en-US" dirty="0"/>
              <a:t>score of </a:t>
            </a:r>
            <a:r>
              <a:rPr lang="en-US" i="1" u="sng" dirty="0"/>
              <a:t>98</a:t>
            </a:r>
            <a:r>
              <a:rPr lang="en-US" i="1" u="sng" dirty="0" smtClean="0"/>
              <a:t>%</a:t>
            </a:r>
            <a:r>
              <a:rPr lang="en-US" dirty="0" smtClean="0"/>
              <a:t> and </a:t>
            </a:r>
            <a:r>
              <a:rPr lang="en-US" dirty="0"/>
              <a:t>the RFC Classifier has area under curve as </a:t>
            </a:r>
            <a:r>
              <a:rPr lang="en-US" dirty="0" smtClean="0"/>
              <a:t>80%.</a:t>
            </a:r>
          </a:p>
          <a:p>
            <a:r>
              <a:rPr lang="en-US" dirty="0"/>
              <a:t>The most important feature to inform this model was ‘</a:t>
            </a:r>
            <a:r>
              <a:rPr lang="en-US" dirty="0" err="1"/>
              <a:t>has_company_logo</a:t>
            </a:r>
            <a:r>
              <a:rPr lang="en-US" dirty="0" smtClean="0"/>
              <a:t>’.</a:t>
            </a:r>
          </a:p>
          <a:p>
            <a:r>
              <a:rPr lang="en-US" dirty="0" smtClean="0"/>
              <a:t>After tuning the parameters (</a:t>
            </a:r>
            <a:r>
              <a:rPr lang="en-US" dirty="0" err="1" smtClean="0"/>
              <a:t>GridSearchCV</a:t>
            </a:r>
            <a:r>
              <a:rPr lang="en-US" dirty="0" smtClean="0"/>
              <a:t>),the accuracy of model reduced to </a:t>
            </a:r>
            <a:r>
              <a:rPr lang="en-US" i="1" u="sng" dirty="0" smtClean="0"/>
              <a:t>94.64%</a:t>
            </a:r>
            <a:r>
              <a:rPr lang="en-US" dirty="0" smtClean="0"/>
              <a:t>. So, we kept the base model,</a:t>
            </a:r>
            <a:endParaRPr lang="en-US" dirty="0"/>
          </a:p>
          <a:p>
            <a:endParaRPr lang="en-US" dirty="0"/>
          </a:p>
          <a:p>
            <a:endParaRPr lang="en-US" dirty="0"/>
          </a:p>
          <a:p>
            <a:endParaRPr lang="en-US" dirty="0"/>
          </a:p>
          <a:p>
            <a:endParaRPr lang="en-US" dirty="0"/>
          </a:p>
          <a:p>
            <a:endParaRPr lang="en-US" dirty="0"/>
          </a:p>
          <a:p>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5833" t="35220" r="69039" b="48161"/>
          <a:stretch/>
        </p:blipFill>
        <p:spPr>
          <a:xfrm>
            <a:off x="7864951" y="86265"/>
            <a:ext cx="3127795" cy="1163582"/>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6175" t="24699" r="56175" b="15686"/>
          <a:stretch/>
        </p:blipFill>
        <p:spPr>
          <a:xfrm>
            <a:off x="7530861" y="1336112"/>
            <a:ext cx="3967266" cy="3533489"/>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5746" t="26835" r="62950" b="44196"/>
          <a:stretch/>
        </p:blipFill>
        <p:spPr>
          <a:xfrm>
            <a:off x="7864951" y="4976566"/>
            <a:ext cx="3365757" cy="1752039"/>
          </a:xfrm>
          <a:prstGeom prst="rect">
            <a:avLst/>
          </a:prstGeom>
        </p:spPr>
      </p:pic>
    </p:spTree>
    <p:extLst>
      <p:ext uri="{BB962C8B-B14F-4D97-AF65-F5344CB8AC3E}">
        <p14:creationId xmlns:p14="http://schemas.microsoft.com/office/powerpoint/2010/main" val="9356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27E4CA8E-5CC0-4B96-8E67-040FB5673F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7" name="Freeform 9">
            <a:extLst>
              <a:ext uri="{FF2B5EF4-FFF2-40B4-BE49-F238E27FC236}">
                <a16:creationId xmlns:a16="http://schemas.microsoft.com/office/drawing/2014/main" xmlns="" id="{E9E16A42-F4F8-425E-9DA6-3237A0CBDC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 name="Title 1">
            <a:extLst>
              <a:ext uri="{FF2B5EF4-FFF2-40B4-BE49-F238E27FC236}">
                <a16:creationId xmlns:a16="http://schemas.microsoft.com/office/drawing/2014/main" xmlns="" id="{D36A72B5-F21A-1D42-A394-865A2E399223}"/>
              </a:ext>
            </a:extLst>
          </p:cNvPr>
          <p:cNvSpPr>
            <a:spLocks noGrp="1"/>
          </p:cNvSpPr>
          <p:nvPr>
            <p:ph type="title"/>
          </p:nvPr>
        </p:nvSpPr>
        <p:spPr>
          <a:xfrm>
            <a:off x="810001" y="447189"/>
            <a:ext cx="5039035" cy="1559412"/>
          </a:xfrm>
        </p:spPr>
        <p:txBody>
          <a:bodyPr>
            <a:normAutofit/>
          </a:bodyPr>
          <a:lstStyle/>
          <a:p>
            <a:r>
              <a:rPr lang="en-US" dirty="0"/>
              <a:t>Gaussian Naive Bayes Classifier</a:t>
            </a:r>
          </a:p>
        </p:txBody>
      </p:sp>
      <p:sp>
        <p:nvSpPr>
          <p:cNvPr id="3" name="Content Placeholder 2">
            <a:extLst>
              <a:ext uri="{FF2B5EF4-FFF2-40B4-BE49-F238E27FC236}">
                <a16:creationId xmlns:a16="http://schemas.microsoft.com/office/drawing/2014/main" xmlns="" id="{D1AA3002-BCAB-A54F-9293-E357B206C61E}"/>
              </a:ext>
            </a:extLst>
          </p:cNvPr>
          <p:cNvSpPr>
            <a:spLocks noGrp="1"/>
          </p:cNvSpPr>
          <p:nvPr>
            <p:ph idx="1"/>
          </p:nvPr>
        </p:nvSpPr>
        <p:spPr>
          <a:xfrm>
            <a:off x="138023" y="2413000"/>
            <a:ext cx="5978105" cy="3632200"/>
          </a:xfrm>
        </p:spPr>
        <p:txBody>
          <a:bodyPr>
            <a:normAutofit/>
          </a:bodyPr>
          <a:lstStyle/>
          <a:p>
            <a:pPr>
              <a:lnSpc>
                <a:spcPct val="90000"/>
              </a:lnSpc>
            </a:pPr>
            <a:r>
              <a:rPr lang="en-US" dirty="0" smtClean="0"/>
              <a:t>It is based on </a:t>
            </a:r>
            <a:r>
              <a:rPr lang="en-US" dirty="0"/>
              <a:t>is based on Bayes' theorem of conditional probability</a:t>
            </a:r>
            <a:r>
              <a:rPr lang="en-US" dirty="0" smtClean="0"/>
              <a:t>.</a:t>
            </a:r>
          </a:p>
          <a:p>
            <a:pPr>
              <a:lnSpc>
                <a:spcPct val="90000"/>
              </a:lnSpc>
            </a:pPr>
            <a:r>
              <a:rPr lang="en-US" dirty="0" smtClean="0"/>
              <a:t>The </a:t>
            </a:r>
            <a:r>
              <a:rPr lang="en-US" dirty="0"/>
              <a:t>Gaussian Naïve Bayes Classifier achieved </a:t>
            </a:r>
            <a:r>
              <a:rPr lang="en-US" dirty="0" smtClean="0"/>
              <a:t>less weighted </a:t>
            </a:r>
            <a:r>
              <a:rPr lang="en-US" dirty="0" err="1"/>
              <a:t>avg</a:t>
            </a:r>
            <a:r>
              <a:rPr lang="en-US" dirty="0"/>
              <a:t> accuracy score of </a:t>
            </a:r>
            <a:r>
              <a:rPr lang="en-US" i="1" u="sng" dirty="0" smtClean="0"/>
              <a:t>80%</a:t>
            </a:r>
            <a:r>
              <a:rPr lang="en-US" dirty="0" smtClean="0"/>
              <a:t>. Also it achieves a lower AUC as compared to other ML classifiers.</a:t>
            </a:r>
            <a:endParaRPr lang="en-US" dirty="0"/>
          </a:p>
          <a:p>
            <a:pPr>
              <a:lnSpc>
                <a:spcPct val="90000"/>
              </a:lnSpc>
            </a:pPr>
            <a:r>
              <a:rPr lang="en-US" dirty="0"/>
              <a:t>Gaussian NB may not be performing well on this data set due to </a:t>
            </a:r>
            <a:r>
              <a:rPr lang="en-IN" dirty="0"/>
              <a:t>complex </a:t>
            </a:r>
            <a:r>
              <a:rPr lang="en-IN" dirty="0" smtClean="0"/>
              <a:t>relationships and </a:t>
            </a:r>
            <a:r>
              <a:rPr lang="en-IN" dirty="0"/>
              <a:t>strong </a:t>
            </a:r>
            <a:r>
              <a:rPr lang="en-IN" dirty="0" smtClean="0"/>
              <a:t>dependencies </a:t>
            </a:r>
            <a:r>
              <a:rPr lang="en-IN" dirty="0"/>
              <a:t>between </a:t>
            </a:r>
            <a:r>
              <a:rPr lang="en-IN" dirty="0" smtClean="0"/>
              <a:t>features</a:t>
            </a:r>
            <a:r>
              <a:rPr lang="en-IN" dirty="0"/>
              <a:t> </a:t>
            </a:r>
            <a:r>
              <a:rPr lang="en-IN" dirty="0" smtClean="0"/>
              <a:t>and</a:t>
            </a:r>
            <a:r>
              <a:rPr lang="en-US" dirty="0" smtClean="0"/>
              <a:t> </a:t>
            </a:r>
            <a:r>
              <a:rPr lang="en-US" dirty="0"/>
              <a:t>may have interfered with </a:t>
            </a:r>
            <a:r>
              <a:rPr lang="en-US" dirty="0" smtClean="0"/>
              <a:t>any </a:t>
            </a:r>
            <a:r>
              <a:rPr lang="en-US" dirty="0"/>
              <a:t>distributions in the data.</a:t>
            </a:r>
          </a:p>
          <a:p>
            <a:pPr>
              <a:lnSpc>
                <a:spcPct val="90000"/>
              </a:lnSpc>
            </a:pPr>
            <a:endParaRPr lang="en-US" dirty="0"/>
          </a:p>
          <a:p>
            <a:pPr>
              <a:lnSpc>
                <a:spcPct val="90000"/>
              </a:lnSpc>
            </a:pP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575" t="35373" r="76672" b="49381"/>
          <a:stretch/>
        </p:blipFill>
        <p:spPr>
          <a:xfrm>
            <a:off x="8129511" y="112142"/>
            <a:ext cx="2415396" cy="1166858"/>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5895" t="24021" r="56112" b="15296"/>
          <a:stretch/>
        </p:blipFill>
        <p:spPr>
          <a:xfrm>
            <a:off x="7463806" y="1391142"/>
            <a:ext cx="3821501" cy="3433314"/>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4371" t="42042" r="56316" b="26029"/>
          <a:stretch/>
        </p:blipFill>
        <p:spPr>
          <a:xfrm>
            <a:off x="7159925" y="4937969"/>
            <a:ext cx="4373592" cy="1806518"/>
          </a:xfrm>
          <a:prstGeom prst="rect">
            <a:avLst/>
          </a:prstGeom>
        </p:spPr>
      </p:pic>
    </p:spTree>
    <p:extLst>
      <p:ext uri="{BB962C8B-B14F-4D97-AF65-F5344CB8AC3E}">
        <p14:creationId xmlns:p14="http://schemas.microsoft.com/office/powerpoint/2010/main" val="604912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What is Machine Learning?</a:t>
            </a:r>
            <a:endParaRPr lang="en-IN" dirty="0"/>
          </a:p>
        </p:txBody>
      </p:sp>
      <p:sp>
        <p:nvSpPr>
          <p:cNvPr id="11" name="Content Placeholder 10"/>
          <p:cNvSpPr>
            <a:spLocks noGrp="1"/>
          </p:cNvSpPr>
          <p:nvPr>
            <p:ph idx="1"/>
          </p:nvPr>
        </p:nvSpPr>
        <p:spPr>
          <a:xfrm>
            <a:off x="102638" y="2015412"/>
            <a:ext cx="11905861" cy="4674637"/>
          </a:xfrm>
        </p:spPr>
        <p:txBody>
          <a:bodyPr/>
          <a:lstStyle/>
          <a:p>
            <a:r>
              <a:rPr lang="en-US" dirty="0"/>
              <a:t>Machine learning is a </a:t>
            </a:r>
            <a:r>
              <a:rPr lang="en-US" dirty="0" smtClean="0"/>
              <a:t>subfield/subset </a:t>
            </a:r>
            <a:r>
              <a:rPr lang="en-US" dirty="0"/>
              <a:t>of </a:t>
            </a:r>
            <a:r>
              <a:rPr lang="en-US" dirty="0" smtClean="0"/>
              <a:t>Artificial </a:t>
            </a:r>
            <a:r>
              <a:rPr lang="en-US" dirty="0"/>
              <a:t>I</a:t>
            </a:r>
            <a:r>
              <a:rPr lang="en-US" dirty="0" smtClean="0"/>
              <a:t>ntelligence </a:t>
            </a:r>
            <a:r>
              <a:rPr lang="en-US" dirty="0"/>
              <a:t>(AI) that focuses on the development of algorithms and </a:t>
            </a:r>
            <a:r>
              <a:rPr lang="en-US" dirty="0" smtClean="0"/>
              <a:t>execute models </a:t>
            </a:r>
            <a:r>
              <a:rPr lang="en-US" dirty="0"/>
              <a:t>that </a:t>
            </a:r>
            <a:r>
              <a:rPr lang="en-US" dirty="0" smtClean="0"/>
              <a:t>enables system </a:t>
            </a:r>
            <a:r>
              <a:rPr lang="en-US" dirty="0"/>
              <a:t>to learn </a:t>
            </a:r>
            <a:r>
              <a:rPr lang="en-US" dirty="0" smtClean="0"/>
              <a:t>automatically </a:t>
            </a:r>
            <a:r>
              <a:rPr lang="en-US" dirty="0"/>
              <a:t>and make predictions or decisions based on data</a:t>
            </a:r>
            <a:r>
              <a:rPr lang="en-US" dirty="0" smtClean="0"/>
              <a:t>.</a:t>
            </a:r>
          </a:p>
          <a:p>
            <a:r>
              <a:rPr lang="en-US" dirty="0"/>
              <a:t>The main goal of machine learning is to develop algorithms that can improve their performance over time through experience. This is often achieved by training a model on a large dataset, allowing it to identify underlying patterns, trends, and correlations in the data. Once the model has been trained, it can then make predictions or decisions on new, unseen </a:t>
            </a:r>
            <a:r>
              <a:rPr lang="en-US" dirty="0" smtClean="0"/>
              <a:t>data.</a:t>
            </a:r>
          </a:p>
          <a:p>
            <a:r>
              <a:rPr lang="en-US" dirty="0"/>
              <a:t>There are several key components and concepts within machine </a:t>
            </a:r>
            <a:r>
              <a:rPr lang="en-US" dirty="0" smtClean="0"/>
              <a:t>learning: </a:t>
            </a:r>
            <a:r>
              <a:rPr lang="en-IN" dirty="0" smtClean="0"/>
              <a:t>Data/Data Quality, Features, EDA, Visualizing, training-testing, Models,etc.</a:t>
            </a:r>
          </a:p>
          <a:p>
            <a:r>
              <a:rPr lang="en-US" dirty="0"/>
              <a:t>Machine learning has a wide range of applications, including </a:t>
            </a:r>
            <a:r>
              <a:rPr lang="en-US" dirty="0" smtClean="0"/>
              <a:t>image </a:t>
            </a:r>
            <a:r>
              <a:rPr lang="en-US" dirty="0"/>
              <a:t>recognition, N</a:t>
            </a:r>
            <a:r>
              <a:rPr lang="en-US" dirty="0" smtClean="0"/>
              <a:t>atural </a:t>
            </a:r>
            <a:r>
              <a:rPr lang="en-US" dirty="0"/>
              <a:t>language processing, </a:t>
            </a:r>
            <a:r>
              <a:rPr lang="en-US" dirty="0" smtClean="0"/>
              <a:t>Recommendation </a:t>
            </a:r>
            <a:r>
              <a:rPr lang="en-US" dirty="0"/>
              <a:t>systems, </a:t>
            </a:r>
            <a:r>
              <a:rPr lang="en-US" dirty="0" smtClean="0"/>
              <a:t>Various price predictions, </a:t>
            </a:r>
            <a:r>
              <a:rPr lang="en-US" dirty="0"/>
              <a:t>medical diagnosis</a:t>
            </a:r>
            <a:r>
              <a:rPr lang="en-US" dirty="0" smtClean="0"/>
              <a:t>, </a:t>
            </a:r>
            <a:r>
              <a:rPr lang="en-US" dirty="0"/>
              <a:t>financial </a:t>
            </a:r>
            <a:r>
              <a:rPr lang="en-US" dirty="0" smtClean="0"/>
              <a:t>modeling, identifying fraudulent problems in different sectors, etc.</a:t>
            </a:r>
            <a:endParaRPr lang="en-IN" dirty="0"/>
          </a:p>
        </p:txBody>
      </p:sp>
    </p:spTree>
    <p:extLst>
      <p:ext uri="{BB962C8B-B14F-4D97-AF65-F5344CB8AC3E}">
        <p14:creationId xmlns:p14="http://schemas.microsoft.com/office/powerpoint/2010/main" val="1036189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B9607A7-C194-45C1-9EA4-D513E02DCF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0" name="Freeform 6">
            <a:extLst>
              <a:ext uri="{FF2B5EF4-FFF2-40B4-BE49-F238E27FC236}">
                <a16:creationId xmlns:a16="http://schemas.microsoft.com/office/drawing/2014/main" xmlns="" id="{CBFF659F-D040-4A67-B951-3D6D61BB1F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1"/>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FD73A463-232B-FB4A-A6E5-6240F8CCC840}"/>
              </a:ext>
            </a:extLst>
          </p:cNvPr>
          <p:cNvSpPr>
            <a:spLocks noGrp="1"/>
          </p:cNvSpPr>
          <p:nvPr>
            <p:ph type="title"/>
          </p:nvPr>
        </p:nvSpPr>
        <p:spPr>
          <a:effectLst/>
        </p:spPr>
        <p:txBody>
          <a:bodyPr>
            <a:normAutofit/>
          </a:bodyPr>
          <a:lstStyle/>
          <a:p>
            <a:r>
              <a:rPr lang="en-US" dirty="0"/>
              <a:t>Comparing Classifier Prediction Accuracy</a:t>
            </a: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5490" t="32628" r="59004" b="34439"/>
          <a:stretch/>
        </p:blipFill>
        <p:spPr>
          <a:xfrm>
            <a:off x="189467" y="2349891"/>
            <a:ext cx="7272381" cy="4344207"/>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4222" y="2936487"/>
            <a:ext cx="3985403" cy="3034362"/>
          </a:xfrm>
          <a:prstGeom prst="rect">
            <a:avLst/>
          </a:prstGeom>
        </p:spPr>
      </p:pic>
      <p:sp>
        <p:nvSpPr>
          <p:cNvPr id="14" name="TextBox 13"/>
          <p:cNvSpPr txBox="1"/>
          <p:nvPr/>
        </p:nvSpPr>
        <p:spPr>
          <a:xfrm>
            <a:off x="8695426" y="2258507"/>
            <a:ext cx="2686574" cy="461665"/>
          </a:xfrm>
          <a:prstGeom prst="rect">
            <a:avLst/>
          </a:prstGeom>
          <a:noFill/>
        </p:spPr>
        <p:txBody>
          <a:bodyPr wrap="square" rtlCol="0">
            <a:spAutoFit/>
          </a:bodyPr>
          <a:lstStyle/>
          <a:p>
            <a:r>
              <a:rPr lang="en-US" sz="2400" u="sng" dirty="0" smtClean="0">
                <a:solidFill>
                  <a:srgbClr val="002060"/>
                </a:solidFill>
                <a:latin typeface="Artifakt Element Black" panose="020B0A03050000020004" pitchFamily="34" charset="0"/>
                <a:ea typeface="Artifakt Element Black" panose="020B0A03050000020004" pitchFamily="34" charset="0"/>
              </a:rPr>
              <a:t>Random Forest</a:t>
            </a:r>
            <a:endParaRPr lang="en-IN" sz="2400" u="sng" dirty="0">
              <a:solidFill>
                <a:srgbClr val="002060"/>
              </a:solidFill>
              <a:latin typeface="Artifakt Element Black" panose="020B0A03050000020004" pitchFamily="34" charset="0"/>
              <a:ea typeface="Artifakt Element Black" panose="020B0A03050000020004" pitchFamily="34" charset="0"/>
            </a:endParaRPr>
          </a:p>
        </p:txBody>
      </p:sp>
    </p:spTree>
    <p:extLst>
      <p:ext uri="{BB962C8B-B14F-4D97-AF65-F5344CB8AC3E}">
        <p14:creationId xmlns:p14="http://schemas.microsoft.com/office/powerpoint/2010/main" val="520275071"/>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1">
            <a:extLst>
              <a:ext uri="{FF2B5EF4-FFF2-40B4-BE49-F238E27FC236}">
                <a16:creationId xmlns:a16="http://schemas.microsoft.com/office/drawing/2014/main" xmlns="" id="{35C44DBB-AD7C-4682-B258-6367305D20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 name="Title 1">
            <a:extLst>
              <a:ext uri="{FF2B5EF4-FFF2-40B4-BE49-F238E27FC236}">
                <a16:creationId xmlns:a16="http://schemas.microsoft.com/office/drawing/2014/main" xmlns="" id="{F103789D-D248-2F44-8B15-60102B4D04CB}"/>
              </a:ext>
            </a:extLst>
          </p:cNvPr>
          <p:cNvSpPr>
            <a:spLocks noGrp="1"/>
          </p:cNvSpPr>
          <p:nvPr>
            <p:ph type="title"/>
          </p:nvPr>
        </p:nvSpPr>
        <p:spPr>
          <a:xfrm>
            <a:off x="-217778" y="371712"/>
            <a:ext cx="3187319" cy="4421051"/>
          </a:xfrm>
          <a:effectLst/>
        </p:spPr>
        <p:txBody>
          <a:bodyPr anchor="ctr">
            <a:normAutofit/>
          </a:bodyPr>
          <a:lstStyle/>
          <a:p>
            <a:pPr algn="r"/>
            <a:r>
              <a:rPr lang="en-US" sz="3200" dirty="0" smtClean="0">
                <a:solidFill>
                  <a:schemeClr val="tx1"/>
                </a:solidFill>
                <a:latin typeface="Bahnschrift SemiBold" panose="020B0502040204020203" pitchFamily="34" charset="0"/>
              </a:rPr>
              <a:t>Conclusions:-</a:t>
            </a:r>
            <a:r>
              <a:rPr lang="en-US" sz="3200" dirty="0" smtClean="0">
                <a:solidFill>
                  <a:schemeClr val="tx1"/>
                </a:solidFill>
              </a:rPr>
              <a:t> </a:t>
            </a:r>
            <a:endParaRPr lang="en-US" sz="3200" dirty="0">
              <a:solidFill>
                <a:schemeClr val="tx1"/>
              </a:solidFill>
            </a:endParaRPr>
          </a:p>
        </p:txBody>
      </p:sp>
      <p:sp>
        <p:nvSpPr>
          <p:cNvPr id="3" name="Content Placeholder 2">
            <a:extLst>
              <a:ext uri="{FF2B5EF4-FFF2-40B4-BE49-F238E27FC236}">
                <a16:creationId xmlns:a16="http://schemas.microsoft.com/office/drawing/2014/main" xmlns="" id="{9C669E5A-40CA-3845-BB03-1A87A58DAC29}"/>
              </a:ext>
            </a:extLst>
          </p:cNvPr>
          <p:cNvSpPr>
            <a:spLocks noGrp="1"/>
          </p:cNvSpPr>
          <p:nvPr>
            <p:ph idx="1"/>
          </p:nvPr>
        </p:nvSpPr>
        <p:spPr>
          <a:xfrm>
            <a:off x="3078430" y="-167034"/>
            <a:ext cx="9004681" cy="5482363"/>
          </a:xfrm>
          <a:effectLst/>
        </p:spPr>
        <p:txBody>
          <a:bodyPr>
            <a:normAutofit lnSpcReduction="10000"/>
          </a:bodyPr>
          <a:lstStyle/>
          <a:p>
            <a:endParaRPr lang="en-US" sz="1600" dirty="0" smtClean="0"/>
          </a:p>
          <a:p>
            <a:endParaRPr lang="en-US" sz="1600" dirty="0"/>
          </a:p>
          <a:p>
            <a:endParaRPr lang="en-US" sz="1600" dirty="0" smtClean="0"/>
          </a:p>
          <a:p>
            <a:endParaRPr lang="en-US" sz="1600" dirty="0"/>
          </a:p>
          <a:p>
            <a:endParaRPr lang="en-US" sz="1600" dirty="0" smtClean="0"/>
          </a:p>
          <a:p>
            <a:r>
              <a:rPr lang="en-US" sz="1600" dirty="0" smtClean="0"/>
              <a:t>The </a:t>
            </a:r>
            <a:r>
              <a:rPr lang="en-US" sz="1600" dirty="0"/>
              <a:t>ensemble learning </a:t>
            </a:r>
            <a:r>
              <a:rPr lang="en-US" sz="1600" dirty="0" smtClean="0"/>
              <a:t>method </a:t>
            </a:r>
            <a:r>
              <a:rPr lang="en-US" sz="1600" dirty="0"/>
              <a:t>(Random </a:t>
            </a:r>
            <a:r>
              <a:rPr lang="en-US" sz="1600" dirty="0" smtClean="0"/>
              <a:t>Forest) </a:t>
            </a:r>
            <a:r>
              <a:rPr lang="en-US" sz="1600" dirty="0"/>
              <a:t>achieved the highest </a:t>
            </a:r>
            <a:r>
              <a:rPr lang="en-US" sz="1600" dirty="0" smtClean="0"/>
              <a:t>level </a:t>
            </a:r>
            <a:r>
              <a:rPr lang="en-US" sz="1600" dirty="0"/>
              <a:t>of classification accuracy </a:t>
            </a:r>
            <a:r>
              <a:rPr lang="en-US" sz="1600" dirty="0" smtClean="0"/>
              <a:t>in comparison to </a:t>
            </a:r>
            <a:r>
              <a:rPr lang="en-US" sz="1600" dirty="0"/>
              <a:t>several models </a:t>
            </a:r>
            <a:r>
              <a:rPr lang="en-US" sz="1600" dirty="0" smtClean="0"/>
              <a:t>trained </a:t>
            </a:r>
            <a:r>
              <a:rPr lang="en-US" sz="1600" dirty="0"/>
              <a:t>on this data set</a:t>
            </a:r>
            <a:r>
              <a:rPr lang="en-US" sz="1600" dirty="0" smtClean="0"/>
              <a:t>. </a:t>
            </a:r>
            <a:r>
              <a:rPr lang="en-US" sz="1600" dirty="0"/>
              <a:t>T</a:t>
            </a:r>
            <a:r>
              <a:rPr lang="en-US" sz="1600" dirty="0" smtClean="0"/>
              <a:t>his  is </a:t>
            </a:r>
            <a:r>
              <a:rPr lang="en-US" sz="1600" dirty="0"/>
              <a:t>because many of the original categorical features have </a:t>
            </a:r>
            <a:r>
              <a:rPr lang="en-US" sz="1600" dirty="0" smtClean="0"/>
              <a:t>more significance </a:t>
            </a:r>
            <a:r>
              <a:rPr lang="en-US" sz="1600" dirty="0"/>
              <a:t>of </a:t>
            </a:r>
            <a:r>
              <a:rPr lang="en-US" sz="1600" dirty="0" smtClean="0"/>
              <a:t>prediction </a:t>
            </a:r>
            <a:r>
              <a:rPr lang="en-US" sz="1600" dirty="0"/>
              <a:t>(as shown in the data </a:t>
            </a:r>
            <a:r>
              <a:rPr lang="en-US" sz="1600" dirty="0" smtClean="0"/>
              <a:t>visualization) </a:t>
            </a:r>
            <a:r>
              <a:rPr lang="en-US" sz="1600" dirty="0"/>
              <a:t>and the features are relatively uncorrelated. Ensemble learning methods tends to work well for this type of data.</a:t>
            </a:r>
          </a:p>
          <a:p>
            <a:r>
              <a:rPr lang="en-US" sz="1600" dirty="0"/>
              <a:t>K Neighbors </a:t>
            </a:r>
            <a:r>
              <a:rPr lang="en-US" sz="1600" dirty="0" smtClean="0"/>
              <a:t>Classifier and Gradient boosting </a:t>
            </a:r>
            <a:r>
              <a:rPr lang="en-US" sz="1600" dirty="0"/>
              <a:t>also performed </a:t>
            </a:r>
            <a:r>
              <a:rPr lang="en-US" sz="1600" dirty="0" smtClean="0"/>
              <a:t>good on </a:t>
            </a:r>
            <a:r>
              <a:rPr lang="en-US" sz="1600" dirty="0"/>
              <a:t>this data but had the longest execution times making it </a:t>
            </a:r>
            <a:r>
              <a:rPr lang="en-US" sz="1600" dirty="0" smtClean="0"/>
              <a:t>less time efficient and difficult </a:t>
            </a:r>
            <a:r>
              <a:rPr lang="en-US" sz="1600" dirty="0"/>
              <a:t>to do </a:t>
            </a:r>
            <a:r>
              <a:rPr lang="en-US" sz="1600" dirty="0" smtClean="0"/>
              <a:t> </a:t>
            </a:r>
            <a:r>
              <a:rPr lang="en-US" sz="1600" dirty="0"/>
              <a:t>tuning or experimentation. </a:t>
            </a:r>
            <a:endParaRPr lang="en-US" sz="1600" dirty="0" smtClean="0"/>
          </a:p>
          <a:p>
            <a:r>
              <a:rPr lang="en-US" sz="1600" dirty="0" smtClean="0"/>
              <a:t>Gaussian </a:t>
            </a:r>
            <a:r>
              <a:rPr lang="en-US" sz="1600" dirty="0"/>
              <a:t>Naive Bayes performed the worst. </a:t>
            </a:r>
            <a:r>
              <a:rPr lang="en-US" sz="1600" dirty="0" smtClean="0"/>
              <a:t>when </a:t>
            </a:r>
            <a:r>
              <a:rPr lang="en-US" sz="1600" dirty="0"/>
              <a:t>using pandas to convert the categorical </a:t>
            </a:r>
            <a:r>
              <a:rPr lang="en-US" sz="1600" dirty="0" smtClean="0"/>
              <a:t>features or filling the null values, we </a:t>
            </a:r>
            <a:r>
              <a:rPr lang="en-US" sz="1600" dirty="0"/>
              <a:t>created many additional </a:t>
            </a:r>
            <a:r>
              <a:rPr lang="en-US" sz="1600" dirty="0" smtClean="0"/>
              <a:t>records in features </a:t>
            </a:r>
            <a:r>
              <a:rPr lang="en-US" sz="1600" dirty="0"/>
              <a:t>which </a:t>
            </a:r>
            <a:r>
              <a:rPr lang="en-US" sz="1600" dirty="0" smtClean="0"/>
              <a:t>may </a:t>
            </a:r>
            <a:r>
              <a:rPr lang="en-US" sz="1600" dirty="0"/>
              <a:t>not necessarily </a:t>
            </a:r>
            <a:r>
              <a:rPr lang="en-US" sz="1600" dirty="0" smtClean="0"/>
              <a:t>be on </a:t>
            </a:r>
            <a:r>
              <a:rPr lang="en-US" sz="1600" dirty="0"/>
              <a:t>a normal distribution frequency; which is </a:t>
            </a:r>
            <a:r>
              <a:rPr lang="en-US" sz="1600" dirty="0" smtClean="0"/>
              <a:t>why </a:t>
            </a:r>
            <a:r>
              <a:rPr lang="en-US" sz="1600" dirty="0"/>
              <a:t>NB </a:t>
            </a:r>
            <a:r>
              <a:rPr lang="en-US" sz="1600" dirty="0" smtClean="0"/>
              <a:t>didn’t perform </a:t>
            </a:r>
            <a:r>
              <a:rPr lang="en-US" sz="1600" dirty="0"/>
              <a:t>well. </a:t>
            </a:r>
            <a:endParaRPr lang="en-US" sz="1600" dirty="0" smtClean="0"/>
          </a:p>
          <a:p>
            <a:r>
              <a:rPr lang="en-US" sz="1600" dirty="0" smtClean="0"/>
              <a:t>So,after evaluating all the results we conclude that </a:t>
            </a:r>
            <a:r>
              <a:rPr lang="en-US" sz="1700" u="sng" dirty="0" smtClean="0"/>
              <a:t>Random Forest classifier </a:t>
            </a:r>
            <a:r>
              <a:rPr lang="en-US" sz="1600" dirty="0" smtClean="0"/>
              <a:t>is the  model that works best to predict the fraud jobs on the given data set information.</a:t>
            </a:r>
            <a:endParaRPr lang="en-US" sz="1600" dirty="0"/>
          </a:p>
          <a:p>
            <a:pPr marL="0" indent="0">
              <a:buNone/>
            </a:pPr>
            <a:endParaRPr lang="en-US" sz="1600" dirty="0"/>
          </a:p>
          <a:p>
            <a:pPr marL="0" indent="0">
              <a:buNone/>
            </a:pPr>
            <a:endParaRPr lang="en-US" sz="1600" dirty="0"/>
          </a:p>
          <a:p>
            <a:endParaRPr lang="en-US" sz="1600" dirty="0"/>
          </a:p>
          <a:p>
            <a:endParaRPr lang="en-US" sz="1600" dirty="0"/>
          </a:p>
        </p:txBody>
      </p:sp>
      <p:sp>
        <p:nvSpPr>
          <p:cNvPr id="4" name="TextBox 3"/>
          <p:cNvSpPr txBox="1"/>
          <p:nvPr/>
        </p:nvSpPr>
        <p:spPr>
          <a:xfrm>
            <a:off x="2360645" y="5477069"/>
            <a:ext cx="7548465" cy="707886"/>
          </a:xfrm>
          <a:prstGeom prst="rect">
            <a:avLst/>
          </a:prstGeom>
          <a:noFill/>
        </p:spPr>
        <p:txBody>
          <a:bodyPr wrap="square" rtlCol="0">
            <a:spAutoFit/>
          </a:bodyPr>
          <a:lstStyle/>
          <a:p>
            <a:pPr algn="ctr"/>
            <a:r>
              <a:rPr lang="en-US" sz="4000" dirty="0">
                <a:solidFill>
                  <a:schemeClr val="accent1"/>
                </a:solidFill>
                <a:latin typeface="Bookman Old Style" panose="02050604050505020204" pitchFamily="18" charset="0"/>
              </a:rPr>
              <a:t>THANK YOU!</a:t>
            </a:r>
            <a:endParaRPr lang="en-IN" sz="4000" dirty="0">
              <a:solidFill>
                <a:schemeClr val="accent1"/>
              </a:solidFill>
              <a:latin typeface="Bookman Old Style" panose="02050604050505020204" pitchFamily="18" charset="0"/>
            </a:endParaRPr>
          </a:p>
        </p:txBody>
      </p:sp>
      <p:cxnSp>
        <p:nvCxnSpPr>
          <p:cNvPr id="7" name="Straight Arrow Connector 6"/>
          <p:cNvCxnSpPr/>
          <p:nvPr/>
        </p:nvCxnSpPr>
        <p:spPr>
          <a:xfrm>
            <a:off x="3579962" y="6177154"/>
            <a:ext cx="5011948" cy="0"/>
          </a:xfrm>
          <a:prstGeom prst="straightConnector1">
            <a:avLst/>
          </a:prstGeom>
          <a:ln w="28575">
            <a:headEnd type="triangle"/>
            <a:tailEnd type="triangle"/>
          </a:ln>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87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a:xfrm>
            <a:off x="92688" y="1604251"/>
            <a:ext cx="8827025" cy="5486400"/>
          </a:xfrm>
        </p:spPr>
        <p:txBody>
          <a:bodyPr/>
          <a:lstStyle/>
          <a:p>
            <a:r>
              <a:rPr lang="en-US" dirty="0"/>
              <a:t>Machine </a:t>
            </a:r>
            <a:r>
              <a:rPr lang="en-US" dirty="0" smtClean="0"/>
              <a:t>learning’s  one </a:t>
            </a:r>
            <a:r>
              <a:rPr lang="en-US" dirty="0"/>
              <a:t>of </a:t>
            </a:r>
            <a:r>
              <a:rPr lang="en-US" dirty="0" smtClean="0"/>
              <a:t>the use is </a:t>
            </a:r>
            <a:r>
              <a:rPr lang="en-US" dirty="0"/>
              <a:t>to save time and efficiency and help to reduce fraud. Today’s job search candidates utilize many online job boards to search and apply for jobs and it is both wasteful of time and potentially dangerous if they apply for a job posting that is fake. Worse yet, they can unknowingly give up personal information or other potential security concerns by responding to fake job postings</a:t>
            </a:r>
            <a:r>
              <a:rPr lang="en-US" dirty="0" smtClean="0"/>
              <a:t>.</a:t>
            </a:r>
          </a:p>
          <a:p>
            <a:pPr>
              <a:buFont typeface="Wingdings" panose="05000000000000000000" pitchFamily="2" charset="2"/>
              <a:buChar char="v"/>
            </a:pPr>
            <a:r>
              <a:rPr lang="en-US" sz="2400" u="sng" dirty="0">
                <a:latin typeface="Bahnschrift SemiBold SemiConden" panose="020B0502040204020203" pitchFamily="34" charset="0"/>
              </a:rPr>
              <a:t>Objective:- To identify whether the posted job is fraud or real.</a:t>
            </a:r>
          </a:p>
          <a:p>
            <a:r>
              <a:rPr lang="en-US" dirty="0" smtClean="0"/>
              <a:t> </a:t>
            </a:r>
            <a:r>
              <a:rPr lang="en-US" dirty="0"/>
              <a:t>It would be highly beneficial if we can save the time for these candidates by identifying and labeling those postings which are suspected to be fake</a:t>
            </a:r>
            <a:r>
              <a:rPr lang="en-US" dirty="0" smtClean="0"/>
              <a:t>.</a:t>
            </a:r>
            <a:r>
              <a:rPr lang="en-US" dirty="0"/>
              <a:t> In this project I have tried to tackle this problem by training and evaluating the performance of several machine learning models to identify these fake job </a:t>
            </a:r>
            <a:r>
              <a:rPr lang="en-US" dirty="0" smtClean="0"/>
              <a:t>postings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0702" y="2575253"/>
            <a:ext cx="3091233" cy="2155369"/>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reflection blurRad="6350" stA="50000" endA="300" endPos="38500" dist="50800" dir="5400000" sy="-100000" algn="bl" rotWithShape="0"/>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1165444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5C44DBB-AD7C-4682-B258-6367305D20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 name="Title 1">
            <a:extLst>
              <a:ext uri="{FF2B5EF4-FFF2-40B4-BE49-F238E27FC236}">
                <a16:creationId xmlns:a16="http://schemas.microsoft.com/office/drawing/2014/main" xmlns="" id="{29BBFBEE-78CD-BC47-9CAE-7171CD42B440}"/>
              </a:ext>
            </a:extLst>
          </p:cNvPr>
          <p:cNvSpPr>
            <a:spLocks noGrp="1"/>
          </p:cNvSpPr>
          <p:nvPr>
            <p:ph type="title"/>
          </p:nvPr>
        </p:nvSpPr>
        <p:spPr>
          <a:xfrm>
            <a:off x="-177964" y="274954"/>
            <a:ext cx="3187318" cy="4421050"/>
          </a:xfrm>
          <a:effectLst/>
        </p:spPr>
        <p:txBody>
          <a:bodyPr anchor="ctr">
            <a:normAutofit/>
          </a:bodyPr>
          <a:lstStyle/>
          <a:p>
            <a:pPr algn="r"/>
            <a:r>
              <a:rPr lang="en-US" sz="3200" dirty="0" smtClean="0">
                <a:solidFill>
                  <a:schemeClr val="tx1"/>
                </a:solidFill>
              </a:rPr>
              <a:t/>
            </a:r>
            <a:br>
              <a:rPr lang="en-US" sz="3200" dirty="0" smtClean="0">
                <a:solidFill>
                  <a:schemeClr val="tx1"/>
                </a:solidFill>
              </a:rPr>
            </a:br>
            <a:r>
              <a:rPr lang="en-US" sz="3200" dirty="0">
                <a:solidFill>
                  <a:schemeClr val="tx1"/>
                </a:solidFill>
              </a:rPr>
              <a:t/>
            </a:r>
            <a:br>
              <a:rPr lang="en-US" sz="3200" dirty="0">
                <a:solidFill>
                  <a:schemeClr val="tx1"/>
                </a:solidFill>
              </a:rPr>
            </a:br>
            <a:r>
              <a:rPr lang="en-US" sz="3200" dirty="0" smtClean="0">
                <a:solidFill>
                  <a:schemeClr val="tx1"/>
                </a:solidFill>
              </a:rPr>
              <a:t/>
            </a:r>
            <a:br>
              <a:rPr lang="en-US" sz="3200" dirty="0" smtClean="0">
                <a:solidFill>
                  <a:schemeClr val="tx1"/>
                </a:solidFill>
              </a:rPr>
            </a:br>
            <a:r>
              <a:rPr lang="en-US" sz="3200" dirty="0">
                <a:solidFill>
                  <a:schemeClr val="tx1"/>
                </a:solidFill>
              </a:rPr>
              <a:t/>
            </a:r>
            <a:br>
              <a:rPr lang="en-US" sz="3200" dirty="0">
                <a:solidFill>
                  <a:schemeClr val="tx1"/>
                </a:solidFill>
              </a:rPr>
            </a:br>
            <a:r>
              <a:rPr lang="en-US" sz="3200" dirty="0" smtClean="0">
                <a:solidFill>
                  <a:schemeClr val="tx1"/>
                </a:solidFill>
              </a:rPr>
              <a:t>Data Set</a:t>
            </a:r>
            <a:br>
              <a:rPr lang="en-US" sz="3200" dirty="0" smtClean="0">
                <a:solidFill>
                  <a:schemeClr val="tx1"/>
                </a:solidFill>
              </a:rPr>
            </a:br>
            <a:r>
              <a:rPr lang="en-US" sz="3200" dirty="0">
                <a:solidFill>
                  <a:schemeClr val="tx1"/>
                </a:solidFill>
              </a:rPr>
              <a:t/>
            </a:r>
            <a:br>
              <a:rPr lang="en-US" sz="3200" dirty="0">
                <a:solidFill>
                  <a:schemeClr val="tx1"/>
                </a:solidFill>
              </a:rPr>
            </a:br>
            <a:r>
              <a:rPr lang="en-US" sz="3200" dirty="0" smtClean="0">
                <a:solidFill>
                  <a:schemeClr val="tx1"/>
                </a:solidFill>
              </a:rPr>
              <a:t/>
            </a:r>
            <a:br>
              <a:rPr lang="en-US" sz="3200" dirty="0" smtClean="0">
                <a:solidFill>
                  <a:schemeClr val="tx1"/>
                </a:solidFill>
              </a:rPr>
            </a:br>
            <a:endParaRPr lang="en-US" sz="3200" dirty="0">
              <a:solidFill>
                <a:schemeClr val="tx1"/>
              </a:solidFill>
            </a:endParaRPr>
          </a:p>
        </p:txBody>
      </p:sp>
      <p:sp>
        <p:nvSpPr>
          <p:cNvPr id="3" name="Content Placeholder 2">
            <a:extLst>
              <a:ext uri="{FF2B5EF4-FFF2-40B4-BE49-F238E27FC236}">
                <a16:creationId xmlns:a16="http://schemas.microsoft.com/office/drawing/2014/main" xmlns="" id="{C98EF956-F63D-CE4B-809F-183BC4EC308C}"/>
              </a:ext>
            </a:extLst>
          </p:cNvPr>
          <p:cNvSpPr>
            <a:spLocks noGrp="1"/>
          </p:cNvSpPr>
          <p:nvPr>
            <p:ph idx="1"/>
          </p:nvPr>
        </p:nvSpPr>
        <p:spPr>
          <a:xfrm>
            <a:off x="3847381" y="1443039"/>
            <a:ext cx="7689657" cy="4196488"/>
          </a:xfrm>
          <a:effectLst/>
        </p:spPr>
        <p:txBody>
          <a:bodyPr>
            <a:normAutofit/>
          </a:bodyPr>
          <a:lstStyle/>
          <a:p>
            <a:r>
              <a:rPr lang="en-US" dirty="0" smtClean="0"/>
              <a:t>For this project, I used a </a:t>
            </a:r>
            <a:r>
              <a:rPr lang="en-US" dirty="0" err="1" smtClean="0"/>
              <a:t>Kaggle</a:t>
            </a:r>
            <a:r>
              <a:rPr lang="en-US" dirty="0" smtClean="0"/>
              <a:t> Dataset of Job Postings: </a:t>
            </a:r>
            <a:r>
              <a:rPr lang="en-US" u="sng" dirty="0" smtClean="0"/>
              <a:t>https://www.kaggle.com/shivamb/real-or-fake-fake-jobposting-prediction/data#</a:t>
            </a:r>
            <a:endParaRPr lang="en-US" dirty="0"/>
          </a:p>
          <a:p>
            <a:r>
              <a:rPr lang="en-US" dirty="0" smtClean="0"/>
              <a:t>This </a:t>
            </a:r>
            <a:r>
              <a:rPr lang="en-US" dirty="0"/>
              <a:t>is a supervised learning task so the data contains the binary target class labels.</a:t>
            </a:r>
          </a:p>
          <a:p>
            <a:r>
              <a:rPr lang="en-US" dirty="0"/>
              <a:t>Data contains 18k job postings, of which </a:t>
            </a:r>
            <a:r>
              <a:rPr lang="en-US" dirty="0" smtClean="0"/>
              <a:t>few </a:t>
            </a:r>
            <a:r>
              <a:rPr lang="en-US" dirty="0"/>
              <a:t>are labeled as fake. </a:t>
            </a:r>
          </a:p>
          <a:p>
            <a:r>
              <a:rPr lang="en-US" dirty="0"/>
              <a:t>This dataset contains 18 features (columns) including the target class label.</a:t>
            </a:r>
          </a:p>
        </p:txBody>
      </p:sp>
      <p:cxnSp>
        <p:nvCxnSpPr>
          <p:cNvPr id="5" name="Straight Connector 4"/>
          <p:cNvCxnSpPr/>
          <p:nvPr/>
        </p:nvCxnSpPr>
        <p:spPr>
          <a:xfrm flipV="1">
            <a:off x="3493699" y="2018582"/>
            <a:ext cx="0" cy="3088257"/>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2848" y="3230907"/>
            <a:ext cx="1583701" cy="15837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082797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data set</a:t>
            </a:r>
            <a:endParaRPr lang="en-IN" dirty="0"/>
          </a:p>
        </p:txBody>
      </p:sp>
      <p:sp>
        <p:nvSpPr>
          <p:cNvPr id="3" name="Content Placeholder 2"/>
          <p:cNvSpPr>
            <a:spLocks noGrp="1"/>
          </p:cNvSpPr>
          <p:nvPr>
            <p:ph idx="1"/>
          </p:nvPr>
        </p:nvSpPr>
        <p:spPr>
          <a:xfrm>
            <a:off x="279919" y="2222287"/>
            <a:ext cx="11093368" cy="4505084"/>
          </a:xfrm>
        </p:spPr>
        <p:txBody>
          <a:bodyPr>
            <a:normAutofit/>
          </a:bodyPr>
          <a:lstStyle/>
          <a:p>
            <a:pPr marL="0" indent="0">
              <a:buNone/>
            </a:pPr>
            <a:r>
              <a:rPr lang="en-US" dirty="0" smtClean="0"/>
              <a:t>      </a:t>
            </a:r>
            <a:r>
              <a:rPr lang="en-US" sz="2400" dirty="0">
                <a:latin typeface="Bahnschrift SemiBold" panose="020B0502040204020203" pitchFamily="34" charset="0"/>
              </a:rPr>
              <a:t>Data Features</a:t>
            </a:r>
          </a:p>
          <a:p>
            <a:r>
              <a:rPr lang="en-US" dirty="0" smtClean="0"/>
              <a:t>job_id- Identification </a:t>
            </a:r>
            <a:r>
              <a:rPr lang="en-US" dirty="0"/>
              <a:t>number given to each job posting.</a:t>
            </a:r>
          </a:p>
          <a:p>
            <a:r>
              <a:rPr lang="en-US" dirty="0" smtClean="0"/>
              <a:t>title- A </a:t>
            </a:r>
            <a:r>
              <a:rPr lang="en-US" dirty="0"/>
              <a:t>name that describes the position or job</a:t>
            </a:r>
          </a:p>
          <a:p>
            <a:r>
              <a:rPr lang="en-US" dirty="0" smtClean="0"/>
              <a:t>location- Information </a:t>
            </a:r>
            <a:r>
              <a:rPr lang="en-US" dirty="0"/>
              <a:t>about where the job is located</a:t>
            </a:r>
          </a:p>
          <a:p>
            <a:r>
              <a:rPr lang="en-US" dirty="0" smtClean="0"/>
              <a:t>department- Information </a:t>
            </a:r>
            <a:r>
              <a:rPr lang="en-US" dirty="0"/>
              <a:t>about the department this job is offered by</a:t>
            </a:r>
          </a:p>
          <a:p>
            <a:r>
              <a:rPr lang="en-US" dirty="0" smtClean="0"/>
              <a:t>salary_range- Expected </a:t>
            </a:r>
            <a:r>
              <a:rPr lang="en-US" dirty="0"/>
              <a:t>salary range</a:t>
            </a:r>
          </a:p>
          <a:p>
            <a:r>
              <a:rPr lang="en-US" dirty="0" smtClean="0"/>
              <a:t>company_profile- Information </a:t>
            </a:r>
            <a:r>
              <a:rPr lang="en-US" dirty="0"/>
              <a:t>about the company</a:t>
            </a:r>
          </a:p>
          <a:p>
            <a:r>
              <a:rPr lang="en-US" dirty="0" smtClean="0"/>
              <a:t>description- A </a:t>
            </a:r>
            <a:r>
              <a:rPr lang="en-US" dirty="0"/>
              <a:t>brief description about the position offered</a:t>
            </a:r>
          </a:p>
          <a:p>
            <a:r>
              <a:rPr lang="en-US" dirty="0" smtClean="0"/>
              <a:t>requirements- Pre-requisites </a:t>
            </a:r>
            <a:r>
              <a:rPr lang="en-US" dirty="0"/>
              <a:t>to qualify for the job</a:t>
            </a:r>
          </a:p>
          <a:p>
            <a:r>
              <a:rPr lang="en-US" dirty="0" smtClean="0"/>
              <a:t>benefits- Benefits </a:t>
            </a:r>
            <a:r>
              <a:rPr lang="en-US" dirty="0"/>
              <a:t>provided by the job</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0" b="99259" l="6118" r="94937">
                        <a14:foregroundMark x1="14768" y1="31852" x2="14768" y2="31852"/>
                        <a14:foregroundMark x1="28903" y1="24815" x2="28903" y2="24815"/>
                        <a14:foregroundMark x1="53586" y1="4074" x2="53586" y2="4074"/>
                        <a14:foregroundMark x1="63924" y1="70370" x2="63924" y2="70370"/>
                        <a14:foregroundMark x1="64979" y1="55185" x2="64979" y2="55185"/>
                        <a14:foregroundMark x1="54008" y1="3704" x2="54008" y2="3704"/>
                        <a14:foregroundMark x1="67089" y1="19630" x2="67089" y2="19630"/>
                        <a14:foregroundMark x1="61392" y1="27778" x2="61392" y2="27778"/>
                        <a14:foregroundMark x1="58228" y1="27037" x2="58228" y2="27037"/>
                        <a14:foregroundMark x1="57806" y1="26296" x2="57806" y2="26296"/>
                        <a14:foregroundMark x1="62025" y1="13704" x2="62025" y2="13704"/>
                        <a14:foregroundMark x1="63291" y1="12222" x2="63291" y2="12222"/>
                        <a14:foregroundMark x1="74262" y1="8889" x2="74262" y2="8889"/>
                        <a14:foregroundMark x1="81646" y1="15185" x2="81646" y2="15185"/>
                        <a14:foregroundMark x1="49156" y1="6296" x2="50844" y2="2222"/>
                        <a14:foregroundMark x1="53586" y1="2593" x2="53586" y2="2593"/>
                        <a14:foregroundMark x1="54852" y1="2222" x2="54852" y2="2222"/>
                        <a14:foregroundMark x1="51899" y1="1481" x2="51899" y2="1481"/>
                        <a14:foregroundMark x1="53586" y1="1481" x2="53586" y2="1481"/>
                        <a14:backgroundMark x1="66245" y1="55556" x2="66245" y2="55556"/>
                        <a14:backgroundMark x1="65190" y1="53704" x2="65190" y2="53704"/>
                        <a14:backgroundMark x1="38186" y1="33704" x2="38186" y2="33704"/>
                        <a14:backgroundMark x1="70253" y1="97037" x2="70253" y2="97037"/>
                        <a14:backgroundMark x1="57806" y1="22593" x2="57806" y2="22593"/>
                        <a14:backgroundMark x1="50211" y1="1481" x2="55485" y2="1111"/>
                        <a14:backgroundMark x1="81435" y1="15556" x2="81435" y2="15556"/>
                        <a14:backgroundMark x1="81857" y1="15185" x2="81857" y2="15185"/>
                        <a14:backgroundMark x1="65823" y1="54444" x2="65823" y2="54444"/>
                        <a14:backgroundMark x1="64979" y1="55926" x2="64979" y2="55926"/>
                        <a14:backgroundMark x1="65190" y1="55185" x2="65190" y2="55185"/>
                      </a14:backgroundRemoval>
                    </a14:imgEffect>
                  </a14:imgLayer>
                </a14:imgProps>
              </a:ext>
              <a:ext uri="{28A0092B-C50C-407E-A947-70E740481C1C}">
                <a14:useLocalDpi xmlns:a14="http://schemas.microsoft.com/office/drawing/2010/main" val="0"/>
              </a:ext>
            </a:extLst>
          </a:blip>
          <a:stretch>
            <a:fillRect/>
          </a:stretch>
        </p:blipFill>
        <p:spPr>
          <a:xfrm>
            <a:off x="8221295" y="2698884"/>
            <a:ext cx="4206375" cy="3174016"/>
          </a:xfrm>
          <a:prstGeom prst="rect">
            <a:avLst/>
          </a:prstGeom>
        </p:spPr>
      </p:pic>
    </p:spTree>
    <p:extLst>
      <p:ext uri="{BB962C8B-B14F-4D97-AF65-F5344CB8AC3E}">
        <p14:creationId xmlns:p14="http://schemas.microsoft.com/office/powerpoint/2010/main" val="1725396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data set</a:t>
            </a:r>
            <a:endParaRPr lang="en-IN" dirty="0"/>
          </a:p>
        </p:txBody>
      </p:sp>
      <p:sp>
        <p:nvSpPr>
          <p:cNvPr id="3" name="Content Placeholder 2"/>
          <p:cNvSpPr>
            <a:spLocks noGrp="1"/>
          </p:cNvSpPr>
          <p:nvPr>
            <p:ph idx="1"/>
          </p:nvPr>
        </p:nvSpPr>
        <p:spPr>
          <a:xfrm>
            <a:off x="214604" y="2222289"/>
            <a:ext cx="11896531" cy="4635713"/>
          </a:xfrm>
        </p:spPr>
        <p:txBody>
          <a:bodyPr>
            <a:normAutofit/>
          </a:bodyPr>
          <a:lstStyle/>
          <a:p>
            <a:r>
              <a:rPr lang="en-US" dirty="0" smtClean="0"/>
              <a:t>telecommuting- Is </a:t>
            </a:r>
            <a:r>
              <a:rPr lang="en-US" dirty="0"/>
              <a:t>work from home or remote work allowed</a:t>
            </a:r>
          </a:p>
          <a:p>
            <a:r>
              <a:rPr lang="en-US" dirty="0" smtClean="0"/>
              <a:t>has_company_logo- Does </a:t>
            </a:r>
            <a:r>
              <a:rPr lang="en-US" dirty="0"/>
              <a:t>the job posting have a company logo</a:t>
            </a:r>
          </a:p>
          <a:p>
            <a:r>
              <a:rPr lang="en-US" dirty="0" smtClean="0"/>
              <a:t>has_questions- Does </a:t>
            </a:r>
            <a:r>
              <a:rPr lang="en-US" dirty="0"/>
              <a:t>the job posting have any questions</a:t>
            </a:r>
          </a:p>
          <a:p>
            <a:r>
              <a:rPr lang="en-US" dirty="0" smtClean="0"/>
              <a:t>employment_type- 5 </a:t>
            </a:r>
            <a:r>
              <a:rPr lang="en-US" dirty="0"/>
              <a:t>categories – Full-time, part-time, contract, temporary </a:t>
            </a:r>
            <a:r>
              <a:rPr lang="en-US" dirty="0" smtClean="0"/>
              <a:t>and other</a:t>
            </a:r>
            <a:r>
              <a:rPr lang="en-US" dirty="0"/>
              <a:t>.</a:t>
            </a:r>
          </a:p>
          <a:p>
            <a:r>
              <a:rPr lang="en-US" dirty="0" smtClean="0"/>
              <a:t>required_experience- </a:t>
            </a:r>
            <a:r>
              <a:rPr lang="en-US" dirty="0"/>
              <a:t>Internship, Entry Level, Associate, </a:t>
            </a:r>
            <a:r>
              <a:rPr lang="en-US" dirty="0" smtClean="0"/>
              <a:t>Mid-senior level, Director or Executive </a:t>
            </a:r>
            <a:r>
              <a:rPr lang="en-US" dirty="0"/>
              <a:t>                     </a:t>
            </a:r>
          </a:p>
          <a:p>
            <a:r>
              <a:rPr lang="en-US" dirty="0" smtClean="0"/>
              <a:t>required_education- Can </a:t>
            </a:r>
            <a:r>
              <a:rPr lang="en-US" dirty="0"/>
              <a:t>be – Bachelor’s degree, high school degree</a:t>
            </a:r>
            <a:r>
              <a:rPr lang="en-US" dirty="0" smtClean="0"/>
              <a:t>, </a:t>
            </a:r>
            <a:r>
              <a:rPr lang="en-US" dirty="0"/>
              <a:t>unspecified, associate degree, master’s degree, </a:t>
            </a:r>
            <a:r>
              <a:rPr lang="en-US" dirty="0" smtClean="0"/>
              <a:t>certification</a:t>
            </a:r>
            <a:r>
              <a:rPr lang="en-US" dirty="0"/>
              <a:t>, some college coursework, professional, some high school coursework, vocational</a:t>
            </a:r>
          </a:p>
          <a:p>
            <a:r>
              <a:rPr lang="en-US" dirty="0" smtClean="0"/>
              <a:t>Industry-The </a:t>
            </a:r>
            <a:r>
              <a:rPr lang="en-US" dirty="0"/>
              <a:t>industry the job posting is relevant to</a:t>
            </a:r>
          </a:p>
          <a:p>
            <a:r>
              <a:rPr lang="en-US" dirty="0" smtClean="0"/>
              <a:t>Function-The </a:t>
            </a:r>
            <a:r>
              <a:rPr lang="en-US" dirty="0"/>
              <a:t>umbrella term to determining a job’s functionality</a:t>
            </a:r>
          </a:p>
          <a:p>
            <a:r>
              <a:rPr lang="en-US" dirty="0" smtClean="0"/>
              <a:t>Fraudulent-Target </a:t>
            </a:r>
            <a:r>
              <a:rPr lang="en-US" dirty="0"/>
              <a:t>variable  0: Real, 1: Fake</a:t>
            </a:r>
          </a:p>
        </p:txBody>
      </p:sp>
    </p:spTree>
    <p:extLst>
      <p:ext uri="{BB962C8B-B14F-4D97-AF65-F5344CB8AC3E}">
        <p14:creationId xmlns:p14="http://schemas.microsoft.com/office/powerpoint/2010/main" val="4085378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D1E15B-6946-CB41-93BB-48A355B1062A}"/>
              </a:ext>
            </a:extLst>
          </p:cNvPr>
          <p:cNvSpPr>
            <a:spLocks noGrp="1"/>
          </p:cNvSpPr>
          <p:nvPr>
            <p:ph type="title"/>
          </p:nvPr>
        </p:nvSpPr>
        <p:spPr/>
        <p:txBody>
          <a:bodyPr/>
          <a:lstStyle/>
          <a:p>
            <a:r>
              <a:rPr lang="en-US" dirty="0"/>
              <a:t>EDA/Data Preparation</a:t>
            </a:r>
          </a:p>
        </p:txBody>
      </p:sp>
      <p:sp>
        <p:nvSpPr>
          <p:cNvPr id="3" name="Content Placeholder 2">
            <a:extLst>
              <a:ext uri="{FF2B5EF4-FFF2-40B4-BE49-F238E27FC236}">
                <a16:creationId xmlns:a16="http://schemas.microsoft.com/office/drawing/2014/main" xmlns="" id="{FA59F6AF-9A27-484E-AC83-FD58D2731815}"/>
              </a:ext>
            </a:extLst>
          </p:cNvPr>
          <p:cNvSpPr>
            <a:spLocks noGrp="1"/>
          </p:cNvSpPr>
          <p:nvPr>
            <p:ph idx="1"/>
          </p:nvPr>
        </p:nvSpPr>
        <p:spPr>
          <a:xfrm>
            <a:off x="307909" y="2222289"/>
            <a:ext cx="7693091" cy="3636511"/>
          </a:xfrm>
        </p:spPr>
        <p:txBody>
          <a:bodyPr/>
          <a:lstStyle/>
          <a:p>
            <a:r>
              <a:rPr lang="en-US" dirty="0"/>
              <a:t>This dataset is is almost entirely consisting of categorical features of object type. The few numeric features are Boolean representations of the data.</a:t>
            </a:r>
          </a:p>
          <a:p>
            <a:r>
              <a:rPr lang="en-US" dirty="0"/>
              <a:t>There </a:t>
            </a:r>
            <a:r>
              <a:rPr lang="en-US" dirty="0" smtClean="0"/>
              <a:t>were very few </a:t>
            </a:r>
            <a:r>
              <a:rPr lang="en-US" dirty="0"/>
              <a:t>duplicate values in the </a:t>
            </a:r>
            <a:r>
              <a:rPr lang="en-US" dirty="0" smtClean="0"/>
              <a:t>dataset, so we dropped the duplicate records as it wouldn’t affect our model more.</a:t>
            </a:r>
            <a:endParaRPr lang="en-US" dirty="0"/>
          </a:p>
          <a:p>
            <a:r>
              <a:rPr lang="en-US" dirty="0" smtClean="0"/>
              <a:t>However, there </a:t>
            </a:r>
            <a:r>
              <a:rPr lang="en-US" dirty="0"/>
              <a:t>were a number of missing values identified in some of the columns which </a:t>
            </a:r>
            <a:r>
              <a:rPr lang="en-US" dirty="0" smtClean="0"/>
              <a:t>I handled.</a:t>
            </a:r>
            <a:endParaRPr lang="en-US" dirty="0"/>
          </a:p>
        </p:txBody>
      </p:sp>
      <p:pic>
        <p:nvPicPr>
          <p:cNvPr id="4" name="Picture 3">
            <a:extLst>
              <a:ext uri="{FF2B5EF4-FFF2-40B4-BE49-F238E27FC236}">
                <a16:creationId xmlns:a16="http://schemas.microsoft.com/office/drawing/2014/main" xmlns="" id="{E1E72B50-21D8-6C43-B5D8-E440F50FA5E9}"/>
              </a:ext>
            </a:extLst>
          </p:cNvPr>
          <p:cNvPicPr>
            <a:picLocks noChangeAspect="1"/>
          </p:cNvPicPr>
          <p:nvPr/>
        </p:nvPicPr>
        <p:blipFill>
          <a:blip r:embed="rId2"/>
          <a:stretch>
            <a:fillRect/>
          </a:stretch>
        </p:blipFill>
        <p:spPr>
          <a:xfrm>
            <a:off x="8345488" y="2222287"/>
            <a:ext cx="3530600" cy="4356100"/>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952" t="33005" r="72431" b="15763"/>
          <a:stretch/>
        </p:blipFill>
        <p:spPr>
          <a:xfrm>
            <a:off x="8046565" y="2179499"/>
            <a:ext cx="3829523" cy="4441677"/>
          </a:xfrm>
          <a:prstGeom prst="rect">
            <a:avLst/>
          </a:prstGeom>
          <a:ln w="12700">
            <a:solidFill>
              <a:schemeClr val="tx1"/>
            </a:solidFill>
          </a:ln>
        </p:spPr>
      </p:pic>
    </p:spTree>
    <p:extLst>
      <p:ext uri="{BB962C8B-B14F-4D97-AF65-F5344CB8AC3E}">
        <p14:creationId xmlns:p14="http://schemas.microsoft.com/office/powerpoint/2010/main" val="1480136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38C795-D1A1-F74D-BDCA-01EB2B4C7E71}"/>
              </a:ext>
            </a:extLst>
          </p:cNvPr>
          <p:cNvSpPr>
            <a:spLocks noGrp="1"/>
          </p:cNvSpPr>
          <p:nvPr>
            <p:ph type="title"/>
          </p:nvPr>
        </p:nvSpPr>
        <p:spPr/>
        <p:txBody>
          <a:bodyPr/>
          <a:lstStyle/>
          <a:p>
            <a:r>
              <a:rPr lang="en-US" dirty="0"/>
              <a:t>Handling Missing Values in the data</a:t>
            </a:r>
          </a:p>
        </p:txBody>
      </p:sp>
      <p:sp>
        <p:nvSpPr>
          <p:cNvPr id="3" name="Content Placeholder 2">
            <a:extLst>
              <a:ext uri="{FF2B5EF4-FFF2-40B4-BE49-F238E27FC236}">
                <a16:creationId xmlns:a16="http://schemas.microsoft.com/office/drawing/2014/main" xmlns="" id="{57CB9F61-F09B-8945-8EC0-D18725ED1FBD}"/>
              </a:ext>
            </a:extLst>
          </p:cNvPr>
          <p:cNvSpPr>
            <a:spLocks noGrp="1"/>
          </p:cNvSpPr>
          <p:nvPr>
            <p:ph idx="1"/>
          </p:nvPr>
        </p:nvSpPr>
        <p:spPr>
          <a:xfrm>
            <a:off x="251929" y="2520869"/>
            <a:ext cx="7620487" cy="3636511"/>
          </a:xfrm>
        </p:spPr>
        <p:txBody>
          <a:bodyPr/>
          <a:lstStyle/>
          <a:p>
            <a:r>
              <a:rPr lang="en-US" dirty="0"/>
              <a:t>The column ‘</a:t>
            </a:r>
            <a:r>
              <a:rPr lang="en-US" dirty="0" err="1"/>
              <a:t>salary_range</a:t>
            </a:r>
            <a:r>
              <a:rPr lang="en-US" dirty="0"/>
              <a:t>’ had </a:t>
            </a:r>
            <a:r>
              <a:rPr lang="en-US" dirty="0" smtClean="0"/>
              <a:t> 84% </a:t>
            </a:r>
            <a:r>
              <a:rPr lang="en-US" dirty="0"/>
              <a:t>missing data, so I dropped it from the data </a:t>
            </a:r>
            <a:r>
              <a:rPr lang="en-US" dirty="0" smtClean="0"/>
              <a:t>set as it showed no significance with more no. of missing values. </a:t>
            </a:r>
            <a:endParaRPr lang="en-US" dirty="0"/>
          </a:p>
          <a:p>
            <a:r>
              <a:rPr lang="en-US" dirty="0"/>
              <a:t>The remaining categorical columns with missing values appeared to be missing at random (MAR); </a:t>
            </a:r>
            <a:r>
              <a:rPr lang="en-US" dirty="0" smtClean="0"/>
              <a:t>at times, for categorical data the missing information is valuable and filling it with wrong info would lead to problems; in such cases we can replace them with ‘Unspecified’ or ‘Other’.</a:t>
            </a:r>
          </a:p>
          <a:p>
            <a:r>
              <a:rPr lang="en-US" dirty="0" smtClean="0"/>
              <a:t>Where </a:t>
            </a:r>
            <a:r>
              <a:rPr lang="en-US" dirty="0"/>
              <a:t>possible I re-used existing categories such as </a:t>
            </a:r>
            <a:r>
              <a:rPr lang="en-US" dirty="0" smtClean="0"/>
              <a:t>‘unspecified’ </a:t>
            </a:r>
            <a:r>
              <a:rPr lang="en-US" dirty="0"/>
              <a:t>or ‘Other’ to </a:t>
            </a:r>
            <a:r>
              <a:rPr lang="en-US" dirty="0" smtClean="0"/>
              <a:t>fill </a:t>
            </a:r>
            <a:r>
              <a:rPr lang="en-US" dirty="0"/>
              <a:t>the missing values. </a:t>
            </a:r>
          </a:p>
          <a:p>
            <a:endParaRPr lang="en-US" dirty="0"/>
          </a:p>
        </p:txBody>
      </p:sp>
      <p:pic>
        <p:nvPicPr>
          <p:cNvPr id="4" name="Picture 3">
            <a:extLst>
              <a:ext uri="{FF2B5EF4-FFF2-40B4-BE49-F238E27FC236}">
                <a16:creationId xmlns:a16="http://schemas.microsoft.com/office/drawing/2014/main" xmlns="" id="{A502A1F5-5054-664A-9A3D-FEE57B4CD424}"/>
              </a:ext>
            </a:extLst>
          </p:cNvPr>
          <p:cNvPicPr>
            <a:picLocks noChangeAspect="1"/>
          </p:cNvPicPr>
          <p:nvPr/>
        </p:nvPicPr>
        <p:blipFill>
          <a:blip r:embed="rId2"/>
          <a:stretch>
            <a:fillRect/>
          </a:stretch>
        </p:blipFill>
        <p:spPr>
          <a:xfrm>
            <a:off x="8399463" y="2130913"/>
            <a:ext cx="3365500" cy="4279900"/>
          </a:xfrm>
          <a:prstGeom prst="rect">
            <a:avLst/>
          </a:prstGeom>
        </p:spPr>
      </p:pic>
      <p:grpSp>
        <p:nvGrpSpPr>
          <p:cNvPr id="7" name="Group 6">
            <a:extLst>
              <a:ext uri="{FF2B5EF4-FFF2-40B4-BE49-F238E27FC236}">
                <a16:creationId xmlns:a16="http://schemas.microsoft.com/office/drawing/2014/main" xmlns="" id="{26552B33-5763-A04E-97E1-DFD9E5943370}"/>
              </a:ext>
            </a:extLst>
          </p:cNvPr>
          <p:cNvGrpSpPr/>
          <p:nvPr/>
        </p:nvGrpSpPr>
        <p:grpSpPr>
          <a:xfrm>
            <a:off x="8440583" y="3194392"/>
            <a:ext cx="3162960" cy="14760"/>
            <a:chOff x="8440582" y="3194392"/>
            <a:chExt cx="3162960" cy="14760"/>
          </a:xfrm>
        </p:grpSpPr>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xmlns="" id="{D13285C1-C869-8C4D-B13B-FC7214405705}"/>
                    </a:ext>
                  </a:extLst>
                </p14:cNvPr>
                <p14:cNvContentPartPr/>
                <p14:nvPr/>
              </p14:nvContentPartPr>
              <p14:xfrm>
                <a:off x="8440582" y="3208792"/>
                <a:ext cx="1450440" cy="360"/>
              </p14:xfrm>
            </p:contentPart>
          </mc:Choice>
          <mc:Fallback xmlns="">
            <p:pic>
              <p:nvPicPr>
                <p:cNvPr id="5" name="Ink 4">
                  <a:extLst>
                    <a:ext uri="{FF2B5EF4-FFF2-40B4-BE49-F238E27FC236}">
                      <a16:creationId xmlns:a16="http://schemas.microsoft.com/office/drawing/2014/main" id="{D13285C1-C869-8C4D-B13B-FC7214405705}"/>
                    </a:ext>
                  </a:extLst>
                </p:cNvPr>
                <p:cNvPicPr/>
                <p:nvPr/>
              </p:nvPicPr>
              <p:blipFill>
                <a:blip r:embed="rId4"/>
                <a:stretch>
                  <a:fillRect/>
                </a:stretch>
              </p:blipFill>
              <p:spPr>
                <a:xfrm>
                  <a:off x="8436262" y="3204472"/>
                  <a:ext cx="145908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xmlns="" id="{B840C8A5-9503-5546-8029-32B660EBBB32}"/>
                    </a:ext>
                  </a:extLst>
                </p14:cNvPr>
                <p14:cNvContentPartPr/>
                <p14:nvPr/>
              </p14:nvContentPartPr>
              <p14:xfrm>
                <a:off x="10810462" y="3194392"/>
                <a:ext cx="793080" cy="9720"/>
              </p14:xfrm>
            </p:contentPart>
          </mc:Choice>
          <mc:Fallback xmlns="">
            <p:pic>
              <p:nvPicPr>
                <p:cNvPr id="6" name="Ink 5">
                  <a:extLst>
                    <a:ext uri="{FF2B5EF4-FFF2-40B4-BE49-F238E27FC236}">
                      <a16:creationId xmlns:a16="http://schemas.microsoft.com/office/drawing/2014/main" id="{B840C8A5-9503-5546-8029-32B660EBBB32}"/>
                    </a:ext>
                  </a:extLst>
                </p:cNvPr>
                <p:cNvPicPr/>
                <p:nvPr/>
              </p:nvPicPr>
              <p:blipFill>
                <a:blip r:embed="rId6"/>
                <a:stretch>
                  <a:fillRect/>
                </a:stretch>
              </p:blipFill>
              <p:spPr>
                <a:xfrm>
                  <a:off x="10806142" y="3190072"/>
                  <a:ext cx="801720" cy="18360"/>
                </a:xfrm>
                <a:prstGeom prst="rect">
                  <a:avLst/>
                </a:prstGeom>
              </p:spPr>
            </p:pic>
          </mc:Fallback>
        </mc:AlternateContent>
      </p:grpSp>
      <p:pic>
        <p:nvPicPr>
          <p:cNvPr id="8" name="Picture 7"/>
          <p:cNvPicPr>
            <a:picLocks noChangeAspect="1"/>
          </p:cNvPicPr>
          <p:nvPr/>
        </p:nvPicPr>
        <p:blipFill rotWithShape="1">
          <a:blip r:embed="rId7">
            <a:extLst>
              <a:ext uri="{28A0092B-C50C-407E-A947-70E740481C1C}">
                <a14:useLocalDpi xmlns:a14="http://schemas.microsoft.com/office/drawing/2010/main" val="0"/>
              </a:ext>
            </a:extLst>
          </a:blip>
          <a:srcRect l="3804" t="32654" r="64378" b="15893"/>
          <a:stretch/>
        </p:blipFill>
        <p:spPr>
          <a:xfrm>
            <a:off x="8005666" y="2130912"/>
            <a:ext cx="3993503" cy="4279901"/>
          </a:xfrm>
          <a:prstGeom prst="rect">
            <a:avLst/>
          </a:prstGeom>
          <a:ln w="12700">
            <a:solidFill>
              <a:schemeClr val="tx1"/>
            </a:solidFill>
          </a:ln>
        </p:spPr>
      </p:pic>
      <p:cxnSp>
        <p:nvCxnSpPr>
          <p:cNvPr id="12" name="Straight Connector 11"/>
          <p:cNvCxnSpPr/>
          <p:nvPr/>
        </p:nvCxnSpPr>
        <p:spPr>
          <a:xfrm flipV="1">
            <a:off x="8285585" y="3591353"/>
            <a:ext cx="1978089" cy="93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309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xmlns="" id="{F1E0D4A3-ECB8-4689-ABDB-9CE848CE83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351" dirty="0"/>
          </a:p>
        </p:txBody>
      </p:sp>
      <p:sp>
        <p:nvSpPr>
          <p:cNvPr id="2" name="Title 1">
            <a:extLst>
              <a:ext uri="{FF2B5EF4-FFF2-40B4-BE49-F238E27FC236}">
                <a16:creationId xmlns:a16="http://schemas.microsoft.com/office/drawing/2014/main" xmlns="" id="{A905EFFE-D9CA-204A-8EC5-3639A4202D5B}"/>
              </a:ext>
            </a:extLst>
          </p:cNvPr>
          <p:cNvSpPr>
            <a:spLocks noGrp="1"/>
          </p:cNvSpPr>
          <p:nvPr>
            <p:ph type="title"/>
          </p:nvPr>
        </p:nvSpPr>
        <p:spPr>
          <a:xfrm>
            <a:off x="810001" y="814833"/>
            <a:ext cx="10571999" cy="970451"/>
          </a:xfrm>
          <a:effectLst/>
        </p:spPr>
        <p:txBody>
          <a:bodyPr anchor="ctr">
            <a:normAutofit/>
          </a:bodyPr>
          <a:lstStyle/>
          <a:p>
            <a:r>
              <a:rPr lang="en-US" sz="2800" dirty="0">
                <a:solidFill>
                  <a:schemeClr val="tx1"/>
                </a:solidFill>
              </a:rPr>
              <a:t>Visualizing the Data</a:t>
            </a:r>
          </a:p>
        </p:txBody>
      </p:sp>
      <p:sp>
        <p:nvSpPr>
          <p:cNvPr id="3" name="Content Placeholder 2">
            <a:extLst>
              <a:ext uri="{FF2B5EF4-FFF2-40B4-BE49-F238E27FC236}">
                <a16:creationId xmlns:a16="http://schemas.microsoft.com/office/drawing/2014/main" xmlns="" id="{A3926F77-72ED-2141-B1E3-DFDF210479E0}"/>
              </a:ext>
            </a:extLst>
          </p:cNvPr>
          <p:cNvSpPr>
            <a:spLocks noGrp="1"/>
          </p:cNvSpPr>
          <p:nvPr>
            <p:ph idx="1"/>
          </p:nvPr>
        </p:nvSpPr>
        <p:spPr>
          <a:xfrm>
            <a:off x="1115733" y="2222289"/>
            <a:ext cx="9966953" cy="3636511"/>
          </a:xfrm>
          <a:prstGeom prst="rect">
            <a:avLst/>
          </a:prstGeom>
          <a:effectLst/>
        </p:spPr>
        <p:txBody>
          <a:bodyPr>
            <a:normAutofit/>
          </a:bodyPr>
          <a:lstStyle/>
          <a:p>
            <a:r>
              <a:rPr lang="en-US" dirty="0"/>
              <a:t>The data set is highly imbalanced with very few fake job postings, which reflects real-world conditions (hopefully!) but </a:t>
            </a:r>
            <a:r>
              <a:rPr lang="en-US" dirty="0" smtClean="0"/>
              <a:t>visualization </a:t>
            </a:r>
            <a:r>
              <a:rPr lang="en-US" dirty="0"/>
              <a:t>is still helpful to know if there are any natural correlations present in the data that I could identify.</a:t>
            </a:r>
          </a:p>
          <a:p>
            <a:r>
              <a:rPr lang="en-US" dirty="0"/>
              <a:t>By plotting some of the values I could determine that certain features such as the required education, the type of job, and duration of the job ( full time, part time, etc.) had higher correlation with the class label of fraudulent</a:t>
            </a:r>
            <a:r>
              <a:rPr lang="en-US" dirty="0" smtClean="0"/>
              <a:t>.</a:t>
            </a:r>
          </a:p>
          <a:p>
            <a:r>
              <a:rPr lang="en-US" dirty="0" smtClean="0"/>
              <a:t>I visualized some graphs for required_education, job function, </a:t>
            </a:r>
            <a:r>
              <a:rPr lang="en-US" dirty="0" err="1" smtClean="0"/>
              <a:t>employee_type</a:t>
            </a:r>
            <a:r>
              <a:rPr lang="en-US" dirty="0" smtClean="0"/>
              <a:t>, experience, </a:t>
            </a:r>
            <a:r>
              <a:rPr lang="en-US" dirty="0" err="1" smtClean="0"/>
              <a:t>etc</a:t>
            </a:r>
            <a:r>
              <a:rPr lang="en-US" dirty="0" smtClean="0"/>
              <a:t> w.r.t to Fraudulent class.</a:t>
            </a:r>
            <a:endParaRPr lang="en-US" dirty="0"/>
          </a:p>
        </p:txBody>
      </p:sp>
      <p:sp>
        <p:nvSpPr>
          <p:cNvPr id="26" name="Freeform: Shape 25">
            <a:extLst>
              <a:ext uri="{FF2B5EF4-FFF2-40B4-BE49-F238E27FC236}">
                <a16:creationId xmlns:a16="http://schemas.microsoft.com/office/drawing/2014/main" xmlns="" id="{8854772B-9C8F-4037-89E0-3A45208AB3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7094" y="1576408"/>
            <a:ext cx="10917815"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r"/>
            <a:endParaRPr lang="en-US" sz="1351"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6561" t="31657" r="53983" b="14361"/>
          <a:stretch/>
        </p:blipFill>
        <p:spPr>
          <a:xfrm>
            <a:off x="4575371" y="374699"/>
            <a:ext cx="2852952" cy="1847589"/>
          </a:xfrm>
          <a:prstGeom prst="roundRect">
            <a:avLst>
              <a:gd name="adj" fmla="val 8594"/>
            </a:avLst>
          </a:prstGeom>
          <a:solidFill>
            <a:srgbClr val="FFFFFF">
              <a:shade val="85000"/>
            </a:srgbClr>
          </a:solidFill>
          <a:ln>
            <a:noFill/>
          </a:ln>
          <a:effectLst>
            <a:outerShdw blurRad="184150" dist="241300" dir="11520000" sx="110000" sy="110000" algn="ctr">
              <a:srgbClr val="000000">
                <a:alpha val="18000"/>
              </a:srgbClr>
            </a:outerShdw>
            <a:reflection blurRad="12700" stA="38000" endPos="28000" dist="5000" dir="5400000" sy="-100000" algn="bl" rotWithShape="0"/>
          </a:effectLst>
          <a:scene3d>
            <a:camera prst="perspectiveFront" fov="5100000">
              <a:rot lat="0" lon="2100000" rev="0"/>
            </a:camera>
            <a:lightRig rig="flood" dir="t">
              <a:rot lat="0" lon="0" rev="13800000"/>
            </a:lightRig>
          </a:scene3d>
          <a:sp3d extrusionH="107950" prstMaterial="plastic">
            <a:bevelT w="82550" h="63500" prst="divot"/>
            <a:bevelB/>
          </a:sp3d>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8237" y="244285"/>
            <a:ext cx="3468363" cy="197800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16836579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
  <TotalTime>457</TotalTime>
  <Words>1545</Words>
  <Application>Microsoft Office PowerPoint</Application>
  <PresentationFormat>Widescreen</PresentationFormat>
  <Paragraphs>112</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Artifakt Element Black</vt:lpstr>
      <vt:lpstr>Bahnschrift SemiBold</vt:lpstr>
      <vt:lpstr>Bahnschrift SemiBold SemiConden</vt:lpstr>
      <vt:lpstr>Bookman Old Style</vt:lpstr>
      <vt:lpstr>Century Gothic</vt:lpstr>
      <vt:lpstr>Courier New</vt:lpstr>
      <vt:lpstr>Wingdings</vt:lpstr>
      <vt:lpstr>Wingdings 2</vt:lpstr>
      <vt:lpstr>Quotable</vt:lpstr>
      <vt:lpstr>Identifying Fraud Job Postings Using Machine Learning Classification Methods</vt:lpstr>
      <vt:lpstr>What is Machine Learning?</vt:lpstr>
      <vt:lpstr>Problem Statement</vt:lpstr>
      <vt:lpstr>    Data Set   </vt:lpstr>
      <vt:lpstr>About the data set</vt:lpstr>
      <vt:lpstr>About the data set</vt:lpstr>
      <vt:lpstr>EDA/Data Preparation</vt:lpstr>
      <vt:lpstr>Handling Missing Values in the data</vt:lpstr>
      <vt:lpstr>Visualizing the Data</vt:lpstr>
      <vt:lpstr>Job Postings Categorized as Engineering, Administrative have higher instances of fraudulent postings:</vt:lpstr>
      <vt:lpstr>Jobs Postings Requiring a High School Diploma or Bachelors Degree or unspecified have higher instances of fraudulent postings:</vt:lpstr>
      <vt:lpstr>Jobs Postings where there is no company logo have higher instances of fraudulent postings:</vt:lpstr>
      <vt:lpstr>Corelation between different features:</vt:lpstr>
      <vt:lpstr>Encoding</vt:lpstr>
      <vt:lpstr>Model Training and  Evaluation</vt:lpstr>
      <vt:lpstr>Logistic Regression</vt:lpstr>
      <vt:lpstr>Decision Tree Classifier</vt:lpstr>
      <vt:lpstr>Random Forest Classifier</vt:lpstr>
      <vt:lpstr>Gaussian Naive Bayes Classifier</vt:lpstr>
      <vt:lpstr>Comparing Classifier Prediction Accuracy</vt:lpstr>
      <vt:lpstr>Conclusions:-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False Job Postings Using Machine Learning Classification Methods</dc:title>
  <dc:creator>Miriam Farrington</dc:creator>
  <cp:lastModifiedBy>Microsoft account</cp:lastModifiedBy>
  <cp:revision>41</cp:revision>
  <dcterms:created xsi:type="dcterms:W3CDTF">2020-06-13T21:31:40Z</dcterms:created>
  <dcterms:modified xsi:type="dcterms:W3CDTF">2023-08-26T19:19:42Z</dcterms:modified>
</cp:coreProperties>
</file>