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65" r:id="rId10"/>
    <p:sldId id="270" r:id="rId11"/>
    <p:sldId id="267" r:id="rId12"/>
  </p:sldIdLst>
  <p:sldSz cx="18288000" cy="10287000"/>
  <p:notesSz cx="6858000" cy="9144000"/>
  <p:embeddedFontLst>
    <p:embeddedFont>
      <p:font typeface="Aptos Display" panose="020B0004020202020204" pitchFamily="34" charset="0"/>
      <p:regular r:id="rId13"/>
      <p:bold r:id="rId14"/>
      <p:italic r:id="rId15"/>
      <p:boldItalic r:id="rId16"/>
    </p:embeddedFont>
    <p:embeddedFont>
      <p:font typeface="Bahnschrift Light" panose="020B0502040204020203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</p:embeddedFont>
    <p:embeddedFont>
      <p:font typeface="Helios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2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06848" y="6804594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B5614A">
                <a:alpha val="8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66265" y="4574825"/>
            <a:ext cx="10950954" cy="31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8"/>
              </a:lnSpc>
            </a:pPr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-739790" y="0"/>
            <a:ext cx="19027790" cy="12445120"/>
          </a:xfrm>
          <a:custGeom>
            <a:avLst/>
            <a:gdLst/>
            <a:ahLst/>
            <a:cxnLst/>
            <a:rect l="l" t="t" r="r" b="b"/>
            <a:pathLst>
              <a:path w="19027790" h="12445120">
                <a:moveTo>
                  <a:pt x="0" y="0"/>
                </a:moveTo>
                <a:lnTo>
                  <a:pt x="19027790" y="0"/>
                </a:lnTo>
                <a:lnTo>
                  <a:pt x="19027790" y="12445120"/>
                </a:lnTo>
                <a:lnTo>
                  <a:pt x="0" y="12445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54" r="-714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589624" y="8422723"/>
            <a:ext cx="8106229" cy="1810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80"/>
              </a:lnSpc>
              <a:spcBef>
                <a:spcPct val="0"/>
              </a:spcBef>
            </a:pPr>
            <a:endParaRPr lang="en-US" sz="5200" dirty="0">
              <a:solidFill>
                <a:srgbClr val="FDFAF8"/>
              </a:solidFill>
              <a:latin typeface="Canva Sans Bold"/>
            </a:endParaRPr>
          </a:p>
          <a:p>
            <a:pPr>
              <a:lnSpc>
                <a:spcPts val="7280"/>
              </a:lnSpc>
              <a:spcBef>
                <a:spcPct val="0"/>
              </a:spcBef>
            </a:pPr>
            <a:r>
              <a:rPr lang="en-US" sz="5200" dirty="0" err="1">
                <a:solidFill>
                  <a:srgbClr val="FDFAF8"/>
                </a:solidFill>
                <a:latin typeface="Canva Sans Bold"/>
              </a:rPr>
              <a:t>P.Swathipriyadarsini</a:t>
            </a:r>
            <a:endParaRPr lang="en-US" sz="5200" dirty="0">
              <a:solidFill>
                <a:srgbClr val="FDFAF8"/>
              </a:solidFill>
              <a:latin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8790" y="175415"/>
            <a:ext cx="14914632" cy="294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1"/>
              </a:lnSpc>
            </a:pPr>
            <a:r>
              <a:rPr lang="en-US" sz="8458">
                <a:solidFill>
                  <a:srgbClr val="000000"/>
                </a:solidFill>
                <a:latin typeface="Canva Sans Bold"/>
              </a:rPr>
              <a:t>Analysis On YouTube Channels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FB2AE-63D0-6D0B-248C-80E65F215475}"/>
              </a:ext>
            </a:extLst>
          </p:cNvPr>
          <p:cNvSpPr txBox="1"/>
          <p:nvPr/>
        </p:nvSpPr>
        <p:spPr>
          <a:xfrm>
            <a:off x="1295400" y="876300"/>
            <a:ext cx="3195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latin typeface="Aptos Display" panose="020B0004020202020204" pitchFamily="34" charset="0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0A4FE-2B6A-0568-C4D9-4ADF1368486A}"/>
              </a:ext>
            </a:extLst>
          </p:cNvPr>
          <p:cNvSpPr txBox="1"/>
          <p:nvPr/>
        </p:nvSpPr>
        <p:spPr>
          <a:xfrm>
            <a:off x="1328204" y="1790700"/>
            <a:ext cx="14597595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Revenue</a:t>
            </a:r>
            <a:r>
              <a:rPr lang="en-US" sz="3200" i="1" dirty="0"/>
              <a:t> Depends on several Factors: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Category of the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 YouTube monetization Programmes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 Demographic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No. of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No. of subscribers</a:t>
            </a:r>
          </a:p>
          <a:p>
            <a:endParaRPr lang="en-US" sz="3200" i="1" dirty="0"/>
          </a:p>
          <a:p>
            <a:r>
              <a:rPr lang="en-US" sz="3200" b="1" i="1" dirty="0"/>
              <a:t>Highly correlated factors:  </a:t>
            </a:r>
            <a:r>
              <a:rPr lang="en-US" sz="3200" i="1" dirty="0"/>
              <a:t>(</a:t>
            </a:r>
            <a:r>
              <a:rPr lang="en-US" sz="3200" i="1" dirty="0" err="1"/>
              <a:t>Subscirbers</a:t>
            </a:r>
            <a:r>
              <a:rPr lang="en-US" sz="3200" i="1" dirty="0"/>
              <a:t>, </a:t>
            </a:r>
            <a:r>
              <a:rPr lang="en-US" sz="3200" i="1" dirty="0" err="1"/>
              <a:t>Views_count</a:t>
            </a:r>
            <a:r>
              <a:rPr lang="en-US" sz="3200" i="1" dirty="0"/>
              <a:t>), (</a:t>
            </a:r>
            <a:r>
              <a:rPr lang="en-US" sz="3200" i="1" dirty="0" err="1"/>
              <a:t>Views_count</a:t>
            </a:r>
            <a:r>
              <a:rPr lang="en-US" sz="3200" i="1" dirty="0"/>
              <a:t>, revenue)</a:t>
            </a:r>
          </a:p>
          <a:p>
            <a:endParaRPr lang="en-US" sz="3200" i="1" dirty="0"/>
          </a:p>
          <a:p>
            <a:r>
              <a:rPr lang="en-US" sz="3200" i="1" dirty="0"/>
              <a:t>Educational Channels got reduced may be because of saturation or due to raise in EdTech companies.</a:t>
            </a:r>
          </a:p>
          <a:p>
            <a:endParaRPr lang="en-US" sz="3200" i="1" dirty="0"/>
          </a:p>
          <a:p>
            <a:r>
              <a:rPr lang="en-US" sz="3200" i="1" dirty="0"/>
              <a:t>Travel blogs got a hype after 2023.</a:t>
            </a:r>
          </a:p>
          <a:p>
            <a:r>
              <a:rPr lang="en-US" sz="3200" i="1" dirty="0"/>
              <a:t>The categories with possibility of better revenue generation: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/>
              <a:t>Kids and Rhymes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/>
              <a:t>Music shows &amp; Entertainment</a:t>
            </a:r>
          </a:p>
        </p:txBody>
      </p:sp>
    </p:spTree>
    <p:extLst>
      <p:ext uri="{BB962C8B-B14F-4D97-AF65-F5344CB8AC3E}">
        <p14:creationId xmlns:p14="http://schemas.microsoft.com/office/powerpoint/2010/main" val="21480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155252"/>
            <a:ext cx="16230600" cy="3976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973" y="284068"/>
            <a:ext cx="17448055" cy="9538038"/>
            <a:chOff x="0" y="-241102"/>
            <a:chExt cx="23264073" cy="1271738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-241102"/>
              <a:ext cx="23264073" cy="12717385"/>
              <a:chOff x="0" y="-47625"/>
              <a:chExt cx="4595373" cy="25120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95373" cy="2464451"/>
              </a:xfrm>
              <a:custGeom>
                <a:avLst/>
                <a:gdLst/>
                <a:ahLst/>
                <a:cxnLst/>
                <a:rect l="l" t="t" r="r" b="b"/>
                <a:pathLst>
                  <a:path w="4595373" h="2464451">
                    <a:moveTo>
                      <a:pt x="0" y="0"/>
                    </a:moveTo>
                    <a:lnTo>
                      <a:pt x="4595373" y="0"/>
                    </a:lnTo>
                    <a:lnTo>
                      <a:pt x="4595373" y="2464451"/>
                    </a:lnTo>
                    <a:lnTo>
                      <a:pt x="0" y="246445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95373" cy="2512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1769056" y="3415666"/>
              <a:ext cx="19550851" cy="4705335"/>
            </a:xfrm>
            <a:custGeom>
              <a:avLst/>
              <a:gdLst/>
              <a:ahLst/>
              <a:cxnLst/>
              <a:rect l="l" t="t" r="r" b="b"/>
              <a:pathLst>
                <a:path w="19550851" h="4705335">
                  <a:moveTo>
                    <a:pt x="0" y="0"/>
                  </a:moveTo>
                  <a:lnTo>
                    <a:pt x="19550851" y="0"/>
                  </a:lnTo>
                  <a:lnTo>
                    <a:pt x="19550851" y="4705336"/>
                  </a:lnTo>
                  <a:lnTo>
                    <a:pt x="0" y="4705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109796" y="10491768"/>
              <a:ext cx="17468477" cy="1549623"/>
            </a:xfrm>
            <a:custGeom>
              <a:avLst/>
              <a:gdLst/>
              <a:ahLst/>
              <a:cxnLst/>
              <a:rect l="l" t="t" r="r" b="b"/>
              <a:pathLst>
                <a:path w="17468477" h="1549623">
                  <a:moveTo>
                    <a:pt x="0" y="0"/>
                  </a:moveTo>
                  <a:lnTo>
                    <a:pt x="17468477" y="0"/>
                  </a:lnTo>
                  <a:lnTo>
                    <a:pt x="17468477" y="1549623"/>
                  </a:lnTo>
                  <a:lnTo>
                    <a:pt x="0" y="1549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01676" y="10491767"/>
              <a:ext cx="2344580" cy="1549623"/>
            </a:xfrm>
            <a:custGeom>
              <a:avLst/>
              <a:gdLst/>
              <a:ahLst/>
              <a:cxnLst/>
              <a:rect l="l" t="t" r="r" b="b"/>
              <a:pathLst>
                <a:path w="2103925" h="1549623">
                  <a:moveTo>
                    <a:pt x="0" y="0"/>
                  </a:moveTo>
                  <a:lnTo>
                    <a:pt x="2103925" y="0"/>
                  </a:lnTo>
                  <a:lnTo>
                    <a:pt x="2103925" y="1549623"/>
                  </a:lnTo>
                  <a:lnTo>
                    <a:pt x="0" y="1549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4485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4540625" y="10984255"/>
              <a:ext cx="410654" cy="564649"/>
            </a:xfrm>
            <a:custGeom>
              <a:avLst/>
              <a:gdLst/>
              <a:ahLst/>
              <a:cxnLst/>
              <a:rect l="l" t="t" r="r" b="b"/>
              <a:pathLst>
                <a:path w="410654" h="564649">
                  <a:moveTo>
                    <a:pt x="0" y="0"/>
                  </a:moveTo>
                  <a:lnTo>
                    <a:pt x="410654" y="0"/>
                  </a:lnTo>
                  <a:lnTo>
                    <a:pt x="410654" y="564648"/>
                  </a:lnTo>
                  <a:lnTo>
                    <a:pt x="0" y="5646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4313481" y="434019"/>
              <a:ext cx="13697646" cy="1197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68"/>
                </a:lnSpc>
              </a:pPr>
              <a:r>
                <a:rPr lang="en-US" sz="5334" dirty="0">
                  <a:solidFill>
                    <a:srgbClr val="000000"/>
                  </a:solidFill>
                  <a:latin typeface="Canva Sans Bold"/>
                </a:rPr>
                <a:t>Objectives  and Work flow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647612" y="8929482"/>
              <a:ext cx="4701224" cy="11656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dirty="0">
                  <a:solidFill>
                    <a:srgbClr val="000000"/>
                  </a:solidFill>
                  <a:latin typeface="Canva Sans Bold"/>
                </a:rPr>
                <a:t>Workflow: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2800" y="4902015"/>
            <a:ext cx="9296400" cy="3818931"/>
          </a:xfrm>
          <a:custGeom>
            <a:avLst/>
            <a:gdLst/>
            <a:ahLst/>
            <a:cxnLst/>
            <a:rect l="l" t="t" r="r" b="b"/>
            <a:pathLst>
              <a:path w="9170691" h="4465206">
                <a:moveTo>
                  <a:pt x="0" y="0"/>
                </a:moveTo>
                <a:lnTo>
                  <a:pt x="9170691" y="0"/>
                </a:lnTo>
                <a:lnTo>
                  <a:pt x="9170691" y="4465206"/>
                </a:lnTo>
                <a:lnTo>
                  <a:pt x="0" y="44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1492348" y="1827530"/>
            <a:ext cx="15098911" cy="3818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nva Sans"/>
              </a:rPr>
              <a:t>•Web Scraping is a technique to extract a large amount of data in human readable format from websites.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nva Sans"/>
              </a:rPr>
              <a:t>•Web Scrapping extracts the data from websites in the unstructured format (HTML /XML or any other format)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nva Sans"/>
              </a:rPr>
              <a:t>•Beautiful Soup is used extract information from the HTML format and XML files.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3500" y="3684633"/>
            <a:ext cx="13457039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ctr">
              <a:lnSpc>
                <a:spcPts val="4060"/>
              </a:lnSpc>
            </a:pPr>
            <a:endParaRPr lang="en-US" sz="29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AF1E-3373-45F3-B834-7A9ADF0867BB}"/>
              </a:ext>
            </a:extLst>
          </p:cNvPr>
          <p:cNvSpPr txBox="1"/>
          <p:nvPr/>
        </p:nvSpPr>
        <p:spPr>
          <a:xfrm>
            <a:off x="3733800" y="458030"/>
            <a:ext cx="9144000" cy="92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Data from website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6709734" y="7290145"/>
            <a:ext cx="4033740" cy="2729939"/>
          </a:xfrm>
          <a:custGeom>
            <a:avLst/>
            <a:gdLst/>
            <a:ahLst/>
            <a:cxnLst/>
            <a:rect l="l" t="t" r="r" b="b"/>
            <a:pathLst>
              <a:path w="4033740" h="2729939">
                <a:moveTo>
                  <a:pt x="0" y="0"/>
                </a:moveTo>
                <a:lnTo>
                  <a:pt x="4033740" y="0"/>
                </a:lnTo>
                <a:lnTo>
                  <a:pt x="4033740" y="2729938"/>
                </a:lnTo>
                <a:lnTo>
                  <a:pt x="0" y="272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3065" b="-5812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68303" y="942975"/>
            <a:ext cx="15021072" cy="657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999" u="sng" dirty="0">
                <a:solidFill>
                  <a:srgbClr val="000000"/>
                </a:solidFill>
                <a:latin typeface="Helios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702323" y="2519486"/>
            <a:ext cx="4973717" cy="45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Dataset After Scrapping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39238" y="2519486"/>
            <a:ext cx="6217841" cy="45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After Cleaning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B4BE87-2A4D-426D-ABE2-528693E7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9" y="3044595"/>
            <a:ext cx="7895996" cy="4148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ADBC19-9490-4BC0-8679-BC0D2DE83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37" y="3075836"/>
            <a:ext cx="7688790" cy="3896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4757" y="93627"/>
            <a:ext cx="15048905" cy="83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sz="40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Channels by Category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20782" y="1634005"/>
            <a:ext cx="17823554" cy="8652995"/>
            <a:chOff x="748986" y="-35710"/>
            <a:chExt cx="23764739" cy="10056729"/>
          </a:xfrm>
        </p:grpSpPr>
        <p:sp>
          <p:nvSpPr>
            <p:cNvPr id="4" name="Freeform 4"/>
            <p:cNvSpPr/>
            <p:nvPr/>
          </p:nvSpPr>
          <p:spPr>
            <a:xfrm>
              <a:off x="9841625" y="0"/>
              <a:ext cx="14672100" cy="10021019"/>
            </a:xfrm>
            <a:custGeom>
              <a:avLst/>
              <a:gdLst/>
              <a:ahLst/>
              <a:cxnLst/>
              <a:rect l="l" t="t" r="r" b="b"/>
              <a:pathLst>
                <a:path w="14672100" h="10021019">
                  <a:moveTo>
                    <a:pt x="0" y="0"/>
                  </a:moveTo>
                  <a:lnTo>
                    <a:pt x="14672100" y="0"/>
                  </a:lnTo>
                  <a:lnTo>
                    <a:pt x="14672100" y="10021019"/>
                  </a:lnTo>
                  <a:lnTo>
                    <a:pt x="0" y="10021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717" t="-8721" r="-7570" b="-9460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748986" y="3542463"/>
              <a:ext cx="8804415" cy="472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endParaRPr lang="en-US" sz="2400" dirty="0">
                <a:solidFill>
                  <a:srgbClr val="000000"/>
                </a:solidFill>
                <a:latin typeface="Canva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61785" y="-35710"/>
              <a:ext cx="9673089" cy="4526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 i="1" dirty="0">
                  <a:solidFill>
                    <a:srgbClr val="000000"/>
                  </a:solidFill>
                  <a:latin typeface="Canva Sans"/>
                </a:rPr>
                <a:t>Top Categories based on no. of channels:</a:t>
              </a:r>
            </a:p>
            <a:p>
              <a:pPr marL="342900" lvl="0" indent="-342900" algn="just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400" b="1" i="1" u="none" strike="noStrike" dirty="0">
                  <a:solidFill>
                    <a:srgbClr val="00B050"/>
                  </a:solidFill>
                  <a:latin typeface="Canva Sans"/>
                </a:rPr>
                <a:t>Entertainment</a:t>
              </a:r>
            </a:p>
            <a:p>
              <a:pPr marL="342900" lvl="0" indent="-342900" algn="just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400" b="1" i="1" dirty="0">
                  <a:solidFill>
                    <a:srgbClr val="00B050"/>
                  </a:solidFill>
                  <a:latin typeface="Canva Sans"/>
                </a:rPr>
                <a:t>People and Blogs</a:t>
              </a:r>
            </a:p>
            <a:p>
              <a:pPr marL="342900" lvl="0" indent="-342900" algn="just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400" b="1" i="1" u="none" strike="noStrike" dirty="0">
                  <a:solidFill>
                    <a:srgbClr val="00B050"/>
                  </a:solidFill>
                  <a:latin typeface="Canva Sans"/>
                </a:rPr>
                <a:t>Music</a:t>
              </a:r>
            </a:p>
            <a:p>
              <a:pPr lvl="0" algn="just">
                <a:lnSpc>
                  <a:spcPts val="3359"/>
                </a:lnSpc>
                <a:spcBef>
                  <a:spcPct val="0"/>
                </a:spcBef>
              </a:pPr>
              <a:endParaRPr lang="en-US" sz="2400" b="1" i="1" u="none" strike="noStrike" dirty="0">
                <a:solidFill>
                  <a:srgbClr val="00B050"/>
                </a:solidFill>
                <a:latin typeface="Canva Sans"/>
              </a:endParaRPr>
            </a:p>
            <a:p>
              <a:pPr lvl="0" algn="just">
                <a:lnSpc>
                  <a:spcPts val="3359"/>
                </a:lnSpc>
                <a:spcBef>
                  <a:spcPct val="0"/>
                </a:spcBef>
              </a:pPr>
              <a:endParaRPr lang="en-US" sz="2400" b="1" i="1" u="none" strike="noStrike" dirty="0">
                <a:solidFill>
                  <a:srgbClr val="00B050"/>
                </a:solidFill>
                <a:latin typeface="Canva Sans"/>
              </a:endParaRPr>
            </a:p>
            <a:p>
              <a:pPr marL="342900" lvl="0" indent="-342900" algn="just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2400" b="1" i="1" u="none" strike="noStrike" dirty="0">
                <a:solidFill>
                  <a:srgbClr val="00B050"/>
                </a:solidFill>
                <a:latin typeface="Canva Sans"/>
              </a:endParaRPr>
            </a:p>
            <a:p>
              <a:pPr marL="342900" lvl="0" indent="-342900" algn="ctr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2400" b="1" i="1" u="none" strike="noStrike" dirty="0">
                <a:solidFill>
                  <a:srgbClr val="000000"/>
                </a:solidFill>
                <a:latin typeface="Canva Sans"/>
              </a:endParaRPr>
            </a:p>
            <a:p>
              <a:pPr marL="342900" lvl="0" indent="-342900" algn="ctr">
                <a:lnSpc>
                  <a:spcPts val="33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2400" b="1" i="1" u="none" strike="noStrike" dirty="0">
                <a:solidFill>
                  <a:srgbClr val="000000"/>
                </a:solidFill>
                <a:latin typeface="Canva San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15A18BD-34D8-36D1-3AA0-720728209058}"/>
              </a:ext>
            </a:extLst>
          </p:cNvPr>
          <p:cNvSpPr txBox="1"/>
          <p:nvPr/>
        </p:nvSpPr>
        <p:spPr>
          <a:xfrm>
            <a:off x="934757" y="3944254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Best earning category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8C724-06A3-58CD-0C93-D002D19A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58" y="6513600"/>
            <a:ext cx="2620599" cy="2957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3788" y="1249045"/>
            <a:ext cx="8740212" cy="5890074"/>
          </a:xfrm>
          <a:custGeom>
            <a:avLst/>
            <a:gdLst/>
            <a:ahLst/>
            <a:cxnLst/>
            <a:rect l="l" t="t" r="r" b="b"/>
            <a:pathLst>
              <a:path w="8740212" h="5890074">
                <a:moveTo>
                  <a:pt x="0" y="0"/>
                </a:moveTo>
                <a:lnTo>
                  <a:pt x="8740212" y="0"/>
                </a:lnTo>
                <a:lnTo>
                  <a:pt x="8740212" y="5890074"/>
                </a:lnTo>
                <a:lnTo>
                  <a:pt x="0" y="5890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60" t="-5092" r="-3654" b="-636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4673" y="7597282"/>
            <a:ext cx="8609327" cy="2207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just">
              <a:lnSpc>
                <a:spcPts val="2939"/>
              </a:lnSpc>
              <a:spcBef>
                <a:spcPct val="0"/>
              </a:spcBef>
            </a:pPr>
            <a:r>
              <a:rPr lang="en-US" sz="2099" b="1" i="1" dirty="0">
                <a:solidFill>
                  <a:srgbClr val="000000"/>
                </a:solidFill>
                <a:latin typeface="Canva Sans"/>
              </a:rPr>
              <a:t>Top Categories based on No. of Subscribers</a:t>
            </a:r>
            <a:r>
              <a:rPr lang="en-US" sz="2099" i="1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9" b="1" i="1" dirty="0">
                <a:solidFill>
                  <a:srgbClr val="00B050"/>
                </a:solidFill>
                <a:latin typeface="Canva Sans"/>
              </a:rPr>
              <a:t>Trailers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9" b="1" i="1" u="none" strike="noStrike" dirty="0">
                <a:solidFill>
                  <a:srgbClr val="00B050"/>
                </a:solidFill>
                <a:latin typeface="Canva Sans"/>
              </a:rPr>
              <a:t>Movies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9" b="1" i="1" dirty="0">
                <a:solidFill>
                  <a:srgbClr val="00B050"/>
                </a:solidFill>
                <a:latin typeface="Canva Sans"/>
              </a:rPr>
              <a:t>Science &amp; Technology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9" b="1" i="1" u="none" strike="noStrike" dirty="0">
                <a:solidFill>
                  <a:srgbClr val="00B050"/>
                </a:solidFill>
                <a:latin typeface="Canva Sans"/>
              </a:rPr>
              <a:t>Film and Animation</a:t>
            </a:r>
          </a:p>
          <a:p>
            <a:pPr marL="0" lvl="0" indent="0" algn="just">
              <a:lnSpc>
                <a:spcPts val="2939"/>
              </a:lnSpc>
              <a:spcBef>
                <a:spcPct val="0"/>
              </a:spcBef>
            </a:pPr>
            <a:endParaRPr lang="en-US" sz="2099" i="1" u="none" strike="noStrike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4673" y="323850"/>
            <a:ext cx="4704755" cy="501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vs  Subscribers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9331" y="981122"/>
            <a:ext cx="8194881" cy="184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just">
              <a:lnSpc>
                <a:spcPts val="2939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nva Sans"/>
              </a:rPr>
              <a:t>Top Categories based on No. of  Views</a:t>
            </a:r>
            <a:r>
              <a:rPr lang="en-US" sz="2400" i="1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B050"/>
                </a:solidFill>
                <a:latin typeface="Canva Sans"/>
              </a:rPr>
              <a:t>Trailers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i="1" u="none" strike="noStrike" dirty="0">
                <a:solidFill>
                  <a:srgbClr val="00B050"/>
                </a:solidFill>
                <a:latin typeface="Canva Sans"/>
              </a:rPr>
              <a:t>Movies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B050"/>
                </a:solidFill>
                <a:latin typeface="Canva Sans"/>
              </a:rPr>
              <a:t>Shows</a:t>
            </a:r>
          </a:p>
          <a:p>
            <a:pPr marL="342900" lvl="0" indent="-342900" algn="just">
              <a:lnSpc>
                <a:spcPts val="29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i="1" u="none" strike="noStrike" dirty="0">
                <a:solidFill>
                  <a:srgbClr val="00B050"/>
                </a:solidFill>
                <a:latin typeface="Canva Sans"/>
              </a:rPr>
              <a:t>Education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36988" y="323850"/>
            <a:ext cx="4423172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vs 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Viewcounts</a:t>
            </a:r>
            <a:endParaRPr lang="en-US" sz="2800" b="1" i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461888-472B-68B2-C94A-E16E10A6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827077"/>
            <a:ext cx="8991600" cy="7459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37057-B4A2-2069-7458-5E07D30E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4" y="800100"/>
            <a:ext cx="7603577" cy="6904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6E43A-562B-3476-9677-CD0DF6172A5D}"/>
              </a:ext>
            </a:extLst>
          </p:cNvPr>
          <p:cNvSpPr txBox="1"/>
          <p:nvPr/>
        </p:nvSpPr>
        <p:spPr>
          <a:xfrm>
            <a:off x="169606" y="7962900"/>
            <a:ext cx="8059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Educational Channels got into picture mostly between 2010-2015 and got reduced after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Entertainment Channels number got reduced from 2015-2020.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Travel and Events got popular after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48B14-8972-99DE-3C0E-2CA4AE48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955" y="858986"/>
            <a:ext cx="8610600" cy="7319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EB7DA-19CC-257C-A299-09D532C3D29F}"/>
              </a:ext>
            </a:extLst>
          </p:cNvPr>
          <p:cNvSpPr txBox="1"/>
          <p:nvPr/>
        </p:nvSpPr>
        <p:spPr>
          <a:xfrm>
            <a:off x="8794955" y="8105343"/>
            <a:ext cx="880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Top Channels with Highest videos counts – News channels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5A77B-2208-46A5-8EFB-DAA83507514A}"/>
              </a:ext>
            </a:extLst>
          </p:cNvPr>
          <p:cNvSpPr txBox="1"/>
          <p:nvPr/>
        </p:nvSpPr>
        <p:spPr>
          <a:xfrm>
            <a:off x="-1391599" y="266316"/>
            <a:ext cx="9144000" cy="56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4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by 5 Year Period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305F7-174C-48F2-BF9D-1C4F8C327668}"/>
              </a:ext>
            </a:extLst>
          </p:cNvPr>
          <p:cNvSpPr txBox="1"/>
          <p:nvPr/>
        </p:nvSpPr>
        <p:spPr>
          <a:xfrm>
            <a:off x="6934200" y="284334"/>
            <a:ext cx="9836726" cy="56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4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15 Channels </a:t>
            </a:r>
          </a:p>
        </p:txBody>
      </p:sp>
    </p:spTree>
    <p:extLst>
      <p:ext uri="{BB962C8B-B14F-4D97-AF65-F5344CB8AC3E}">
        <p14:creationId xmlns:p14="http://schemas.microsoft.com/office/powerpoint/2010/main" val="45190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D3F31-54CE-D1F2-EDC1-3729EB7E9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0273" y="671385"/>
            <a:ext cx="7543800" cy="7112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818B7-F2E6-2EBD-7041-FB5F3027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648315"/>
            <a:ext cx="7315200" cy="7100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02A03-6DC6-07A4-E714-21E0C5014539}"/>
              </a:ext>
            </a:extLst>
          </p:cNvPr>
          <p:cNvSpPr txBox="1"/>
          <p:nvPr/>
        </p:nvSpPr>
        <p:spPr>
          <a:xfrm>
            <a:off x="533400" y="8648700"/>
            <a:ext cx="1258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+mj-lt"/>
              </a:rPr>
              <a:t>Highest Subscribers/ Views count : Music channels, Kids channels</a:t>
            </a:r>
          </a:p>
        </p:txBody>
      </p:sp>
    </p:spTree>
    <p:extLst>
      <p:ext uri="{BB962C8B-B14F-4D97-AF65-F5344CB8AC3E}">
        <p14:creationId xmlns:p14="http://schemas.microsoft.com/office/powerpoint/2010/main" val="161609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41A86FCC-0B62-7027-A400-2EEE4CA6E7B0}"/>
              </a:ext>
            </a:extLst>
          </p:cNvPr>
          <p:cNvSpPr/>
          <p:nvPr/>
        </p:nvSpPr>
        <p:spPr>
          <a:xfrm>
            <a:off x="9144001" y="190500"/>
            <a:ext cx="8773224" cy="7086600"/>
          </a:xfrm>
          <a:custGeom>
            <a:avLst/>
            <a:gdLst/>
            <a:ahLst/>
            <a:cxnLst/>
            <a:rect l="l" t="t" r="r" b="b"/>
            <a:pathLst>
              <a:path w="8424772" h="7382532">
                <a:moveTo>
                  <a:pt x="0" y="0"/>
                </a:moveTo>
                <a:lnTo>
                  <a:pt x="8424772" y="0"/>
                </a:lnTo>
                <a:lnTo>
                  <a:pt x="8424772" y="7382532"/>
                </a:lnTo>
                <a:lnTo>
                  <a:pt x="0" y="7382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CAD96-B796-D1AE-FA4C-D73189646CF3}"/>
              </a:ext>
            </a:extLst>
          </p:cNvPr>
          <p:cNvSpPr txBox="1"/>
          <p:nvPr/>
        </p:nvSpPr>
        <p:spPr>
          <a:xfrm>
            <a:off x="228600" y="7627897"/>
            <a:ext cx="1242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 of Views per video is the main deciding factor for revenue </a:t>
            </a:r>
          </a:p>
          <a:p>
            <a:r>
              <a:rPr lang="en-US" sz="2400" b="1" i="1" dirty="0"/>
              <a:t>Other factors which are not considered in analysis due to data collection 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Ads and sponsorships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Engagement and watch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Premium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Monetization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DB654-0958-414E-55C1-4D8B97E074BE}"/>
              </a:ext>
            </a:extLst>
          </p:cNvPr>
          <p:cNvSpPr txBox="1"/>
          <p:nvPr/>
        </p:nvSpPr>
        <p:spPr>
          <a:xfrm>
            <a:off x="12268200" y="7277100"/>
            <a:ext cx="4724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Top Earning Categories:</a:t>
            </a:r>
          </a:p>
          <a:p>
            <a:pPr marL="342900" lvl="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1" i="1" dirty="0">
                <a:solidFill>
                  <a:srgbClr val="00B050"/>
                </a:solidFill>
                <a:latin typeface="Canva Sans"/>
              </a:rPr>
              <a:t>Trailers</a:t>
            </a:r>
          </a:p>
          <a:p>
            <a:pPr marL="342900" lvl="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1" i="1" u="none" strike="noStrike" dirty="0">
                <a:solidFill>
                  <a:srgbClr val="00B050"/>
                </a:solidFill>
                <a:latin typeface="Canva Sans"/>
              </a:rPr>
              <a:t>Movies &amp;shows</a:t>
            </a:r>
          </a:p>
          <a:p>
            <a:pPr marL="342900" lvl="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1" i="1" u="none" strike="noStrike" dirty="0">
                <a:solidFill>
                  <a:srgbClr val="00B050"/>
                </a:solidFill>
                <a:latin typeface="Canva Sans"/>
              </a:rPr>
              <a:t>Education</a:t>
            </a:r>
          </a:p>
          <a:p>
            <a:endParaRPr lang="en-US" sz="4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2759E-EFD1-94C2-9DA6-1C9A3337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5" y="223684"/>
            <a:ext cx="8430325" cy="7205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332</Words>
  <Application>Microsoft Office PowerPoint</Application>
  <PresentationFormat>Custom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Arial</vt:lpstr>
      <vt:lpstr>Helios</vt:lpstr>
      <vt:lpstr>Bahnschrift Light</vt:lpstr>
      <vt:lpstr>Aptos Display</vt:lpstr>
      <vt:lpstr>Canva Sans Bold</vt:lpstr>
      <vt:lpstr>Times New Roman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</dc:title>
  <dc:creator>HP</dc:creator>
  <cp:lastModifiedBy>user</cp:lastModifiedBy>
  <cp:revision>9</cp:revision>
  <dcterms:created xsi:type="dcterms:W3CDTF">2006-08-16T00:00:00Z</dcterms:created>
  <dcterms:modified xsi:type="dcterms:W3CDTF">2023-12-05T13:24:09Z</dcterms:modified>
  <dc:identifier>DAF0mSt2QPw</dc:identifier>
</cp:coreProperties>
</file>