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ca166c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ca166c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ca166c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ca166c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ca166c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ca166c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ca166c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ca166c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ca166c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ca166c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9ca166c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9ca166c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5862fab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5862fab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d36090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d36090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ca166c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ca166c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ca166c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ca166c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ca166c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ca166c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de137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de137d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016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0" lang="en" sz="2000">
                <a:solidFill>
                  <a:srgbClr val="000000"/>
                </a:solidFill>
                <a:latin typeface="Arial"/>
                <a:ea typeface="Arial"/>
                <a:cs typeface="Arial"/>
                <a:sym typeface="Arial"/>
              </a:rPr>
              <a:t>Large Scale Data Collection and preprocessing in Spark</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Team Members:</a:t>
            </a:r>
            <a:endParaRPr b="1" sz="1100">
              <a:solidFill>
                <a:srgbClr val="000000"/>
              </a:solidFill>
              <a:latin typeface="Arial"/>
              <a:ea typeface="Arial"/>
              <a:cs typeface="Arial"/>
              <a:sym typeface="Arial"/>
            </a:endParaRPr>
          </a:p>
          <a:p>
            <a:pPr indent="-298450" lvl="0" marL="457200" rtl="0" algn="l">
              <a:lnSpc>
                <a:spcPct val="115000"/>
              </a:lnSpc>
              <a:spcBef>
                <a:spcPts val="4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Karan Patel - kxp173930</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Pandit Joshi - pxj171830</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Prashanth -   sxp178231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681825" y="1269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1: Removed stopwords, decapitalization, punctuation, numbers. </a:t>
            </a:r>
            <a:endParaRPr/>
          </a:p>
          <a:p>
            <a:pPr indent="0" lvl="0" marL="0" rtl="0" algn="l">
              <a:spcBef>
                <a:spcPts val="1600"/>
              </a:spcBef>
              <a:spcAft>
                <a:spcPts val="0"/>
              </a:spcAft>
              <a:buNone/>
            </a:pPr>
            <a:r>
              <a:rPr lang="en"/>
              <a:t>Module 2: TF-IDF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0" name="Google Shape;140;p22"/>
          <p:cNvPicPr preferRelativeResize="0"/>
          <p:nvPr/>
        </p:nvPicPr>
        <p:blipFill>
          <a:blip r:embed="rId3">
            <a:alphaModFix/>
          </a:blip>
          <a:stretch>
            <a:fillRect/>
          </a:stretch>
        </p:blipFill>
        <p:spPr>
          <a:xfrm>
            <a:off x="517550" y="2112975"/>
            <a:ext cx="2724150" cy="1628775"/>
          </a:xfrm>
          <a:prstGeom prst="rect">
            <a:avLst/>
          </a:prstGeom>
          <a:noFill/>
          <a:ln>
            <a:noFill/>
          </a:ln>
        </p:spPr>
      </p:pic>
      <p:pic>
        <p:nvPicPr>
          <p:cNvPr id="141" name="Google Shape;141;p22"/>
          <p:cNvPicPr preferRelativeResize="0"/>
          <p:nvPr/>
        </p:nvPicPr>
        <p:blipFill>
          <a:blip r:embed="rId4">
            <a:alphaModFix/>
          </a:blip>
          <a:stretch>
            <a:fillRect/>
          </a:stretch>
        </p:blipFill>
        <p:spPr>
          <a:xfrm>
            <a:off x="3089250" y="2065350"/>
            <a:ext cx="3152775" cy="1600200"/>
          </a:xfrm>
          <a:prstGeom prst="rect">
            <a:avLst/>
          </a:prstGeom>
          <a:noFill/>
          <a:ln>
            <a:noFill/>
          </a:ln>
        </p:spPr>
      </p:pic>
      <p:pic>
        <p:nvPicPr>
          <p:cNvPr id="142" name="Google Shape;142;p22"/>
          <p:cNvPicPr preferRelativeResize="0"/>
          <p:nvPr/>
        </p:nvPicPr>
        <p:blipFill>
          <a:blip r:embed="rId5">
            <a:alphaModFix/>
          </a:blip>
          <a:stretch>
            <a:fillRect/>
          </a:stretch>
        </p:blipFill>
        <p:spPr>
          <a:xfrm>
            <a:off x="922325" y="3665550"/>
            <a:ext cx="3286125" cy="514350"/>
          </a:xfrm>
          <a:prstGeom prst="rect">
            <a:avLst/>
          </a:prstGeom>
          <a:noFill/>
          <a:ln>
            <a:noFill/>
          </a:ln>
        </p:spPr>
      </p:pic>
      <p:pic>
        <p:nvPicPr>
          <p:cNvPr id="143" name="Google Shape;143;p22"/>
          <p:cNvPicPr preferRelativeResize="0"/>
          <p:nvPr/>
        </p:nvPicPr>
        <p:blipFill>
          <a:blip r:embed="rId6">
            <a:alphaModFix/>
          </a:blip>
          <a:stretch>
            <a:fillRect/>
          </a:stretch>
        </p:blipFill>
        <p:spPr>
          <a:xfrm>
            <a:off x="6242025" y="2107945"/>
            <a:ext cx="2115075" cy="15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idx="4294967295" type="body"/>
          </p:nvPr>
        </p:nvSpPr>
        <p:spPr>
          <a:xfrm>
            <a:off x="562750" y="65875"/>
            <a:ext cx="7688700" cy="49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3: Computation of semantic distance between two documents.</a:t>
            </a:r>
            <a:endParaRPr/>
          </a:p>
          <a:p>
            <a:pPr indent="0" lvl="0" marL="0" rtl="0" algn="l">
              <a:lnSpc>
                <a:spcPct val="100000"/>
              </a:lnSpc>
              <a:spcBef>
                <a:spcPts val="1600"/>
              </a:spcBef>
              <a:spcAft>
                <a:spcPts val="0"/>
              </a:spcAft>
              <a:buNone/>
            </a:pPr>
            <a:r>
              <a:rPr lang="en" sz="1100">
                <a:solidFill>
                  <a:srgbClr val="000000"/>
                </a:solidFill>
                <a:latin typeface="Times New Roman"/>
                <a:ea typeface="Times New Roman"/>
                <a:cs typeface="Times New Roman"/>
                <a:sym typeface="Times New Roman"/>
              </a:rPr>
              <a:t>norm_weight_A(cw1) = weight_A(cw1) / total_weight_A</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Score(cw1) = abs(norm_weight_A(cw1) - norm_weight_B(cw1))</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Score(wca1) =norm_ weight_A(wca1)</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Score(wcb4) = norm_weight_B(wcb4)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600"/>
              </a:spcBef>
              <a:spcAft>
                <a:spcPts val="0"/>
              </a:spcAft>
              <a:buNone/>
            </a:pPr>
            <a:r>
              <a:rPr lang="en"/>
              <a:t>Module 4: Clustering procedure along with clustering performance evaluation to find the duplicate articles.</a:t>
            </a:r>
            <a:endParaRPr/>
          </a:p>
          <a:p>
            <a:pPr indent="0" lvl="0" marL="0" rtl="0" algn="l">
              <a:spcBef>
                <a:spcPts val="1600"/>
              </a:spcBef>
              <a:spcAft>
                <a:spcPts val="1600"/>
              </a:spcAft>
              <a:buNone/>
            </a:pPr>
            <a:r>
              <a:rPr lang="en" sz="1100"/>
              <a:t>Using known duplicate articles to fall into same cluster and using this metrics with Adjusted Rand Index we came up with the best value for the threshold - distance between the documents to be marked duplicate. </a:t>
            </a:r>
            <a:endParaRPr sz="1100"/>
          </a:p>
        </p:txBody>
      </p:sp>
      <p:pic>
        <p:nvPicPr>
          <p:cNvPr id="149" name="Google Shape;149;p23"/>
          <p:cNvPicPr preferRelativeResize="0"/>
          <p:nvPr/>
        </p:nvPicPr>
        <p:blipFill>
          <a:blip r:embed="rId3">
            <a:alphaModFix/>
          </a:blip>
          <a:stretch>
            <a:fillRect/>
          </a:stretch>
        </p:blipFill>
        <p:spPr>
          <a:xfrm>
            <a:off x="5754775" y="520725"/>
            <a:ext cx="2165425" cy="1404025"/>
          </a:xfrm>
          <a:prstGeom prst="rect">
            <a:avLst/>
          </a:prstGeom>
          <a:noFill/>
          <a:ln>
            <a:noFill/>
          </a:ln>
        </p:spPr>
      </p:pic>
      <p:pic>
        <p:nvPicPr>
          <p:cNvPr id="150" name="Google Shape;150;p23"/>
          <p:cNvPicPr preferRelativeResize="0"/>
          <p:nvPr/>
        </p:nvPicPr>
        <p:blipFill>
          <a:blip r:embed="rId4">
            <a:alphaModFix/>
          </a:blip>
          <a:stretch>
            <a:fillRect/>
          </a:stretch>
        </p:blipFill>
        <p:spPr>
          <a:xfrm>
            <a:off x="668350" y="3780513"/>
            <a:ext cx="1057275" cy="409575"/>
          </a:xfrm>
          <a:prstGeom prst="rect">
            <a:avLst/>
          </a:prstGeom>
          <a:noFill/>
          <a:ln>
            <a:noFill/>
          </a:ln>
        </p:spPr>
      </p:pic>
      <p:pic>
        <p:nvPicPr>
          <p:cNvPr id="151" name="Google Shape;151;p23"/>
          <p:cNvPicPr preferRelativeResize="0"/>
          <p:nvPr/>
        </p:nvPicPr>
        <p:blipFill>
          <a:blip r:embed="rId5">
            <a:alphaModFix/>
          </a:blip>
          <a:stretch>
            <a:fillRect/>
          </a:stretch>
        </p:blipFill>
        <p:spPr>
          <a:xfrm>
            <a:off x="1930400" y="3713838"/>
            <a:ext cx="1981200" cy="476250"/>
          </a:xfrm>
          <a:prstGeom prst="rect">
            <a:avLst/>
          </a:prstGeom>
          <a:noFill/>
          <a:ln>
            <a:noFill/>
          </a:ln>
        </p:spPr>
      </p:pic>
      <p:pic>
        <p:nvPicPr>
          <p:cNvPr id="152" name="Google Shape;152;p23"/>
          <p:cNvPicPr preferRelativeResize="0"/>
          <p:nvPr/>
        </p:nvPicPr>
        <p:blipFill>
          <a:blip r:embed="rId6">
            <a:alphaModFix/>
          </a:blip>
          <a:stretch>
            <a:fillRect/>
          </a:stretch>
        </p:blipFill>
        <p:spPr>
          <a:xfrm>
            <a:off x="5659525" y="3081313"/>
            <a:ext cx="3009900" cy="14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of DBSCAN</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latin typeface="Times New Roman"/>
                <a:ea typeface="Times New Roman"/>
                <a:cs typeface="Times New Roman"/>
                <a:sym typeface="Times New Roman"/>
              </a:rPr>
              <a:t>1. DBSCAN does not require one to specify the number of clusters in the data a priori, as opposed to k-means.</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solidFill>
                  <a:srgbClr val="000000"/>
                </a:solidFill>
                <a:latin typeface="Times New Roman"/>
                <a:ea typeface="Times New Roman"/>
                <a:cs typeface="Times New Roman"/>
                <a:sym typeface="Times New Roman"/>
              </a:rPr>
              <a:t>2. DBSCAN can find arbitrarily shaped clusters. It can even find a cluster completely surrounded by (but not connected to) a different cluster. Due to the MinPts parameter, the so-called single-link effect (different clusters being connected by a thin line of points)is reduced.</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solidFill>
                  <a:srgbClr val="000000"/>
                </a:solidFill>
                <a:latin typeface="Times New Roman"/>
                <a:ea typeface="Times New Roman"/>
                <a:cs typeface="Times New Roman"/>
                <a:sym typeface="Times New Roman"/>
              </a:rPr>
              <a:t>3. DBSCAN has a notion of noise, and is robust to outliers.</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solidFill>
                  <a:srgbClr val="000000"/>
                </a:solidFill>
                <a:latin typeface="Times New Roman"/>
                <a:ea typeface="Times New Roman"/>
                <a:cs typeface="Times New Roman"/>
                <a:sym typeface="Times New Roman"/>
              </a:rPr>
              <a:t>4. DBSCAN requires just two parameters and is mostly insensitive to the ordering of the points in the database. (However, points sitting on the edge of two different clusters might swap cluster membership if the ordering of the points is changed, and the cluster assignment is unique only up to isomorphism.)</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100">
                <a:solidFill>
                  <a:srgbClr val="000000"/>
                </a:solidFill>
                <a:latin typeface="Times New Roman"/>
                <a:ea typeface="Times New Roman"/>
                <a:cs typeface="Times New Roman"/>
                <a:sym typeface="Times New Roman"/>
              </a:rPr>
              <a:t>5. The parameters minPts and ε can be set by a domain expert, if the data is well understood.</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16525" y="2073750"/>
            <a:ext cx="7688700" cy="4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Question?</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summarize the news articles published by various news sites and possible mark the duplicate articles which share the same content.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Web Scraping &amp; Article Storage</a:t>
            </a:r>
            <a:endParaRPr/>
          </a:p>
          <a:p>
            <a:pPr indent="0" lvl="0" marL="0" rtl="0" algn="l">
              <a:spcBef>
                <a:spcPts val="1600"/>
              </a:spcBef>
              <a:spcAft>
                <a:spcPts val="0"/>
              </a:spcAft>
              <a:buNone/>
            </a:pPr>
            <a:r>
              <a:rPr lang="en"/>
              <a:t>Stage 2: UD-parse and PETRARCH-2</a:t>
            </a:r>
            <a:endParaRPr/>
          </a:p>
          <a:p>
            <a:pPr indent="0" lvl="0" marL="0" rtl="0" algn="l">
              <a:spcBef>
                <a:spcPts val="1600"/>
              </a:spcBef>
              <a:spcAft>
                <a:spcPts val="1600"/>
              </a:spcAft>
              <a:buNone/>
            </a:pPr>
            <a:r>
              <a:rPr lang="en"/>
              <a:t>Stage 3: Preprocessing and running DBSCAN algorithm to find the duplicate articles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88550"/>
            <a:ext cx="7688700" cy="4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Web Scraping &amp; Article Storage</a:t>
            </a:r>
            <a:endParaRPr/>
          </a:p>
        </p:txBody>
      </p:sp>
      <p:sp>
        <p:nvSpPr>
          <p:cNvPr id="105" name="Google Shape;105;p16"/>
          <p:cNvSpPr txBox="1"/>
          <p:nvPr>
            <p:ph idx="1" type="body"/>
          </p:nvPr>
        </p:nvSpPr>
        <p:spPr>
          <a:xfrm>
            <a:off x="664050" y="1118975"/>
            <a:ext cx="7688700" cy="397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feed a list of </a:t>
            </a:r>
            <a:r>
              <a:rPr i="1" lang="en" sz="1200">
                <a:solidFill>
                  <a:srgbClr val="000000"/>
                </a:solidFill>
                <a:latin typeface="Arial"/>
                <a:ea typeface="Arial"/>
                <a:cs typeface="Arial"/>
                <a:sym typeface="Arial"/>
              </a:rPr>
              <a:t>spanish news website</a:t>
            </a:r>
            <a:r>
              <a:rPr lang="en" sz="1200">
                <a:solidFill>
                  <a:srgbClr val="000000"/>
                </a:solidFill>
                <a:latin typeface="Arial"/>
                <a:ea typeface="Arial"/>
                <a:cs typeface="Arial"/>
                <a:sym typeface="Arial"/>
              </a:rPr>
              <a:t> URLs as input.</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use </a:t>
            </a:r>
            <a:r>
              <a:rPr b="1" lang="en" sz="1200">
                <a:solidFill>
                  <a:srgbClr val="000000"/>
                </a:solidFill>
                <a:latin typeface="Arial"/>
                <a:ea typeface="Arial"/>
                <a:cs typeface="Arial"/>
                <a:sym typeface="Arial"/>
              </a:rPr>
              <a:t>Scrapy’s</a:t>
            </a:r>
            <a:r>
              <a:rPr lang="en" sz="1200">
                <a:solidFill>
                  <a:srgbClr val="000000"/>
                </a:solidFill>
                <a:latin typeface="Arial"/>
                <a:ea typeface="Arial"/>
                <a:cs typeface="Arial"/>
                <a:sym typeface="Arial"/>
              </a:rPr>
              <a:t> spider module to get all links from these URLs.</a:t>
            </a:r>
            <a:endParaRPr sz="1200">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filter the above links to only those which are articles.</a:t>
            </a:r>
            <a:endParaRPr sz="1200">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links obtained in step 3 are then fed to</a:t>
            </a:r>
            <a:r>
              <a:rPr i="1" lang="en" sz="1200">
                <a:solidFill>
                  <a:srgbClr val="000000"/>
                </a:solidFill>
                <a:latin typeface="Arial"/>
                <a:ea typeface="Arial"/>
                <a:cs typeface="Arial"/>
                <a:sym typeface="Arial"/>
              </a:rPr>
              <a:t> </a:t>
            </a:r>
            <a:r>
              <a:rPr b="1" i="1" lang="en" sz="1200">
                <a:solidFill>
                  <a:srgbClr val="000000"/>
                </a:solidFill>
                <a:latin typeface="Arial"/>
                <a:ea typeface="Arial"/>
                <a:cs typeface="Arial"/>
                <a:sym typeface="Arial"/>
              </a:rPr>
              <a:t>Newsplease</a:t>
            </a:r>
            <a:r>
              <a:rPr lang="en" sz="1200">
                <a:solidFill>
                  <a:srgbClr val="000000"/>
                </a:solidFill>
                <a:latin typeface="Arial"/>
                <a:ea typeface="Arial"/>
                <a:cs typeface="Arial"/>
                <a:sym typeface="Arial"/>
              </a:rPr>
              <a:t> one at a time, which retrieves the article and its metadata such as: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Title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Authors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Description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Language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Source domain </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Text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Main image URL</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Published date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Article URL</a:t>
            </a:r>
            <a:endParaRPr sz="1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2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Web Scraping &amp; Article Storage</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7650" y="13160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articles are stored in json format in MongoDB.</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then proceed to the next stage - NLP processing</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 NLP processes on raw news data.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Raw news data is read from mongodb and processed using stanfordnlp pipeline</a:t>
            </a:r>
            <a:endParaRPr/>
          </a:p>
          <a:p>
            <a:pPr indent="-311150" lvl="0" marL="457200" rtl="0" algn="l">
              <a:spcBef>
                <a:spcPts val="0"/>
              </a:spcBef>
              <a:spcAft>
                <a:spcPts val="0"/>
              </a:spcAft>
              <a:buSzPts val="1300"/>
              <a:buChar char="-"/>
            </a:pPr>
            <a:r>
              <a:rPr lang="en"/>
              <a:t>Performed - tokenization , POS tagging.</a:t>
            </a:r>
            <a:endParaRPr/>
          </a:p>
          <a:p>
            <a:pPr indent="-311150" lvl="0" marL="457200" rtl="0" algn="l">
              <a:spcBef>
                <a:spcPts val="0"/>
              </a:spcBef>
              <a:spcAft>
                <a:spcPts val="0"/>
              </a:spcAft>
              <a:buSzPts val="1300"/>
              <a:buChar char="-"/>
            </a:pPr>
            <a:r>
              <a:rPr lang="en"/>
              <a:t>Generated dependency trees for sentences</a:t>
            </a:r>
            <a:endParaRPr/>
          </a:p>
          <a:p>
            <a:pPr indent="-311150" lvl="0" marL="457200" rtl="0" algn="l">
              <a:spcBef>
                <a:spcPts val="0"/>
              </a:spcBef>
              <a:spcAft>
                <a:spcPts val="0"/>
              </a:spcAft>
              <a:buSzPts val="1300"/>
              <a:buChar char="-"/>
            </a:pPr>
            <a:r>
              <a:rPr lang="en"/>
              <a:t>Stored all the data in Mongodb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Stage 3: Preprocessing and running DBSCAN algorithm to find the duplicate articles</a:t>
            </a:r>
            <a:endParaRPr/>
          </a:p>
        </p:txBody>
      </p:sp>
      <p:sp>
        <p:nvSpPr>
          <p:cNvPr id="123" name="Google Shape;123;p19"/>
          <p:cNvSpPr txBox="1"/>
          <p:nvPr>
            <p:ph idx="1" type="body"/>
          </p:nvPr>
        </p:nvSpPr>
        <p:spPr>
          <a:xfrm>
            <a:off x="729450" y="2421225"/>
            <a:ext cx="7688700" cy="19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We are using the DBSCAN algorithm on the output data after processing the raw data by the UD-parse and PETRARCH2.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795350" y="842975"/>
            <a:ext cx="5734050" cy="369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