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9" r:id="rId3"/>
    <p:sldId id="266" r:id="rId4"/>
    <p:sldId id="262" r:id="rId5"/>
    <p:sldId id="268" r:id="rId6"/>
    <p:sldId id="257" r:id="rId7"/>
    <p:sldId id="261" r:id="rId8"/>
    <p:sldId id="263" r:id="rId9"/>
    <p:sldId id="264" r:id="rId10"/>
    <p:sldId id="265" r:id="rId11"/>
    <p:sldId id="267" r:id="rId12"/>
    <p:sldId id="269" r:id="rId13"/>
    <p:sldId id="270" r:id="rId14"/>
    <p:sldId id="272"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309" autoAdjust="0"/>
    <p:restoredTop sz="94660"/>
  </p:normalViewPr>
  <p:slideViewPr>
    <p:cSldViewPr snapToGrid="0">
      <p:cViewPr varScale="1">
        <p:scale>
          <a:sx n="63" d="100"/>
          <a:sy n="63" d="100"/>
        </p:scale>
        <p:origin x="52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 Preethi, Sai Preethi" userId="3f5676ae-4010-4cc1-9239-667823c8836d" providerId="ADAL" clId="{C7B41121-FA37-4C6E-9F78-0EC798910170}"/>
    <pc:docChg chg="modSld sldOrd">
      <pc:chgData name="Sai Preethi, Sai Preethi" userId="3f5676ae-4010-4cc1-9239-667823c8836d" providerId="ADAL" clId="{C7B41121-FA37-4C6E-9F78-0EC798910170}" dt="2022-10-20T13:59:05.304" v="1"/>
      <pc:docMkLst>
        <pc:docMk/>
      </pc:docMkLst>
      <pc:sldChg chg="ord">
        <pc:chgData name="Sai Preethi, Sai Preethi" userId="3f5676ae-4010-4cc1-9239-667823c8836d" providerId="ADAL" clId="{C7B41121-FA37-4C6E-9F78-0EC798910170}" dt="2022-10-20T13:59:05.304" v="1"/>
        <pc:sldMkLst>
          <pc:docMk/>
          <pc:sldMk cId="3325923266" sldId="25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142ABC-6EE9-46B7-9A3F-F931F1380F33}" type="datetimeFigureOut">
              <a:rPr lang="en-US" smtClean="0"/>
              <a:t>12/2/2022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52FA8E-E0CC-42C8-AA55-34BA82A3E868}" type="slidenum">
              <a:rPr lang="en-US" smtClean="0"/>
              <a:t>‹#›</a:t>
            </a:fld>
            <a:endParaRPr lang="en-US"/>
          </a:p>
        </p:txBody>
      </p:sp>
    </p:spTree>
    <p:extLst>
      <p:ext uri="{BB962C8B-B14F-4D97-AF65-F5344CB8AC3E}">
        <p14:creationId xmlns:p14="http://schemas.microsoft.com/office/powerpoint/2010/main" val="24043360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52FA8E-E0CC-42C8-AA55-34BA82A3E868}" type="slidenum">
              <a:rPr lang="en-US" smtClean="0"/>
              <a:t>2</a:t>
            </a:fld>
            <a:endParaRPr lang="en-US"/>
          </a:p>
        </p:txBody>
      </p:sp>
    </p:spTree>
    <p:extLst>
      <p:ext uri="{BB962C8B-B14F-4D97-AF65-F5344CB8AC3E}">
        <p14:creationId xmlns:p14="http://schemas.microsoft.com/office/powerpoint/2010/main" val="1480201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52FA8E-E0CC-42C8-AA55-34BA82A3E868}" type="slidenum">
              <a:rPr lang="en-US" smtClean="0"/>
              <a:t>4</a:t>
            </a:fld>
            <a:endParaRPr lang="en-US"/>
          </a:p>
        </p:txBody>
      </p:sp>
    </p:spTree>
    <p:extLst>
      <p:ext uri="{BB962C8B-B14F-4D97-AF65-F5344CB8AC3E}">
        <p14:creationId xmlns:p14="http://schemas.microsoft.com/office/powerpoint/2010/main" val="1595077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52FA8E-E0CC-42C8-AA55-34BA82A3E868}" type="slidenum">
              <a:rPr lang="en-US" smtClean="0"/>
              <a:t>9</a:t>
            </a:fld>
            <a:endParaRPr lang="en-US"/>
          </a:p>
        </p:txBody>
      </p:sp>
    </p:spTree>
    <p:extLst>
      <p:ext uri="{BB962C8B-B14F-4D97-AF65-F5344CB8AC3E}">
        <p14:creationId xmlns:p14="http://schemas.microsoft.com/office/powerpoint/2010/main" val="21437542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52FA8E-E0CC-42C8-AA55-34BA82A3E868}" type="slidenum">
              <a:rPr lang="en-US" smtClean="0"/>
              <a:t>11</a:t>
            </a:fld>
            <a:endParaRPr lang="en-US"/>
          </a:p>
        </p:txBody>
      </p:sp>
    </p:spTree>
    <p:extLst>
      <p:ext uri="{BB962C8B-B14F-4D97-AF65-F5344CB8AC3E}">
        <p14:creationId xmlns:p14="http://schemas.microsoft.com/office/powerpoint/2010/main" val="25514792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87E9D-DBA0-4F69-863E-293EB60C2A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4C2ADCC-2E7A-4381-90C2-C1A82BCC37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3ED7484-6B00-470D-8471-C7C656FB2F64}"/>
              </a:ext>
            </a:extLst>
          </p:cNvPr>
          <p:cNvSpPr>
            <a:spLocks noGrp="1"/>
          </p:cNvSpPr>
          <p:nvPr>
            <p:ph type="dt" sz="half" idx="10"/>
          </p:nvPr>
        </p:nvSpPr>
        <p:spPr/>
        <p:txBody>
          <a:bodyPr/>
          <a:lstStyle/>
          <a:p>
            <a:fld id="{9EE300AF-D18F-4737-9215-DDBEB633AFAD}" type="datetimeFigureOut">
              <a:rPr lang="en-US" smtClean="0"/>
              <a:t>12/2/2022</a:t>
            </a:fld>
            <a:endParaRPr lang="en-US"/>
          </a:p>
        </p:txBody>
      </p:sp>
      <p:sp>
        <p:nvSpPr>
          <p:cNvPr id="5" name="Footer Placeholder 4">
            <a:extLst>
              <a:ext uri="{FF2B5EF4-FFF2-40B4-BE49-F238E27FC236}">
                <a16:creationId xmlns:a16="http://schemas.microsoft.com/office/drawing/2014/main" id="{016D1A07-D7F2-45A3-B97D-561B8D2472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735297-1662-410B-9DE1-68FDD8DA1340}"/>
              </a:ext>
            </a:extLst>
          </p:cNvPr>
          <p:cNvSpPr>
            <a:spLocks noGrp="1"/>
          </p:cNvSpPr>
          <p:nvPr>
            <p:ph type="sldNum" sz="quarter" idx="12"/>
          </p:nvPr>
        </p:nvSpPr>
        <p:spPr/>
        <p:txBody>
          <a:bodyPr/>
          <a:lstStyle/>
          <a:p>
            <a:fld id="{1AE0BD29-A408-46FF-8D42-C540C0E5FFDA}" type="slidenum">
              <a:rPr lang="en-US" smtClean="0"/>
              <a:t>‹#›</a:t>
            </a:fld>
            <a:endParaRPr lang="en-US"/>
          </a:p>
        </p:txBody>
      </p:sp>
    </p:spTree>
    <p:extLst>
      <p:ext uri="{BB962C8B-B14F-4D97-AF65-F5344CB8AC3E}">
        <p14:creationId xmlns:p14="http://schemas.microsoft.com/office/powerpoint/2010/main" val="243239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A32E9-3B6D-4066-B256-958AE54A517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14D5979-FBD1-4715-B1E9-CA4A8A5683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BC6D26-C018-4BBD-8A5D-8B98B6668E66}"/>
              </a:ext>
            </a:extLst>
          </p:cNvPr>
          <p:cNvSpPr>
            <a:spLocks noGrp="1"/>
          </p:cNvSpPr>
          <p:nvPr>
            <p:ph type="dt" sz="half" idx="10"/>
          </p:nvPr>
        </p:nvSpPr>
        <p:spPr/>
        <p:txBody>
          <a:bodyPr/>
          <a:lstStyle/>
          <a:p>
            <a:fld id="{9EE300AF-D18F-4737-9215-DDBEB633AFAD}" type="datetimeFigureOut">
              <a:rPr lang="en-US" smtClean="0"/>
              <a:t>12/2/2022</a:t>
            </a:fld>
            <a:endParaRPr lang="en-US"/>
          </a:p>
        </p:txBody>
      </p:sp>
      <p:sp>
        <p:nvSpPr>
          <p:cNvPr id="5" name="Footer Placeholder 4">
            <a:extLst>
              <a:ext uri="{FF2B5EF4-FFF2-40B4-BE49-F238E27FC236}">
                <a16:creationId xmlns:a16="http://schemas.microsoft.com/office/drawing/2014/main" id="{56F8FF16-A837-43BA-8ADF-10418EE70C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75C529-B999-4F88-BB69-591BDC8C7151}"/>
              </a:ext>
            </a:extLst>
          </p:cNvPr>
          <p:cNvSpPr>
            <a:spLocks noGrp="1"/>
          </p:cNvSpPr>
          <p:nvPr>
            <p:ph type="sldNum" sz="quarter" idx="12"/>
          </p:nvPr>
        </p:nvSpPr>
        <p:spPr/>
        <p:txBody>
          <a:bodyPr/>
          <a:lstStyle/>
          <a:p>
            <a:fld id="{1AE0BD29-A408-46FF-8D42-C540C0E5FFDA}" type="slidenum">
              <a:rPr lang="en-US" smtClean="0"/>
              <a:t>‹#›</a:t>
            </a:fld>
            <a:endParaRPr lang="en-US"/>
          </a:p>
        </p:txBody>
      </p:sp>
    </p:spTree>
    <p:extLst>
      <p:ext uri="{BB962C8B-B14F-4D97-AF65-F5344CB8AC3E}">
        <p14:creationId xmlns:p14="http://schemas.microsoft.com/office/powerpoint/2010/main" val="3721423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A17984-E4D4-46DC-BA3F-EA50349E429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3685FA5-B486-4F2F-B6CC-7F60B99FEED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15A105-88C7-4BF3-B02C-BEFF378CA612}"/>
              </a:ext>
            </a:extLst>
          </p:cNvPr>
          <p:cNvSpPr>
            <a:spLocks noGrp="1"/>
          </p:cNvSpPr>
          <p:nvPr>
            <p:ph type="dt" sz="half" idx="10"/>
          </p:nvPr>
        </p:nvSpPr>
        <p:spPr/>
        <p:txBody>
          <a:bodyPr/>
          <a:lstStyle/>
          <a:p>
            <a:fld id="{9EE300AF-D18F-4737-9215-DDBEB633AFAD}" type="datetimeFigureOut">
              <a:rPr lang="en-US" smtClean="0"/>
              <a:t>12/2/2022</a:t>
            </a:fld>
            <a:endParaRPr lang="en-US"/>
          </a:p>
        </p:txBody>
      </p:sp>
      <p:sp>
        <p:nvSpPr>
          <p:cNvPr id="5" name="Footer Placeholder 4">
            <a:extLst>
              <a:ext uri="{FF2B5EF4-FFF2-40B4-BE49-F238E27FC236}">
                <a16:creationId xmlns:a16="http://schemas.microsoft.com/office/drawing/2014/main" id="{47A15B51-1C99-461C-A340-CEFB405E19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BE4D31-6C61-4EA0-8A75-DAB94F8C2905}"/>
              </a:ext>
            </a:extLst>
          </p:cNvPr>
          <p:cNvSpPr>
            <a:spLocks noGrp="1"/>
          </p:cNvSpPr>
          <p:nvPr>
            <p:ph type="sldNum" sz="quarter" idx="12"/>
          </p:nvPr>
        </p:nvSpPr>
        <p:spPr/>
        <p:txBody>
          <a:bodyPr/>
          <a:lstStyle/>
          <a:p>
            <a:fld id="{1AE0BD29-A408-46FF-8D42-C540C0E5FFDA}" type="slidenum">
              <a:rPr lang="en-US" smtClean="0"/>
              <a:t>‹#›</a:t>
            </a:fld>
            <a:endParaRPr lang="en-US"/>
          </a:p>
        </p:txBody>
      </p:sp>
    </p:spTree>
    <p:extLst>
      <p:ext uri="{BB962C8B-B14F-4D97-AF65-F5344CB8AC3E}">
        <p14:creationId xmlns:p14="http://schemas.microsoft.com/office/powerpoint/2010/main" val="1707589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B2561-768B-47D0-B1BC-C93AC861A8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44DD87-D2FA-4D3A-89CF-D1905BE1EE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136C13-92FB-484C-8294-549E161F758C}"/>
              </a:ext>
            </a:extLst>
          </p:cNvPr>
          <p:cNvSpPr>
            <a:spLocks noGrp="1"/>
          </p:cNvSpPr>
          <p:nvPr>
            <p:ph type="dt" sz="half" idx="10"/>
          </p:nvPr>
        </p:nvSpPr>
        <p:spPr/>
        <p:txBody>
          <a:bodyPr/>
          <a:lstStyle/>
          <a:p>
            <a:fld id="{9EE300AF-D18F-4737-9215-DDBEB633AFAD}" type="datetimeFigureOut">
              <a:rPr lang="en-US" smtClean="0"/>
              <a:t>12/2/2022</a:t>
            </a:fld>
            <a:endParaRPr lang="en-US"/>
          </a:p>
        </p:txBody>
      </p:sp>
      <p:sp>
        <p:nvSpPr>
          <p:cNvPr id="5" name="Footer Placeholder 4">
            <a:extLst>
              <a:ext uri="{FF2B5EF4-FFF2-40B4-BE49-F238E27FC236}">
                <a16:creationId xmlns:a16="http://schemas.microsoft.com/office/drawing/2014/main" id="{2E2017AE-DDFE-4EF1-877D-1412F244F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3EDED5-98E3-4975-9B33-0F651D605A75}"/>
              </a:ext>
            </a:extLst>
          </p:cNvPr>
          <p:cNvSpPr>
            <a:spLocks noGrp="1"/>
          </p:cNvSpPr>
          <p:nvPr>
            <p:ph type="sldNum" sz="quarter" idx="12"/>
          </p:nvPr>
        </p:nvSpPr>
        <p:spPr/>
        <p:txBody>
          <a:bodyPr/>
          <a:lstStyle/>
          <a:p>
            <a:fld id="{1AE0BD29-A408-46FF-8D42-C540C0E5FFDA}" type="slidenum">
              <a:rPr lang="en-US" smtClean="0"/>
              <a:t>‹#›</a:t>
            </a:fld>
            <a:endParaRPr lang="en-US"/>
          </a:p>
        </p:txBody>
      </p:sp>
    </p:spTree>
    <p:extLst>
      <p:ext uri="{BB962C8B-B14F-4D97-AF65-F5344CB8AC3E}">
        <p14:creationId xmlns:p14="http://schemas.microsoft.com/office/powerpoint/2010/main" val="612121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42541-75BB-4C19-B8DA-4E30710D87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2645CC2-8105-42DA-B1BD-4E8AED4779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43560F-2CE1-4D64-90B2-12E9569C4CBC}"/>
              </a:ext>
            </a:extLst>
          </p:cNvPr>
          <p:cNvSpPr>
            <a:spLocks noGrp="1"/>
          </p:cNvSpPr>
          <p:nvPr>
            <p:ph type="dt" sz="half" idx="10"/>
          </p:nvPr>
        </p:nvSpPr>
        <p:spPr/>
        <p:txBody>
          <a:bodyPr/>
          <a:lstStyle/>
          <a:p>
            <a:fld id="{9EE300AF-D18F-4737-9215-DDBEB633AFAD}" type="datetimeFigureOut">
              <a:rPr lang="en-US" smtClean="0"/>
              <a:t>12/2/2022</a:t>
            </a:fld>
            <a:endParaRPr lang="en-US"/>
          </a:p>
        </p:txBody>
      </p:sp>
      <p:sp>
        <p:nvSpPr>
          <p:cNvPr id="5" name="Footer Placeholder 4">
            <a:extLst>
              <a:ext uri="{FF2B5EF4-FFF2-40B4-BE49-F238E27FC236}">
                <a16:creationId xmlns:a16="http://schemas.microsoft.com/office/drawing/2014/main" id="{67A927A0-40D1-4081-94C2-C88A6EC204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09CD1C-12E1-405A-A0DE-15B0A2A224FA}"/>
              </a:ext>
            </a:extLst>
          </p:cNvPr>
          <p:cNvSpPr>
            <a:spLocks noGrp="1"/>
          </p:cNvSpPr>
          <p:nvPr>
            <p:ph type="sldNum" sz="quarter" idx="12"/>
          </p:nvPr>
        </p:nvSpPr>
        <p:spPr/>
        <p:txBody>
          <a:bodyPr/>
          <a:lstStyle/>
          <a:p>
            <a:fld id="{1AE0BD29-A408-46FF-8D42-C540C0E5FFDA}" type="slidenum">
              <a:rPr lang="en-US" smtClean="0"/>
              <a:t>‹#›</a:t>
            </a:fld>
            <a:endParaRPr lang="en-US"/>
          </a:p>
        </p:txBody>
      </p:sp>
    </p:spTree>
    <p:extLst>
      <p:ext uri="{BB962C8B-B14F-4D97-AF65-F5344CB8AC3E}">
        <p14:creationId xmlns:p14="http://schemas.microsoft.com/office/powerpoint/2010/main" val="594964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D1413-7D36-4C6B-8838-633C10DE12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90A652-3A4A-44E5-B43C-41F265F90D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44F7AEF-37A7-4131-9E8E-885AD053D9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9A99C9-992A-4310-B0F0-1E5E2EF1A3DB}"/>
              </a:ext>
            </a:extLst>
          </p:cNvPr>
          <p:cNvSpPr>
            <a:spLocks noGrp="1"/>
          </p:cNvSpPr>
          <p:nvPr>
            <p:ph type="dt" sz="half" idx="10"/>
          </p:nvPr>
        </p:nvSpPr>
        <p:spPr/>
        <p:txBody>
          <a:bodyPr/>
          <a:lstStyle/>
          <a:p>
            <a:fld id="{9EE300AF-D18F-4737-9215-DDBEB633AFAD}" type="datetimeFigureOut">
              <a:rPr lang="en-US" smtClean="0"/>
              <a:t>12/2/2022</a:t>
            </a:fld>
            <a:endParaRPr lang="en-US"/>
          </a:p>
        </p:txBody>
      </p:sp>
      <p:sp>
        <p:nvSpPr>
          <p:cNvPr id="6" name="Footer Placeholder 5">
            <a:extLst>
              <a:ext uri="{FF2B5EF4-FFF2-40B4-BE49-F238E27FC236}">
                <a16:creationId xmlns:a16="http://schemas.microsoft.com/office/drawing/2014/main" id="{D2BC0C0E-8540-446C-A4E3-64A42FC474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11B8B1-CA07-40AE-801F-3295F4F86746}"/>
              </a:ext>
            </a:extLst>
          </p:cNvPr>
          <p:cNvSpPr>
            <a:spLocks noGrp="1"/>
          </p:cNvSpPr>
          <p:nvPr>
            <p:ph type="sldNum" sz="quarter" idx="12"/>
          </p:nvPr>
        </p:nvSpPr>
        <p:spPr/>
        <p:txBody>
          <a:bodyPr/>
          <a:lstStyle/>
          <a:p>
            <a:fld id="{1AE0BD29-A408-46FF-8D42-C540C0E5FFDA}" type="slidenum">
              <a:rPr lang="en-US" smtClean="0"/>
              <a:t>‹#›</a:t>
            </a:fld>
            <a:endParaRPr lang="en-US"/>
          </a:p>
        </p:txBody>
      </p:sp>
    </p:spTree>
    <p:extLst>
      <p:ext uri="{BB962C8B-B14F-4D97-AF65-F5344CB8AC3E}">
        <p14:creationId xmlns:p14="http://schemas.microsoft.com/office/powerpoint/2010/main" val="1578482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5D41E-856C-4601-9D97-2FDF6ECBEF6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9FA7088-B7DD-451E-9E8B-6669BAC8B5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DEDEFE-036E-4AE8-9827-443CE15FAF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C18A11F-C7A8-4BC5-92A4-F698B76364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3BB76E-8CFF-4175-A992-907FE38CDD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0DC192-27F8-4F8A-8C6A-7E36198CE190}"/>
              </a:ext>
            </a:extLst>
          </p:cNvPr>
          <p:cNvSpPr>
            <a:spLocks noGrp="1"/>
          </p:cNvSpPr>
          <p:nvPr>
            <p:ph type="dt" sz="half" idx="10"/>
          </p:nvPr>
        </p:nvSpPr>
        <p:spPr/>
        <p:txBody>
          <a:bodyPr/>
          <a:lstStyle/>
          <a:p>
            <a:fld id="{9EE300AF-D18F-4737-9215-DDBEB633AFAD}" type="datetimeFigureOut">
              <a:rPr lang="en-US" smtClean="0"/>
              <a:t>12/2/2022</a:t>
            </a:fld>
            <a:endParaRPr lang="en-US"/>
          </a:p>
        </p:txBody>
      </p:sp>
      <p:sp>
        <p:nvSpPr>
          <p:cNvPr id="8" name="Footer Placeholder 7">
            <a:extLst>
              <a:ext uri="{FF2B5EF4-FFF2-40B4-BE49-F238E27FC236}">
                <a16:creationId xmlns:a16="http://schemas.microsoft.com/office/drawing/2014/main" id="{6644EEC6-C75D-44D8-9DA5-8EF9A5ECDFE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01A3AD4-97A7-4784-B0C9-429E9E8BFE43}"/>
              </a:ext>
            </a:extLst>
          </p:cNvPr>
          <p:cNvSpPr>
            <a:spLocks noGrp="1"/>
          </p:cNvSpPr>
          <p:nvPr>
            <p:ph type="sldNum" sz="quarter" idx="12"/>
          </p:nvPr>
        </p:nvSpPr>
        <p:spPr/>
        <p:txBody>
          <a:bodyPr/>
          <a:lstStyle/>
          <a:p>
            <a:fld id="{1AE0BD29-A408-46FF-8D42-C540C0E5FFDA}" type="slidenum">
              <a:rPr lang="en-US" smtClean="0"/>
              <a:t>‹#›</a:t>
            </a:fld>
            <a:endParaRPr lang="en-US"/>
          </a:p>
        </p:txBody>
      </p:sp>
    </p:spTree>
    <p:extLst>
      <p:ext uri="{BB962C8B-B14F-4D97-AF65-F5344CB8AC3E}">
        <p14:creationId xmlns:p14="http://schemas.microsoft.com/office/powerpoint/2010/main" val="1329553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2349D-A5FA-4C00-8EA3-EE723C90CD7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87AA535-B827-4108-89B3-020D61858166}"/>
              </a:ext>
            </a:extLst>
          </p:cNvPr>
          <p:cNvSpPr>
            <a:spLocks noGrp="1"/>
          </p:cNvSpPr>
          <p:nvPr>
            <p:ph type="dt" sz="half" idx="10"/>
          </p:nvPr>
        </p:nvSpPr>
        <p:spPr/>
        <p:txBody>
          <a:bodyPr/>
          <a:lstStyle/>
          <a:p>
            <a:fld id="{9EE300AF-D18F-4737-9215-DDBEB633AFAD}" type="datetimeFigureOut">
              <a:rPr lang="en-US" smtClean="0"/>
              <a:t>12/2/2022</a:t>
            </a:fld>
            <a:endParaRPr lang="en-US"/>
          </a:p>
        </p:txBody>
      </p:sp>
      <p:sp>
        <p:nvSpPr>
          <p:cNvPr id="4" name="Footer Placeholder 3">
            <a:extLst>
              <a:ext uri="{FF2B5EF4-FFF2-40B4-BE49-F238E27FC236}">
                <a16:creationId xmlns:a16="http://schemas.microsoft.com/office/drawing/2014/main" id="{99D46407-3023-4104-BE72-A0065A0409E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57BBAD5-FE43-4FD0-80FA-4097B6FA0C69}"/>
              </a:ext>
            </a:extLst>
          </p:cNvPr>
          <p:cNvSpPr>
            <a:spLocks noGrp="1"/>
          </p:cNvSpPr>
          <p:nvPr>
            <p:ph type="sldNum" sz="quarter" idx="12"/>
          </p:nvPr>
        </p:nvSpPr>
        <p:spPr/>
        <p:txBody>
          <a:bodyPr/>
          <a:lstStyle/>
          <a:p>
            <a:fld id="{1AE0BD29-A408-46FF-8D42-C540C0E5FFDA}" type="slidenum">
              <a:rPr lang="en-US" smtClean="0"/>
              <a:t>‹#›</a:t>
            </a:fld>
            <a:endParaRPr lang="en-US"/>
          </a:p>
        </p:txBody>
      </p:sp>
    </p:spTree>
    <p:extLst>
      <p:ext uri="{BB962C8B-B14F-4D97-AF65-F5344CB8AC3E}">
        <p14:creationId xmlns:p14="http://schemas.microsoft.com/office/powerpoint/2010/main" val="1480831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C47139-BA2E-4CB0-878A-C92C3FA53C98}"/>
              </a:ext>
            </a:extLst>
          </p:cNvPr>
          <p:cNvSpPr>
            <a:spLocks noGrp="1"/>
          </p:cNvSpPr>
          <p:nvPr>
            <p:ph type="dt" sz="half" idx="10"/>
          </p:nvPr>
        </p:nvSpPr>
        <p:spPr/>
        <p:txBody>
          <a:bodyPr/>
          <a:lstStyle/>
          <a:p>
            <a:fld id="{9EE300AF-D18F-4737-9215-DDBEB633AFAD}" type="datetimeFigureOut">
              <a:rPr lang="en-US" smtClean="0"/>
              <a:t>12/2/2022</a:t>
            </a:fld>
            <a:endParaRPr lang="en-US"/>
          </a:p>
        </p:txBody>
      </p:sp>
      <p:sp>
        <p:nvSpPr>
          <p:cNvPr id="3" name="Footer Placeholder 2">
            <a:extLst>
              <a:ext uri="{FF2B5EF4-FFF2-40B4-BE49-F238E27FC236}">
                <a16:creationId xmlns:a16="http://schemas.microsoft.com/office/drawing/2014/main" id="{152027E6-D45C-4D2E-91F1-E281A8A7865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47DEAAD-ECC9-44AF-83B7-55D44120E67F}"/>
              </a:ext>
            </a:extLst>
          </p:cNvPr>
          <p:cNvSpPr>
            <a:spLocks noGrp="1"/>
          </p:cNvSpPr>
          <p:nvPr>
            <p:ph type="sldNum" sz="quarter" idx="12"/>
          </p:nvPr>
        </p:nvSpPr>
        <p:spPr/>
        <p:txBody>
          <a:bodyPr/>
          <a:lstStyle/>
          <a:p>
            <a:fld id="{1AE0BD29-A408-46FF-8D42-C540C0E5FFDA}" type="slidenum">
              <a:rPr lang="en-US" smtClean="0"/>
              <a:t>‹#›</a:t>
            </a:fld>
            <a:endParaRPr lang="en-US"/>
          </a:p>
        </p:txBody>
      </p:sp>
    </p:spTree>
    <p:extLst>
      <p:ext uri="{BB962C8B-B14F-4D97-AF65-F5344CB8AC3E}">
        <p14:creationId xmlns:p14="http://schemas.microsoft.com/office/powerpoint/2010/main" val="1838298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AD8BA-1841-4329-A45E-190E0EB4AB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09E7ABB-4179-42BE-908D-319DC2995E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F650AF-2EC3-4D87-B73D-5A519AFE12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84CF8F-9C1C-48E4-A132-9F4727F6D1BF}"/>
              </a:ext>
            </a:extLst>
          </p:cNvPr>
          <p:cNvSpPr>
            <a:spLocks noGrp="1"/>
          </p:cNvSpPr>
          <p:nvPr>
            <p:ph type="dt" sz="half" idx="10"/>
          </p:nvPr>
        </p:nvSpPr>
        <p:spPr/>
        <p:txBody>
          <a:bodyPr/>
          <a:lstStyle/>
          <a:p>
            <a:fld id="{9EE300AF-D18F-4737-9215-DDBEB633AFAD}" type="datetimeFigureOut">
              <a:rPr lang="en-US" smtClean="0"/>
              <a:t>12/2/2022</a:t>
            </a:fld>
            <a:endParaRPr lang="en-US"/>
          </a:p>
        </p:txBody>
      </p:sp>
      <p:sp>
        <p:nvSpPr>
          <p:cNvPr id="6" name="Footer Placeholder 5">
            <a:extLst>
              <a:ext uri="{FF2B5EF4-FFF2-40B4-BE49-F238E27FC236}">
                <a16:creationId xmlns:a16="http://schemas.microsoft.com/office/drawing/2014/main" id="{198D3FE6-4BDF-4B65-B249-7861D62C7B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6DF3B0-573E-4A10-97EB-FD84D5FCC9EB}"/>
              </a:ext>
            </a:extLst>
          </p:cNvPr>
          <p:cNvSpPr>
            <a:spLocks noGrp="1"/>
          </p:cNvSpPr>
          <p:nvPr>
            <p:ph type="sldNum" sz="quarter" idx="12"/>
          </p:nvPr>
        </p:nvSpPr>
        <p:spPr/>
        <p:txBody>
          <a:bodyPr/>
          <a:lstStyle/>
          <a:p>
            <a:fld id="{1AE0BD29-A408-46FF-8D42-C540C0E5FFDA}" type="slidenum">
              <a:rPr lang="en-US" smtClean="0"/>
              <a:t>‹#›</a:t>
            </a:fld>
            <a:endParaRPr lang="en-US"/>
          </a:p>
        </p:txBody>
      </p:sp>
    </p:spTree>
    <p:extLst>
      <p:ext uri="{BB962C8B-B14F-4D97-AF65-F5344CB8AC3E}">
        <p14:creationId xmlns:p14="http://schemas.microsoft.com/office/powerpoint/2010/main" val="2536831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49C72-BBB3-4EF0-A84E-CD4DEFC006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62DF5C8-32D6-4B4D-901C-BD357EDB6F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2378705-C9C3-43B3-8B0A-1C2D6A77D9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ED5DA1-4A31-48EF-941F-9FE3443FD7F3}"/>
              </a:ext>
            </a:extLst>
          </p:cNvPr>
          <p:cNvSpPr>
            <a:spLocks noGrp="1"/>
          </p:cNvSpPr>
          <p:nvPr>
            <p:ph type="dt" sz="half" idx="10"/>
          </p:nvPr>
        </p:nvSpPr>
        <p:spPr/>
        <p:txBody>
          <a:bodyPr/>
          <a:lstStyle/>
          <a:p>
            <a:fld id="{9EE300AF-D18F-4737-9215-DDBEB633AFAD}" type="datetimeFigureOut">
              <a:rPr lang="en-US" smtClean="0"/>
              <a:t>12/2/2022</a:t>
            </a:fld>
            <a:endParaRPr lang="en-US"/>
          </a:p>
        </p:txBody>
      </p:sp>
      <p:sp>
        <p:nvSpPr>
          <p:cNvPr id="6" name="Footer Placeholder 5">
            <a:extLst>
              <a:ext uri="{FF2B5EF4-FFF2-40B4-BE49-F238E27FC236}">
                <a16:creationId xmlns:a16="http://schemas.microsoft.com/office/drawing/2014/main" id="{28CD2A75-E370-4969-80B4-D03ED1663C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5B37DC-E1FE-4894-95E6-89B39AA63950}"/>
              </a:ext>
            </a:extLst>
          </p:cNvPr>
          <p:cNvSpPr>
            <a:spLocks noGrp="1"/>
          </p:cNvSpPr>
          <p:nvPr>
            <p:ph type="sldNum" sz="quarter" idx="12"/>
          </p:nvPr>
        </p:nvSpPr>
        <p:spPr/>
        <p:txBody>
          <a:bodyPr/>
          <a:lstStyle/>
          <a:p>
            <a:fld id="{1AE0BD29-A408-46FF-8D42-C540C0E5FFDA}" type="slidenum">
              <a:rPr lang="en-US" smtClean="0"/>
              <a:t>‹#›</a:t>
            </a:fld>
            <a:endParaRPr lang="en-US"/>
          </a:p>
        </p:txBody>
      </p:sp>
    </p:spTree>
    <p:extLst>
      <p:ext uri="{BB962C8B-B14F-4D97-AF65-F5344CB8AC3E}">
        <p14:creationId xmlns:p14="http://schemas.microsoft.com/office/powerpoint/2010/main" val="4198274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AF3F33-BE29-476E-B665-5D6E2DD676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C0E5BD7-7607-4DEA-91FD-D120ACADA2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36861A-9D91-43EC-8854-96AB4C5910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E300AF-D18F-4737-9215-DDBEB633AFAD}" type="datetimeFigureOut">
              <a:rPr lang="en-US" smtClean="0"/>
              <a:t>12/2/2022</a:t>
            </a:fld>
            <a:endParaRPr lang="en-US"/>
          </a:p>
        </p:txBody>
      </p:sp>
      <p:sp>
        <p:nvSpPr>
          <p:cNvPr id="5" name="Footer Placeholder 4">
            <a:extLst>
              <a:ext uri="{FF2B5EF4-FFF2-40B4-BE49-F238E27FC236}">
                <a16:creationId xmlns:a16="http://schemas.microsoft.com/office/drawing/2014/main" id="{A4E4EFE8-3CB9-4150-A432-E7ED01AC7F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5B4D745-06DA-4BC3-921B-FE73563D72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E0BD29-A408-46FF-8D42-C540C0E5FFDA}" type="slidenum">
              <a:rPr lang="en-US" smtClean="0"/>
              <a:t>‹#›</a:t>
            </a:fld>
            <a:endParaRPr lang="en-US"/>
          </a:p>
        </p:txBody>
      </p:sp>
    </p:spTree>
    <p:extLst>
      <p:ext uri="{BB962C8B-B14F-4D97-AF65-F5344CB8AC3E}">
        <p14:creationId xmlns:p14="http://schemas.microsoft.com/office/powerpoint/2010/main" val="22584199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A4FB2F3E-259B-4650-B258-F09745BAA8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9" name="Group 138">
            <a:extLst>
              <a:ext uri="{FF2B5EF4-FFF2-40B4-BE49-F238E27FC236}">
                <a16:creationId xmlns:a16="http://schemas.microsoft.com/office/drawing/2014/main" id="{084C5BAC-71DF-48C0-AB51-699516D3BE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a:noFill/>
        </p:grpSpPr>
        <p:sp>
          <p:nvSpPr>
            <p:cNvPr id="140" name="Freeform 5">
              <a:extLst>
                <a:ext uri="{FF2B5EF4-FFF2-40B4-BE49-F238E27FC236}">
                  <a16:creationId xmlns:a16="http://schemas.microsoft.com/office/drawing/2014/main" id="{6742FA10-28D2-4023-A08B-427E93706E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17000"/>
                </a:schemeClr>
              </a:solidFill>
              <a:prstDash val="solid"/>
              <a:miter lim="800000"/>
              <a:headEnd/>
              <a:tailEnd/>
            </a:ln>
          </p:spPr>
        </p:sp>
        <p:sp>
          <p:nvSpPr>
            <p:cNvPr id="159" name="Freeform 6">
              <a:extLst>
                <a:ext uri="{FF2B5EF4-FFF2-40B4-BE49-F238E27FC236}">
                  <a16:creationId xmlns:a16="http://schemas.microsoft.com/office/drawing/2014/main" id="{BC497CE0-1368-4C66-923F-CA97C35ED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p:spPr>
        </p:sp>
        <p:sp>
          <p:nvSpPr>
            <p:cNvPr id="142" name="Freeform 7">
              <a:extLst>
                <a:ext uri="{FF2B5EF4-FFF2-40B4-BE49-F238E27FC236}">
                  <a16:creationId xmlns:a16="http://schemas.microsoft.com/office/drawing/2014/main" id="{F96D638D-D7BB-43E9-BC7A-6FBBDB507B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18000"/>
                </a:schemeClr>
              </a:solidFill>
              <a:prstDash val="dash"/>
              <a:miter lim="800000"/>
              <a:headEnd/>
              <a:tailEnd/>
            </a:ln>
          </p:spPr>
        </p:sp>
        <p:sp>
          <p:nvSpPr>
            <p:cNvPr id="143" name="Freeform 8">
              <a:extLst>
                <a:ext uri="{FF2B5EF4-FFF2-40B4-BE49-F238E27FC236}">
                  <a16:creationId xmlns:a16="http://schemas.microsoft.com/office/drawing/2014/main" id="{207DB018-8F92-42DF-A1CA-065C774E68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15000"/>
                </a:schemeClr>
              </a:solidFill>
              <a:prstDash val="solid"/>
              <a:miter lim="800000"/>
              <a:headEnd/>
              <a:tailEnd/>
            </a:ln>
          </p:spPr>
        </p:sp>
        <p:sp>
          <p:nvSpPr>
            <p:cNvPr id="144" name="Freeform 9">
              <a:extLst>
                <a:ext uri="{FF2B5EF4-FFF2-40B4-BE49-F238E27FC236}">
                  <a16:creationId xmlns:a16="http://schemas.microsoft.com/office/drawing/2014/main" id="{BB2A6006-A798-4927-B799-42A45D5B1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15000"/>
                </a:schemeClr>
              </a:solidFill>
              <a:prstDash val="solid"/>
              <a:miter lim="800000"/>
              <a:headEnd/>
              <a:tailEnd/>
            </a:ln>
          </p:spPr>
        </p:sp>
        <p:sp>
          <p:nvSpPr>
            <p:cNvPr id="161" name="Freeform 10">
              <a:extLst>
                <a:ext uri="{FF2B5EF4-FFF2-40B4-BE49-F238E27FC236}">
                  <a16:creationId xmlns:a16="http://schemas.microsoft.com/office/drawing/2014/main" id="{3F6DB3F4-548A-4D02-A6CC-D5275E6C85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14000"/>
                </a:schemeClr>
              </a:solidFill>
              <a:prstDash val="solid"/>
              <a:miter lim="800000"/>
              <a:headEnd/>
              <a:tailEnd/>
            </a:ln>
          </p:spPr>
        </p:sp>
        <p:sp>
          <p:nvSpPr>
            <p:cNvPr id="162" name="Freeform 11">
              <a:extLst>
                <a:ext uri="{FF2B5EF4-FFF2-40B4-BE49-F238E27FC236}">
                  <a16:creationId xmlns:a16="http://schemas.microsoft.com/office/drawing/2014/main" id="{2D9F4A59-DDA2-427E-802B-9056AD99C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13000"/>
                </a:schemeClr>
              </a:solidFill>
              <a:prstDash val="solid"/>
              <a:miter lim="800000"/>
              <a:headEnd/>
              <a:tailEnd/>
            </a:ln>
          </p:spPr>
        </p:sp>
        <p:sp>
          <p:nvSpPr>
            <p:cNvPr id="147" name="Freeform 12">
              <a:extLst>
                <a:ext uri="{FF2B5EF4-FFF2-40B4-BE49-F238E27FC236}">
                  <a16:creationId xmlns:a16="http://schemas.microsoft.com/office/drawing/2014/main" id="{BF086A79-DD15-4D5E-A197-9ADE0ACFD1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13000"/>
                </a:schemeClr>
              </a:solidFill>
              <a:prstDash val="solid"/>
              <a:miter lim="800000"/>
              <a:headEnd/>
              <a:tailEnd/>
            </a:ln>
          </p:spPr>
        </p:sp>
        <p:sp>
          <p:nvSpPr>
            <p:cNvPr id="148" name="Freeform 13">
              <a:extLst>
                <a:ext uri="{FF2B5EF4-FFF2-40B4-BE49-F238E27FC236}">
                  <a16:creationId xmlns:a16="http://schemas.microsoft.com/office/drawing/2014/main" id="{CCB86A9C-D602-4645-AF2E-7BADDF1E9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12000"/>
                </a:schemeClr>
              </a:solidFill>
              <a:prstDash val="dash"/>
              <a:miter lim="800000"/>
              <a:headEnd/>
              <a:tailEnd/>
            </a:ln>
          </p:spPr>
        </p:sp>
        <p:sp>
          <p:nvSpPr>
            <p:cNvPr id="149" name="Freeform 14">
              <a:extLst>
                <a:ext uri="{FF2B5EF4-FFF2-40B4-BE49-F238E27FC236}">
                  <a16:creationId xmlns:a16="http://schemas.microsoft.com/office/drawing/2014/main" id="{21C6649F-C4FA-423E-A09A-1B286FAE29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12000"/>
                </a:schemeClr>
              </a:solidFill>
              <a:prstDash val="dash"/>
              <a:miter lim="800000"/>
              <a:headEnd/>
              <a:tailEnd/>
            </a:ln>
          </p:spPr>
        </p:sp>
        <p:sp>
          <p:nvSpPr>
            <p:cNvPr id="150" name="Freeform 15">
              <a:extLst>
                <a:ext uri="{FF2B5EF4-FFF2-40B4-BE49-F238E27FC236}">
                  <a16:creationId xmlns:a16="http://schemas.microsoft.com/office/drawing/2014/main" id="{F00891A4-E0CB-4F23-AD2A-4A21087532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12000"/>
                </a:schemeClr>
              </a:solidFill>
              <a:prstDash val="dashDot"/>
              <a:miter lim="800000"/>
              <a:headEnd/>
              <a:tailEnd/>
            </a:ln>
          </p:spPr>
        </p:sp>
        <p:sp>
          <p:nvSpPr>
            <p:cNvPr id="151" name="Freeform 16">
              <a:extLst>
                <a:ext uri="{FF2B5EF4-FFF2-40B4-BE49-F238E27FC236}">
                  <a16:creationId xmlns:a16="http://schemas.microsoft.com/office/drawing/2014/main" id="{0688C71A-541C-4CD1-9821-92958FFC0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12000"/>
                </a:schemeClr>
              </a:solidFill>
              <a:prstDash val="dashDot"/>
              <a:miter lim="800000"/>
              <a:headEnd/>
              <a:tailEnd/>
            </a:ln>
          </p:spPr>
        </p:sp>
        <p:sp>
          <p:nvSpPr>
            <p:cNvPr id="152" name="Freeform 17">
              <a:extLst>
                <a:ext uri="{FF2B5EF4-FFF2-40B4-BE49-F238E27FC236}">
                  <a16:creationId xmlns:a16="http://schemas.microsoft.com/office/drawing/2014/main" id="{B5F5BDE4-42C0-4408-B6A9-B35D037F15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12000"/>
                </a:schemeClr>
              </a:solidFill>
              <a:prstDash val="solid"/>
              <a:miter lim="800000"/>
              <a:headEnd/>
              <a:tailEnd/>
            </a:ln>
          </p:spPr>
        </p:sp>
        <p:sp>
          <p:nvSpPr>
            <p:cNvPr id="153" name="Freeform 18">
              <a:extLst>
                <a:ext uri="{FF2B5EF4-FFF2-40B4-BE49-F238E27FC236}">
                  <a16:creationId xmlns:a16="http://schemas.microsoft.com/office/drawing/2014/main" id="{B215F5C9-B825-47D1-8E5B-AE5BE61A40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12000"/>
                </a:schemeClr>
              </a:solidFill>
              <a:prstDash val="solid"/>
              <a:miter lim="800000"/>
              <a:headEnd/>
              <a:tailEnd/>
            </a:ln>
          </p:spPr>
        </p:sp>
        <p:sp>
          <p:nvSpPr>
            <p:cNvPr id="154" name="Freeform 19">
              <a:extLst>
                <a:ext uri="{FF2B5EF4-FFF2-40B4-BE49-F238E27FC236}">
                  <a16:creationId xmlns:a16="http://schemas.microsoft.com/office/drawing/2014/main" id="{8FDD346A-E62F-4D05-B776-13CE8F35FA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11000"/>
                </a:schemeClr>
              </a:solidFill>
              <a:prstDash val="solid"/>
              <a:miter lim="800000"/>
              <a:headEnd/>
              <a:tailEnd/>
            </a:ln>
          </p:spPr>
        </p:sp>
        <p:sp>
          <p:nvSpPr>
            <p:cNvPr id="155" name="Freeform 20">
              <a:extLst>
                <a:ext uri="{FF2B5EF4-FFF2-40B4-BE49-F238E27FC236}">
                  <a16:creationId xmlns:a16="http://schemas.microsoft.com/office/drawing/2014/main" id="{C1037E36-F1A3-4462-A9C6-C94A781467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11000"/>
                </a:schemeClr>
              </a:solidFill>
              <a:prstDash val="solid"/>
              <a:miter lim="800000"/>
              <a:headEnd/>
              <a:tailEnd/>
            </a:ln>
          </p:spPr>
        </p:sp>
        <p:sp>
          <p:nvSpPr>
            <p:cNvPr id="156" name="Freeform 21">
              <a:extLst>
                <a:ext uri="{FF2B5EF4-FFF2-40B4-BE49-F238E27FC236}">
                  <a16:creationId xmlns:a16="http://schemas.microsoft.com/office/drawing/2014/main" id="{10D539D8-C2C4-45F9-9778-440E86248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10000"/>
                </a:schemeClr>
              </a:solidFill>
              <a:prstDash val="solid"/>
              <a:miter lim="800000"/>
              <a:headEnd/>
              <a:tailEnd/>
            </a:ln>
          </p:spPr>
        </p:sp>
        <p:sp>
          <p:nvSpPr>
            <p:cNvPr id="157" name="Freeform 22">
              <a:extLst>
                <a:ext uri="{FF2B5EF4-FFF2-40B4-BE49-F238E27FC236}">
                  <a16:creationId xmlns:a16="http://schemas.microsoft.com/office/drawing/2014/main" id="{8B003199-95C6-4E08-9D5D-E53DAF421B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10000"/>
                </a:schemeClr>
              </a:solidFill>
              <a:prstDash val="dash"/>
              <a:miter lim="800000"/>
              <a:headEnd/>
              <a:tailEnd/>
            </a:ln>
          </p:spPr>
        </p:sp>
        <p:sp>
          <p:nvSpPr>
            <p:cNvPr id="158" name="Freeform 23">
              <a:extLst>
                <a:ext uri="{FF2B5EF4-FFF2-40B4-BE49-F238E27FC236}">
                  <a16:creationId xmlns:a16="http://schemas.microsoft.com/office/drawing/2014/main" id="{6A2507B4-2AA4-44A1-93B1-D65EC73AF5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10000"/>
                </a:schemeClr>
              </a:solidFill>
              <a:prstDash val="solid"/>
              <a:miter lim="800000"/>
              <a:headEnd/>
              <a:tailEnd/>
            </a:ln>
          </p:spPr>
        </p:sp>
      </p:grpSp>
      <p:sp>
        <p:nvSpPr>
          <p:cNvPr id="2" name="Title 1">
            <a:extLst>
              <a:ext uri="{FF2B5EF4-FFF2-40B4-BE49-F238E27FC236}">
                <a16:creationId xmlns:a16="http://schemas.microsoft.com/office/drawing/2014/main" id="{47059911-A9C8-4CFD-B7A0-02029E7F08EF}"/>
              </a:ext>
            </a:extLst>
          </p:cNvPr>
          <p:cNvSpPr>
            <a:spLocks noGrp="1"/>
          </p:cNvSpPr>
          <p:nvPr>
            <p:ph type="ctrTitle"/>
          </p:nvPr>
        </p:nvSpPr>
        <p:spPr>
          <a:xfrm>
            <a:off x="2002536" y="1261872"/>
            <a:ext cx="8238744" cy="3118104"/>
          </a:xfrm>
        </p:spPr>
        <p:txBody>
          <a:bodyPr>
            <a:normAutofit/>
          </a:bodyPr>
          <a:lstStyle/>
          <a:p>
            <a:pPr algn="l"/>
            <a:r>
              <a:rPr lang="en-US" sz="5300"/>
              <a:t>Google Mobility Data Analysis</a:t>
            </a:r>
            <a:br>
              <a:rPr lang="en-US" sz="5300"/>
            </a:br>
            <a:br>
              <a:rPr lang="en-US" sz="5300"/>
            </a:br>
            <a:r>
              <a:rPr lang="en-US" sz="5300"/>
              <a:t>Canada and Australia</a:t>
            </a:r>
          </a:p>
        </p:txBody>
      </p:sp>
      <p:sp>
        <p:nvSpPr>
          <p:cNvPr id="3" name="Subtitle 2">
            <a:extLst>
              <a:ext uri="{FF2B5EF4-FFF2-40B4-BE49-F238E27FC236}">
                <a16:creationId xmlns:a16="http://schemas.microsoft.com/office/drawing/2014/main" id="{8E5E6E65-9555-4333-9DFA-D822F96A7474}"/>
              </a:ext>
            </a:extLst>
          </p:cNvPr>
          <p:cNvSpPr>
            <a:spLocks noGrp="1"/>
          </p:cNvSpPr>
          <p:nvPr>
            <p:ph type="subTitle" idx="1"/>
          </p:nvPr>
        </p:nvSpPr>
        <p:spPr>
          <a:xfrm>
            <a:off x="2002536" y="4562856"/>
            <a:ext cx="8238744" cy="1225296"/>
          </a:xfrm>
        </p:spPr>
        <p:txBody>
          <a:bodyPr>
            <a:normAutofit/>
          </a:bodyPr>
          <a:lstStyle/>
          <a:p>
            <a:pPr algn="l"/>
            <a:endParaRPr lang="en-US" sz="2000" dirty="0"/>
          </a:p>
        </p:txBody>
      </p:sp>
      <p:sp>
        <p:nvSpPr>
          <p:cNvPr id="160" name="Isosceles Triangle 159">
            <a:extLst>
              <a:ext uri="{FF2B5EF4-FFF2-40B4-BE49-F238E27FC236}">
                <a16:creationId xmlns:a16="http://schemas.microsoft.com/office/drawing/2014/main" id="{83CB2632-0822-4E49-A707-FA1B8A4D0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435823" y="3320139"/>
            <a:ext cx="300774" cy="25928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solidFill>
                <a:schemeClr val="tx1"/>
              </a:solidFill>
            </a:endParaRPr>
          </a:p>
        </p:txBody>
      </p:sp>
    </p:spTree>
    <p:extLst>
      <p:ext uri="{BB962C8B-B14F-4D97-AF65-F5344CB8AC3E}">
        <p14:creationId xmlns:p14="http://schemas.microsoft.com/office/powerpoint/2010/main" val="386388663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2000"/>
                                  </p:stCondLst>
                                  <p:endCondLst>
                                    <p:cond evt="begin" delay="0">
                                      <p:tn val="5"/>
                                    </p:cond>
                                  </p:end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9" name="Rectangle 68">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9B0C2F1-05AF-40E1-94A7-C5FC75750BD2}"/>
              </a:ext>
            </a:extLst>
          </p:cNvPr>
          <p:cNvSpPr>
            <a:spLocks noGrp="1"/>
          </p:cNvSpPr>
          <p:nvPr>
            <p:ph type="title"/>
          </p:nvPr>
        </p:nvSpPr>
        <p:spPr>
          <a:xfrm>
            <a:off x="841247" y="978619"/>
            <a:ext cx="3410712" cy="1106424"/>
          </a:xfrm>
        </p:spPr>
        <p:txBody>
          <a:bodyPr>
            <a:normAutofit/>
          </a:bodyPr>
          <a:lstStyle/>
          <a:p>
            <a:r>
              <a:rPr lang="en-US" sz="2800" dirty="0"/>
              <a:t>Transit Stations</a:t>
            </a:r>
          </a:p>
        </p:txBody>
      </p:sp>
      <p:sp>
        <p:nvSpPr>
          <p:cNvPr id="71" name="Rectangle 70">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3" name="Rectangle 72">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Content Placeholder 8">
            <a:extLst>
              <a:ext uri="{FF2B5EF4-FFF2-40B4-BE49-F238E27FC236}">
                <a16:creationId xmlns:a16="http://schemas.microsoft.com/office/drawing/2014/main" id="{EEDA3E14-DD58-0FE7-FC90-DDBEA285B409}"/>
              </a:ext>
            </a:extLst>
          </p:cNvPr>
          <p:cNvSpPr>
            <a:spLocks noGrp="1"/>
          </p:cNvSpPr>
          <p:nvPr>
            <p:ph idx="1"/>
          </p:nvPr>
        </p:nvSpPr>
        <p:spPr>
          <a:xfrm>
            <a:off x="841248" y="2252870"/>
            <a:ext cx="3412219" cy="3560251"/>
          </a:xfrm>
        </p:spPr>
        <p:txBody>
          <a:bodyPr>
            <a:normAutofit/>
          </a:bodyPr>
          <a:lstStyle/>
          <a:p>
            <a:r>
              <a:rPr lang="en-US" sz="1500" dirty="0"/>
              <a:t>Throughout the time period of 2020-2022, the mobility trend at the transit stations is the only place where the level is extremely lower than the baseline.</a:t>
            </a:r>
          </a:p>
          <a:p>
            <a:r>
              <a:rPr lang="en-US" sz="1500" dirty="0"/>
              <a:t>Limited mobility is a typical trend observed in both countries at transit stations.</a:t>
            </a:r>
          </a:p>
          <a:p>
            <a:r>
              <a:rPr lang="en-US" sz="1500" dirty="0"/>
              <a:t>The current rate of mobility is still nowhere near that of before the pandemic.</a:t>
            </a:r>
          </a:p>
          <a:p>
            <a:r>
              <a:rPr lang="en-US" sz="1500" dirty="0"/>
              <a:t>The most likely explanation is that mobility at transit stations is directly associated with mobility at other places.</a:t>
            </a:r>
          </a:p>
        </p:txBody>
      </p:sp>
      <p:pic>
        <p:nvPicPr>
          <p:cNvPr id="10" name="Content Placeholder 4" descr="Chart, line chart&#10;&#10;Description automatically generated">
            <a:extLst>
              <a:ext uri="{FF2B5EF4-FFF2-40B4-BE49-F238E27FC236}">
                <a16:creationId xmlns:a16="http://schemas.microsoft.com/office/drawing/2014/main" id="{EC13815F-2464-413B-AFC8-38663330B4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4242" y="633619"/>
            <a:ext cx="6912473" cy="5495925"/>
          </a:xfrm>
          <a:prstGeom prst="rect">
            <a:avLst/>
          </a:prstGeom>
        </p:spPr>
      </p:pic>
    </p:spTree>
    <p:extLst>
      <p:ext uri="{BB962C8B-B14F-4D97-AF65-F5344CB8AC3E}">
        <p14:creationId xmlns:p14="http://schemas.microsoft.com/office/powerpoint/2010/main" val="3542402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5116E49A-CA4D-4983-969D-19FE3C55F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0" name="Rectangle 69">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03041"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9B0C2F1-05AF-40E1-94A7-C5FC75750BD2}"/>
              </a:ext>
            </a:extLst>
          </p:cNvPr>
          <p:cNvSpPr>
            <a:spLocks noGrp="1"/>
          </p:cNvSpPr>
          <p:nvPr>
            <p:ph type="title"/>
          </p:nvPr>
        </p:nvSpPr>
        <p:spPr>
          <a:xfrm>
            <a:off x="7938533" y="978619"/>
            <a:ext cx="3404594" cy="1106424"/>
          </a:xfrm>
        </p:spPr>
        <p:txBody>
          <a:bodyPr>
            <a:normAutofit/>
          </a:bodyPr>
          <a:lstStyle/>
          <a:p>
            <a:r>
              <a:rPr lang="en-US" sz="2800" dirty="0"/>
              <a:t>Residential</a:t>
            </a:r>
          </a:p>
        </p:txBody>
      </p:sp>
      <p:pic>
        <p:nvPicPr>
          <p:cNvPr id="4" name="Content Placeholder 3" descr="Chart, line chart, histogram&#10;&#10;Description automatically generated">
            <a:extLst>
              <a:ext uri="{FF2B5EF4-FFF2-40B4-BE49-F238E27FC236}">
                <a16:creationId xmlns:a16="http://schemas.microsoft.com/office/drawing/2014/main" id="{30ED90CA-34EB-4715-BE2F-BF44829C66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480" y="633619"/>
            <a:ext cx="6647688" cy="5495925"/>
          </a:xfrm>
          <a:prstGeom prst="rect">
            <a:avLst/>
          </a:prstGeom>
        </p:spPr>
      </p:pic>
      <p:sp>
        <p:nvSpPr>
          <p:cNvPr id="72" name="Rectangle 71">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39033" y="1181536"/>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4" name="Rectangle 73">
            <a:extLst>
              <a:ext uri="{FF2B5EF4-FFF2-40B4-BE49-F238E27FC236}">
                <a16:creationId xmlns:a16="http://schemas.microsoft.com/office/drawing/2014/main" id="{281E2DF8-F6D8-4E5C-B76E-E082FD8C1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5691" y="2095174"/>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5" name="Content Placeholder 64">
            <a:extLst>
              <a:ext uri="{FF2B5EF4-FFF2-40B4-BE49-F238E27FC236}">
                <a16:creationId xmlns:a16="http://schemas.microsoft.com/office/drawing/2014/main" id="{0B2A57E7-8593-AAE6-B424-8B264AC40388}"/>
              </a:ext>
            </a:extLst>
          </p:cNvPr>
          <p:cNvSpPr>
            <a:spLocks noGrp="1"/>
          </p:cNvSpPr>
          <p:nvPr>
            <p:ph idx="1"/>
          </p:nvPr>
        </p:nvSpPr>
        <p:spPr>
          <a:xfrm>
            <a:off x="7938532" y="2252870"/>
            <a:ext cx="3404594" cy="3557016"/>
          </a:xfrm>
        </p:spPr>
        <p:txBody>
          <a:bodyPr>
            <a:normAutofit/>
          </a:bodyPr>
          <a:lstStyle/>
          <a:p>
            <a:r>
              <a:rPr lang="en-US" sz="1500" dirty="0"/>
              <a:t>Since the pandemic began in early 2020, residential mobility has increased all around the world and the same can be seen in the graph for Canada and Australia.</a:t>
            </a:r>
          </a:p>
          <a:p>
            <a:r>
              <a:rPr lang="en-US" sz="1500" dirty="0"/>
              <a:t>Initially, the mobility at residential places climbed by 20%, but the rise has now reduced to around 10%.</a:t>
            </a:r>
          </a:p>
        </p:txBody>
      </p:sp>
    </p:spTree>
    <p:extLst>
      <p:ext uri="{BB962C8B-B14F-4D97-AF65-F5344CB8AC3E}">
        <p14:creationId xmlns:p14="http://schemas.microsoft.com/office/powerpoint/2010/main" val="1360090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61">
            <a:extLst>
              <a:ext uri="{FF2B5EF4-FFF2-40B4-BE49-F238E27FC236}">
                <a16:creationId xmlns:a16="http://schemas.microsoft.com/office/drawing/2014/main" id="{4C2AC11E-3162-4990-A36E-92B07ECF1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4" name="Rectangle 63">
            <a:extLst>
              <a:ext uri="{FF2B5EF4-FFF2-40B4-BE49-F238E27FC236}">
                <a16:creationId xmlns:a16="http://schemas.microsoft.com/office/drawing/2014/main" id="{9073D962-D3D2-4A72-8593-65C213CBFF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4" y="633619"/>
            <a:ext cx="4520912"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069A813-C765-48F7-BBE6-91581EC478F8}"/>
              </a:ext>
            </a:extLst>
          </p:cNvPr>
          <p:cNvSpPr>
            <a:spLocks noGrp="1"/>
          </p:cNvSpPr>
          <p:nvPr>
            <p:ph type="title"/>
          </p:nvPr>
        </p:nvSpPr>
        <p:spPr>
          <a:xfrm>
            <a:off x="838200" y="978408"/>
            <a:ext cx="3721608" cy="1106424"/>
          </a:xfrm>
        </p:spPr>
        <p:txBody>
          <a:bodyPr vert="horz" lIns="91440" tIns="45720" rIns="91440" bIns="45720" rtlCol="0">
            <a:normAutofit/>
          </a:bodyPr>
          <a:lstStyle/>
          <a:p>
            <a:r>
              <a:rPr lang="en-US" sz="2200" dirty="0"/>
              <a:t>Correlation between categories in Canada</a:t>
            </a:r>
          </a:p>
        </p:txBody>
      </p:sp>
      <p:sp>
        <p:nvSpPr>
          <p:cNvPr id="66" name="Rectangle 65">
            <a:extLst>
              <a:ext uri="{FF2B5EF4-FFF2-40B4-BE49-F238E27FC236}">
                <a16:creationId xmlns:a16="http://schemas.microsoft.com/office/drawing/2014/main" id="{2387511B-F6E1-4929-AC90-94FB8B6B0F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5" y="1181536"/>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8" name="Rectangle 67">
            <a:extLst>
              <a:ext uri="{FF2B5EF4-FFF2-40B4-BE49-F238E27FC236}">
                <a16:creationId xmlns:a16="http://schemas.microsoft.com/office/drawing/2014/main" id="{AA58F78C-27AB-465F-AA33-15E08AF267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6" y="2185416"/>
            <a:ext cx="3683187"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1" name="Content Placeholder 20" descr="Graphical user interface, application&#10;&#10;Description automatically generated">
            <a:extLst>
              <a:ext uri="{FF2B5EF4-FFF2-40B4-BE49-F238E27FC236}">
                <a16:creationId xmlns:a16="http://schemas.microsoft.com/office/drawing/2014/main" id="{1DDC41B8-9E7B-4FAC-B90F-B9861B86E4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0312" y="2481806"/>
            <a:ext cx="4243890" cy="3488040"/>
          </a:xfrm>
        </p:spPr>
      </p:pic>
      <p:pic>
        <p:nvPicPr>
          <p:cNvPr id="28" name="Picture 27" descr="Chart, line chart&#10;&#10;Description automatically generated">
            <a:extLst>
              <a:ext uri="{FF2B5EF4-FFF2-40B4-BE49-F238E27FC236}">
                <a16:creationId xmlns:a16="http://schemas.microsoft.com/office/drawing/2014/main" id="{1162CF5E-E14E-4747-8942-BBF39E77B766}"/>
              </a:ext>
            </a:extLst>
          </p:cNvPr>
          <p:cNvPicPr>
            <a:picLocks noChangeAspect="1"/>
          </p:cNvPicPr>
          <p:nvPr/>
        </p:nvPicPr>
        <p:blipFill rotWithShape="1">
          <a:blip r:embed="rId3">
            <a:extLst>
              <a:ext uri="{28A0092B-C50C-407E-A947-70E740481C1C}">
                <a14:useLocalDpi xmlns:a14="http://schemas.microsoft.com/office/drawing/2010/main" val="0"/>
              </a:ext>
            </a:extLst>
          </a:blip>
          <a:srcRect t="16958" b="4547"/>
          <a:stretch/>
        </p:blipFill>
        <p:spPr>
          <a:xfrm>
            <a:off x="5065893" y="978408"/>
            <a:ext cx="6990700" cy="2547991"/>
          </a:xfrm>
          <a:prstGeom prst="rect">
            <a:avLst/>
          </a:prstGeom>
        </p:spPr>
      </p:pic>
      <p:pic>
        <p:nvPicPr>
          <p:cNvPr id="32" name="Picture 31" descr="Chart, line chart&#10;&#10;Description automatically generated">
            <a:extLst>
              <a:ext uri="{FF2B5EF4-FFF2-40B4-BE49-F238E27FC236}">
                <a16:creationId xmlns:a16="http://schemas.microsoft.com/office/drawing/2014/main" id="{B0C066A3-8564-4790-9FE2-94881D1786DC}"/>
              </a:ext>
            </a:extLst>
          </p:cNvPr>
          <p:cNvPicPr>
            <a:picLocks noChangeAspect="1"/>
          </p:cNvPicPr>
          <p:nvPr/>
        </p:nvPicPr>
        <p:blipFill rotWithShape="1">
          <a:blip r:embed="rId4">
            <a:extLst>
              <a:ext uri="{28A0092B-C50C-407E-A947-70E740481C1C}">
                <a14:useLocalDpi xmlns:a14="http://schemas.microsoft.com/office/drawing/2010/main" val="0"/>
              </a:ext>
            </a:extLst>
          </a:blip>
          <a:srcRect t="16113" b="5252"/>
          <a:stretch/>
        </p:blipFill>
        <p:spPr>
          <a:xfrm>
            <a:off x="5121435" y="3769332"/>
            <a:ext cx="6879616" cy="2470934"/>
          </a:xfrm>
          <a:prstGeom prst="rect">
            <a:avLst/>
          </a:prstGeom>
        </p:spPr>
      </p:pic>
      <p:sp>
        <p:nvSpPr>
          <p:cNvPr id="11" name="TextBox 10">
            <a:extLst>
              <a:ext uri="{FF2B5EF4-FFF2-40B4-BE49-F238E27FC236}">
                <a16:creationId xmlns:a16="http://schemas.microsoft.com/office/drawing/2014/main" id="{BD1A4079-65BD-41C0-8712-D5D8BAE80046}"/>
              </a:ext>
            </a:extLst>
          </p:cNvPr>
          <p:cNvSpPr txBox="1"/>
          <p:nvPr/>
        </p:nvSpPr>
        <p:spPr>
          <a:xfrm>
            <a:off x="5512387" y="639567"/>
            <a:ext cx="6097712" cy="276999"/>
          </a:xfrm>
          <a:prstGeom prst="rect">
            <a:avLst/>
          </a:prstGeom>
          <a:noFill/>
        </p:spPr>
        <p:txBody>
          <a:bodyPr wrap="square">
            <a:spAutoFit/>
          </a:bodyPr>
          <a:lstStyle/>
          <a:p>
            <a:r>
              <a:rPr lang="en-US" sz="1200" dirty="0">
                <a:latin typeface="+mj-lt"/>
              </a:rPr>
              <a:t>Positively correlated </a:t>
            </a:r>
          </a:p>
        </p:txBody>
      </p:sp>
      <p:sp>
        <p:nvSpPr>
          <p:cNvPr id="13" name="TextBox 12">
            <a:extLst>
              <a:ext uri="{FF2B5EF4-FFF2-40B4-BE49-F238E27FC236}">
                <a16:creationId xmlns:a16="http://schemas.microsoft.com/office/drawing/2014/main" id="{854074A6-D36B-4BD7-968B-CC45984716C4}"/>
              </a:ext>
            </a:extLst>
          </p:cNvPr>
          <p:cNvSpPr txBox="1"/>
          <p:nvPr/>
        </p:nvSpPr>
        <p:spPr>
          <a:xfrm>
            <a:off x="5684714" y="3429403"/>
            <a:ext cx="6097712" cy="276999"/>
          </a:xfrm>
          <a:prstGeom prst="rect">
            <a:avLst/>
          </a:prstGeom>
          <a:noFill/>
        </p:spPr>
        <p:txBody>
          <a:bodyPr wrap="square">
            <a:spAutoFit/>
          </a:bodyPr>
          <a:lstStyle/>
          <a:p>
            <a:r>
              <a:rPr lang="en-US" sz="1200" dirty="0">
                <a:latin typeface="+mj-lt"/>
              </a:rPr>
              <a:t>Negatively correlated </a:t>
            </a:r>
          </a:p>
        </p:txBody>
      </p:sp>
    </p:spTree>
    <p:extLst>
      <p:ext uri="{BB962C8B-B14F-4D97-AF65-F5344CB8AC3E}">
        <p14:creationId xmlns:p14="http://schemas.microsoft.com/office/powerpoint/2010/main" val="2464710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61">
            <a:extLst>
              <a:ext uri="{FF2B5EF4-FFF2-40B4-BE49-F238E27FC236}">
                <a16:creationId xmlns:a16="http://schemas.microsoft.com/office/drawing/2014/main" id="{4C2AC11E-3162-4990-A36E-92B07ECF1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4" name="Rectangle 63">
            <a:extLst>
              <a:ext uri="{FF2B5EF4-FFF2-40B4-BE49-F238E27FC236}">
                <a16:creationId xmlns:a16="http://schemas.microsoft.com/office/drawing/2014/main" id="{9073D962-D3D2-4A72-8593-65C213CBFF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4" y="633619"/>
            <a:ext cx="4520912"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069A813-C765-48F7-BBE6-91581EC478F8}"/>
              </a:ext>
            </a:extLst>
          </p:cNvPr>
          <p:cNvSpPr>
            <a:spLocks noGrp="1"/>
          </p:cNvSpPr>
          <p:nvPr>
            <p:ph type="title"/>
          </p:nvPr>
        </p:nvSpPr>
        <p:spPr>
          <a:xfrm>
            <a:off x="838200" y="978408"/>
            <a:ext cx="3721608" cy="1106424"/>
          </a:xfrm>
        </p:spPr>
        <p:txBody>
          <a:bodyPr vert="horz" lIns="91440" tIns="45720" rIns="91440" bIns="45720" rtlCol="0">
            <a:normAutofit/>
          </a:bodyPr>
          <a:lstStyle/>
          <a:p>
            <a:r>
              <a:rPr lang="en-US" sz="2200" dirty="0"/>
              <a:t>Correlation between categories</a:t>
            </a:r>
            <a:br>
              <a:rPr lang="en-US" sz="2200" dirty="0"/>
            </a:br>
            <a:r>
              <a:rPr lang="en-US" sz="2200" dirty="0"/>
              <a:t>in Australia</a:t>
            </a:r>
          </a:p>
        </p:txBody>
      </p:sp>
      <p:sp>
        <p:nvSpPr>
          <p:cNvPr id="66" name="Rectangle 65">
            <a:extLst>
              <a:ext uri="{FF2B5EF4-FFF2-40B4-BE49-F238E27FC236}">
                <a16:creationId xmlns:a16="http://schemas.microsoft.com/office/drawing/2014/main" id="{2387511B-F6E1-4929-AC90-94FB8B6B0F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5" y="1181536"/>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8" name="Rectangle 67">
            <a:extLst>
              <a:ext uri="{FF2B5EF4-FFF2-40B4-BE49-F238E27FC236}">
                <a16:creationId xmlns:a16="http://schemas.microsoft.com/office/drawing/2014/main" id="{AA58F78C-27AB-465F-AA33-15E08AF267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6" y="2185416"/>
            <a:ext cx="3683187"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Graphical user interface, chart, line chart&#10;&#10;Description automatically generated">
            <a:extLst>
              <a:ext uri="{FF2B5EF4-FFF2-40B4-BE49-F238E27FC236}">
                <a16:creationId xmlns:a16="http://schemas.microsoft.com/office/drawing/2014/main" id="{679C3603-F547-4CDD-92F9-EA6274472836}"/>
              </a:ext>
            </a:extLst>
          </p:cNvPr>
          <p:cNvPicPr>
            <a:picLocks noChangeAspect="1"/>
          </p:cNvPicPr>
          <p:nvPr/>
        </p:nvPicPr>
        <p:blipFill rotWithShape="1">
          <a:blip r:embed="rId2">
            <a:extLst>
              <a:ext uri="{28A0092B-C50C-407E-A947-70E740481C1C}">
                <a14:useLocalDpi xmlns:a14="http://schemas.microsoft.com/office/drawing/2010/main" val="0"/>
              </a:ext>
            </a:extLst>
          </a:blip>
          <a:srcRect t="16589" b="5117"/>
          <a:stretch/>
        </p:blipFill>
        <p:spPr>
          <a:xfrm>
            <a:off x="5160518" y="977935"/>
            <a:ext cx="6801450" cy="2531151"/>
          </a:xfrm>
          <a:prstGeom prst="rect">
            <a:avLst/>
          </a:prstGeom>
        </p:spPr>
      </p:pic>
      <p:pic>
        <p:nvPicPr>
          <p:cNvPr id="6" name="Picture 5" descr="Chart, line chart&#10;&#10;Description automatically generated">
            <a:extLst>
              <a:ext uri="{FF2B5EF4-FFF2-40B4-BE49-F238E27FC236}">
                <a16:creationId xmlns:a16="http://schemas.microsoft.com/office/drawing/2014/main" id="{2B7F6DF7-8B99-4D9B-876C-57C8C5145DB8}"/>
              </a:ext>
            </a:extLst>
          </p:cNvPr>
          <p:cNvPicPr>
            <a:picLocks noChangeAspect="1"/>
          </p:cNvPicPr>
          <p:nvPr/>
        </p:nvPicPr>
        <p:blipFill rotWithShape="1">
          <a:blip r:embed="rId3">
            <a:extLst>
              <a:ext uri="{28A0092B-C50C-407E-A947-70E740481C1C}">
                <a14:useLocalDpi xmlns:a14="http://schemas.microsoft.com/office/drawing/2010/main" val="0"/>
              </a:ext>
            </a:extLst>
          </a:blip>
          <a:srcRect t="14817" b="5623"/>
          <a:stretch/>
        </p:blipFill>
        <p:spPr>
          <a:xfrm>
            <a:off x="5211166" y="3775397"/>
            <a:ext cx="6723285" cy="2452713"/>
          </a:xfrm>
          <a:prstGeom prst="rect">
            <a:avLst/>
          </a:prstGeom>
        </p:spPr>
      </p:pic>
      <p:pic>
        <p:nvPicPr>
          <p:cNvPr id="10" name="Content Placeholder 9" descr="Graphical user interface, application, Teams&#10;&#10;Description automatically generated">
            <a:extLst>
              <a:ext uri="{FF2B5EF4-FFF2-40B4-BE49-F238E27FC236}">
                <a16:creationId xmlns:a16="http://schemas.microsoft.com/office/drawing/2014/main" id="{56B24A86-5801-48C6-A0DA-5B05A537AEE6}"/>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09573" y="2429621"/>
            <a:ext cx="4294629" cy="3475435"/>
          </a:xfrm>
        </p:spPr>
      </p:pic>
      <p:sp>
        <p:nvSpPr>
          <p:cNvPr id="3" name="TextBox 2">
            <a:extLst>
              <a:ext uri="{FF2B5EF4-FFF2-40B4-BE49-F238E27FC236}">
                <a16:creationId xmlns:a16="http://schemas.microsoft.com/office/drawing/2014/main" id="{BCC93BA8-DDFE-432F-801D-7E47844BDCDA}"/>
              </a:ext>
            </a:extLst>
          </p:cNvPr>
          <p:cNvSpPr txBox="1"/>
          <p:nvPr/>
        </p:nvSpPr>
        <p:spPr>
          <a:xfrm>
            <a:off x="5599416" y="633619"/>
            <a:ext cx="4264361" cy="276999"/>
          </a:xfrm>
          <a:prstGeom prst="rect">
            <a:avLst/>
          </a:prstGeom>
          <a:noFill/>
        </p:spPr>
        <p:txBody>
          <a:bodyPr wrap="square" rtlCol="0">
            <a:spAutoFit/>
          </a:bodyPr>
          <a:lstStyle/>
          <a:p>
            <a:r>
              <a:rPr lang="en-US" sz="1200" dirty="0">
                <a:latin typeface="+mj-lt"/>
              </a:rPr>
              <a:t>Positively correlated </a:t>
            </a:r>
          </a:p>
        </p:txBody>
      </p:sp>
      <p:sp>
        <p:nvSpPr>
          <p:cNvPr id="12" name="TextBox 11">
            <a:extLst>
              <a:ext uri="{FF2B5EF4-FFF2-40B4-BE49-F238E27FC236}">
                <a16:creationId xmlns:a16="http://schemas.microsoft.com/office/drawing/2014/main" id="{96FED2D8-8DA5-49B8-9A02-26C37CB3506B}"/>
              </a:ext>
            </a:extLst>
          </p:cNvPr>
          <p:cNvSpPr txBox="1"/>
          <p:nvPr/>
        </p:nvSpPr>
        <p:spPr>
          <a:xfrm>
            <a:off x="5700418" y="3498398"/>
            <a:ext cx="6097712" cy="276999"/>
          </a:xfrm>
          <a:prstGeom prst="rect">
            <a:avLst/>
          </a:prstGeom>
          <a:noFill/>
        </p:spPr>
        <p:txBody>
          <a:bodyPr wrap="square">
            <a:spAutoFit/>
          </a:bodyPr>
          <a:lstStyle/>
          <a:p>
            <a:r>
              <a:rPr lang="en-US" sz="1200" dirty="0">
                <a:latin typeface="+mj-lt"/>
              </a:rPr>
              <a:t>Negatively correlated </a:t>
            </a:r>
          </a:p>
        </p:txBody>
      </p:sp>
    </p:spTree>
    <p:extLst>
      <p:ext uri="{BB962C8B-B14F-4D97-AF65-F5344CB8AC3E}">
        <p14:creationId xmlns:p14="http://schemas.microsoft.com/office/powerpoint/2010/main" val="1656124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4" name="Rectangle 83">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6" name="Rectangle 8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8" name="Rectangle 87">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04E821-A0D5-4312-813A-BD57A2A6A30C}"/>
              </a:ext>
            </a:extLst>
          </p:cNvPr>
          <p:cNvSpPr>
            <a:spLocks noGrp="1"/>
          </p:cNvSpPr>
          <p:nvPr>
            <p:ph type="title"/>
          </p:nvPr>
        </p:nvSpPr>
        <p:spPr>
          <a:xfrm>
            <a:off x="1115568" y="548640"/>
            <a:ext cx="10168128" cy="1179576"/>
          </a:xfrm>
        </p:spPr>
        <p:txBody>
          <a:bodyPr vert="horz" lIns="91440" tIns="45720" rIns="91440" bIns="45720" rtlCol="0" anchor="ctr">
            <a:normAutofit/>
          </a:bodyPr>
          <a:lstStyle/>
          <a:p>
            <a:r>
              <a:rPr lang="en-US" sz="4000" kern="1200" dirty="0">
                <a:solidFill>
                  <a:schemeClr val="tx1"/>
                </a:solidFill>
                <a:latin typeface="+mj-lt"/>
                <a:ea typeface="+mj-ea"/>
                <a:cs typeface="+mj-cs"/>
              </a:rPr>
              <a:t>Key Insights</a:t>
            </a:r>
          </a:p>
        </p:txBody>
      </p:sp>
      <p:sp>
        <p:nvSpPr>
          <p:cNvPr id="90" name="Rectangle 89">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TextBox 3">
            <a:extLst>
              <a:ext uri="{FF2B5EF4-FFF2-40B4-BE49-F238E27FC236}">
                <a16:creationId xmlns:a16="http://schemas.microsoft.com/office/drawing/2014/main" id="{7F6CDF7C-43EC-45A1-AB48-1D5A3D8EBA7D}"/>
              </a:ext>
            </a:extLst>
          </p:cNvPr>
          <p:cNvSpPr txBox="1"/>
          <p:nvPr/>
        </p:nvSpPr>
        <p:spPr>
          <a:xfrm>
            <a:off x="566928" y="2221992"/>
            <a:ext cx="10716768" cy="4363743"/>
          </a:xfrm>
          <a:prstGeom prst="rect">
            <a:avLst/>
          </a:prstGeom>
        </p:spPr>
        <p:txBody>
          <a:bodyPr vert="horz" lIns="91440" tIns="45720" rIns="91440" bIns="45720" rtlCol="0">
            <a:noAutofit/>
          </a:bodyPr>
          <a:lstStyle/>
          <a:p>
            <a:pPr marL="342900" indent="-228600">
              <a:spcAft>
                <a:spcPts val="600"/>
              </a:spcAft>
              <a:buFont typeface="Arial" panose="020B0604020202020204" pitchFamily="34" charset="0"/>
              <a:buChar char="•"/>
            </a:pPr>
            <a:r>
              <a:rPr lang="en-US" dirty="0"/>
              <a:t>When both countries are studied combined, the initial response to pandemic is similar but it changes during the course.</a:t>
            </a:r>
          </a:p>
          <a:p>
            <a:pPr marL="342900" indent="-228600">
              <a:spcAft>
                <a:spcPts val="600"/>
              </a:spcAft>
              <a:buFont typeface="Arial" panose="020B0604020202020204" pitchFamily="34" charset="0"/>
              <a:buChar char="•"/>
            </a:pPr>
            <a:r>
              <a:rPr lang="en-US" dirty="0"/>
              <a:t> There is no clear pattern in the trends, except for residential category and workplaces, which appear to have a slightly uniform rate of mobility .</a:t>
            </a:r>
          </a:p>
          <a:p>
            <a:pPr marL="342900" indent="-228600">
              <a:spcAft>
                <a:spcPts val="600"/>
              </a:spcAft>
              <a:buFont typeface="Arial" panose="020B0604020202020204" pitchFamily="34" charset="0"/>
              <a:buChar char="•"/>
            </a:pPr>
            <a:r>
              <a:rPr lang="en-US" dirty="0"/>
              <a:t>Individually, the category of Parks has the most mobility in Canada, with a remarkable increase in the number of people visiting them.</a:t>
            </a:r>
          </a:p>
          <a:p>
            <a:pPr marL="342900" indent="-228600">
              <a:spcAft>
                <a:spcPts val="600"/>
              </a:spcAft>
              <a:buFont typeface="Arial" panose="020B0604020202020204" pitchFamily="34" charset="0"/>
              <a:buChar char="•"/>
            </a:pPr>
            <a:r>
              <a:rPr lang="en-US" dirty="0"/>
              <a:t>In Australia, maximum mobility can be observed in the category of Residential places.</a:t>
            </a:r>
          </a:p>
          <a:p>
            <a:pPr marL="342900" indent="-228600">
              <a:spcAft>
                <a:spcPts val="600"/>
              </a:spcAft>
              <a:buFont typeface="Arial" panose="020B0604020202020204" pitchFamily="34" charset="0"/>
              <a:buChar char="•"/>
            </a:pPr>
            <a:r>
              <a:rPr lang="en-US" dirty="0"/>
              <a:t>In both Canada and Australia, transit places show the least movement.</a:t>
            </a:r>
          </a:p>
          <a:p>
            <a:pPr marL="342900" indent="-228600">
              <a:spcAft>
                <a:spcPts val="600"/>
              </a:spcAft>
              <a:buFont typeface="Arial" panose="020B0604020202020204" pitchFamily="34" charset="0"/>
              <a:buChar char="•"/>
            </a:pPr>
            <a:r>
              <a:rPr lang="en-US" dirty="0"/>
              <a:t>Retail and Recreation category and grocery and pharmacy category in Canada, show the most positive correlation.</a:t>
            </a:r>
          </a:p>
          <a:p>
            <a:pPr marL="342900" indent="-228600">
              <a:spcAft>
                <a:spcPts val="600"/>
              </a:spcAft>
              <a:buFont typeface="Arial" panose="020B0604020202020204" pitchFamily="34" charset="0"/>
              <a:buChar char="•"/>
            </a:pPr>
            <a:r>
              <a:rPr lang="en-US" dirty="0"/>
              <a:t>Workplaces and transit stations are highly correlated in Australia.</a:t>
            </a:r>
          </a:p>
          <a:p>
            <a:pPr marL="342900" indent="-228600">
              <a:spcAft>
                <a:spcPts val="600"/>
              </a:spcAft>
              <a:buFont typeface="Arial" panose="020B0604020202020204" pitchFamily="34" charset="0"/>
              <a:buChar char="•"/>
            </a:pPr>
            <a:r>
              <a:rPr lang="en-US" dirty="0"/>
              <a:t>Least correlated mobility can be seen in retail and recreation category and residential for both Canada and Australia.</a:t>
            </a:r>
          </a:p>
        </p:txBody>
      </p:sp>
    </p:spTree>
    <p:extLst>
      <p:ext uri="{BB962C8B-B14F-4D97-AF65-F5344CB8AC3E}">
        <p14:creationId xmlns:p14="http://schemas.microsoft.com/office/powerpoint/2010/main" val="643289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A4FB2F3E-259B-4650-B258-F09745BAA8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084C5BAC-71DF-48C0-AB51-699516D3BE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a:noFill/>
        </p:grpSpPr>
        <p:sp>
          <p:nvSpPr>
            <p:cNvPr id="38" name="Freeform 5">
              <a:extLst>
                <a:ext uri="{FF2B5EF4-FFF2-40B4-BE49-F238E27FC236}">
                  <a16:creationId xmlns:a16="http://schemas.microsoft.com/office/drawing/2014/main" id="{6742FA10-28D2-4023-A08B-427E93706E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17000"/>
                </a:schemeClr>
              </a:solidFill>
              <a:prstDash val="solid"/>
              <a:miter lim="800000"/>
              <a:headEnd/>
              <a:tailEnd/>
            </a:ln>
          </p:spPr>
        </p:sp>
        <p:sp>
          <p:nvSpPr>
            <p:cNvPr id="39" name="Freeform 6">
              <a:extLst>
                <a:ext uri="{FF2B5EF4-FFF2-40B4-BE49-F238E27FC236}">
                  <a16:creationId xmlns:a16="http://schemas.microsoft.com/office/drawing/2014/main" id="{BC497CE0-1368-4C66-923F-CA97C35ED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p:spPr>
        </p:sp>
        <p:sp>
          <p:nvSpPr>
            <p:cNvPr id="40" name="Freeform 7">
              <a:extLst>
                <a:ext uri="{FF2B5EF4-FFF2-40B4-BE49-F238E27FC236}">
                  <a16:creationId xmlns:a16="http://schemas.microsoft.com/office/drawing/2014/main" id="{F96D638D-D7BB-43E9-BC7A-6FBBDB507B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18000"/>
                </a:schemeClr>
              </a:solidFill>
              <a:prstDash val="dash"/>
              <a:miter lim="800000"/>
              <a:headEnd/>
              <a:tailEnd/>
            </a:ln>
          </p:spPr>
        </p:sp>
        <p:sp>
          <p:nvSpPr>
            <p:cNvPr id="41" name="Freeform 8">
              <a:extLst>
                <a:ext uri="{FF2B5EF4-FFF2-40B4-BE49-F238E27FC236}">
                  <a16:creationId xmlns:a16="http://schemas.microsoft.com/office/drawing/2014/main" id="{207DB018-8F92-42DF-A1CA-065C774E68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15000"/>
                </a:schemeClr>
              </a:solidFill>
              <a:prstDash val="solid"/>
              <a:miter lim="800000"/>
              <a:headEnd/>
              <a:tailEnd/>
            </a:ln>
          </p:spPr>
        </p:sp>
        <p:sp>
          <p:nvSpPr>
            <p:cNvPr id="42" name="Freeform 9">
              <a:extLst>
                <a:ext uri="{FF2B5EF4-FFF2-40B4-BE49-F238E27FC236}">
                  <a16:creationId xmlns:a16="http://schemas.microsoft.com/office/drawing/2014/main" id="{BB2A6006-A798-4927-B799-42A45D5B1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15000"/>
                </a:schemeClr>
              </a:solidFill>
              <a:prstDash val="solid"/>
              <a:miter lim="800000"/>
              <a:headEnd/>
              <a:tailEnd/>
            </a:ln>
          </p:spPr>
        </p:sp>
        <p:sp>
          <p:nvSpPr>
            <p:cNvPr id="43" name="Freeform 10">
              <a:extLst>
                <a:ext uri="{FF2B5EF4-FFF2-40B4-BE49-F238E27FC236}">
                  <a16:creationId xmlns:a16="http://schemas.microsoft.com/office/drawing/2014/main" id="{3F6DB3F4-548A-4D02-A6CC-D5275E6C85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14000"/>
                </a:schemeClr>
              </a:solidFill>
              <a:prstDash val="solid"/>
              <a:miter lim="800000"/>
              <a:headEnd/>
              <a:tailEnd/>
            </a:ln>
          </p:spPr>
        </p:sp>
        <p:sp>
          <p:nvSpPr>
            <p:cNvPr id="44" name="Freeform 11">
              <a:extLst>
                <a:ext uri="{FF2B5EF4-FFF2-40B4-BE49-F238E27FC236}">
                  <a16:creationId xmlns:a16="http://schemas.microsoft.com/office/drawing/2014/main" id="{2D9F4A59-DDA2-427E-802B-9056AD99C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13000"/>
                </a:schemeClr>
              </a:solidFill>
              <a:prstDash val="solid"/>
              <a:miter lim="800000"/>
              <a:headEnd/>
              <a:tailEnd/>
            </a:ln>
          </p:spPr>
        </p:sp>
        <p:sp>
          <p:nvSpPr>
            <p:cNvPr id="45" name="Freeform 12">
              <a:extLst>
                <a:ext uri="{FF2B5EF4-FFF2-40B4-BE49-F238E27FC236}">
                  <a16:creationId xmlns:a16="http://schemas.microsoft.com/office/drawing/2014/main" id="{BF086A79-DD15-4D5E-A197-9ADE0ACFD1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13000"/>
                </a:schemeClr>
              </a:solidFill>
              <a:prstDash val="solid"/>
              <a:miter lim="800000"/>
              <a:headEnd/>
              <a:tailEnd/>
            </a:ln>
          </p:spPr>
        </p:sp>
        <p:sp>
          <p:nvSpPr>
            <p:cNvPr id="46" name="Freeform 13">
              <a:extLst>
                <a:ext uri="{FF2B5EF4-FFF2-40B4-BE49-F238E27FC236}">
                  <a16:creationId xmlns:a16="http://schemas.microsoft.com/office/drawing/2014/main" id="{CCB86A9C-D602-4645-AF2E-7BADDF1E9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12000"/>
                </a:schemeClr>
              </a:solidFill>
              <a:prstDash val="dash"/>
              <a:miter lim="800000"/>
              <a:headEnd/>
              <a:tailEnd/>
            </a:ln>
          </p:spPr>
        </p:sp>
        <p:sp>
          <p:nvSpPr>
            <p:cNvPr id="47" name="Freeform 14">
              <a:extLst>
                <a:ext uri="{FF2B5EF4-FFF2-40B4-BE49-F238E27FC236}">
                  <a16:creationId xmlns:a16="http://schemas.microsoft.com/office/drawing/2014/main" id="{21C6649F-C4FA-423E-A09A-1B286FAE29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12000"/>
                </a:schemeClr>
              </a:solidFill>
              <a:prstDash val="dash"/>
              <a:miter lim="800000"/>
              <a:headEnd/>
              <a:tailEnd/>
            </a:ln>
          </p:spPr>
        </p:sp>
        <p:sp>
          <p:nvSpPr>
            <p:cNvPr id="48" name="Freeform 15">
              <a:extLst>
                <a:ext uri="{FF2B5EF4-FFF2-40B4-BE49-F238E27FC236}">
                  <a16:creationId xmlns:a16="http://schemas.microsoft.com/office/drawing/2014/main" id="{F00891A4-E0CB-4F23-AD2A-4A21087532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12000"/>
                </a:schemeClr>
              </a:solidFill>
              <a:prstDash val="dashDot"/>
              <a:miter lim="800000"/>
              <a:headEnd/>
              <a:tailEnd/>
            </a:ln>
          </p:spPr>
        </p:sp>
        <p:sp>
          <p:nvSpPr>
            <p:cNvPr id="49" name="Freeform 16">
              <a:extLst>
                <a:ext uri="{FF2B5EF4-FFF2-40B4-BE49-F238E27FC236}">
                  <a16:creationId xmlns:a16="http://schemas.microsoft.com/office/drawing/2014/main" id="{0688C71A-541C-4CD1-9821-92958FFC0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12000"/>
                </a:schemeClr>
              </a:solidFill>
              <a:prstDash val="dashDot"/>
              <a:miter lim="800000"/>
              <a:headEnd/>
              <a:tailEnd/>
            </a:ln>
          </p:spPr>
        </p:sp>
        <p:sp>
          <p:nvSpPr>
            <p:cNvPr id="50" name="Freeform 17">
              <a:extLst>
                <a:ext uri="{FF2B5EF4-FFF2-40B4-BE49-F238E27FC236}">
                  <a16:creationId xmlns:a16="http://schemas.microsoft.com/office/drawing/2014/main" id="{B5F5BDE4-42C0-4408-B6A9-B35D037F15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12000"/>
                </a:schemeClr>
              </a:solidFill>
              <a:prstDash val="solid"/>
              <a:miter lim="800000"/>
              <a:headEnd/>
              <a:tailEnd/>
            </a:ln>
          </p:spPr>
        </p:sp>
        <p:sp>
          <p:nvSpPr>
            <p:cNvPr id="51" name="Freeform 18">
              <a:extLst>
                <a:ext uri="{FF2B5EF4-FFF2-40B4-BE49-F238E27FC236}">
                  <a16:creationId xmlns:a16="http://schemas.microsoft.com/office/drawing/2014/main" id="{B215F5C9-B825-47D1-8E5B-AE5BE61A40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12000"/>
                </a:schemeClr>
              </a:solidFill>
              <a:prstDash val="solid"/>
              <a:miter lim="800000"/>
              <a:headEnd/>
              <a:tailEnd/>
            </a:ln>
          </p:spPr>
        </p:sp>
        <p:sp>
          <p:nvSpPr>
            <p:cNvPr id="52" name="Freeform 19">
              <a:extLst>
                <a:ext uri="{FF2B5EF4-FFF2-40B4-BE49-F238E27FC236}">
                  <a16:creationId xmlns:a16="http://schemas.microsoft.com/office/drawing/2014/main" id="{8FDD346A-E62F-4D05-B776-13CE8F35FA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11000"/>
                </a:schemeClr>
              </a:solidFill>
              <a:prstDash val="solid"/>
              <a:miter lim="800000"/>
              <a:headEnd/>
              <a:tailEnd/>
            </a:ln>
          </p:spPr>
        </p:sp>
        <p:sp>
          <p:nvSpPr>
            <p:cNvPr id="53" name="Freeform 20">
              <a:extLst>
                <a:ext uri="{FF2B5EF4-FFF2-40B4-BE49-F238E27FC236}">
                  <a16:creationId xmlns:a16="http://schemas.microsoft.com/office/drawing/2014/main" id="{C1037E36-F1A3-4462-A9C6-C94A781467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11000"/>
                </a:schemeClr>
              </a:solidFill>
              <a:prstDash val="solid"/>
              <a:miter lim="800000"/>
              <a:headEnd/>
              <a:tailEnd/>
            </a:ln>
          </p:spPr>
        </p:sp>
        <p:sp>
          <p:nvSpPr>
            <p:cNvPr id="54" name="Freeform 21">
              <a:extLst>
                <a:ext uri="{FF2B5EF4-FFF2-40B4-BE49-F238E27FC236}">
                  <a16:creationId xmlns:a16="http://schemas.microsoft.com/office/drawing/2014/main" id="{10D539D8-C2C4-45F9-9778-440E86248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10000"/>
                </a:schemeClr>
              </a:solidFill>
              <a:prstDash val="solid"/>
              <a:miter lim="800000"/>
              <a:headEnd/>
              <a:tailEnd/>
            </a:ln>
          </p:spPr>
        </p:sp>
        <p:sp>
          <p:nvSpPr>
            <p:cNvPr id="55" name="Freeform 22">
              <a:extLst>
                <a:ext uri="{FF2B5EF4-FFF2-40B4-BE49-F238E27FC236}">
                  <a16:creationId xmlns:a16="http://schemas.microsoft.com/office/drawing/2014/main" id="{8B003199-95C6-4E08-9D5D-E53DAF421B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10000"/>
                </a:schemeClr>
              </a:solidFill>
              <a:prstDash val="dash"/>
              <a:miter lim="800000"/>
              <a:headEnd/>
              <a:tailEnd/>
            </a:ln>
          </p:spPr>
        </p:sp>
        <p:sp>
          <p:nvSpPr>
            <p:cNvPr id="56" name="Freeform 23">
              <a:extLst>
                <a:ext uri="{FF2B5EF4-FFF2-40B4-BE49-F238E27FC236}">
                  <a16:creationId xmlns:a16="http://schemas.microsoft.com/office/drawing/2014/main" id="{6A2507B4-2AA4-44A1-93B1-D65EC73AF5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10000"/>
                </a:schemeClr>
              </a:solidFill>
              <a:prstDash val="solid"/>
              <a:miter lim="800000"/>
              <a:headEnd/>
              <a:tailEnd/>
            </a:ln>
          </p:spPr>
        </p:sp>
      </p:grpSp>
      <p:sp>
        <p:nvSpPr>
          <p:cNvPr id="2" name="Title 1">
            <a:extLst>
              <a:ext uri="{FF2B5EF4-FFF2-40B4-BE49-F238E27FC236}">
                <a16:creationId xmlns:a16="http://schemas.microsoft.com/office/drawing/2014/main" id="{A004E821-A0D5-4312-813A-BD57A2A6A30C}"/>
              </a:ext>
            </a:extLst>
          </p:cNvPr>
          <p:cNvSpPr>
            <a:spLocks noGrp="1"/>
          </p:cNvSpPr>
          <p:nvPr>
            <p:ph type="title"/>
          </p:nvPr>
        </p:nvSpPr>
        <p:spPr>
          <a:xfrm>
            <a:off x="2002536" y="1261872"/>
            <a:ext cx="8238744" cy="3118104"/>
          </a:xfrm>
        </p:spPr>
        <p:txBody>
          <a:bodyPr vert="horz" lIns="91440" tIns="45720" rIns="91440" bIns="45720" rtlCol="0" anchor="b">
            <a:normAutofit/>
          </a:bodyPr>
          <a:lstStyle/>
          <a:p>
            <a:r>
              <a:rPr lang="en-US" sz="6800" kern="1200" dirty="0">
                <a:solidFill>
                  <a:schemeClr val="tx1"/>
                </a:solidFill>
                <a:latin typeface="+mj-lt"/>
                <a:ea typeface="+mj-ea"/>
                <a:cs typeface="+mj-cs"/>
              </a:rPr>
              <a:t>Thankyou</a:t>
            </a:r>
          </a:p>
        </p:txBody>
      </p:sp>
      <p:sp>
        <p:nvSpPr>
          <p:cNvPr id="58" name="Isosceles Triangle 57">
            <a:extLst>
              <a:ext uri="{FF2B5EF4-FFF2-40B4-BE49-F238E27FC236}">
                <a16:creationId xmlns:a16="http://schemas.microsoft.com/office/drawing/2014/main" id="{83CB2632-0822-4E49-A707-FA1B8A4D0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435823" y="3320139"/>
            <a:ext cx="300774" cy="25928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solidFill>
                <a:schemeClr val="tx1"/>
              </a:solidFill>
            </a:endParaRPr>
          </a:p>
        </p:txBody>
      </p:sp>
    </p:spTree>
    <p:extLst>
      <p:ext uri="{BB962C8B-B14F-4D97-AF65-F5344CB8AC3E}">
        <p14:creationId xmlns:p14="http://schemas.microsoft.com/office/powerpoint/2010/main" val="338631121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2" name="Rectangle 131">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4" name="Rectangle 133">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6" name="Rectangle 135">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9B0C2F1-05AF-40E1-94A7-C5FC75750BD2}"/>
              </a:ext>
            </a:extLst>
          </p:cNvPr>
          <p:cNvSpPr>
            <a:spLocks noGrp="1"/>
          </p:cNvSpPr>
          <p:nvPr>
            <p:ph type="title"/>
          </p:nvPr>
        </p:nvSpPr>
        <p:spPr>
          <a:xfrm>
            <a:off x="1115568" y="548640"/>
            <a:ext cx="10168128" cy="1179576"/>
          </a:xfrm>
        </p:spPr>
        <p:txBody>
          <a:bodyPr>
            <a:normAutofit/>
          </a:bodyPr>
          <a:lstStyle/>
          <a:p>
            <a:r>
              <a:rPr lang="en-US" sz="4000"/>
              <a:t>Mobility in Canada</a:t>
            </a:r>
          </a:p>
        </p:txBody>
      </p:sp>
      <p:sp>
        <p:nvSpPr>
          <p:cNvPr id="138" name="Rectangle 137">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Chart, histogram&#10;&#10;Description automatically generated">
            <a:extLst>
              <a:ext uri="{FF2B5EF4-FFF2-40B4-BE49-F238E27FC236}">
                <a16:creationId xmlns:a16="http://schemas.microsoft.com/office/drawing/2014/main" id="{B4F33818-9A44-4817-9B45-4016E52D4AF4}"/>
              </a:ext>
            </a:extLst>
          </p:cNvPr>
          <p:cNvPicPr>
            <a:picLocks noChangeAspect="1"/>
          </p:cNvPicPr>
          <p:nvPr/>
        </p:nvPicPr>
        <p:blipFill rotWithShape="1">
          <a:blip r:embed="rId3">
            <a:extLst>
              <a:ext uri="{28A0092B-C50C-407E-A947-70E740481C1C}">
                <a14:useLocalDpi xmlns:a14="http://schemas.microsoft.com/office/drawing/2010/main" val="0"/>
              </a:ext>
            </a:extLst>
          </a:blip>
          <a:srcRect l="3945" t="1" r="774" b="3"/>
          <a:stretch/>
        </p:blipFill>
        <p:spPr>
          <a:xfrm>
            <a:off x="626850" y="2478024"/>
            <a:ext cx="6784603" cy="3694176"/>
          </a:xfrm>
          <a:prstGeom prst="rect">
            <a:avLst/>
          </a:prstGeom>
        </p:spPr>
      </p:pic>
      <p:sp>
        <p:nvSpPr>
          <p:cNvPr id="9" name="Content Placeholder 8">
            <a:extLst>
              <a:ext uri="{FF2B5EF4-FFF2-40B4-BE49-F238E27FC236}">
                <a16:creationId xmlns:a16="http://schemas.microsoft.com/office/drawing/2014/main" id="{EEDA3E14-DD58-0FE7-FC90-DDBEA285B409}"/>
              </a:ext>
            </a:extLst>
          </p:cNvPr>
          <p:cNvSpPr>
            <a:spLocks noGrp="1"/>
          </p:cNvSpPr>
          <p:nvPr>
            <p:ph idx="1"/>
          </p:nvPr>
        </p:nvSpPr>
        <p:spPr>
          <a:xfrm>
            <a:off x="7411453" y="2478024"/>
            <a:ext cx="3872243" cy="3694176"/>
          </a:xfrm>
        </p:spPr>
        <p:txBody>
          <a:bodyPr anchor="ctr">
            <a:normAutofit/>
          </a:bodyPr>
          <a:lstStyle/>
          <a:p>
            <a:pPr>
              <a:buClr>
                <a:srgbClr val="FCAE66"/>
              </a:buClr>
            </a:pPr>
            <a:r>
              <a:rPr lang="en-US" sz="1500" dirty="0"/>
              <a:t>The report highlights the trends in mobility in Canada across a variety of categories.</a:t>
            </a:r>
          </a:p>
          <a:p>
            <a:pPr>
              <a:buClr>
                <a:srgbClr val="FCAE66"/>
              </a:buClr>
            </a:pPr>
            <a:r>
              <a:rPr lang="en-US" sz="1500" dirty="0"/>
              <a:t>The usage of parks has increased substantially during the pandemic, as shown in the graph.</a:t>
            </a:r>
          </a:p>
          <a:p>
            <a:pPr>
              <a:buClr>
                <a:srgbClr val="FCAE66"/>
              </a:buClr>
            </a:pPr>
            <a:r>
              <a:rPr lang="en-US" sz="1500" dirty="0"/>
              <a:t>When compared to pre-pandemic levels, residential mobility has increased marginally.</a:t>
            </a:r>
          </a:p>
          <a:p>
            <a:pPr>
              <a:buClr>
                <a:srgbClr val="FCAE66"/>
              </a:buClr>
            </a:pPr>
            <a:r>
              <a:rPr lang="en-US" sz="1500" dirty="0"/>
              <a:t>The trend in grocery and pharmacy mobility is close to the baseline level.</a:t>
            </a:r>
          </a:p>
          <a:p>
            <a:pPr>
              <a:buClr>
                <a:srgbClr val="FCAE66"/>
              </a:buClr>
            </a:pPr>
            <a:r>
              <a:rPr lang="en-US" sz="1500" dirty="0"/>
              <a:t>Mobility has plummeted in retail and recreation, workplaces, and transit stations.</a:t>
            </a:r>
          </a:p>
        </p:txBody>
      </p:sp>
    </p:spTree>
    <p:extLst>
      <p:ext uri="{BB962C8B-B14F-4D97-AF65-F5344CB8AC3E}">
        <p14:creationId xmlns:p14="http://schemas.microsoft.com/office/powerpoint/2010/main" val="3325923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2">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7CD94C-20C4-427E-A155-D324763B093E}"/>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3600" dirty="0"/>
              <a:t>Understanding Canada Mobility Data</a:t>
            </a:r>
          </a:p>
        </p:txBody>
      </p:sp>
      <p:sp>
        <p:nvSpPr>
          <p:cNvPr id="30"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box and whisker chart&#10;&#10;Description automatically generated">
            <a:extLst>
              <a:ext uri="{FF2B5EF4-FFF2-40B4-BE49-F238E27FC236}">
                <a16:creationId xmlns:a16="http://schemas.microsoft.com/office/drawing/2014/main" id="{D47C4E4F-8FC5-43D9-BD7D-02EEAC2C2EB7}"/>
              </a:ext>
            </a:extLst>
          </p:cNvPr>
          <p:cNvPicPr>
            <a:picLocks noChangeAspect="1"/>
          </p:cNvPicPr>
          <p:nvPr/>
        </p:nvPicPr>
        <p:blipFill rotWithShape="1">
          <a:blip r:embed="rId2">
            <a:extLst>
              <a:ext uri="{28A0092B-C50C-407E-A947-70E740481C1C}">
                <a14:useLocalDpi xmlns:a14="http://schemas.microsoft.com/office/drawing/2010/main" val="0"/>
              </a:ext>
            </a:extLst>
          </a:blip>
          <a:srcRect l="4670" r="8296" b="3"/>
          <a:stretch/>
        </p:blipFill>
        <p:spPr>
          <a:xfrm>
            <a:off x="320039" y="2272592"/>
            <a:ext cx="6360231" cy="4088139"/>
          </a:xfrm>
          <a:prstGeom prst="rect">
            <a:avLst/>
          </a:prstGeom>
        </p:spPr>
      </p:pic>
      <p:pic>
        <p:nvPicPr>
          <p:cNvPr id="10" name="Content Placeholder 9" descr="Table&#10;&#10;Description automatically generated">
            <a:extLst>
              <a:ext uri="{FF2B5EF4-FFF2-40B4-BE49-F238E27FC236}">
                <a16:creationId xmlns:a16="http://schemas.microsoft.com/office/drawing/2014/main" id="{0BE29A47-4EAE-4B40-9670-71BCCF1EC96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85542" y="2699133"/>
            <a:ext cx="4983370" cy="2775004"/>
          </a:xfrm>
          <a:prstGeom prst="rect">
            <a:avLst/>
          </a:prstGeom>
        </p:spPr>
      </p:pic>
    </p:spTree>
    <p:extLst>
      <p:ext uri="{BB962C8B-B14F-4D97-AF65-F5344CB8AC3E}">
        <p14:creationId xmlns:p14="http://schemas.microsoft.com/office/powerpoint/2010/main" val="1176821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4" name="Rectangle 93">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6" name="Rectangle 95">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5" name="Rectangle 97">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9B0C2F1-05AF-40E1-94A7-C5FC75750BD2}"/>
              </a:ext>
            </a:extLst>
          </p:cNvPr>
          <p:cNvSpPr>
            <a:spLocks noGrp="1"/>
          </p:cNvSpPr>
          <p:nvPr>
            <p:ph type="title"/>
          </p:nvPr>
        </p:nvSpPr>
        <p:spPr>
          <a:xfrm>
            <a:off x="1115568" y="548640"/>
            <a:ext cx="10168128" cy="1179576"/>
          </a:xfrm>
        </p:spPr>
        <p:txBody>
          <a:bodyPr>
            <a:normAutofit/>
          </a:bodyPr>
          <a:lstStyle/>
          <a:p>
            <a:r>
              <a:rPr lang="en-US" sz="4000"/>
              <a:t>Mobility in Australia</a:t>
            </a:r>
          </a:p>
        </p:txBody>
      </p:sp>
      <p:sp>
        <p:nvSpPr>
          <p:cNvPr id="100" name="Rectangle 99">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Chart, scatter chart&#10;&#10;Description automatically generated">
            <a:extLst>
              <a:ext uri="{FF2B5EF4-FFF2-40B4-BE49-F238E27FC236}">
                <a16:creationId xmlns:a16="http://schemas.microsoft.com/office/drawing/2014/main" id="{59B7FB4D-42D3-4050-B47F-04919831B070}"/>
              </a:ext>
            </a:extLst>
          </p:cNvPr>
          <p:cNvPicPr>
            <a:picLocks noChangeAspect="1"/>
          </p:cNvPicPr>
          <p:nvPr/>
        </p:nvPicPr>
        <p:blipFill rotWithShape="1">
          <a:blip r:embed="rId3">
            <a:extLst>
              <a:ext uri="{28A0092B-C50C-407E-A947-70E740481C1C}">
                <a14:useLocalDpi xmlns:a14="http://schemas.microsoft.com/office/drawing/2010/main" val="0"/>
              </a:ext>
            </a:extLst>
          </a:blip>
          <a:srcRect l="3448" t="1" r="1239" b="3"/>
          <a:stretch/>
        </p:blipFill>
        <p:spPr>
          <a:xfrm>
            <a:off x="558210" y="2478024"/>
            <a:ext cx="6853244" cy="3694176"/>
          </a:xfrm>
          <a:prstGeom prst="rect">
            <a:avLst/>
          </a:prstGeom>
        </p:spPr>
      </p:pic>
      <p:sp>
        <p:nvSpPr>
          <p:cNvPr id="9" name="Content Placeholder 8">
            <a:extLst>
              <a:ext uri="{FF2B5EF4-FFF2-40B4-BE49-F238E27FC236}">
                <a16:creationId xmlns:a16="http://schemas.microsoft.com/office/drawing/2014/main" id="{EEDA3E14-DD58-0FE7-FC90-DDBEA285B409}"/>
              </a:ext>
            </a:extLst>
          </p:cNvPr>
          <p:cNvSpPr>
            <a:spLocks noGrp="1"/>
          </p:cNvSpPr>
          <p:nvPr>
            <p:ph idx="1"/>
          </p:nvPr>
        </p:nvSpPr>
        <p:spPr>
          <a:xfrm>
            <a:off x="7411453" y="2478024"/>
            <a:ext cx="3872243" cy="3694176"/>
          </a:xfrm>
        </p:spPr>
        <p:txBody>
          <a:bodyPr anchor="ctr">
            <a:normAutofit/>
          </a:bodyPr>
          <a:lstStyle/>
          <a:p>
            <a:pPr>
              <a:buClr>
                <a:srgbClr val="FCA667"/>
              </a:buClr>
            </a:pPr>
            <a:r>
              <a:rPr lang="en-US" sz="1500" dirty="0"/>
              <a:t>The graph depicts mobility trends in different areas of Australia.</a:t>
            </a:r>
          </a:p>
          <a:p>
            <a:pPr>
              <a:buClr>
                <a:srgbClr val="FCA667"/>
              </a:buClr>
            </a:pPr>
            <a:r>
              <a:rPr lang="en-US" sz="1500" dirty="0"/>
              <a:t>During the pandemic, mobility in residential areas has increased considerably.</a:t>
            </a:r>
          </a:p>
          <a:p>
            <a:pPr>
              <a:buClr>
                <a:srgbClr val="FCA667"/>
              </a:buClr>
            </a:pPr>
            <a:r>
              <a:rPr lang="en-US" sz="1500" dirty="0"/>
              <a:t>Mobility at grocery stores and pharmacies remained close to baseline in the initial months of 2020, before increasing toward the end of 2021.</a:t>
            </a:r>
          </a:p>
          <a:p>
            <a:pPr>
              <a:buClr>
                <a:srgbClr val="FCA667"/>
              </a:buClr>
            </a:pPr>
            <a:r>
              <a:rPr lang="en-US" sz="1500" dirty="0"/>
              <a:t>Mobility in Transit stations decreased dramatically during the entirety of pandemic.</a:t>
            </a:r>
          </a:p>
          <a:p>
            <a:pPr>
              <a:buClr>
                <a:srgbClr val="FCA667"/>
              </a:buClr>
            </a:pPr>
            <a:r>
              <a:rPr lang="en-US" sz="1500" dirty="0"/>
              <a:t>Rise and fall in other places have followed the trend of different phases of lockdown nonetheless remains lower than early 2020.</a:t>
            </a:r>
          </a:p>
        </p:txBody>
      </p:sp>
    </p:spTree>
    <p:extLst>
      <p:ext uri="{BB962C8B-B14F-4D97-AF65-F5344CB8AC3E}">
        <p14:creationId xmlns:p14="http://schemas.microsoft.com/office/powerpoint/2010/main" val="212795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7CD94C-20C4-427E-A155-D324763B093E}"/>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3600" dirty="0"/>
              <a:t>Understanding Australia Mobility Data</a:t>
            </a:r>
          </a:p>
        </p:txBody>
      </p:sp>
      <p:sp>
        <p:nvSpPr>
          <p:cNvPr id="44"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 box and whisker chart&#10;&#10;Description automatically generated">
            <a:extLst>
              <a:ext uri="{FF2B5EF4-FFF2-40B4-BE49-F238E27FC236}">
                <a16:creationId xmlns:a16="http://schemas.microsoft.com/office/drawing/2014/main" id="{21153022-FA9C-4543-84C7-600A94347EBD}"/>
              </a:ext>
            </a:extLst>
          </p:cNvPr>
          <p:cNvPicPr>
            <a:picLocks noChangeAspect="1"/>
          </p:cNvPicPr>
          <p:nvPr/>
        </p:nvPicPr>
        <p:blipFill rotWithShape="1">
          <a:blip r:embed="rId2">
            <a:extLst>
              <a:ext uri="{28A0092B-C50C-407E-A947-70E740481C1C}">
                <a14:useLocalDpi xmlns:a14="http://schemas.microsoft.com/office/drawing/2010/main" val="0"/>
              </a:ext>
            </a:extLst>
          </a:blip>
          <a:srcRect l="4589" r="6678"/>
          <a:stretch/>
        </p:blipFill>
        <p:spPr>
          <a:xfrm>
            <a:off x="323089" y="2239729"/>
            <a:ext cx="6441268" cy="4161071"/>
          </a:xfrm>
          <a:prstGeom prst="rect">
            <a:avLst/>
          </a:prstGeom>
        </p:spPr>
      </p:pic>
      <p:pic>
        <p:nvPicPr>
          <p:cNvPr id="9" name="Content Placeholder 8" descr="Table&#10;&#10;Description automatically generated">
            <a:extLst>
              <a:ext uri="{FF2B5EF4-FFF2-40B4-BE49-F238E27FC236}">
                <a16:creationId xmlns:a16="http://schemas.microsoft.com/office/drawing/2014/main" id="{60122985-B318-4A78-B41F-61427AE309F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918592" y="2736851"/>
            <a:ext cx="4950319" cy="2705702"/>
          </a:xfrm>
          <a:prstGeom prst="rect">
            <a:avLst/>
          </a:prstGeom>
        </p:spPr>
      </p:pic>
    </p:spTree>
    <p:extLst>
      <p:ext uri="{BB962C8B-B14F-4D97-AF65-F5344CB8AC3E}">
        <p14:creationId xmlns:p14="http://schemas.microsoft.com/office/powerpoint/2010/main" val="4250344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9" name="Rectangle 68">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9B0C2F1-05AF-40E1-94A7-C5FC75750BD2}"/>
              </a:ext>
            </a:extLst>
          </p:cNvPr>
          <p:cNvSpPr>
            <a:spLocks noGrp="1"/>
          </p:cNvSpPr>
          <p:nvPr>
            <p:ph type="title"/>
          </p:nvPr>
        </p:nvSpPr>
        <p:spPr>
          <a:xfrm>
            <a:off x="841247" y="978619"/>
            <a:ext cx="3410712" cy="1106424"/>
          </a:xfrm>
        </p:spPr>
        <p:txBody>
          <a:bodyPr>
            <a:normAutofit/>
          </a:bodyPr>
          <a:lstStyle/>
          <a:p>
            <a:r>
              <a:rPr lang="en-US" sz="2800" dirty="0"/>
              <a:t>Retail and Recreation</a:t>
            </a:r>
          </a:p>
        </p:txBody>
      </p:sp>
      <p:sp>
        <p:nvSpPr>
          <p:cNvPr id="71" name="Rectangle 70">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3" name="Rectangle 72">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Content Placeholder 8">
            <a:extLst>
              <a:ext uri="{FF2B5EF4-FFF2-40B4-BE49-F238E27FC236}">
                <a16:creationId xmlns:a16="http://schemas.microsoft.com/office/drawing/2014/main" id="{EEDA3E14-DD58-0FE7-FC90-DDBEA285B409}"/>
              </a:ext>
            </a:extLst>
          </p:cNvPr>
          <p:cNvSpPr>
            <a:spLocks noGrp="1"/>
          </p:cNvSpPr>
          <p:nvPr>
            <p:ph idx="1"/>
          </p:nvPr>
        </p:nvSpPr>
        <p:spPr>
          <a:xfrm>
            <a:off x="841248" y="2252870"/>
            <a:ext cx="3412219" cy="3560251"/>
          </a:xfrm>
        </p:spPr>
        <p:txBody>
          <a:bodyPr>
            <a:normAutofit/>
          </a:bodyPr>
          <a:lstStyle/>
          <a:p>
            <a:r>
              <a:rPr lang="en-US" sz="1500" dirty="0"/>
              <a:t>This shows the trends in mobility in the retail and recreation category</a:t>
            </a:r>
          </a:p>
          <a:p>
            <a:r>
              <a:rPr lang="en-US" sz="1500" dirty="0"/>
              <a:t>Since the onset of pandemic in March and April 2020, Canada and Australia show limited mobility in this category.</a:t>
            </a:r>
          </a:p>
          <a:p>
            <a:r>
              <a:rPr lang="en-US" sz="1500" dirty="0"/>
              <a:t>However, the mobility trend in the countries vary significantly later with no considerable relation between them.</a:t>
            </a:r>
          </a:p>
          <a:p>
            <a:r>
              <a:rPr lang="en-US" sz="1500" dirty="0"/>
              <a:t>Retail and recreation visits are approaching levels last seen before the pandemic in Australia in October 2021 and Canada in late  2021.</a:t>
            </a:r>
          </a:p>
        </p:txBody>
      </p:sp>
      <p:pic>
        <p:nvPicPr>
          <p:cNvPr id="5" name="Content Placeholder 4" descr="Chart, line chart&#10;&#10;Description automatically generated">
            <a:extLst>
              <a:ext uri="{FF2B5EF4-FFF2-40B4-BE49-F238E27FC236}">
                <a16:creationId xmlns:a16="http://schemas.microsoft.com/office/drawing/2014/main" id="{D52CACDF-2F14-4112-8766-493EBC2548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8533" y="633619"/>
            <a:ext cx="6656832" cy="5495925"/>
          </a:xfrm>
          <a:prstGeom prst="rect">
            <a:avLst/>
          </a:prstGeom>
        </p:spPr>
      </p:pic>
    </p:spTree>
    <p:extLst>
      <p:ext uri="{BB962C8B-B14F-4D97-AF65-F5344CB8AC3E}">
        <p14:creationId xmlns:p14="http://schemas.microsoft.com/office/powerpoint/2010/main" val="713586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5116E49A-CA4D-4983-969D-19FE3C55F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7" name="Rectangle 56">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03041"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9B0C2F1-05AF-40E1-94A7-C5FC75750BD2}"/>
              </a:ext>
            </a:extLst>
          </p:cNvPr>
          <p:cNvSpPr>
            <a:spLocks noGrp="1"/>
          </p:cNvSpPr>
          <p:nvPr>
            <p:ph type="title"/>
          </p:nvPr>
        </p:nvSpPr>
        <p:spPr>
          <a:xfrm>
            <a:off x="7938533" y="978619"/>
            <a:ext cx="3404594" cy="1106424"/>
          </a:xfrm>
        </p:spPr>
        <p:txBody>
          <a:bodyPr>
            <a:normAutofit/>
          </a:bodyPr>
          <a:lstStyle/>
          <a:p>
            <a:r>
              <a:rPr lang="en-US" sz="2800" dirty="0"/>
              <a:t>Workplaces</a:t>
            </a:r>
          </a:p>
        </p:txBody>
      </p:sp>
      <p:sp>
        <p:nvSpPr>
          <p:cNvPr id="59" name="Rectangle 58">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39033" y="1181536"/>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1" name="Rectangle 60">
            <a:extLst>
              <a:ext uri="{FF2B5EF4-FFF2-40B4-BE49-F238E27FC236}">
                <a16:creationId xmlns:a16="http://schemas.microsoft.com/office/drawing/2014/main" id="{281E2DF8-F6D8-4E5C-B76E-E082FD8C1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5691" y="2095174"/>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Content Placeholder 8">
            <a:extLst>
              <a:ext uri="{FF2B5EF4-FFF2-40B4-BE49-F238E27FC236}">
                <a16:creationId xmlns:a16="http://schemas.microsoft.com/office/drawing/2014/main" id="{EEDA3E14-DD58-0FE7-FC90-DDBEA285B409}"/>
              </a:ext>
            </a:extLst>
          </p:cNvPr>
          <p:cNvSpPr>
            <a:spLocks noGrp="1"/>
          </p:cNvSpPr>
          <p:nvPr>
            <p:ph idx="1"/>
          </p:nvPr>
        </p:nvSpPr>
        <p:spPr>
          <a:xfrm>
            <a:off x="7938532" y="2252870"/>
            <a:ext cx="3404594" cy="3557016"/>
          </a:xfrm>
        </p:spPr>
        <p:txBody>
          <a:bodyPr>
            <a:normAutofit/>
          </a:bodyPr>
          <a:lstStyle/>
          <a:p>
            <a:r>
              <a:rPr lang="en-US" sz="1500" dirty="0"/>
              <a:t>The graph describes the mobility at workplaces for the years 2020-2022 in Canada and Australia.</a:t>
            </a:r>
          </a:p>
          <a:p>
            <a:r>
              <a:rPr lang="en-US" sz="1500" dirty="0"/>
              <a:t>The sharp drop in mobility is in accordance with the trend of various lockdowns in the respective countries.</a:t>
            </a:r>
          </a:p>
          <a:p>
            <a:r>
              <a:rPr lang="en-US" sz="1500" dirty="0"/>
              <a:t>In contrast to mobility in other areas, which shows a variable pattern, mobility at workplaces almost remains synonymous with both countries.</a:t>
            </a:r>
          </a:p>
        </p:txBody>
      </p:sp>
      <p:pic>
        <p:nvPicPr>
          <p:cNvPr id="4" name="Picture 3" descr="Graphical user interface, chart&#10;&#10;Description automatically generated">
            <a:extLst>
              <a:ext uri="{FF2B5EF4-FFF2-40B4-BE49-F238E27FC236}">
                <a16:creationId xmlns:a16="http://schemas.microsoft.com/office/drawing/2014/main" id="{C6242EBE-0349-4606-9BB6-4AECEE51D8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564" y="633618"/>
            <a:ext cx="7305469" cy="5495925"/>
          </a:xfrm>
          <a:prstGeom prst="rect">
            <a:avLst/>
          </a:prstGeom>
        </p:spPr>
      </p:pic>
    </p:spTree>
    <p:extLst>
      <p:ext uri="{BB962C8B-B14F-4D97-AF65-F5344CB8AC3E}">
        <p14:creationId xmlns:p14="http://schemas.microsoft.com/office/powerpoint/2010/main" val="2343930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9" name="Rectangle 68">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9B0C2F1-05AF-40E1-94A7-C5FC75750BD2}"/>
              </a:ext>
            </a:extLst>
          </p:cNvPr>
          <p:cNvSpPr>
            <a:spLocks noGrp="1"/>
          </p:cNvSpPr>
          <p:nvPr>
            <p:ph type="title"/>
          </p:nvPr>
        </p:nvSpPr>
        <p:spPr>
          <a:xfrm>
            <a:off x="841246" y="978619"/>
            <a:ext cx="3463626" cy="1106424"/>
          </a:xfrm>
        </p:spPr>
        <p:txBody>
          <a:bodyPr>
            <a:normAutofit/>
          </a:bodyPr>
          <a:lstStyle/>
          <a:p>
            <a:r>
              <a:rPr lang="en-US" sz="2800" dirty="0"/>
              <a:t>Grocery and Pharmacy</a:t>
            </a:r>
          </a:p>
        </p:txBody>
      </p:sp>
      <p:sp>
        <p:nvSpPr>
          <p:cNvPr id="71" name="Rectangle 70">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3" name="Rectangle 72">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Content Placeholder 8">
            <a:extLst>
              <a:ext uri="{FF2B5EF4-FFF2-40B4-BE49-F238E27FC236}">
                <a16:creationId xmlns:a16="http://schemas.microsoft.com/office/drawing/2014/main" id="{EEDA3E14-DD58-0FE7-FC90-DDBEA285B409}"/>
              </a:ext>
            </a:extLst>
          </p:cNvPr>
          <p:cNvSpPr>
            <a:spLocks noGrp="1"/>
          </p:cNvSpPr>
          <p:nvPr>
            <p:ph idx="1"/>
          </p:nvPr>
        </p:nvSpPr>
        <p:spPr>
          <a:xfrm>
            <a:off x="841248" y="2252870"/>
            <a:ext cx="3412219" cy="3560251"/>
          </a:xfrm>
        </p:spPr>
        <p:txBody>
          <a:bodyPr>
            <a:noAutofit/>
          </a:bodyPr>
          <a:lstStyle/>
          <a:p>
            <a:r>
              <a:rPr lang="en-US" sz="1500" dirty="0"/>
              <a:t>The graph shows the mobility levels in Canada and Australia.</a:t>
            </a:r>
          </a:p>
          <a:p>
            <a:r>
              <a:rPr lang="en-US" sz="1500" dirty="0"/>
              <a:t>The initial rise in mobility in the beginning of the pandemic in early April 2020 shows that people are visiting pharmacies and grocery stores more frequently than before due to the uncertainty of the pandemic.</a:t>
            </a:r>
          </a:p>
          <a:p>
            <a:r>
              <a:rPr lang="en-US" sz="1500" dirty="0"/>
              <a:t>In the case of Australia, there is a drop later in the mobility, although it has progressively returned to baseline in late 2021.</a:t>
            </a:r>
          </a:p>
          <a:p>
            <a:r>
              <a:rPr lang="en-US" sz="1500" dirty="0"/>
              <a:t>Canada shows a depreciated mobility at pharmacies and grocery stores in early 2021 but seems to be gradually increasing by the end of 2021.</a:t>
            </a:r>
          </a:p>
          <a:p>
            <a:endParaRPr lang="en-US" sz="1500" dirty="0"/>
          </a:p>
        </p:txBody>
      </p:sp>
      <p:pic>
        <p:nvPicPr>
          <p:cNvPr id="4" name="Picture 3" descr="Chart, line chart&#10;&#10;Description automatically generated">
            <a:extLst>
              <a:ext uri="{FF2B5EF4-FFF2-40B4-BE49-F238E27FC236}">
                <a16:creationId xmlns:a16="http://schemas.microsoft.com/office/drawing/2014/main" id="{40068963-20F3-47C5-9957-9C43E945D2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6621" y="633619"/>
            <a:ext cx="6789811" cy="5495925"/>
          </a:xfrm>
          <a:prstGeom prst="rect">
            <a:avLst/>
          </a:prstGeom>
        </p:spPr>
      </p:pic>
    </p:spTree>
    <p:extLst>
      <p:ext uri="{BB962C8B-B14F-4D97-AF65-F5344CB8AC3E}">
        <p14:creationId xmlns:p14="http://schemas.microsoft.com/office/powerpoint/2010/main" val="313807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5116E49A-CA4D-4983-969D-19FE3C55F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7" name="Rectangle 56">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03041"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9B0C2F1-05AF-40E1-94A7-C5FC75750BD2}"/>
              </a:ext>
            </a:extLst>
          </p:cNvPr>
          <p:cNvSpPr>
            <a:spLocks noGrp="1"/>
          </p:cNvSpPr>
          <p:nvPr>
            <p:ph type="title"/>
          </p:nvPr>
        </p:nvSpPr>
        <p:spPr>
          <a:xfrm>
            <a:off x="7938533" y="978619"/>
            <a:ext cx="3404594" cy="1106424"/>
          </a:xfrm>
        </p:spPr>
        <p:txBody>
          <a:bodyPr>
            <a:normAutofit/>
          </a:bodyPr>
          <a:lstStyle/>
          <a:p>
            <a:r>
              <a:rPr lang="en-US" sz="2800" dirty="0"/>
              <a:t>Parks</a:t>
            </a:r>
          </a:p>
        </p:txBody>
      </p:sp>
      <p:sp>
        <p:nvSpPr>
          <p:cNvPr id="59" name="Rectangle 58">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39033" y="1181536"/>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1" name="Rectangle 60">
            <a:extLst>
              <a:ext uri="{FF2B5EF4-FFF2-40B4-BE49-F238E27FC236}">
                <a16:creationId xmlns:a16="http://schemas.microsoft.com/office/drawing/2014/main" id="{281E2DF8-F6D8-4E5C-B76E-E082FD8C1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5691" y="2095174"/>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Content Placeholder 8">
            <a:extLst>
              <a:ext uri="{FF2B5EF4-FFF2-40B4-BE49-F238E27FC236}">
                <a16:creationId xmlns:a16="http://schemas.microsoft.com/office/drawing/2014/main" id="{EEDA3E14-DD58-0FE7-FC90-DDBEA285B409}"/>
              </a:ext>
            </a:extLst>
          </p:cNvPr>
          <p:cNvSpPr>
            <a:spLocks noGrp="1"/>
          </p:cNvSpPr>
          <p:nvPr>
            <p:ph idx="1"/>
          </p:nvPr>
        </p:nvSpPr>
        <p:spPr>
          <a:xfrm>
            <a:off x="7938532" y="2252870"/>
            <a:ext cx="3404594" cy="3557016"/>
          </a:xfrm>
        </p:spPr>
        <p:txBody>
          <a:bodyPr>
            <a:normAutofit/>
          </a:bodyPr>
          <a:lstStyle/>
          <a:p>
            <a:r>
              <a:rPr lang="en-US" sz="1500" dirty="0"/>
              <a:t>Canada shows a dramatic increase in the number of visitors to parks in this graph.</a:t>
            </a:r>
          </a:p>
          <a:p>
            <a:r>
              <a:rPr lang="en-US" sz="1500" dirty="0"/>
              <a:t>It also shows a gradual increase and decrease in mobility that appears to follow the pattern of various lockdowns in the country.</a:t>
            </a:r>
          </a:p>
          <a:p>
            <a:r>
              <a:rPr lang="en-US" sz="1500" dirty="0"/>
              <a:t>Australia appears to have a steady mobility pattern, with its share of highs and lows, but it is still close to the baseline.</a:t>
            </a:r>
          </a:p>
        </p:txBody>
      </p:sp>
      <p:pic>
        <p:nvPicPr>
          <p:cNvPr id="10" name="Content Placeholder 4" descr="Chart, line chart&#10;&#10;Description automatically generated">
            <a:extLst>
              <a:ext uri="{FF2B5EF4-FFF2-40B4-BE49-F238E27FC236}">
                <a16:creationId xmlns:a16="http://schemas.microsoft.com/office/drawing/2014/main" id="{DC7C0D8A-9CCE-4E3B-B280-53DE809E57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576" y="633619"/>
            <a:ext cx="6683889" cy="5495925"/>
          </a:xfrm>
          <a:prstGeom prst="rect">
            <a:avLst/>
          </a:prstGeom>
        </p:spPr>
      </p:pic>
    </p:spTree>
    <p:extLst>
      <p:ext uri="{BB962C8B-B14F-4D97-AF65-F5344CB8AC3E}">
        <p14:creationId xmlns:p14="http://schemas.microsoft.com/office/powerpoint/2010/main" val="6392398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786</Words>
  <Application>Microsoft Office PowerPoint</Application>
  <PresentationFormat>Widescreen</PresentationFormat>
  <Paragraphs>61</Paragraphs>
  <Slides>15</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Google Mobility Data Analysis  Canada and Australia</vt:lpstr>
      <vt:lpstr>Mobility in Canada</vt:lpstr>
      <vt:lpstr>Understanding Canada Mobility Data</vt:lpstr>
      <vt:lpstr>Mobility in Australia</vt:lpstr>
      <vt:lpstr>Understanding Australia Mobility Data</vt:lpstr>
      <vt:lpstr>Retail and Recreation</vt:lpstr>
      <vt:lpstr>Workplaces</vt:lpstr>
      <vt:lpstr>Grocery and Pharmacy</vt:lpstr>
      <vt:lpstr>Parks</vt:lpstr>
      <vt:lpstr>Transit Stations</vt:lpstr>
      <vt:lpstr>Residential</vt:lpstr>
      <vt:lpstr>Correlation between categories in Canada</vt:lpstr>
      <vt:lpstr>Correlation between categories in Australia</vt:lpstr>
      <vt:lpstr>Key Insights</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Mobility Data Analysis  Canada and Australia</dc:title>
  <dc:creator>Sai Preethi, Sai Preethi</dc:creator>
  <cp:lastModifiedBy>Preethi Poka</cp:lastModifiedBy>
  <cp:revision>13</cp:revision>
  <dcterms:created xsi:type="dcterms:W3CDTF">2022-03-19T10:44:37Z</dcterms:created>
  <dcterms:modified xsi:type="dcterms:W3CDTF">2022-12-02T14:05:01Z</dcterms:modified>
</cp:coreProperties>
</file>