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8A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8A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8A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18579"/>
            <a:ext cx="12192000" cy="539750"/>
          </a:xfrm>
          <a:custGeom>
            <a:avLst/>
            <a:gdLst/>
            <a:ahLst/>
            <a:cxnLst/>
            <a:rect l="l" t="t" r="r" b="b"/>
            <a:pathLst>
              <a:path w="12192000" h="539750">
                <a:moveTo>
                  <a:pt x="0" y="53941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539419"/>
                </a:lnTo>
                <a:lnTo>
                  <a:pt x="0" y="539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18579"/>
            <a:ext cx="12192000" cy="539750"/>
          </a:xfrm>
          <a:custGeom>
            <a:avLst/>
            <a:gdLst/>
            <a:ahLst/>
            <a:cxnLst/>
            <a:rect l="l" t="t" r="r" b="b"/>
            <a:pathLst>
              <a:path w="12192000" h="539750">
                <a:moveTo>
                  <a:pt x="0" y="0"/>
                </a:moveTo>
                <a:lnTo>
                  <a:pt x="12192000" y="0"/>
                </a:lnTo>
                <a:lnTo>
                  <a:pt x="12192000" y="539420"/>
                </a:lnTo>
                <a:lnTo>
                  <a:pt x="0" y="5394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9124" y="6568514"/>
            <a:ext cx="490627" cy="18631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18706" y="6569709"/>
            <a:ext cx="390525" cy="184150"/>
          </a:xfrm>
          <a:custGeom>
            <a:avLst/>
            <a:gdLst/>
            <a:ahLst/>
            <a:cxnLst/>
            <a:rect l="l" t="t" r="r" b="b"/>
            <a:pathLst>
              <a:path w="390525" h="184150">
                <a:moveTo>
                  <a:pt x="126225" y="0"/>
                </a:moveTo>
                <a:lnTo>
                  <a:pt x="0" y="0"/>
                </a:lnTo>
                <a:lnTo>
                  <a:pt x="0" y="40640"/>
                </a:lnTo>
                <a:lnTo>
                  <a:pt x="39230" y="40640"/>
                </a:lnTo>
                <a:lnTo>
                  <a:pt x="39230" y="184150"/>
                </a:lnTo>
                <a:lnTo>
                  <a:pt x="86995" y="184150"/>
                </a:lnTo>
                <a:lnTo>
                  <a:pt x="86995" y="40640"/>
                </a:lnTo>
                <a:lnTo>
                  <a:pt x="126225" y="40640"/>
                </a:lnTo>
                <a:lnTo>
                  <a:pt x="126225" y="0"/>
                </a:lnTo>
                <a:close/>
              </a:path>
              <a:path w="390525" h="184150">
                <a:moveTo>
                  <a:pt x="390105" y="0"/>
                </a:moveTo>
                <a:lnTo>
                  <a:pt x="285572" y="0"/>
                </a:lnTo>
                <a:lnTo>
                  <a:pt x="285572" y="40640"/>
                </a:lnTo>
                <a:lnTo>
                  <a:pt x="285572" y="71120"/>
                </a:lnTo>
                <a:lnTo>
                  <a:pt x="285572" y="111760"/>
                </a:lnTo>
                <a:lnTo>
                  <a:pt x="285572" y="143510"/>
                </a:lnTo>
                <a:lnTo>
                  <a:pt x="285572" y="184150"/>
                </a:lnTo>
                <a:lnTo>
                  <a:pt x="390105" y="184150"/>
                </a:lnTo>
                <a:lnTo>
                  <a:pt x="390105" y="143510"/>
                </a:lnTo>
                <a:lnTo>
                  <a:pt x="333324" y="143510"/>
                </a:lnTo>
                <a:lnTo>
                  <a:pt x="333324" y="111760"/>
                </a:lnTo>
                <a:lnTo>
                  <a:pt x="386930" y="111760"/>
                </a:lnTo>
                <a:lnTo>
                  <a:pt x="386930" y="71120"/>
                </a:lnTo>
                <a:lnTo>
                  <a:pt x="333324" y="71120"/>
                </a:lnTo>
                <a:lnTo>
                  <a:pt x="333324" y="40640"/>
                </a:lnTo>
                <a:lnTo>
                  <a:pt x="390105" y="40640"/>
                </a:lnTo>
                <a:lnTo>
                  <a:pt x="390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5366" y="6569561"/>
            <a:ext cx="140100" cy="18444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46175" y="6569570"/>
            <a:ext cx="212090" cy="184785"/>
          </a:xfrm>
          <a:custGeom>
            <a:avLst/>
            <a:gdLst/>
            <a:ahLst/>
            <a:cxnLst/>
            <a:rect l="l" t="t" r="r" b="b"/>
            <a:pathLst>
              <a:path w="212090" h="184784">
                <a:moveTo>
                  <a:pt x="152768" y="184442"/>
                </a:moveTo>
                <a:lnTo>
                  <a:pt x="98577" y="113499"/>
                </a:lnTo>
                <a:lnTo>
                  <a:pt x="95021" y="108851"/>
                </a:lnTo>
                <a:lnTo>
                  <a:pt x="104292" y="106006"/>
                </a:lnTo>
                <a:lnTo>
                  <a:pt x="129946" y="82435"/>
                </a:lnTo>
                <a:lnTo>
                  <a:pt x="132461" y="76047"/>
                </a:lnTo>
                <a:lnTo>
                  <a:pt x="134353" y="67017"/>
                </a:lnTo>
                <a:lnTo>
                  <a:pt x="134988" y="56997"/>
                </a:lnTo>
                <a:lnTo>
                  <a:pt x="134988" y="49161"/>
                </a:lnTo>
                <a:lnTo>
                  <a:pt x="133718" y="41833"/>
                </a:lnTo>
                <a:lnTo>
                  <a:pt x="131914" y="36931"/>
                </a:lnTo>
                <a:lnTo>
                  <a:pt x="128689" y="28130"/>
                </a:lnTo>
                <a:lnTo>
                  <a:pt x="95148" y="2540"/>
                </a:lnTo>
                <a:lnTo>
                  <a:pt x="86004" y="812"/>
                </a:lnTo>
                <a:lnTo>
                  <a:pt x="86004" y="52349"/>
                </a:lnTo>
                <a:lnTo>
                  <a:pt x="86004" y="67017"/>
                </a:lnTo>
                <a:lnTo>
                  <a:pt x="83489" y="72656"/>
                </a:lnTo>
                <a:lnTo>
                  <a:pt x="73418" y="80479"/>
                </a:lnTo>
                <a:lnTo>
                  <a:pt x="66179" y="82435"/>
                </a:lnTo>
                <a:lnTo>
                  <a:pt x="47752" y="82435"/>
                </a:lnTo>
                <a:lnTo>
                  <a:pt x="47752" y="36931"/>
                </a:lnTo>
                <a:lnTo>
                  <a:pt x="66179" y="36931"/>
                </a:lnTo>
                <a:lnTo>
                  <a:pt x="73418" y="38887"/>
                </a:lnTo>
                <a:lnTo>
                  <a:pt x="83489" y="46723"/>
                </a:lnTo>
                <a:lnTo>
                  <a:pt x="86004" y="52349"/>
                </a:lnTo>
                <a:lnTo>
                  <a:pt x="86004" y="812"/>
                </a:lnTo>
                <a:lnTo>
                  <a:pt x="81737" y="279"/>
                </a:lnTo>
                <a:lnTo>
                  <a:pt x="74307" y="0"/>
                </a:lnTo>
                <a:lnTo>
                  <a:pt x="0" y="0"/>
                </a:lnTo>
                <a:lnTo>
                  <a:pt x="0" y="184442"/>
                </a:lnTo>
                <a:lnTo>
                  <a:pt x="47752" y="184442"/>
                </a:lnTo>
                <a:lnTo>
                  <a:pt x="47752" y="113499"/>
                </a:lnTo>
                <a:lnTo>
                  <a:pt x="93319" y="184442"/>
                </a:lnTo>
                <a:lnTo>
                  <a:pt x="152768" y="184442"/>
                </a:lnTo>
                <a:close/>
              </a:path>
              <a:path w="212090" h="184784">
                <a:moveTo>
                  <a:pt x="211899" y="0"/>
                </a:moveTo>
                <a:lnTo>
                  <a:pt x="164147" y="0"/>
                </a:lnTo>
                <a:lnTo>
                  <a:pt x="164147" y="184442"/>
                </a:lnTo>
                <a:lnTo>
                  <a:pt x="211899" y="184442"/>
                </a:lnTo>
                <a:lnTo>
                  <a:pt x="211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89006" y="6564423"/>
            <a:ext cx="366683" cy="194721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577174" y="6569709"/>
            <a:ext cx="104775" cy="184150"/>
          </a:xfrm>
          <a:custGeom>
            <a:avLst/>
            <a:gdLst/>
            <a:ahLst/>
            <a:cxnLst/>
            <a:rect l="l" t="t" r="r" b="b"/>
            <a:pathLst>
              <a:path w="104775" h="184150">
                <a:moveTo>
                  <a:pt x="104521" y="0"/>
                </a:moveTo>
                <a:lnTo>
                  <a:pt x="0" y="0"/>
                </a:lnTo>
                <a:lnTo>
                  <a:pt x="0" y="40640"/>
                </a:lnTo>
                <a:lnTo>
                  <a:pt x="0" y="71120"/>
                </a:lnTo>
                <a:lnTo>
                  <a:pt x="0" y="111760"/>
                </a:lnTo>
                <a:lnTo>
                  <a:pt x="0" y="143510"/>
                </a:lnTo>
                <a:lnTo>
                  <a:pt x="0" y="184150"/>
                </a:lnTo>
                <a:lnTo>
                  <a:pt x="104521" y="184150"/>
                </a:lnTo>
                <a:lnTo>
                  <a:pt x="104521" y="143510"/>
                </a:lnTo>
                <a:lnTo>
                  <a:pt x="47752" y="143510"/>
                </a:lnTo>
                <a:lnTo>
                  <a:pt x="47752" y="111760"/>
                </a:lnTo>
                <a:lnTo>
                  <a:pt x="101358" y="111760"/>
                </a:lnTo>
                <a:lnTo>
                  <a:pt x="101358" y="71120"/>
                </a:lnTo>
                <a:lnTo>
                  <a:pt x="47752" y="71120"/>
                </a:lnTo>
                <a:lnTo>
                  <a:pt x="47752" y="40640"/>
                </a:lnTo>
                <a:lnTo>
                  <a:pt x="104521" y="40640"/>
                </a:lnTo>
                <a:lnTo>
                  <a:pt x="1045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55212" y="6569336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4">
                <a:moveTo>
                  <a:pt x="161001" y="0"/>
                </a:moveTo>
                <a:lnTo>
                  <a:pt x="23000" y="0"/>
                </a:lnTo>
                <a:lnTo>
                  <a:pt x="14047" y="1814"/>
                </a:lnTo>
                <a:lnTo>
                  <a:pt x="6736" y="6763"/>
                </a:lnTo>
                <a:lnTo>
                  <a:pt x="1807" y="14103"/>
                </a:lnTo>
                <a:lnTo>
                  <a:pt x="0" y="23091"/>
                </a:lnTo>
                <a:lnTo>
                  <a:pt x="0" y="161640"/>
                </a:lnTo>
                <a:lnTo>
                  <a:pt x="1807" y="170628"/>
                </a:lnTo>
                <a:lnTo>
                  <a:pt x="6736" y="177968"/>
                </a:lnTo>
                <a:lnTo>
                  <a:pt x="14047" y="182917"/>
                </a:lnTo>
                <a:lnTo>
                  <a:pt x="23000" y="184732"/>
                </a:lnTo>
                <a:lnTo>
                  <a:pt x="23000" y="89479"/>
                </a:lnTo>
                <a:lnTo>
                  <a:pt x="184004" y="89479"/>
                </a:lnTo>
                <a:lnTo>
                  <a:pt x="184004" y="23091"/>
                </a:lnTo>
                <a:lnTo>
                  <a:pt x="182196" y="14103"/>
                </a:lnTo>
                <a:lnTo>
                  <a:pt x="177266" y="6763"/>
                </a:lnTo>
                <a:lnTo>
                  <a:pt x="169954" y="1814"/>
                </a:lnTo>
                <a:lnTo>
                  <a:pt x="161001" y="0"/>
                </a:lnTo>
                <a:close/>
              </a:path>
              <a:path w="184150" h="184784">
                <a:moveTo>
                  <a:pt x="120753" y="121230"/>
                </a:moveTo>
                <a:lnTo>
                  <a:pt x="63252" y="121230"/>
                </a:lnTo>
                <a:lnTo>
                  <a:pt x="63252" y="184732"/>
                </a:lnTo>
                <a:lnTo>
                  <a:pt x="120753" y="184732"/>
                </a:lnTo>
                <a:lnTo>
                  <a:pt x="120753" y="121230"/>
                </a:lnTo>
                <a:close/>
              </a:path>
              <a:path w="184150" h="184784">
                <a:moveTo>
                  <a:pt x="184004" y="89479"/>
                </a:moveTo>
                <a:lnTo>
                  <a:pt x="161001" y="89479"/>
                </a:lnTo>
                <a:lnTo>
                  <a:pt x="161001" y="184732"/>
                </a:lnTo>
                <a:lnTo>
                  <a:pt x="169954" y="182917"/>
                </a:lnTo>
                <a:lnTo>
                  <a:pt x="177266" y="177968"/>
                </a:lnTo>
                <a:lnTo>
                  <a:pt x="182196" y="170628"/>
                </a:lnTo>
                <a:lnTo>
                  <a:pt x="184004" y="161640"/>
                </a:lnTo>
                <a:lnTo>
                  <a:pt x="184004" y="89479"/>
                </a:lnTo>
                <a:close/>
              </a:path>
            </a:pathLst>
          </a:custGeom>
          <a:solidFill>
            <a:srgbClr val="E133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36080" y="6658609"/>
            <a:ext cx="480695" cy="95250"/>
          </a:xfrm>
          <a:custGeom>
            <a:avLst/>
            <a:gdLst/>
            <a:ahLst/>
            <a:cxnLst/>
            <a:rect l="l" t="t" r="r" b="b"/>
            <a:pathLst>
              <a:path w="480695" h="95250">
                <a:moveTo>
                  <a:pt x="137998" y="0"/>
                </a:moveTo>
                <a:lnTo>
                  <a:pt x="0" y="0"/>
                </a:lnTo>
                <a:lnTo>
                  <a:pt x="0" y="31750"/>
                </a:lnTo>
                <a:lnTo>
                  <a:pt x="0" y="95250"/>
                </a:lnTo>
                <a:lnTo>
                  <a:pt x="40246" y="95250"/>
                </a:lnTo>
                <a:lnTo>
                  <a:pt x="40246" y="31750"/>
                </a:lnTo>
                <a:lnTo>
                  <a:pt x="97751" y="31750"/>
                </a:lnTo>
                <a:lnTo>
                  <a:pt x="97751" y="95250"/>
                </a:lnTo>
                <a:lnTo>
                  <a:pt x="137998" y="95250"/>
                </a:lnTo>
                <a:lnTo>
                  <a:pt x="137998" y="31750"/>
                </a:lnTo>
                <a:lnTo>
                  <a:pt x="137998" y="0"/>
                </a:lnTo>
                <a:close/>
              </a:path>
              <a:path w="480695" h="95250">
                <a:moveTo>
                  <a:pt x="480123" y="0"/>
                </a:moveTo>
                <a:lnTo>
                  <a:pt x="342125" y="0"/>
                </a:lnTo>
                <a:lnTo>
                  <a:pt x="342125" y="31750"/>
                </a:lnTo>
                <a:lnTo>
                  <a:pt x="342125" y="95250"/>
                </a:lnTo>
                <a:lnTo>
                  <a:pt x="382384" y="95250"/>
                </a:lnTo>
                <a:lnTo>
                  <a:pt x="382384" y="31750"/>
                </a:lnTo>
                <a:lnTo>
                  <a:pt x="439877" y="31750"/>
                </a:lnTo>
                <a:lnTo>
                  <a:pt x="439877" y="95250"/>
                </a:lnTo>
                <a:lnTo>
                  <a:pt x="480123" y="95250"/>
                </a:lnTo>
                <a:lnTo>
                  <a:pt x="480123" y="31750"/>
                </a:lnTo>
                <a:lnTo>
                  <a:pt x="4801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1492" y="743203"/>
            <a:ext cx="202818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68A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1492" y="1123188"/>
            <a:ext cx="6036945" cy="1445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com/" TargetMode="External"/><Relationship Id="rId2" Type="http://schemas.openxmlformats.org/officeDocument/2006/relationships/hyperlink" Target="http://sourceforge.net/projects/git-osx-install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tumail@dominio.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1816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369727" y="5693409"/>
            <a:ext cx="208915" cy="303530"/>
          </a:xfrm>
          <a:custGeom>
            <a:avLst/>
            <a:gdLst/>
            <a:ahLst/>
            <a:cxnLst/>
            <a:rect l="l" t="t" r="r" b="b"/>
            <a:pathLst>
              <a:path w="208914" h="303529">
                <a:moveTo>
                  <a:pt x="208394" y="0"/>
                </a:moveTo>
                <a:lnTo>
                  <a:pt x="0" y="0"/>
                </a:lnTo>
                <a:lnTo>
                  <a:pt x="0" y="67310"/>
                </a:lnTo>
                <a:lnTo>
                  <a:pt x="64770" y="67310"/>
                </a:lnTo>
                <a:lnTo>
                  <a:pt x="64770" y="303530"/>
                </a:lnTo>
                <a:lnTo>
                  <a:pt x="143624" y="303530"/>
                </a:lnTo>
                <a:lnTo>
                  <a:pt x="143624" y="67310"/>
                </a:lnTo>
                <a:lnTo>
                  <a:pt x="208394" y="67310"/>
                </a:lnTo>
                <a:lnTo>
                  <a:pt x="208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41227" y="5693409"/>
            <a:ext cx="172720" cy="303530"/>
          </a:xfrm>
          <a:custGeom>
            <a:avLst/>
            <a:gdLst/>
            <a:ahLst/>
            <a:cxnLst/>
            <a:rect l="l" t="t" r="r" b="b"/>
            <a:pathLst>
              <a:path w="172720" h="303529">
                <a:moveTo>
                  <a:pt x="172593" y="0"/>
                </a:moveTo>
                <a:lnTo>
                  <a:pt x="0" y="0"/>
                </a:lnTo>
                <a:lnTo>
                  <a:pt x="0" y="67310"/>
                </a:lnTo>
                <a:lnTo>
                  <a:pt x="0" y="118110"/>
                </a:lnTo>
                <a:lnTo>
                  <a:pt x="0" y="184150"/>
                </a:lnTo>
                <a:lnTo>
                  <a:pt x="0" y="237490"/>
                </a:lnTo>
                <a:lnTo>
                  <a:pt x="0" y="303530"/>
                </a:lnTo>
                <a:lnTo>
                  <a:pt x="172593" y="303530"/>
                </a:lnTo>
                <a:lnTo>
                  <a:pt x="172593" y="237490"/>
                </a:lnTo>
                <a:lnTo>
                  <a:pt x="78854" y="237490"/>
                </a:lnTo>
                <a:lnTo>
                  <a:pt x="78854" y="184150"/>
                </a:lnTo>
                <a:lnTo>
                  <a:pt x="167360" y="184150"/>
                </a:lnTo>
                <a:lnTo>
                  <a:pt x="167360" y="118110"/>
                </a:lnTo>
                <a:lnTo>
                  <a:pt x="78854" y="118110"/>
                </a:lnTo>
                <a:lnTo>
                  <a:pt x="78854" y="67310"/>
                </a:lnTo>
                <a:lnTo>
                  <a:pt x="172593" y="67310"/>
                </a:lnTo>
                <a:lnTo>
                  <a:pt x="172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0436" y="5693917"/>
            <a:ext cx="615950" cy="303530"/>
          </a:xfrm>
          <a:custGeom>
            <a:avLst/>
            <a:gdLst/>
            <a:ahLst/>
            <a:cxnLst/>
            <a:rect l="l" t="t" r="r" b="b"/>
            <a:pathLst>
              <a:path w="615950" h="303529">
                <a:moveTo>
                  <a:pt x="231317" y="215099"/>
                </a:moveTo>
                <a:lnTo>
                  <a:pt x="224167" y="177698"/>
                </a:lnTo>
                <a:lnTo>
                  <a:pt x="222402" y="174091"/>
                </a:lnTo>
                <a:lnTo>
                  <a:pt x="191884" y="148272"/>
                </a:lnTo>
                <a:lnTo>
                  <a:pt x="169367" y="141528"/>
                </a:lnTo>
                <a:lnTo>
                  <a:pt x="177279" y="136004"/>
                </a:lnTo>
                <a:lnTo>
                  <a:pt x="184099" y="129908"/>
                </a:lnTo>
                <a:lnTo>
                  <a:pt x="189852" y="123240"/>
                </a:lnTo>
                <a:lnTo>
                  <a:pt x="192570" y="118999"/>
                </a:lnTo>
                <a:lnTo>
                  <a:pt x="194513" y="115989"/>
                </a:lnTo>
                <a:lnTo>
                  <a:pt x="198120" y="107962"/>
                </a:lnTo>
                <a:lnTo>
                  <a:pt x="200698" y="98958"/>
                </a:lnTo>
                <a:lnTo>
                  <a:pt x="202247" y="88963"/>
                </a:lnTo>
                <a:lnTo>
                  <a:pt x="202755" y="78003"/>
                </a:lnTo>
                <a:lnTo>
                  <a:pt x="201409" y="60299"/>
                </a:lnTo>
                <a:lnTo>
                  <a:pt x="181025" y="20104"/>
                </a:lnTo>
                <a:lnTo>
                  <a:pt x="151663" y="4457"/>
                </a:lnTo>
                <a:lnTo>
                  <a:pt x="151663" y="209867"/>
                </a:lnTo>
                <a:lnTo>
                  <a:pt x="150863" y="217741"/>
                </a:lnTo>
                <a:lnTo>
                  <a:pt x="109982" y="241554"/>
                </a:lnTo>
                <a:lnTo>
                  <a:pt x="96151" y="242036"/>
                </a:lnTo>
                <a:lnTo>
                  <a:pt x="78841" y="242036"/>
                </a:lnTo>
                <a:lnTo>
                  <a:pt x="78841" y="177698"/>
                </a:lnTo>
                <a:lnTo>
                  <a:pt x="96151" y="177698"/>
                </a:lnTo>
                <a:lnTo>
                  <a:pt x="138798" y="185343"/>
                </a:lnTo>
                <a:lnTo>
                  <a:pt x="151663" y="209867"/>
                </a:lnTo>
                <a:lnTo>
                  <a:pt x="151663" y="4457"/>
                </a:lnTo>
                <a:lnTo>
                  <a:pt x="137134" y="1257"/>
                </a:lnTo>
                <a:lnTo>
                  <a:pt x="130352" y="825"/>
                </a:lnTo>
                <a:lnTo>
                  <a:pt x="130352" y="89662"/>
                </a:lnTo>
                <a:lnTo>
                  <a:pt x="128028" y="102501"/>
                </a:lnTo>
                <a:lnTo>
                  <a:pt x="121094" y="111671"/>
                </a:lnTo>
                <a:lnTo>
                  <a:pt x="109524" y="117170"/>
                </a:lnTo>
                <a:lnTo>
                  <a:pt x="93332" y="118999"/>
                </a:lnTo>
                <a:lnTo>
                  <a:pt x="78841" y="118999"/>
                </a:lnTo>
                <a:lnTo>
                  <a:pt x="78841" y="60299"/>
                </a:lnTo>
                <a:lnTo>
                  <a:pt x="93332" y="60299"/>
                </a:lnTo>
                <a:lnTo>
                  <a:pt x="109524" y="62141"/>
                </a:lnTo>
                <a:lnTo>
                  <a:pt x="121094" y="67640"/>
                </a:lnTo>
                <a:lnTo>
                  <a:pt x="128028" y="76822"/>
                </a:lnTo>
                <a:lnTo>
                  <a:pt x="130352" y="89662"/>
                </a:lnTo>
                <a:lnTo>
                  <a:pt x="130352" y="825"/>
                </a:lnTo>
                <a:lnTo>
                  <a:pt x="117462" y="0"/>
                </a:lnTo>
                <a:lnTo>
                  <a:pt x="0" y="0"/>
                </a:lnTo>
                <a:lnTo>
                  <a:pt x="0" y="303149"/>
                </a:lnTo>
                <a:lnTo>
                  <a:pt x="126733" y="303149"/>
                </a:lnTo>
                <a:lnTo>
                  <a:pt x="170167" y="297510"/>
                </a:lnTo>
                <a:lnTo>
                  <a:pt x="209321" y="274675"/>
                </a:lnTo>
                <a:lnTo>
                  <a:pt x="227723" y="242036"/>
                </a:lnTo>
                <a:lnTo>
                  <a:pt x="229463" y="235204"/>
                </a:lnTo>
                <a:lnTo>
                  <a:pt x="230847" y="225450"/>
                </a:lnTo>
                <a:lnTo>
                  <a:pt x="231317" y="215099"/>
                </a:lnTo>
                <a:close/>
              </a:path>
              <a:path w="615950" h="303529">
                <a:moveTo>
                  <a:pt x="517753" y="303149"/>
                </a:moveTo>
                <a:lnTo>
                  <a:pt x="428269" y="186550"/>
                </a:lnTo>
                <a:lnTo>
                  <a:pt x="422414" y="178917"/>
                </a:lnTo>
                <a:lnTo>
                  <a:pt x="437718" y="174231"/>
                </a:lnTo>
                <a:lnTo>
                  <a:pt x="451027" y="167805"/>
                </a:lnTo>
                <a:lnTo>
                  <a:pt x="478993" y="138188"/>
                </a:lnTo>
                <a:lnTo>
                  <a:pt x="488391" y="93675"/>
                </a:lnTo>
                <a:lnTo>
                  <a:pt x="487997" y="84175"/>
                </a:lnTo>
                <a:lnTo>
                  <a:pt x="474408" y="41617"/>
                </a:lnTo>
                <a:lnTo>
                  <a:pt x="441502" y="11493"/>
                </a:lnTo>
                <a:lnTo>
                  <a:pt x="407530" y="1320"/>
                </a:lnTo>
                <a:lnTo>
                  <a:pt x="407530" y="98094"/>
                </a:lnTo>
                <a:lnTo>
                  <a:pt x="406755" y="106616"/>
                </a:lnTo>
                <a:lnTo>
                  <a:pt x="370230" y="134886"/>
                </a:lnTo>
                <a:lnTo>
                  <a:pt x="359257" y="135496"/>
                </a:lnTo>
                <a:lnTo>
                  <a:pt x="344360" y="135496"/>
                </a:lnTo>
                <a:lnTo>
                  <a:pt x="344360" y="60706"/>
                </a:lnTo>
                <a:lnTo>
                  <a:pt x="359257" y="60706"/>
                </a:lnTo>
                <a:lnTo>
                  <a:pt x="400507" y="75704"/>
                </a:lnTo>
                <a:lnTo>
                  <a:pt x="407530" y="98094"/>
                </a:lnTo>
                <a:lnTo>
                  <a:pt x="407530" y="1320"/>
                </a:lnTo>
                <a:lnTo>
                  <a:pt x="400481" y="457"/>
                </a:lnTo>
                <a:lnTo>
                  <a:pt x="388213" y="0"/>
                </a:lnTo>
                <a:lnTo>
                  <a:pt x="265518" y="0"/>
                </a:lnTo>
                <a:lnTo>
                  <a:pt x="265518" y="303149"/>
                </a:lnTo>
                <a:lnTo>
                  <a:pt x="344360" y="303149"/>
                </a:lnTo>
                <a:lnTo>
                  <a:pt x="344360" y="186550"/>
                </a:lnTo>
                <a:lnTo>
                  <a:pt x="419595" y="303149"/>
                </a:lnTo>
                <a:lnTo>
                  <a:pt x="517753" y="303149"/>
                </a:lnTo>
                <a:close/>
              </a:path>
              <a:path w="615950" h="303529">
                <a:moveTo>
                  <a:pt x="615391" y="0"/>
                </a:moveTo>
                <a:lnTo>
                  <a:pt x="536549" y="0"/>
                </a:lnTo>
                <a:lnTo>
                  <a:pt x="536549" y="303149"/>
                </a:lnTo>
                <a:lnTo>
                  <a:pt x="615391" y="303149"/>
                </a:lnTo>
                <a:lnTo>
                  <a:pt x="6153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6881" y="5685472"/>
            <a:ext cx="814069" cy="320040"/>
          </a:xfrm>
          <a:custGeom>
            <a:avLst/>
            <a:gdLst/>
            <a:ahLst/>
            <a:cxnLst/>
            <a:rect l="l" t="t" r="r" b="b"/>
            <a:pathLst>
              <a:path w="814070" h="320039">
                <a:moveTo>
                  <a:pt x="265925" y="160020"/>
                </a:moveTo>
                <a:lnTo>
                  <a:pt x="259359" y="116255"/>
                </a:lnTo>
                <a:lnTo>
                  <a:pt x="240423" y="76492"/>
                </a:lnTo>
                <a:lnTo>
                  <a:pt x="239458" y="75184"/>
                </a:lnTo>
                <a:lnTo>
                  <a:pt x="231889" y="64858"/>
                </a:lnTo>
                <a:lnTo>
                  <a:pt x="200253" y="35433"/>
                </a:lnTo>
                <a:lnTo>
                  <a:pt x="183451" y="25361"/>
                </a:lnTo>
                <a:lnTo>
                  <a:pt x="183451" y="160020"/>
                </a:lnTo>
                <a:lnTo>
                  <a:pt x="183083" y="169075"/>
                </a:lnTo>
                <a:lnTo>
                  <a:pt x="170472" y="208419"/>
                </a:lnTo>
                <a:lnTo>
                  <a:pt x="141287" y="234899"/>
                </a:lnTo>
                <a:lnTo>
                  <a:pt x="96951" y="244856"/>
                </a:lnTo>
                <a:lnTo>
                  <a:pt x="78854" y="244856"/>
                </a:lnTo>
                <a:lnTo>
                  <a:pt x="78854" y="75184"/>
                </a:lnTo>
                <a:lnTo>
                  <a:pt x="96951" y="75184"/>
                </a:lnTo>
                <a:lnTo>
                  <a:pt x="140893" y="85140"/>
                </a:lnTo>
                <a:lnTo>
                  <a:pt x="170129" y="111671"/>
                </a:lnTo>
                <a:lnTo>
                  <a:pt x="183070" y="151117"/>
                </a:lnTo>
                <a:lnTo>
                  <a:pt x="183451" y="160020"/>
                </a:lnTo>
                <a:lnTo>
                  <a:pt x="183451" y="25361"/>
                </a:lnTo>
                <a:lnTo>
                  <a:pt x="146685" y="11557"/>
                </a:lnTo>
                <a:lnTo>
                  <a:pt x="116674" y="8445"/>
                </a:lnTo>
                <a:lnTo>
                  <a:pt x="0" y="8445"/>
                </a:lnTo>
                <a:lnTo>
                  <a:pt x="0" y="311594"/>
                </a:lnTo>
                <a:lnTo>
                  <a:pt x="116674" y="311594"/>
                </a:lnTo>
                <a:lnTo>
                  <a:pt x="161366" y="304584"/>
                </a:lnTo>
                <a:lnTo>
                  <a:pt x="200647" y="284556"/>
                </a:lnTo>
                <a:lnTo>
                  <a:pt x="232283" y="254889"/>
                </a:lnTo>
                <a:lnTo>
                  <a:pt x="254457" y="217309"/>
                </a:lnTo>
                <a:lnTo>
                  <a:pt x="265214" y="174752"/>
                </a:lnTo>
                <a:lnTo>
                  <a:pt x="265925" y="160020"/>
                </a:lnTo>
                <a:close/>
              </a:path>
              <a:path w="814070" h="320039">
                <a:moveTo>
                  <a:pt x="605434" y="141922"/>
                </a:moveTo>
                <a:lnTo>
                  <a:pt x="448932" y="141922"/>
                </a:lnTo>
                <a:lnTo>
                  <a:pt x="448932" y="203034"/>
                </a:lnTo>
                <a:lnTo>
                  <a:pt x="513702" y="203034"/>
                </a:lnTo>
                <a:lnTo>
                  <a:pt x="512356" y="211874"/>
                </a:lnTo>
                <a:lnTo>
                  <a:pt x="486016" y="244513"/>
                </a:lnTo>
                <a:lnTo>
                  <a:pt x="457517" y="251688"/>
                </a:lnTo>
                <a:lnTo>
                  <a:pt x="449732" y="251688"/>
                </a:lnTo>
                <a:lnTo>
                  <a:pt x="408000" y="241388"/>
                </a:lnTo>
                <a:lnTo>
                  <a:pt x="381393" y="213194"/>
                </a:lnTo>
                <a:lnTo>
                  <a:pt x="370395" y="171500"/>
                </a:lnTo>
                <a:lnTo>
                  <a:pt x="370078" y="162026"/>
                </a:lnTo>
                <a:lnTo>
                  <a:pt x="370446" y="151625"/>
                </a:lnTo>
                <a:lnTo>
                  <a:pt x="382854" y="107403"/>
                </a:lnTo>
                <a:lnTo>
                  <a:pt x="409778" y="78651"/>
                </a:lnTo>
                <a:lnTo>
                  <a:pt x="448932" y="68351"/>
                </a:lnTo>
                <a:lnTo>
                  <a:pt x="459308" y="69024"/>
                </a:lnTo>
                <a:lnTo>
                  <a:pt x="494906" y="85509"/>
                </a:lnTo>
                <a:lnTo>
                  <a:pt x="514108" y="114985"/>
                </a:lnTo>
                <a:lnTo>
                  <a:pt x="588937" y="84023"/>
                </a:lnTo>
                <a:lnTo>
                  <a:pt x="564286" y="46634"/>
                </a:lnTo>
                <a:lnTo>
                  <a:pt x="532206" y="20497"/>
                </a:lnTo>
                <a:lnTo>
                  <a:pt x="493483" y="5130"/>
                </a:lnTo>
                <a:lnTo>
                  <a:pt x="448932" y="0"/>
                </a:lnTo>
                <a:lnTo>
                  <a:pt x="431050" y="723"/>
                </a:lnTo>
                <a:lnTo>
                  <a:pt x="382549" y="11658"/>
                </a:lnTo>
                <a:lnTo>
                  <a:pt x="342760" y="34353"/>
                </a:lnTo>
                <a:lnTo>
                  <a:pt x="312953" y="67297"/>
                </a:lnTo>
                <a:lnTo>
                  <a:pt x="294055" y="109816"/>
                </a:lnTo>
                <a:lnTo>
                  <a:pt x="287616" y="159613"/>
                </a:lnTo>
                <a:lnTo>
                  <a:pt x="288340" y="177114"/>
                </a:lnTo>
                <a:lnTo>
                  <a:pt x="299275" y="224955"/>
                </a:lnTo>
                <a:lnTo>
                  <a:pt x="321983" y="264528"/>
                </a:lnTo>
                <a:lnTo>
                  <a:pt x="354838" y="294347"/>
                </a:lnTo>
                <a:lnTo>
                  <a:pt x="396925" y="313474"/>
                </a:lnTo>
                <a:lnTo>
                  <a:pt x="446519" y="320027"/>
                </a:lnTo>
                <a:lnTo>
                  <a:pt x="459244" y="319633"/>
                </a:lnTo>
                <a:lnTo>
                  <a:pt x="507022" y="310019"/>
                </a:lnTo>
                <a:lnTo>
                  <a:pt x="547890" y="288391"/>
                </a:lnTo>
                <a:lnTo>
                  <a:pt x="579310" y="254863"/>
                </a:lnTo>
                <a:lnTo>
                  <a:pt x="598144" y="213715"/>
                </a:lnTo>
                <a:lnTo>
                  <a:pt x="604304" y="175628"/>
                </a:lnTo>
                <a:lnTo>
                  <a:pt x="605307" y="153708"/>
                </a:lnTo>
                <a:lnTo>
                  <a:pt x="605434" y="141922"/>
                </a:lnTo>
                <a:close/>
              </a:path>
              <a:path w="814070" h="320039">
                <a:moveTo>
                  <a:pt x="813498" y="7937"/>
                </a:moveTo>
                <a:lnTo>
                  <a:pt x="640918" y="7937"/>
                </a:lnTo>
                <a:lnTo>
                  <a:pt x="640918" y="75247"/>
                </a:lnTo>
                <a:lnTo>
                  <a:pt x="640918" y="126047"/>
                </a:lnTo>
                <a:lnTo>
                  <a:pt x="640918" y="192087"/>
                </a:lnTo>
                <a:lnTo>
                  <a:pt x="640918" y="245427"/>
                </a:lnTo>
                <a:lnTo>
                  <a:pt x="640918" y="311467"/>
                </a:lnTo>
                <a:lnTo>
                  <a:pt x="813498" y="311467"/>
                </a:lnTo>
                <a:lnTo>
                  <a:pt x="813498" y="245427"/>
                </a:lnTo>
                <a:lnTo>
                  <a:pt x="719759" y="245427"/>
                </a:lnTo>
                <a:lnTo>
                  <a:pt x="719759" y="192087"/>
                </a:lnTo>
                <a:lnTo>
                  <a:pt x="808266" y="192087"/>
                </a:lnTo>
                <a:lnTo>
                  <a:pt x="808266" y="126047"/>
                </a:lnTo>
                <a:lnTo>
                  <a:pt x="719759" y="126047"/>
                </a:lnTo>
                <a:lnTo>
                  <a:pt x="719759" y="75247"/>
                </a:lnTo>
                <a:lnTo>
                  <a:pt x="813498" y="75247"/>
                </a:lnTo>
                <a:lnTo>
                  <a:pt x="813498" y="79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563515" y="5892800"/>
            <a:ext cx="66675" cy="104139"/>
          </a:xfrm>
          <a:custGeom>
            <a:avLst/>
            <a:gdLst/>
            <a:ahLst/>
            <a:cxnLst/>
            <a:rect l="l" t="t" r="r" b="b"/>
            <a:pathLst>
              <a:path w="66675" h="104139">
                <a:moveTo>
                  <a:pt x="0" y="104140"/>
                </a:moveTo>
                <a:lnTo>
                  <a:pt x="66457" y="104140"/>
                </a:lnTo>
                <a:lnTo>
                  <a:pt x="66457" y="0"/>
                </a:lnTo>
                <a:lnTo>
                  <a:pt x="0" y="0"/>
                </a:lnTo>
                <a:lnTo>
                  <a:pt x="0" y="104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63504" y="5840729"/>
            <a:ext cx="227965" cy="156210"/>
          </a:xfrm>
          <a:custGeom>
            <a:avLst/>
            <a:gdLst/>
            <a:ahLst/>
            <a:cxnLst/>
            <a:rect l="l" t="t" r="r" b="b"/>
            <a:pathLst>
              <a:path w="227964" h="156210">
                <a:moveTo>
                  <a:pt x="227863" y="0"/>
                </a:moveTo>
                <a:lnTo>
                  <a:pt x="0" y="0"/>
                </a:lnTo>
                <a:lnTo>
                  <a:pt x="0" y="52070"/>
                </a:lnTo>
                <a:lnTo>
                  <a:pt x="161404" y="52070"/>
                </a:lnTo>
                <a:lnTo>
                  <a:pt x="161404" y="156210"/>
                </a:lnTo>
                <a:lnTo>
                  <a:pt x="227863" y="156210"/>
                </a:lnTo>
                <a:lnTo>
                  <a:pt x="227863" y="52070"/>
                </a:lnTo>
                <a:lnTo>
                  <a:pt x="2278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8407" y="5892800"/>
            <a:ext cx="66675" cy="104139"/>
          </a:xfrm>
          <a:custGeom>
            <a:avLst/>
            <a:gdLst/>
            <a:ahLst/>
            <a:cxnLst/>
            <a:rect l="l" t="t" r="r" b="b"/>
            <a:pathLst>
              <a:path w="66675" h="104139">
                <a:moveTo>
                  <a:pt x="0" y="104140"/>
                </a:moveTo>
                <a:lnTo>
                  <a:pt x="66460" y="104140"/>
                </a:lnTo>
                <a:lnTo>
                  <a:pt x="66460" y="0"/>
                </a:lnTo>
                <a:lnTo>
                  <a:pt x="0" y="0"/>
                </a:lnTo>
                <a:lnTo>
                  <a:pt x="0" y="104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28399" y="5840729"/>
            <a:ext cx="227965" cy="156210"/>
          </a:xfrm>
          <a:custGeom>
            <a:avLst/>
            <a:gdLst/>
            <a:ahLst/>
            <a:cxnLst/>
            <a:rect l="l" t="t" r="r" b="b"/>
            <a:pathLst>
              <a:path w="227964" h="156210">
                <a:moveTo>
                  <a:pt x="227850" y="0"/>
                </a:moveTo>
                <a:lnTo>
                  <a:pt x="0" y="0"/>
                </a:lnTo>
                <a:lnTo>
                  <a:pt x="0" y="52070"/>
                </a:lnTo>
                <a:lnTo>
                  <a:pt x="161391" y="52070"/>
                </a:lnTo>
                <a:lnTo>
                  <a:pt x="161391" y="156210"/>
                </a:lnTo>
                <a:lnTo>
                  <a:pt x="227850" y="156210"/>
                </a:lnTo>
                <a:lnTo>
                  <a:pt x="227850" y="52070"/>
                </a:lnTo>
                <a:lnTo>
                  <a:pt x="227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975768" y="2059093"/>
            <a:ext cx="6240145" cy="623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spc="100" dirty="0">
                <a:solidFill>
                  <a:srgbClr val="FFFFFF"/>
                </a:solidFill>
                <a:latin typeface="Arial MT"/>
                <a:cs typeface="Arial MT"/>
              </a:rPr>
              <a:t>Introducción</a:t>
            </a:r>
            <a:r>
              <a:rPr sz="3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5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9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40" dirty="0">
                <a:solidFill>
                  <a:srgbClr val="FFFFFF"/>
                </a:solidFill>
                <a:latin typeface="Arial MT"/>
                <a:cs typeface="Arial MT"/>
              </a:rPr>
              <a:t>Git</a:t>
            </a:r>
            <a:r>
              <a:rPr sz="3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5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39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900" spc="85" dirty="0">
                <a:solidFill>
                  <a:srgbClr val="FFFFFF"/>
                </a:solidFill>
                <a:latin typeface="Arial MT"/>
                <a:cs typeface="Arial MT"/>
              </a:rPr>
              <a:t>GitHub</a:t>
            </a:r>
            <a:endParaRPr sz="39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7148" y="3429000"/>
            <a:ext cx="769444" cy="32081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6337739" y="3429000"/>
            <a:ext cx="1188085" cy="439420"/>
            <a:chOff x="6337739" y="3429000"/>
            <a:chExt cx="1188085" cy="43942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0335" y="3429000"/>
              <a:ext cx="845071" cy="43913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7739" y="3429000"/>
              <a:ext cx="422537" cy="4391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04" y="419100"/>
            <a:ext cx="5795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Check</a:t>
            </a:r>
            <a:r>
              <a:rPr sz="3200" spc="-10" dirty="0"/>
              <a:t> </a:t>
            </a:r>
            <a:r>
              <a:rPr sz="3200" dirty="0"/>
              <a:t>the</a:t>
            </a:r>
            <a:r>
              <a:rPr sz="3200" spc="-10" dirty="0"/>
              <a:t> </a:t>
            </a:r>
            <a:r>
              <a:rPr sz="3200" spc="-20" dirty="0"/>
              <a:t>status</a:t>
            </a:r>
            <a:r>
              <a:rPr sz="3200" spc="-10" dirty="0"/>
              <a:t> </a:t>
            </a:r>
            <a:r>
              <a:rPr sz="3200" dirty="0"/>
              <a:t>of</a:t>
            </a:r>
            <a:r>
              <a:rPr sz="3200" spc="-5" dirty="0"/>
              <a:t> </a:t>
            </a:r>
            <a:r>
              <a:rPr sz="3200" spc="-10" dirty="0"/>
              <a:t>your repository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063" y="1322614"/>
            <a:ext cx="8425541" cy="42127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510782-7FCA-1D27-CC34-360BEA09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2036"/>
            <a:ext cx="12192000" cy="4759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169" y="1987534"/>
            <a:ext cx="2924366" cy="22339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3812" y="1984147"/>
            <a:ext cx="2644509" cy="22984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4704" y="1689098"/>
            <a:ext cx="4316420" cy="27605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87642"/>
            <a:ext cx="1926589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40" dirty="0">
                <a:solidFill>
                  <a:srgbClr val="000000"/>
                </a:solidFill>
                <a:latin typeface="Arial MT"/>
                <a:cs typeface="Arial MT"/>
              </a:rPr>
              <a:t>Git</a:t>
            </a:r>
            <a:r>
              <a:rPr sz="3100" spc="-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50" dirty="0">
                <a:solidFill>
                  <a:srgbClr val="000000"/>
                </a:solidFill>
                <a:latin typeface="Arial MT"/>
                <a:cs typeface="Arial MT"/>
              </a:rPr>
              <a:t>Stages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00" y="856995"/>
            <a:ext cx="11017250" cy="754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600" spc="-50" dirty="0">
                <a:latin typeface="Arial MT"/>
                <a:cs typeface="Arial MT"/>
              </a:rPr>
              <a:t>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repositorio</a:t>
            </a:r>
            <a:r>
              <a:rPr sz="1600" spc="10" dirty="0">
                <a:latin typeface="Arial MT"/>
                <a:cs typeface="Arial MT"/>
              </a:rPr>
              <a:t> local </a:t>
            </a:r>
            <a:r>
              <a:rPr sz="1600" spc="-5" dirty="0">
                <a:latin typeface="Arial MT"/>
                <a:cs typeface="Arial MT"/>
              </a:rPr>
              <a:t>esta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15" dirty="0">
                <a:latin typeface="Arial MT"/>
                <a:cs typeface="Arial MT"/>
              </a:rPr>
              <a:t>compuesto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25" dirty="0">
                <a:latin typeface="Arial MT"/>
                <a:cs typeface="Arial MT"/>
              </a:rPr>
              <a:t>por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"árboles"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administrados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25" dirty="0">
                <a:latin typeface="Arial MT"/>
                <a:cs typeface="Arial MT"/>
              </a:rPr>
              <a:t>por</a:t>
            </a:r>
            <a:r>
              <a:rPr sz="1600" spc="15" dirty="0">
                <a:latin typeface="Arial MT"/>
                <a:cs typeface="Arial MT"/>
              </a:rPr>
              <a:t> git.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El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primero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tu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Directorio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65" dirty="0">
                <a:latin typeface="Arial MT"/>
                <a:cs typeface="Arial MT"/>
              </a:rPr>
              <a:t>de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trabajo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600" spc="20" dirty="0">
                <a:latin typeface="Arial MT"/>
                <a:cs typeface="Arial MT"/>
              </a:rPr>
              <a:t>que 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contiene </a:t>
            </a:r>
            <a:r>
              <a:rPr sz="1600" spc="-10" dirty="0">
                <a:latin typeface="Arial MT"/>
                <a:cs typeface="Arial MT"/>
              </a:rPr>
              <a:t>los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archivos,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20" dirty="0">
                <a:latin typeface="Arial MT"/>
                <a:cs typeface="Arial MT"/>
              </a:rPr>
              <a:t>segundo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550" spc="45" dirty="0">
                <a:latin typeface="Arial MT"/>
                <a:cs typeface="Arial MT"/>
              </a:rPr>
              <a:t>Index/stagging</a:t>
            </a:r>
            <a:r>
              <a:rPr sz="1550" spc="20" dirty="0">
                <a:latin typeface="Arial MT"/>
                <a:cs typeface="Arial MT"/>
              </a:rPr>
              <a:t> area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600" spc="25" dirty="0">
                <a:latin typeface="Arial MT"/>
                <a:cs typeface="Arial MT"/>
              </a:rPr>
              <a:t>que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15" dirty="0">
                <a:latin typeface="Arial MT"/>
                <a:cs typeface="Arial MT"/>
              </a:rPr>
              <a:t>actua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15" dirty="0">
                <a:latin typeface="Arial MT"/>
                <a:cs typeface="Arial MT"/>
              </a:rPr>
              <a:t>como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zona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intermedia,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último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HEAD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600" spc="25" dirty="0">
                <a:latin typeface="Arial MT"/>
                <a:cs typeface="Arial MT"/>
              </a:rPr>
              <a:t>que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apunta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 último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commit </a:t>
            </a:r>
            <a:r>
              <a:rPr sz="1600" dirty="0">
                <a:latin typeface="Arial MT"/>
                <a:cs typeface="Arial MT"/>
              </a:rPr>
              <a:t>realizado.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814316"/>
            <a:ext cx="2774315" cy="1089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Al </a:t>
            </a:r>
            <a:r>
              <a:rPr sz="1400" spc="5" dirty="0">
                <a:latin typeface="Arial MT"/>
                <a:cs typeface="Arial MT"/>
              </a:rPr>
              <a:t>incluir </a:t>
            </a:r>
            <a:r>
              <a:rPr sz="1400" spc="-5" dirty="0">
                <a:latin typeface="Arial MT"/>
                <a:cs typeface="Arial MT"/>
              </a:rPr>
              <a:t>un </a:t>
            </a:r>
            <a:r>
              <a:rPr sz="1400" spc="5" dirty="0">
                <a:latin typeface="Arial MT"/>
                <a:cs typeface="Arial MT"/>
              </a:rPr>
              <a:t>fichero </a:t>
            </a:r>
            <a:r>
              <a:rPr sz="1400" spc="-5" dirty="0">
                <a:latin typeface="Arial MT"/>
                <a:cs typeface="Arial MT"/>
              </a:rPr>
              <a:t>en el </a:t>
            </a:r>
            <a:r>
              <a:rPr sz="1400" spc="10" dirty="0">
                <a:latin typeface="Arial MT"/>
                <a:cs typeface="Arial MT"/>
              </a:rPr>
              <a:t>directorio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10" dirty="0">
                <a:latin typeface="Arial MT"/>
                <a:cs typeface="Arial MT"/>
              </a:rPr>
              <a:t> cambiarlo,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Git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advertirá,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pero </a:t>
            </a:r>
            <a:r>
              <a:rPr sz="1400" dirty="0">
                <a:latin typeface="Arial MT"/>
                <a:cs typeface="Arial MT"/>
              </a:rPr>
              <a:t>tendremos </a:t>
            </a:r>
            <a:r>
              <a:rPr sz="1400" spc="20" dirty="0">
                <a:latin typeface="Arial MT"/>
                <a:cs typeface="Arial MT"/>
              </a:rPr>
              <a:t>que </a:t>
            </a:r>
            <a:r>
              <a:rPr sz="1400" spc="-5" dirty="0">
                <a:latin typeface="Arial MT"/>
                <a:cs typeface="Arial MT"/>
              </a:rPr>
              <a:t>realizar las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acciones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55" dirty="0">
                <a:latin typeface="Arial MT"/>
                <a:cs typeface="Arial MT"/>
              </a:rPr>
              <a:t>“add”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25" dirty="0">
                <a:latin typeface="Arial MT"/>
                <a:cs typeface="Arial MT"/>
              </a:rPr>
              <a:t>“commit” 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para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incluirlo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3819" y="4814316"/>
            <a:ext cx="239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También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puede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hacerse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paso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intermedio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7491" y="4814316"/>
            <a:ext cx="23228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Con reset </a:t>
            </a:r>
            <a:r>
              <a:rPr sz="1400" spc="-20" dirty="0">
                <a:latin typeface="Arial MT"/>
                <a:cs typeface="Arial MT"/>
              </a:rPr>
              <a:t>HEAD, </a:t>
            </a:r>
            <a:r>
              <a:rPr sz="1400" spc="-5" dirty="0">
                <a:latin typeface="Arial MT"/>
                <a:cs typeface="Arial MT"/>
              </a:rPr>
              <a:t>eliminamos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 </a:t>
            </a:r>
            <a:r>
              <a:rPr sz="1400" spc="5" dirty="0">
                <a:latin typeface="Arial MT"/>
                <a:cs typeface="Arial MT"/>
              </a:rPr>
              <a:t>fichero </a:t>
            </a:r>
            <a:r>
              <a:rPr sz="1400" spc="20" dirty="0">
                <a:latin typeface="Arial MT"/>
                <a:cs typeface="Arial MT"/>
              </a:rPr>
              <a:t>del </a:t>
            </a:r>
            <a:r>
              <a:rPr sz="1400" spc="10" dirty="0">
                <a:latin typeface="Arial MT"/>
                <a:cs typeface="Arial MT"/>
              </a:rPr>
              <a:t>index/staging. 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 </a:t>
            </a:r>
            <a:r>
              <a:rPr sz="1400" spc="15" dirty="0">
                <a:latin typeface="Arial MT"/>
                <a:cs typeface="Arial MT"/>
              </a:rPr>
              <a:t>checkout </a:t>
            </a:r>
            <a:r>
              <a:rPr sz="1400" spc="-5" dirty="0">
                <a:latin typeface="Arial MT"/>
                <a:cs typeface="Arial MT"/>
              </a:rPr>
              <a:t>estamos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haciendo </a:t>
            </a:r>
            <a:r>
              <a:rPr sz="1400" spc="-5" dirty="0">
                <a:latin typeface="Arial MT"/>
                <a:cs typeface="Arial MT"/>
              </a:rPr>
              <a:t>un </a:t>
            </a:r>
            <a:r>
              <a:rPr sz="1400" spc="20" dirty="0">
                <a:latin typeface="Arial MT"/>
                <a:cs typeface="Arial MT"/>
              </a:rPr>
              <a:t>cambio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eliminando </a:t>
            </a:r>
            <a:r>
              <a:rPr sz="1400" spc="-5" dirty="0">
                <a:latin typeface="Arial MT"/>
                <a:cs typeface="Arial MT"/>
              </a:rPr>
              <a:t>el </a:t>
            </a:r>
            <a:r>
              <a:rPr sz="1400" spc="5" dirty="0">
                <a:latin typeface="Arial MT"/>
                <a:cs typeface="Arial MT"/>
              </a:rPr>
              <a:t>commit </a:t>
            </a:r>
            <a:r>
              <a:rPr sz="1400" spc="20" dirty="0">
                <a:latin typeface="Arial MT"/>
                <a:cs typeface="Arial MT"/>
              </a:rPr>
              <a:t>del 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HEAD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A6E29C-3713-F951-095B-867F33BE4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2036"/>
            <a:ext cx="12192000" cy="4759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58" y="1382700"/>
            <a:ext cx="1091831" cy="348893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31671" y="687831"/>
            <a:ext cx="5479415" cy="52362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00" spc="-15" dirty="0">
                <a:solidFill>
                  <a:srgbClr val="0068A8"/>
                </a:solidFill>
                <a:latin typeface="Calibri"/>
                <a:cs typeface="Calibri"/>
              </a:rPr>
              <a:t>List</a:t>
            </a:r>
            <a:r>
              <a:rPr sz="2800" spc="-35" dirty="0">
                <a:solidFill>
                  <a:srgbClr val="0068A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8A8"/>
                </a:solidFill>
                <a:latin typeface="Calibri"/>
                <a:cs typeface="Calibri"/>
              </a:rPr>
              <a:t>branches</a:t>
            </a:r>
            <a:endParaRPr sz="2800">
              <a:latin typeface="Calibri"/>
              <a:cs typeface="Calibri"/>
            </a:endParaRPr>
          </a:p>
          <a:p>
            <a:pPr marR="4451985" algn="ctr">
              <a:lnSpc>
                <a:spcPts val="1910"/>
              </a:lnSpc>
              <a:spcBef>
                <a:spcPts val="145"/>
              </a:spcBef>
            </a:pPr>
            <a:r>
              <a:rPr sz="1600" b="1" dirty="0">
                <a:latin typeface="Calibri"/>
                <a:cs typeface="Calibri"/>
              </a:rPr>
              <a:t>$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git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branch</a:t>
            </a:r>
            <a:endParaRPr sz="1600">
              <a:latin typeface="Calibri"/>
              <a:cs typeface="Calibri"/>
            </a:endParaRPr>
          </a:p>
          <a:p>
            <a:pPr marR="4418330" algn="ctr">
              <a:lnSpc>
                <a:spcPts val="1895"/>
              </a:lnSpc>
            </a:pPr>
            <a:r>
              <a:rPr sz="1600" spc="-5" dirty="0">
                <a:latin typeface="Calibri"/>
                <a:cs typeface="Calibri"/>
              </a:rPr>
              <a:t>develop</a:t>
            </a:r>
            <a:endParaRPr sz="1600">
              <a:latin typeface="Calibri"/>
              <a:cs typeface="Calibri"/>
            </a:endParaRPr>
          </a:p>
          <a:p>
            <a:pPr marR="4631055" algn="ctr">
              <a:lnSpc>
                <a:spcPts val="1895"/>
              </a:lnSpc>
            </a:pPr>
            <a:r>
              <a:rPr sz="1600" dirty="0">
                <a:latin typeface="Calibri"/>
                <a:cs typeface="Calibri"/>
              </a:rPr>
              <a:t>*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master</a:t>
            </a:r>
            <a:endParaRPr sz="1600">
              <a:latin typeface="Calibri"/>
              <a:cs typeface="Calibri"/>
            </a:endParaRPr>
          </a:p>
          <a:p>
            <a:pPr marR="4070985" algn="ctr">
              <a:lnSpc>
                <a:spcPts val="1910"/>
              </a:lnSpc>
            </a:pPr>
            <a:r>
              <a:rPr sz="1600" spc="-15" dirty="0">
                <a:latin typeface="Calibri"/>
                <a:cs typeface="Calibri"/>
              </a:rPr>
              <a:t>new-feature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spc="-10" dirty="0">
                <a:solidFill>
                  <a:srgbClr val="0068A8"/>
                </a:solidFill>
                <a:latin typeface="Calibri"/>
                <a:cs typeface="Calibri"/>
              </a:rPr>
              <a:t>Change</a:t>
            </a:r>
            <a:r>
              <a:rPr sz="2800" spc="-20" dirty="0">
                <a:solidFill>
                  <a:srgbClr val="0068A8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8A8"/>
                </a:solidFill>
                <a:latin typeface="Calibri"/>
                <a:cs typeface="Calibri"/>
              </a:rPr>
              <a:t>into</a:t>
            </a:r>
            <a:r>
              <a:rPr sz="2800" spc="-10" dirty="0">
                <a:solidFill>
                  <a:srgbClr val="0068A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8A8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0068A8"/>
                </a:solidFill>
                <a:latin typeface="Calibri"/>
                <a:cs typeface="Calibri"/>
              </a:rPr>
              <a:t> branch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145"/>
              </a:spcBef>
            </a:pPr>
            <a:r>
              <a:rPr sz="1600" b="1" dirty="0">
                <a:latin typeface="Calibri"/>
                <a:cs typeface="Calibri"/>
              </a:rPr>
              <a:t>$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git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checkout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develop</a:t>
            </a:r>
            <a:endParaRPr sz="1600">
              <a:latin typeface="Calibri"/>
              <a:cs typeface="Calibri"/>
            </a:endParaRPr>
          </a:p>
          <a:p>
            <a:pPr marL="150495">
              <a:lnSpc>
                <a:spcPts val="1910"/>
              </a:lnSpc>
            </a:pPr>
            <a:r>
              <a:rPr sz="1600" spc="-10" dirty="0">
                <a:latin typeface="Calibri"/>
                <a:cs typeface="Calibri"/>
              </a:rPr>
              <a:t>Switched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branch </a:t>
            </a:r>
            <a:r>
              <a:rPr sz="1600" spc="-5" dirty="0">
                <a:latin typeface="Calibri"/>
                <a:cs typeface="Calibri"/>
              </a:rPr>
              <a:t>'develop'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0068A8"/>
                </a:solidFill>
                <a:latin typeface="Calibri"/>
                <a:cs typeface="Calibri"/>
              </a:rPr>
              <a:t>Manage</a:t>
            </a:r>
            <a:r>
              <a:rPr sz="2800" spc="-40" dirty="0">
                <a:solidFill>
                  <a:srgbClr val="0068A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8A8"/>
                </a:solidFill>
                <a:latin typeface="Calibri"/>
                <a:cs typeface="Calibri"/>
              </a:rPr>
              <a:t>branches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145"/>
              </a:spcBef>
            </a:pPr>
            <a:r>
              <a:rPr sz="1600" spc="-15" dirty="0">
                <a:latin typeface="Calibri"/>
                <a:cs typeface="Calibri"/>
              </a:rPr>
              <a:t>Create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new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branch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from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dirty="0">
                <a:latin typeface="Calibri"/>
                <a:cs typeface="Calibri"/>
              </a:rPr>
              <a:t> one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you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currently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checked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latin typeface="Calibri"/>
                <a:cs typeface="Calibri"/>
              </a:rPr>
              <a:t>$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git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branch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&lt;branch&gt;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 spc="-10" dirty="0">
                <a:latin typeface="Calibri"/>
                <a:cs typeface="Calibri"/>
              </a:rPr>
              <a:t>Rename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branch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latin typeface="Calibri"/>
                <a:cs typeface="Calibri"/>
              </a:rPr>
              <a:t>$ </a:t>
            </a:r>
            <a:r>
              <a:rPr sz="1600" spc="-5" dirty="0">
                <a:latin typeface="Calibri"/>
                <a:cs typeface="Calibri"/>
              </a:rPr>
              <a:t>git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branch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-m </a:t>
            </a:r>
            <a:r>
              <a:rPr sz="1600" spc="-10" dirty="0">
                <a:latin typeface="Calibri"/>
                <a:cs typeface="Calibri"/>
              </a:rPr>
              <a:t>&lt;oldbranch&gt;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&lt;newbranch&gt;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 spc="-10" dirty="0">
                <a:latin typeface="Calibri"/>
                <a:cs typeface="Calibri"/>
              </a:rPr>
              <a:t>Delete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branch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latin typeface="Calibri"/>
                <a:cs typeface="Calibri"/>
              </a:rPr>
              <a:t>$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git</a:t>
            </a:r>
            <a:r>
              <a:rPr sz="1600" spc="-10" dirty="0">
                <a:latin typeface="Calibri"/>
                <a:cs typeface="Calibri"/>
              </a:rPr>
              <a:t> branch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-D</a:t>
            </a:r>
            <a:r>
              <a:rPr sz="1600" spc="-10" dirty="0">
                <a:latin typeface="Calibri"/>
                <a:cs typeface="Calibri"/>
              </a:rPr>
              <a:t> &lt;branch&gt;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87642"/>
            <a:ext cx="240474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40" dirty="0">
                <a:solidFill>
                  <a:srgbClr val="000000"/>
                </a:solidFill>
                <a:latin typeface="Arial MT"/>
                <a:cs typeface="Arial MT"/>
              </a:rPr>
              <a:t>Git</a:t>
            </a:r>
            <a:r>
              <a:rPr sz="310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75" dirty="0">
                <a:solidFill>
                  <a:srgbClr val="000000"/>
                </a:solidFill>
                <a:latin typeface="Arial MT"/>
                <a:cs typeface="Arial MT"/>
              </a:rPr>
              <a:t>Branches</a:t>
            </a:r>
            <a:endParaRPr sz="310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C4AAB-B43A-5031-29B2-0B4EFCB4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2036"/>
            <a:ext cx="12192000" cy="4759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743" y="894717"/>
            <a:ext cx="1337140" cy="41760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Merge</a:t>
            </a:r>
            <a:r>
              <a:rPr spc="-60" dirty="0"/>
              <a:t> </a:t>
            </a:r>
            <a:r>
              <a:rPr spc="-10" dirty="0"/>
              <a:t>branches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9244" y="1670597"/>
            <a:ext cx="1371600" cy="876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Merge</a:t>
            </a:r>
            <a:r>
              <a:rPr spc="5" dirty="0"/>
              <a:t> </a:t>
            </a:r>
            <a:r>
              <a:rPr dirty="0"/>
              <a:t>the </a:t>
            </a:r>
            <a:r>
              <a:rPr spc="-5" dirty="0"/>
              <a:t>specified</a:t>
            </a:r>
            <a:r>
              <a:rPr spc="5" dirty="0"/>
              <a:t> </a:t>
            </a:r>
            <a:r>
              <a:rPr spc="-10" dirty="0"/>
              <a:t>branch</a:t>
            </a:r>
            <a:r>
              <a:rPr spc="5" dirty="0"/>
              <a:t> </a:t>
            </a:r>
            <a:r>
              <a:rPr spc="-10" dirty="0"/>
              <a:t>into</a:t>
            </a:r>
            <a:r>
              <a:rPr dirty="0"/>
              <a:t> the</a:t>
            </a:r>
            <a:r>
              <a:rPr spc="5" dirty="0"/>
              <a:t> </a:t>
            </a:r>
            <a:r>
              <a:rPr spc="-10" dirty="0"/>
              <a:t>current</a:t>
            </a:r>
            <a:r>
              <a:rPr spc="5" dirty="0"/>
              <a:t> </a:t>
            </a:r>
            <a:r>
              <a:rPr spc="-10" dirty="0"/>
              <a:t>branch</a:t>
            </a:r>
            <a:r>
              <a:rPr spc="10" dirty="0"/>
              <a:t> </a:t>
            </a:r>
            <a:r>
              <a:rPr dirty="0"/>
              <a:t>(the </a:t>
            </a:r>
            <a:r>
              <a:rPr spc="-5" dirty="0"/>
              <a:t>one</a:t>
            </a:r>
            <a:r>
              <a:rPr dirty="0"/>
              <a:t> </a:t>
            </a:r>
            <a:r>
              <a:rPr spc="-10" dirty="0"/>
              <a:t>you</a:t>
            </a:r>
            <a:r>
              <a:rPr spc="5" dirty="0"/>
              <a:t> </a:t>
            </a:r>
            <a:r>
              <a:rPr spc="-10" dirty="0"/>
              <a:t>have</a:t>
            </a:r>
            <a:r>
              <a:rPr dirty="0"/>
              <a:t> </a:t>
            </a:r>
            <a:r>
              <a:rPr spc="-10" dirty="0"/>
              <a:t>checked</a:t>
            </a:r>
            <a:r>
              <a:rPr dirty="0"/>
              <a:t> out)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$</a:t>
            </a:r>
            <a:r>
              <a:rPr spc="-25" dirty="0"/>
              <a:t> </a:t>
            </a:r>
            <a:r>
              <a:rPr dirty="0"/>
              <a:t>git</a:t>
            </a:r>
            <a:r>
              <a:rPr spc="-20" dirty="0"/>
              <a:t> </a:t>
            </a:r>
            <a:r>
              <a:rPr spc="-10" dirty="0"/>
              <a:t>checkout</a:t>
            </a:r>
            <a:r>
              <a:rPr spc="-20" dirty="0"/>
              <a:t> </a:t>
            </a:r>
            <a:r>
              <a:rPr spc="-5" dirty="0"/>
              <a:t>master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$</a:t>
            </a:r>
            <a:r>
              <a:rPr spc="-25" dirty="0"/>
              <a:t> </a:t>
            </a:r>
            <a:r>
              <a:rPr dirty="0"/>
              <a:t>git</a:t>
            </a:r>
            <a:r>
              <a:rPr spc="-20" dirty="0"/>
              <a:t> </a:t>
            </a:r>
            <a:r>
              <a:rPr spc="-10" dirty="0"/>
              <a:t>merge</a:t>
            </a:r>
            <a:r>
              <a:rPr spc="-15" dirty="0"/>
              <a:t> </a:t>
            </a:r>
            <a:r>
              <a:rPr spc="-5" dirty="0"/>
              <a:t>topic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/>
          </a:p>
          <a:p>
            <a:pPr marL="1261110" marR="3690620">
              <a:lnSpc>
                <a:spcPts val="1900"/>
              </a:lnSpc>
            </a:pPr>
            <a:r>
              <a:rPr sz="1600" spc="-10" dirty="0"/>
              <a:t>Merges</a:t>
            </a:r>
            <a:r>
              <a:rPr sz="1600" spc="-80" dirty="0"/>
              <a:t> </a:t>
            </a:r>
            <a:r>
              <a:rPr sz="1600" spc="-5" dirty="0"/>
              <a:t>topic </a:t>
            </a:r>
            <a:r>
              <a:rPr sz="1600" spc="-350" dirty="0"/>
              <a:t> </a:t>
            </a:r>
            <a:r>
              <a:rPr sz="1600" spc="-10" dirty="0"/>
              <a:t>into</a:t>
            </a:r>
            <a:r>
              <a:rPr sz="1600" spc="-20" dirty="0"/>
              <a:t> </a:t>
            </a:r>
            <a:r>
              <a:rPr sz="1600" spc="-10" dirty="0"/>
              <a:t>master</a:t>
            </a:r>
            <a:endParaRPr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59CAD-3DB3-6B0B-B87F-A97BBA960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82036"/>
            <a:ext cx="12192000" cy="4759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3790" y="1306624"/>
            <a:ext cx="1597147" cy="37685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1249" y="907206"/>
            <a:ext cx="6524687" cy="466583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87642"/>
            <a:ext cx="226631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40" dirty="0">
                <a:solidFill>
                  <a:srgbClr val="000000"/>
                </a:solidFill>
                <a:latin typeface="Arial MT"/>
                <a:cs typeface="Arial MT"/>
              </a:rPr>
              <a:t>Git</a:t>
            </a:r>
            <a:r>
              <a:rPr sz="310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30" dirty="0">
                <a:solidFill>
                  <a:srgbClr val="000000"/>
                </a:solidFill>
                <a:latin typeface="Arial MT"/>
                <a:cs typeface="Arial MT"/>
              </a:rPr>
              <a:t>Remotes</a:t>
            </a:r>
            <a:endParaRPr sz="310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83D1A-2C4C-27F9-D268-5F44527F5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82036"/>
            <a:ext cx="12192000" cy="4759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5507" y="1230434"/>
            <a:ext cx="7965293" cy="45232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7642"/>
            <a:ext cx="7703184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40" dirty="0">
                <a:solidFill>
                  <a:srgbClr val="000000"/>
                </a:solidFill>
                <a:latin typeface="Arial MT"/>
                <a:cs typeface="Arial MT"/>
              </a:rPr>
              <a:t>Git</a:t>
            </a:r>
            <a:r>
              <a:rPr sz="3100" spc="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30" dirty="0">
                <a:solidFill>
                  <a:srgbClr val="000000"/>
                </a:solidFill>
                <a:latin typeface="Arial MT"/>
                <a:cs typeface="Arial MT"/>
              </a:rPr>
              <a:t>Remotes.</a:t>
            </a:r>
            <a:r>
              <a:rPr sz="3100" spc="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60" dirty="0">
                <a:solidFill>
                  <a:srgbClr val="000000"/>
                </a:solidFill>
                <a:latin typeface="Arial MT"/>
                <a:cs typeface="Arial MT"/>
              </a:rPr>
              <a:t>Esquema</a:t>
            </a:r>
            <a:r>
              <a:rPr sz="3100" spc="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145" dirty="0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sz="3100" spc="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60" dirty="0">
                <a:solidFill>
                  <a:srgbClr val="000000"/>
                </a:solidFill>
                <a:latin typeface="Arial MT"/>
                <a:cs typeface="Arial MT"/>
              </a:rPr>
              <a:t>funcionamiento</a:t>
            </a:r>
            <a:endParaRPr sz="3100">
              <a:latin typeface="Arial MT"/>
              <a:cs typeface="Arial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C1F77-048D-E781-DD33-CA6358D8B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2036"/>
            <a:ext cx="12192000" cy="4759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809" y="1363529"/>
            <a:ext cx="3606800" cy="39266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7642"/>
            <a:ext cx="6712584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85" dirty="0">
                <a:solidFill>
                  <a:srgbClr val="000000"/>
                </a:solidFill>
                <a:latin typeface="Arial MT"/>
                <a:cs typeface="Arial MT"/>
              </a:rPr>
              <a:t>Modelo</a:t>
            </a:r>
            <a:r>
              <a:rPr sz="3100" spc="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145" dirty="0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sz="3100" spc="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85" dirty="0">
                <a:solidFill>
                  <a:srgbClr val="000000"/>
                </a:solidFill>
                <a:latin typeface="Arial MT"/>
                <a:cs typeface="Arial MT"/>
              </a:rPr>
              <a:t>distribución/colaboración</a:t>
            </a:r>
            <a:endParaRPr sz="3100">
              <a:latin typeface="Arial MT"/>
              <a:cs typeface="Arial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38EE6-BFC4-96F3-CE69-78B31D40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2036"/>
            <a:ext cx="12192000" cy="4759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7642"/>
            <a:ext cx="6712584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85" dirty="0">
                <a:solidFill>
                  <a:srgbClr val="000000"/>
                </a:solidFill>
                <a:latin typeface="Arial MT"/>
                <a:cs typeface="Arial MT"/>
              </a:rPr>
              <a:t>Modelo</a:t>
            </a:r>
            <a:r>
              <a:rPr sz="3100" spc="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145" dirty="0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sz="3100" spc="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85" dirty="0">
                <a:solidFill>
                  <a:srgbClr val="000000"/>
                </a:solidFill>
                <a:latin typeface="Arial MT"/>
                <a:cs typeface="Arial MT"/>
              </a:rPr>
              <a:t>distribución/colaboración</a:t>
            </a:r>
            <a:endParaRPr sz="3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1933" y="1576082"/>
            <a:ext cx="7138230" cy="2949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C7AE13-76B1-18C0-8A39-A48F5B54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2036"/>
            <a:ext cx="12192000" cy="4759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7642"/>
            <a:ext cx="421703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85" dirty="0">
                <a:solidFill>
                  <a:srgbClr val="000000"/>
                </a:solidFill>
                <a:latin typeface="Arial MT"/>
                <a:cs typeface="Arial MT"/>
              </a:rPr>
              <a:t>Modelo</a:t>
            </a:r>
            <a:r>
              <a:rPr sz="31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145" dirty="0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sz="3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85" dirty="0">
                <a:solidFill>
                  <a:srgbClr val="000000"/>
                </a:solidFill>
                <a:latin typeface="Arial MT"/>
                <a:cs typeface="Arial MT"/>
              </a:rPr>
              <a:t>distribución</a:t>
            </a:r>
            <a:endParaRPr sz="3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9048" y="1496119"/>
            <a:ext cx="8248768" cy="3272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04A94E-D950-0B7B-440D-66179F5EC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2036"/>
            <a:ext cx="12192000" cy="4759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7642"/>
            <a:ext cx="421703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85" dirty="0">
                <a:solidFill>
                  <a:srgbClr val="000000"/>
                </a:solidFill>
                <a:latin typeface="Arial MT"/>
                <a:cs typeface="Arial MT"/>
              </a:rPr>
              <a:t>Modelo</a:t>
            </a:r>
            <a:r>
              <a:rPr sz="31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145" dirty="0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sz="3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85" dirty="0">
                <a:solidFill>
                  <a:srgbClr val="000000"/>
                </a:solidFill>
                <a:latin typeface="Arial MT"/>
                <a:cs typeface="Arial MT"/>
              </a:rPr>
              <a:t>distribución</a:t>
            </a:r>
            <a:endParaRPr sz="3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539" y="1568731"/>
            <a:ext cx="7745334" cy="3072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6B1AFA-9B0A-2936-15FE-665F1D92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2036"/>
            <a:ext cx="12192000" cy="4759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7642"/>
            <a:ext cx="197040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3100" spc="60">
                <a:solidFill>
                  <a:srgbClr val="000000"/>
                </a:solidFill>
                <a:latin typeface="Arial MT"/>
                <a:cs typeface="Arial MT"/>
              </a:rPr>
              <a:t>Que</a:t>
            </a:r>
            <a:r>
              <a:rPr lang="es-ES" sz="3100" spc="-1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s-ES" sz="3100" spc="55">
                <a:solidFill>
                  <a:srgbClr val="000000"/>
                </a:solidFill>
                <a:latin typeface="Arial MT"/>
                <a:cs typeface="Arial MT"/>
              </a:rPr>
              <a:t>es</a:t>
            </a:r>
            <a:r>
              <a:rPr lang="es-ES" sz="3100" spc="-1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s-ES" sz="3100" spc="40">
                <a:solidFill>
                  <a:srgbClr val="000000"/>
                </a:solidFill>
                <a:latin typeface="Arial MT"/>
                <a:cs typeface="Arial MT"/>
              </a:rPr>
              <a:t>Git</a:t>
            </a:r>
            <a:endParaRPr lang="es-ES" sz="3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9262" y="1266444"/>
            <a:ext cx="841184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GIT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es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 un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sistema de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control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versiones: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Guarda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un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historial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de los cambios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Permite abordar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 desarrollos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colaborativos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Permite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 saber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que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cambios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 se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han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hecho,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cuando,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y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quién los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Calibri"/>
                <a:cs typeface="Calibri"/>
              </a:rPr>
              <a:t>realizó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Permite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revertir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los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cambios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 y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 volver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un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estado previo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Permite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el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control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versiones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 distribuido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Los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usuarios</a:t>
            </a: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pueden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trabajar</a:t>
            </a: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en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local,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y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mantener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toda</a:t>
            </a: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F3F3F"/>
                </a:solidFill>
                <a:latin typeface="Calibri"/>
                <a:cs typeface="Calibri"/>
              </a:rPr>
              <a:t>la</a:t>
            </a:r>
            <a:r>
              <a:rPr sz="20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Calibri"/>
                <a:cs typeface="Calibri"/>
              </a:rPr>
              <a:t>historia</a:t>
            </a: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de</a:t>
            </a:r>
            <a:r>
              <a:rPr sz="20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alibri"/>
                <a:cs typeface="Calibri"/>
              </a:rPr>
              <a:t>cambios.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1309" y="154111"/>
            <a:ext cx="1411568" cy="612568"/>
          </a:xfrm>
          <a:prstGeom prst="rect">
            <a:avLst/>
          </a:prstGeom>
        </p:spPr>
      </p:pic>
      <p:grpSp>
        <p:nvGrpSpPr>
          <p:cNvPr id="8" name="object 19">
            <a:extLst>
              <a:ext uri="{FF2B5EF4-FFF2-40B4-BE49-F238E27FC236}">
                <a16:creationId xmlns:a16="http://schemas.microsoft.com/office/drawing/2014/main" id="{1D4ABB2F-3A7B-9963-3DA9-A9393651AE09}"/>
              </a:ext>
            </a:extLst>
          </p:cNvPr>
          <p:cNvGrpSpPr/>
          <p:nvPr/>
        </p:nvGrpSpPr>
        <p:grpSpPr>
          <a:xfrm>
            <a:off x="5387312" y="6324600"/>
            <a:ext cx="1188085" cy="439420"/>
            <a:chOff x="6337739" y="3429000"/>
            <a:chExt cx="1188085" cy="439420"/>
          </a:xfrm>
        </p:grpSpPr>
        <p:pic>
          <p:nvPicPr>
            <p:cNvPr id="9" name="object 20">
              <a:extLst>
                <a:ext uri="{FF2B5EF4-FFF2-40B4-BE49-F238E27FC236}">
                  <a16:creationId xmlns:a16="http://schemas.microsoft.com/office/drawing/2014/main" id="{ED52B34A-4358-E09A-AC95-2EE5E3501BC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0335" y="3429000"/>
              <a:ext cx="845071" cy="439135"/>
            </a:xfrm>
            <a:prstGeom prst="rect">
              <a:avLst/>
            </a:prstGeom>
          </p:spPr>
        </p:pic>
        <p:pic>
          <p:nvPicPr>
            <p:cNvPr id="10" name="object 21">
              <a:extLst>
                <a:ext uri="{FF2B5EF4-FFF2-40B4-BE49-F238E27FC236}">
                  <a16:creationId xmlns:a16="http://schemas.microsoft.com/office/drawing/2014/main" id="{5BAE3668-B536-539C-EF3D-B17F41A2385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7739" y="3429000"/>
              <a:ext cx="422537" cy="439135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FD11C55-3201-A52E-E3F1-DC0DFFC2D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9" y="6324600"/>
            <a:ext cx="2452761" cy="5620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4050"/>
            <a:ext cx="314642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-30" dirty="0">
                <a:solidFill>
                  <a:srgbClr val="000000"/>
                </a:solidFill>
                <a:latin typeface="Arial MT"/>
                <a:cs typeface="Arial MT"/>
              </a:rPr>
              <a:t>¿Qué</a:t>
            </a:r>
            <a:r>
              <a:rPr sz="310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55" dirty="0">
                <a:solidFill>
                  <a:srgbClr val="000000"/>
                </a:solidFill>
                <a:latin typeface="Arial MT"/>
                <a:cs typeface="Arial MT"/>
              </a:rPr>
              <a:t>es</a:t>
            </a:r>
            <a:r>
              <a:rPr sz="310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50" dirty="0">
                <a:solidFill>
                  <a:srgbClr val="000000"/>
                </a:solidFill>
                <a:latin typeface="Arial MT"/>
                <a:cs typeface="Arial MT"/>
              </a:rPr>
              <a:t>GitHub?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194195"/>
            <a:ext cx="9970135" cy="29457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15" dirty="0">
                <a:latin typeface="Arial MT"/>
                <a:cs typeface="Arial MT"/>
              </a:rPr>
              <a:t>GitHub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mayor </a:t>
            </a:r>
            <a:r>
              <a:rPr sz="2000" spc="10" dirty="0">
                <a:latin typeface="Arial MT"/>
                <a:cs typeface="Arial MT"/>
              </a:rPr>
              <a:t>servicio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de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hosting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de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repositorios </a:t>
            </a:r>
            <a:r>
              <a:rPr sz="2000" spc="35" dirty="0">
                <a:latin typeface="Arial MT"/>
                <a:cs typeface="Arial MT"/>
              </a:rPr>
              <a:t>git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basado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web</a:t>
            </a:r>
            <a:endParaRPr sz="2000">
              <a:latin typeface="Arial MT"/>
              <a:cs typeface="Arial MT"/>
            </a:endParaRPr>
          </a:p>
          <a:p>
            <a:pPr marL="698500" marR="5080" lvl="1" indent="-228600">
              <a:lnSpc>
                <a:spcPts val="1989"/>
              </a:lnSpc>
              <a:spcBef>
                <a:spcPts val="505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5" dirty="0">
                <a:latin typeface="Arial MT"/>
                <a:cs typeface="Arial MT"/>
              </a:rPr>
              <a:t>Es </a:t>
            </a:r>
            <a:r>
              <a:rPr sz="1800" spc="35" dirty="0">
                <a:latin typeface="Arial MT"/>
                <a:cs typeface="Arial MT"/>
              </a:rPr>
              <a:t>decir </a:t>
            </a:r>
            <a:r>
              <a:rPr sz="1800" spc="-5" dirty="0">
                <a:latin typeface="Arial MT"/>
                <a:cs typeface="Arial MT"/>
              </a:rPr>
              <a:t>se utiliza </a:t>
            </a:r>
            <a:r>
              <a:rPr sz="1800" spc="20" dirty="0">
                <a:latin typeface="Arial MT"/>
                <a:cs typeface="Arial MT"/>
              </a:rPr>
              <a:t>como </a:t>
            </a:r>
            <a:r>
              <a:rPr sz="1800" spc="10" dirty="0">
                <a:latin typeface="Arial MT"/>
                <a:cs typeface="Arial MT"/>
              </a:rPr>
              <a:t>servidor </a:t>
            </a:r>
            <a:r>
              <a:rPr sz="1800" spc="20" dirty="0">
                <a:latin typeface="Arial MT"/>
                <a:cs typeface="Arial MT"/>
              </a:rPr>
              <a:t>“remote” </a:t>
            </a:r>
            <a:r>
              <a:rPr sz="1800" spc="-5" dirty="0">
                <a:latin typeface="Arial MT"/>
                <a:cs typeface="Arial MT"/>
              </a:rPr>
              <a:t>en </a:t>
            </a:r>
            <a:r>
              <a:rPr sz="1800" spc="10" dirty="0">
                <a:latin typeface="Arial MT"/>
                <a:cs typeface="Arial MT"/>
              </a:rPr>
              <a:t>muchos </a:t>
            </a:r>
            <a:r>
              <a:rPr sz="1800" spc="15" dirty="0">
                <a:latin typeface="Arial MT"/>
                <a:cs typeface="Arial MT"/>
              </a:rPr>
              <a:t>proyectos, </a:t>
            </a:r>
            <a:r>
              <a:rPr sz="1800" dirty="0">
                <a:latin typeface="Arial MT"/>
                <a:cs typeface="Arial MT"/>
              </a:rPr>
              <a:t>y </a:t>
            </a:r>
            <a:r>
              <a:rPr sz="1800" spc="10" dirty="0">
                <a:latin typeface="Arial MT"/>
                <a:cs typeface="Arial MT"/>
              </a:rPr>
              <a:t>permite </a:t>
            </a:r>
            <a:r>
              <a:rPr sz="1800" spc="-5" dirty="0">
                <a:latin typeface="Arial MT"/>
                <a:cs typeface="Arial MT"/>
              </a:rPr>
              <a:t>la </a:t>
            </a:r>
            <a:r>
              <a:rPr sz="1800" spc="20" dirty="0">
                <a:latin typeface="Arial MT"/>
                <a:cs typeface="Arial MT"/>
              </a:rPr>
              <a:t>colaboración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online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15" dirty="0">
                <a:latin typeface="Arial MT"/>
                <a:cs typeface="Arial MT"/>
              </a:rPr>
              <a:t>Añade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funcionalidad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encima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git</a:t>
            </a:r>
            <a:endParaRPr sz="20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Arial MT"/>
                <a:cs typeface="Arial MT"/>
              </a:rPr>
              <a:t>UI,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documentación,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60" dirty="0">
                <a:latin typeface="Arial MT"/>
                <a:cs typeface="Arial MT"/>
              </a:rPr>
              <a:t>bug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tracking,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feature</a:t>
            </a:r>
            <a:r>
              <a:rPr sz="1800" spc="5" dirty="0">
                <a:latin typeface="Arial MT"/>
                <a:cs typeface="Arial MT"/>
              </a:rPr>
              <a:t> requests, </a:t>
            </a:r>
            <a:r>
              <a:rPr sz="1800" spc="20" dirty="0">
                <a:latin typeface="Arial MT"/>
                <a:cs typeface="Arial MT"/>
              </a:rPr>
              <a:t>pull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requests,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41300" marR="505459" indent="-228600">
              <a:lnSpc>
                <a:spcPts val="221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spc="15" dirty="0">
                <a:latin typeface="Arial MT"/>
                <a:cs typeface="Arial MT"/>
              </a:rPr>
              <a:t>Además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github</a:t>
            </a:r>
            <a:r>
              <a:rPr sz="2000" spc="-5" dirty="0">
                <a:latin typeface="Arial MT"/>
                <a:cs typeface="Arial MT"/>
              </a:rPr>
              <a:t> se ha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convertido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 uno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lugares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que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developers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muestran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trabajo.</a:t>
            </a:r>
            <a:endParaRPr sz="20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10" dirty="0">
                <a:latin typeface="Arial MT"/>
                <a:cs typeface="Arial MT"/>
              </a:rPr>
              <a:t>Github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permite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construir </a:t>
            </a:r>
            <a:r>
              <a:rPr sz="1800" spc="-5" dirty="0">
                <a:latin typeface="Arial MT"/>
                <a:cs typeface="Arial MT"/>
              </a:rPr>
              <a:t>un </a:t>
            </a:r>
            <a:r>
              <a:rPr sz="1800" spc="5" dirty="0">
                <a:latin typeface="Arial MT"/>
                <a:cs typeface="Arial MT"/>
              </a:rPr>
              <a:t>portfolio</a:t>
            </a:r>
            <a:r>
              <a:rPr sz="1800" spc="-5" dirty="0">
                <a:latin typeface="Arial MT"/>
                <a:cs typeface="Arial MT"/>
              </a:rPr>
              <a:t> online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9672" y="444224"/>
            <a:ext cx="1604228" cy="532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18DFC-7F29-68ED-F5C6-5A244805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2036"/>
            <a:ext cx="12192000" cy="4759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"/>
            <a:ext cx="478028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95" dirty="0">
                <a:solidFill>
                  <a:srgbClr val="000000"/>
                </a:solidFill>
                <a:latin typeface="Arial MT"/>
                <a:cs typeface="Arial MT"/>
              </a:rPr>
              <a:t>Conceptos</a:t>
            </a:r>
            <a:r>
              <a:rPr sz="310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100" dirty="0">
                <a:solidFill>
                  <a:srgbClr val="000000"/>
                </a:solidFill>
                <a:latin typeface="Arial MT"/>
                <a:cs typeface="Arial MT"/>
              </a:rPr>
              <a:t>básicos</a:t>
            </a:r>
            <a:r>
              <a:rPr sz="31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145" dirty="0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sz="31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40" dirty="0">
                <a:solidFill>
                  <a:srgbClr val="000000"/>
                </a:solidFill>
                <a:latin typeface="Arial MT"/>
                <a:cs typeface="Arial MT"/>
              </a:rPr>
              <a:t>Git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887166"/>
            <a:ext cx="1708150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-125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2750" spc="30" dirty="0">
                <a:solidFill>
                  <a:srgbClr val="0000FF"/>
                </a:solidFill>
                <a:latin typeface="Arial MT"/>
                <a:cs typeface="Arial MT"/>
              </a:rPr>
              <a:t>na</a:t>
            </a:r>
            <a:r>
              <a:rPr sz="2750" spc="180" dirty="0">
                <a:solidFill>
                  <a:srgbClr val="0000FF"/>
                </a:solidFill>
                <a:latin typeface="Arial MT"/>
                <a:cs typeface="Arial MT"/>
              </a:rPr>
              <a:t>p</a:t>
            </a:r>
            <a:r>
              <a:rPr sz="2750" spc="20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2750" spc="30" dirty="0">
                <a:solidFill>
                  <a:srgbClr val="0000FF"/>
                </a:solidFill>
                <a:latin typeface="Arial MT"/>
                <a:cs typeface="Arial MT"/>
              </a:rPr>
              <a:t>ho</a:t>
            </a:r>
            <a:r>
              <a:rPr sz="2750" spc="5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2750" spc="25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1322323"/>
            <a:ext cx="10059035" cy="12573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40" dirty="0">
                <a:solidFill>
                  <a:srgbClr val="3F3F3F"/>
                </a:solidFill>
                <a:latin typeface="Arial MT"/>
                <a:cs typeface="Arial MT"/>
              </a:rPr>
              <a:t>Son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el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modo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en el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Git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guarda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el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histórico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del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código/versiones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Fundamentalmente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graba/almacena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las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características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los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ficheros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en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un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momento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temporal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5" dirty="0">
                <a:solidFill>
                  <a:srgbClr val="3F3F3F"/>
                </a:solidFill>
                <a:latin typeface="Arial MT"/>
                <a:cs typeface="Arial MT"/>
              </a:rPr>
              <a:t>El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usuario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3F3F3F"/>
                </a:solidFill>
                <a:latin typeface="Arial MT"/>
                <a:cs typeface="Arial MT"/>
              </a:rPr>
              <a:t>decide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3F3F3F"/>
                </a:solidFill>
                <a:latin typeface="Arial MT"/>
                <a:cs typeface="Arial MT"/>
              </a:rPr>
              <a:t>cuando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realiza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3F3F3F"/>
                </a:solidFill>
                <a:latin typeface="Arial MT"/>
                <a:cs typeface="Arial MT"/>
              </a:rPr>
              <a:t>“snapshot”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y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sobre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ficheros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05" dirty="0">
                <a:solidFill>
                  <a:srgbClr val="3F3F3F"/>
                </a:solidFill>
                <a:latin typeface="Arial MT"/>
                <a:cs typeface="Arial MT"/>
              </a:rPr>
              <a:t>Y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estos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snapshots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pueden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3F3F3F"/>
                </a:solidFill>
                <a:latin typeface="Arial MT"/>
                <a:cs typeface="Arial MT"/>
              </a:rPr>
              <a:t>“recorrer”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para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ver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versiones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anteriores,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recuperarlas,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3F3F3F"/>
                </a:solidFill>
                <a:latin typeface="Arial MT"/>
                <a:cs typeface="Arial MT"/>
              </a:rPr>
              <a:t>etc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981142"/>
            <a:ext cx="125412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3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750" spc="30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2750" spc="45" dirty="0">
                <a:solidFill>
                  <a:srgbClr val="0000FF"/>
                </a:solidFill>
                <a:latin typeface="Arial MT"/>
                <a:cs typeface="Arial MT"/>
              </a:rPr>
              <a:t>mm</a:t>
            </a:r>
            <a:r>
              <a:rPr sz="2750" spc="10" dirty="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139" y="3438778"/>
            <a:ext cx="9036050" cy="23634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27965" marR="4316095" indent="-227965" algn="r">
              <a:lnSpc>
                <a:spcPct val="100000"/>
              </a:lnSpc>
              <a:spcBef>
                <a:spcPts val="380"/>
              </a:spcBef>
              <a:buChar char="•"/>
              <a:tabLst>
                <a:tab pos="227965" algn="l"/>
                <a:tab pos="228600" algn="l"/>
              </a:tabLst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Commit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usa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como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nombre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y 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como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verbo</a:t>
            </a:r>
            <a:endParaRPr sz="1800">
              <a:latin typeface="Arial MT"/>
              <a:cs typeface="Arial MT"/>
            </a:endParaRPr>
          </a:p>
          <a:p>
            <a:pPr marL="227965" marR="4270375" lvl="1" indent="-227965" algn="r">
              <a:lnSpc>
                <a:spcPct val="100000"/>
              </a:lnSpc>
              <a:spcBef>
                <a:spcPts val="295"/>
              </a:spcBef>
              <a:buSzPct val="103225"/>
              <a:buChar char="•"/>
              <a:tabLst>
                <a:tab pos="227965" algn="l"/>
                <a:tab pos="228600" algn="l"/>
              </a:tabLst>
            </a:pPr>
            <a:r>
              <a:rPr sz="1550" spc="30" dirty="0">
                <a:solidFill>
                  <a:srgbClr val="3F3F3F"/>
                </a:solidFill>
                <a:latin typeface="Arial MT"/>
                <a:cs typeface="Arial MT"/>
              </a:rPr>
              <a:t>Como</a:t>
            </a:r>
            <a:r>
              <a:rPr sz="1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40" dirty="0">
                <a:solidFill>
                  <a:srgbClr val="3F3F3F"/>
                </a:solidFill>
                <a:latin typeface="Arial MT"/>
                <a:cs typeface="Arial MT"/>
              </a:rPr>
              <a:t>verbo</a:t>
            </a:r>
            <a:r>
              <a:rPr sz="1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es</a:t>
            </a:r>
            <a:r>
              <a:rPr sz="1550" spc="15" dirty="0">
                <a:solidFill>
                  <a:srgbClr val="3F3F3F"/>
                </a:solidFill>
                <a:latin typeface="Arial MT"/>
                <a:cs typeface="Arial MT"/>
              </a:rPr>
              <a:t> el</a:t>
            </a:r>
            <a:r>
              <a:rPr sz="155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40" dirty="0">
                <a:solidFill>
                  <a:srgbClr val="3F3F3F"/>
                </a:solidFill>
                <a:latin typeface="Arial MT"/>
                <a:cs typeface="Arial MT"/>
              </a:rPr>
              <a:t>acto</a:t>
            </a:r>
            <a:r>
              <a:rPr sz="155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6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35" dirty="0">
                <a:solidFill>
                  <a:srgbClr val="3F3F3F"/>
                </a:solidFill>
                <a:latin typeface="Arial MT"/>
                <a:cs typeface="Arial MT"/>
              </a:rPr>
              <a:t>crear</a:t>
            </a: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Arial MT"/>
                <a:cs typeface="Arial MT"/>
              </a:rPr>
              <a:t>un</a:t>
            </a:r>
            <a:r>
              <a:rPr sz="1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30" dirty="0">
                <a:solidFill>
                  <a:srgbClr val="3F3F3F"/>
                </a:solidFill>
                <a:latin typeface="Arial MT"/>
                <a:cs typeface="Arial MT"/>
              </a:rPr>
              <a:t>snapshot</a:t>
            </a:r>
            <a:endParaRPr sz="155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445"/>
              </a:spcBef>
              <a:buSzPct val="103225"/>
              <a:buChar char="•"/>
              <a:tabLst>
                <a:tab pos="697865" algn="l"/>
                <a:tab pos="698500" algn="l"/>
              </a:tabLst>
            </a:pPr>
            <a:r>
              <a:rPr sz="1550" spc="30" dirty="0">
                <a:solidFill>
                  <a:srgbClr val="3F3F3F"/>
                </a:solidFill>
                <a:latin typeface="Arial MT"/>
                <a:cs typeface="Arial MT"/>
              </a:rPr>
              <a:t>Como</a:t>
            </a: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40" dirty="0">
                <a:solidFill>
                  <a:srgbClr val="3F3F3F"/>
                </a:solidFill>
                <a:latin typeface="Arial MT"/>
                <a:cs typeface="Arial MT"/>
              </a:rPr>
              <a:t>nombre</a:t>
            </a: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50" dirty="0">
                <a:solidFill>
                  <a:srgbClr val="3F3F3F"/>
                </a:solidFill>
                <a:latin typeface="Arial MT"/>
                <a:cs typeface="Arial MT"/>
              </a:rPr>
              <a:t>describe</a:t>
            </a: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Arial MT"/>
                <a:cs typeface="Arial MT"/>
              </a:rPr>
              <a:t>el</a:t>
            </a:r>
            <a:r>
              <a:rPr sz="1550" spc="30" dirty="0">
                <a:solidFill>
                  <a:srgbClr val="3F3F3F"/>
                </a:solidFill>
                <a:latin typeface="Arial MT"/>
                <a:cs typeface="Arial MT"/>
              </a:rPr>
              <a:t> conjunto</a:t>
            </a: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6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 elementos </a:t>
            </a:r>
            <a:r>
              <a:rPr sz="1550" spc="5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Arial MT"/>
                <a:cs typeface="Arial MT"/>
              </a:rPr>
              <a:t>forman</a:t>
            </a: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Arial MT"/>
                <a:cs typeface="Arial MT"/>
              </a:rPr>
              <a:t>un</a:t>
            </a: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30" dirty="0">
                <a:solidFill>
                  <a:srgbClr val="3F3F3F"/>
                </a:solidFill>
                <a:latin typeface="Arial MT"/>
                <a:cs typeface="Arial MT"/>
              </a:rPr>
              <a:t>snapshot</a:t>
            </a:r>
            <a:endParaRPr sz="15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Un 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proyecto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esencialmente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una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serie </a:t>
            </a:r>
            <a:r>
              <a:rPr sz="1800" spc="4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commits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Los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commits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contienen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3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piezas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información</a:t>
            </a:r>
            <a:endParaRPr sz="18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370"/>
              </a:spcBef>
              <a:buSzPct val="103225"/>
              <a:buChar char="•"/>
              <a:tabLst>
                <a:tab pos="697865" algn="l"/>
                <a:tab pos="698500" algn="l"/>
              </a:tabLst>
            </a:pP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sz="1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35" dirty="0">
                <a:solidFill>
                  <a:srgbClr val="3F3F3F"/>
                </a:solidFill>
                <a:latin typeface="Arial MT"/>
                <a:cs typeface="Arial MT"/>
              </a:rPr>
              <a:t>about</a:t>
            </a: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Arial MT"/>
                <a:cs typeface="Arial MT"/>
              </a:rPr>
              <a:t>how </a:t>
            </a: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1550" spc="15" dirty="0">
                <a:solidFill>
                  <a:srgbClr val="3F3F3F"/>
                </a:solidFill>
                <a:latin typeface="Arial MT"/>
                <a:cs typeface="Arial MT"/>
              </a:rPr>
              <a:t> files </a:t>
            </a:r>
            <a:r>
              <a:rPr sz="1550" spc="60" dirty="0">
                <a:solidFill>
                  <a:srgbClr val="3F3F3F"/>
                </a:solidFill>
                <a:latin typeface="Arial MT"/>
                <a:cs typeface="Arial MT"/>
              </a:rPr>
              <a:t>changed</a:t>
            </a: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3F3F3F"/>
                </a:solidFill>
                <a:latin typeface="Arial MT"/>
                <a:cs typeface="Arial MT"/>
              </a:rPr>
              <a:t>from</a:t>
            </a: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30" dirty="0">
                <a:solidFill>
                  <a:srgbClr val="3F3F3F"/>
                </a:solidFill>
                <a:latin typeface="Arial MT"/>
                <a:cs typeface="Arial MT"/>
              </a:rPr>
              <a:t>previously</a:t>
            </a:r>
            <a:endParaRPr sz="155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350"/>
              </a:spcBef>
              <a:buSzPct val="103225"/>
              <a:buChar char="•"/>
              <a:tabLst>
                <a:tab pos="697865" algn="l"/>
                <a:tab pos="698500" algn="l"/>
              </a:tabLst>
            </a:pPr>
            <a:r>
              <a:rPr sz="1550" spc="3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55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30" dirty="0">
                <a:solidFill>
                  <a:srgbClr val="3F3F3F"/>
                </a:solidFill>
                <a:latin typeface="Arial MT"/>
                <a:cs typeface="Arial MT"/>
              </a:rPr>
              <a:t>reference</a:t>
            </a:r>
            <a:r>
              <a:rPr sz="1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1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1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40" dirty="0">
                <a:solidFill>
                  <a:srgbClr val="3F3F3F"/>
                </a:solidFill>
                <a:latin typeface="Arial MT"/>
                <a:cs typeface="Arial MT"/>
              </a:rPr>
              <a:t>commit</a:t>
            </a:r>
            <a:r>
              <a:rPr sz="155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sz="155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50" dirty="0">
                <a:solidFill>
                  <a:srgbClr val="3F3F3F"/>
                </a:solidFill>
                <a:latin typeface="Arial MT"/>
                <a:cs typeface="Arial MT"/>
              </a:rPr>
              <a:t>came</a:t>
            </a:r>
            <a:r>
              <a:rPr sz="155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35" dirty="0">
                <a:solidFill>
                  <a:srgbClr val="3F3F3F"/>
                </a:solidFill>
                <a:latin typeface="Arial MT"/>
                <a:cs typeface="Arial MT"/>
              </a:rPr>
              <a:t>before</a:t>
            </a:r>
            <a:r>
              <a:rPr sz="1550" spc="15" dirty="0">
                <a:solidFill>
                  <a:srgbClr val="3F3F3F"/>
                </a:solidFill>
                <a:latin typeface="Arial MT"/>
                <a:cs typeface="Arial MT"/>
              </a:rPr>
              <a:t> it </a:t>
            </a:r>
            <a:r>
              <a:rPr sz="155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35" dirty="0">
                <a:solidFill>
                  <a:srgbClr val="1E1E1E"/>
                </a:solidFill>
                <a:latin typeface="Arial MT"/>
                <a:cs typeface="Arial MT"/>
              </a:rPr>
              <a:t>Called</a:t>
            </a:r>
            <a:r>
              <a:rPr sz="1550" spc="1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1E1E1E"/>
                </a:solidFill>
                <a:latin typeface="Arial MT"/>
                <a:cs typeface="Arial MT"/>
              </a:rPr>
              <a:t>the</a:t>
            </a:r>
            <a:r>
              <a:rPr sz="1550" spc="15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550" spc="45" dirty="0">
                <a:solidFill>
                  <a:srgbClr val="1E1E1E"/>
                </a:solidFill>
                <a:latin typeface="Arial MT"/>
                <a:cs typeface="Arial MT"/>
              </a:rPr>
              <a:t>“</a:t>
            </a:r>
            <a:r>
              <a:rPr sz="1550" spc="45" dirty="0">
                <a:solidFill>
                  <a:srgbClr val="0000FF"/>
                </a:solidFill>
                <a:latin typeface="Arial MT"/>
                <a:cs typeface="Arial MT"/>
              </a:rPr>
              <a:t>parent</a:t>
            </a:r>
            <a:r>
              <a:rPr sz="155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50" spc="50" dirty="0">
                <a:solidFill>
                  <a:srgbClr val="0000FF"/>
                </a:solidFill>
                <a:latin typeface="Arial MT"/>
                <a:cs typeface="Arial MT"/>
              </a:rPr>
              <a:t>commit</a:t>
            </a:r>
            <a:r>
              <a:rPr sz="1550" spc="50" dirty="0">
                <a:solidFill>
                  <a:srgbClr val="1E1E1E"/>
                </a:solidFill>
                <a:latin typeface="Arial MT"/>
                <a:cs typeface="Arial MT"/>
              </a:rPr>
              <a:t>”</a:t>
            </a:r>
            <a:endParaRPr sz="155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345"/>
              </a:spcBef>
              <a:buSzPct val="103225"/>
              <a:buChar char="•"/>
              <a:tabLst>
                <a:tab pos="697865" algn="l"/>
                <a:tab pos="698500" algn="l"/>
              </a:tabLst>
            </a:pPr>
            <a:r>
              <a:rPr sz="1550" spc="3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55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0000FF"/>
                </a:solidFill>
                <a:latin typeface="Arial MT"/>
                <a:cs typeface="Arial MT"/>
              </a:rPr>
              <a:t>hash</a:t>
            </a:r>
            <a:r>
              <a:rPr sz="155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50" spc="65" dirty="0">
                <a:solidFill>
                  <a:srgbClr val="0000FF"/>
                </a:solidFill>
                <a:latin typeface="Arial MT"/>
                <a:cs typeface="Arial MT"/>
              </a:rPr>
              <a:t>code</a:t>
            </a:r>
            <a:r>
              <a:rPr sz="155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1E1E1E"/>
                </a:solidFill>
                <a:latin typeface="Arial MT"/>
                <a:cs typeface="Arial MT"/>
              </a:rPr>
              <a:t>name</a:t>
            </a:r>
            <a:r>
              <a:rPr sz="1550" spc="3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E1E1E"/>
                </a:solidFill>
                <a:latin typeface="Arial MT"/>
                <a:cs typeface="Arial MT"/>
              </a:rPr>
              <a:t>.Will</a:t>
            </a:r>
            <a:r>
              <a:rPr sz="1550" spc="4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1E1E1E"/>
                </a:solidFill>
                <a:latin typeface="Arial MT"/>
                <a:cs typeface="Arial MT"/>
              </a:rPr>
              <a:t>look</a:t>
            </a:r>
            <a:r>
              <a:rPr sz="1550" spc="30" dirty="0">
                <a:solidFill>
                  <a:srgbClr val="1E1E1E"/>
                </a:solidFill>
                <a:latin typeface="Arial MT"/>
                <a:cs typeface="Arial MT"/>
              </a:rPr>
              <a:t> something </a:t>
            </a:r>
            <a:r>
              <a:rPr sz="1550" spc="15" dirty="0">
                <a:solidFill>
                  <a:srgbClr val="1E1E1E"/>
                </a:solidFill>
                <a:latin typeface="Arial MT"/>
                <a:cs typeface="Arial MT"/>
              </a:rPr>
              <a:t>like:</a:t>
            </a:r>
            <a:r>
              <a:rPr sz="1550" spc="30" dirty="0">
                <a:solidFill>
                  <a:srgbClr val="1E1E1E"/>
                </a:solidFill>
                <a:latin typeface="Arial MT"/>
                <a:cs typeface="Arial MT"/>
              </a:rPr>
              <a:t> </a:t>
            </a:r>
            <a:r>
              <a:rPr sz="1550" spc="50" dirty="0">
                <a:solidFill>
                  <a:srgbClr val="1E1E1E"/>
                </a:solidFill>
                <a:latin typeface="Arial MT"/>
                <a:cs typeface="Arial MT"/>
              </a:rPr>
              <a:t>fb2d2ec5069fc6776c80b3ad6b7cbde3cade4e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749F7-B0C7-A197-62D6-F9A2BA01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2036"/>
            <a:ext cx="12192000" cy="475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08" y="274518"/>
            <a:ext cx="2006600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-114" dirty="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sz="2750" spc="30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sz="2750" spc="180" dirty="0">
                <a:solidFill>
                  <a:srgbClr val="0000FF"/>
                </a:solidFill>
                <a:latin typeface="Arial MT"/>
                <a:cs typeface="Arial MT"/>
              </a:rPr>
              <a:t>p</a:t>
            </a:r>
            <a:r>
              <a:rPr sz="2750" spc="30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2750" spc="15" dirty="0">
                <a:solidFill>
                  <a:srgbClr val="0000FF"/>
                </a:solidFill>
                <a:latin typeface="Arial MT"/>
                <a:cs typeface="Arial MT"/>
              </a:rPr>
              <a:t>si</a:t>
            </a:r>
            <a:r>
              <a:rPr sz="2750" spc="5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2750" spc="30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2750" spc="20" dirty="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sz="2750" spc="10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2750" spc="30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2750" spc="25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608" y="980947"/>
            <a:ext cx="9728835" cy="386905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menudo llamados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repos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son una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colección </a:t>
            </a:r>
            <a:r>
              <a:rPr sz="1800" spc="45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todos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los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ficheros,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y </a:t>
            </a:r>
            <a:r>
              <a:rPr sz="1800" spc="45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la historia </a:t>
            </a:r>
            <a:r>
              <a:rPr sz="1800" spc="45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los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mismos. </a:t>
            </a:r>
            <a:r>
              <a:rPr sz="1800" spc="-30" dirty="0">
                <a:solidFill>
                  <a:srgbClr val="3F3F3F"/>
                </a:solidFill>
                <a:latin typeface="Arial MT"/>
                <a:cs typeface="Arial MT"/>
              </a:rPr>
              <a:t>Esta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formado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por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todos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los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commits,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y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el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lugar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3F3F3F"/>
                </a:solidFill>
                <a:latin typeface="Arial MT"/>
                <a:cs typeface="Arial MT"/>
              </a:rPr>
              <a:t>donde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está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almacenado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en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el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3F3F3F"/>
                </a:solidFill>
                <a:latin typeface="Arial MT"/>
                <a:cs typeface="Arial MT"/>
              </a:rPr>
              <a:t>disco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 MT"/>
              <a:cs typeface="Arial MT"/>
            </a:endParaRPr>
          </a:p>
          <a:p>
            <a:pPr marL="12700" marR="81280">
              <a:lnSpc>
                <a:spcPts val="2110"/>
              </a:lnSpc>
            </a:pPr>
            <a:r>
              <a:rPr sz="1800" spc="-55" dirty="0">
                <a:solidFill>
                  <a:srgbClr val="3F3F3F"/>
                </a:solidFill>
                <a:latin typeface="Arial MT"/>
                <a:cs typeface="Arial MT"/>
              </a:rPr>
              <a:t>El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repositorio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3F3F3F"/>
                </a:solidFill>
                <a:latin typeface="Arial MT"/>
                <a:cs typeface="Arial MT"/>
              </a:rPr>
              <a:t>puede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local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y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estar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en nestra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máquina,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3F3F3F"/>
                </a:solidFill>
                <a:latin typeface="Arial MT"/>
                <a:cs typeface="Arial MT"/>
              </a:rPr>
              <a:t>puede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estar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en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un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servidor/servicio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remoto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como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GitHub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BitBucket.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 MT"/>
              <a:cs typeface="Arial MT"/>
            </a:endParaRPr>
          </a:p>
          <a:p>
            <a:pPr marL="298450" marR="189230" indent="-285750">
              <a:lnSpc>
                <a:spcPct val="102200"/>
              </a:lnSpc>
              <a:spcBef>
                <a:spcPts val="5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Cuando 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copiamos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un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repositorio 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completo </a:t>
            </a:r>
            <a:r>
              <a:rPr sz="1800" spc="35" dirty="0">
                <a:solidFill>
                  <a:srgbClr val="3F3F3F"/>
                </a:solidFill>
                <a:latin typeface="Arial MT"/>
                <a:cs typeface="Arial MT"/>
              </a:rPr>
              <a:t>desde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un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servidor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remoto estamos </a:t>
            </a:r>
            <a:r>
              <a:rPr sz="1750" spc="45" dirty="0">
                <a:solidFill>
                  <a:srgbClr val="3F3F3F"/>
                </a:solidFill>
                <a:latin typeface="Arial MT"/>
                <a:cs typeface="Arial MT"/>
              </a:rPr>
              <a:t>clonando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el </a:t>
            </a:r>
            <a:r>
              <a:rPr sz="1800" spc="-4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repositorio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F3F3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298450" marR="214629" indent="-285750">
              <a:lnSpc>
                <a:spcPct val="101099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Cuando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actualizamos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con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los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commits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que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no tenemos en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local, </a:t>
            </a:r>
            <a:r>
              <a:rPr sz="1800" spc="35" dirty="0">
                <a:solidFill>
                  <a:srgbClr val="3F3F3F"/>
                </a:solidFill>
                <a:latin typeface="Arial MT"/>
                <a:cs typeface="Arial MT"/>
              </a:rPr>
              <a:t>desde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el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servidor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remoto </a:t>
            </a:r>
            <a:r>
              <a:rPr sz="1800" spc="-4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estamos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haciendo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una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operación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750" spc="45" dirty="0">
                <a:solidFill>
                  <a:srgbClr val="3F3F3F"/>
                </a:solidFill>
                <a:latin typeface="Arial MT"/>
                <a:cs typeface="Arial MT"/>
              </a:rPr>
              <a:t>pulling</a:t>
            </a:r>
            <a:endParaRPr sz="1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F3F3F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8450" marR="697230" indent="-285750">
              <a:lnSpc>
                <a:spcPct val="101099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Cuando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añadimos </a:t>
            </a:r>
            <a:r>
              <a:rPr sz="1800" spc="25" dirty="0">
                <a:solidFill>
                  <a:srgbClr val="3F3F3F"/>
                </a:solidFill>
                <a:latin typeface="Arial MT"/>
                <a:cs typeface="Arial MT"/>
              </a:rPr>
              <a:t>cambios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que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hemos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realizado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en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local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al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servidor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remoto estamos </a:t>
            </a:r>
            <a:r>
              <a:rPr sz="1800" spc="-4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haciendo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3F3F3F"/>
                </a:solidFill>
                <a:latin typeface="Arial MT"/>
                <a:cs typeface="Arial MT"/>
              </a:rPr>
              <a:t>pushing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0DBB8-8026-D84E-C096-17C33ADC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2036"/>
            <a:ext cx="12192000" cy="4759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854" y="978607"/>
            <a:ext cx="1551940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3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750" spc="15" dirty="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sz="2750" spc="25" dirty="0">
                <a:solidFill>
                  <a:srgbClr val="0000FF"/>
                </a:solidFill>
                <a:latin typeface="Arial MT"/>
                <a:cs typeface="Arial MT"/>
              </a:rPr>
              <a:t>an</a:t>
            </a:r>
            <a:r>
              <a:rPr sz="2750" spc="180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750" spc="25" dirty="0">
                <a:solidFill>
                  <a:srgbClr val="0000FF"/>
                </a:solidFill>
                <a:latin typeface="Arial MT"/>
                <a:cs typeface="Arial MT"/>
              </a:rPr>
              <a:t>hes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2854" y="1685035"/>
            <a:ext cx="9881235" cy="167132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1447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Los 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branches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 ramas, son las áreas en las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que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 sitúan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todos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los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commits.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La rama </a:t>
            </a:r>
            <a:r>
              <a:rPr sz="1800" spc="25" dirty="0">
                <a:solidFill>
                  <a:srgbClr val="3F3F3F"/>
                </a:solidFill>
                <a:latin typeface="Arial MT"/>
                <a:cs typeface="Arial MT"/>
              </a:rPr>
              <a:t>principal </a:t>
            </a:r>
            <a:r>
              <a:rPr sz="1800" spc="-4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del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proyecto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se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denomina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02060"/>
                </a:solidFill>
                <a:latin typeface="Arial MT"/>
                <a:cs typeface="Arial MT"/>
              </a:rPr>
              <a:t>master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 marL="12700" marR="5080">
              <a:lnSpc>
                <a:spcPct val="99400"/>
              </a:lnSpc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Las ramas sirven 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para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que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los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desarrolladores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trabajen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en 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partes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del 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proyecto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del </a:t>
            </a:r>
            <a:r>
              <a:rPr sz="1800" spc="45" dirty="0">
                <a:solidFill>
                  <a:srgbClr val="3F3F3F"/>
                </a:solidFill>
                <a:latin typeface="Arial MT"/>
                <a:cs typeface="Arial MT"/>
              </a:rPr>
              <a:t>código de </a:t>
            </a:r>
            <a:r>
              <a:rPr sz="1800" spc="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manera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separada,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y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una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vez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han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realizado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el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desarrollo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consolidan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con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rama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3F3F3F"/>
                </a:solidFill>
                <a:latin typeface="Arial MT"/>
                <a:cs typeface="Arial MT"/>
              </a:rPr>
              <a:t>principal,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en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una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operación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denominada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750" spc="45" dirty="0">
                <a:solidFill>
                  <a:srgbClr val="002060"/>
                </a:solidFill>
                <a:latin typeface="Arial MT"/>
                <a:cs typeface="Arial MT"/>
              </a:rPr>
              <a:t>merge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49" y="6312229"/>
            <a:ext cx="12204700" cy="552450"/>
            <a:chOff x="-6349" y="6312229"/>
            <a:chExt cx="12204700" cy="552450"/>
          </a:xfrm>
        </p:grpSpPr>
        <p:sp>
          <p:nvSpPr>
            <p:cNvPr id="4" name="object 4"/>
            <p:cNvSpPr/>
            <p:nvPr/>
          </p:nvSpPr>
          <p:spPr>
            <a:xfrm>
              <a:off x="0" y="6318579"/>
              <a:ext cx="12192000" cy="539750"/>
            </a:xfrm>
            <a:custGeom>
              <a:avLst/>
              <a:gdLst/>
              <a:ahLst/>
              <a:cxnLst/>
              <a:rect l="l" t="t" r="r" b="b"/>
              <a:pathLst>
                <a:path w="12192000" h="539750">
                  <a:moveTo>
                    <a:pt x="0" y="0"/>
                  </a:moveTo>
                  <a:lnTo>
                    <a:pt x="12192000" y="0"/>
                  </a:lnTo>
                  <a:lnTo>
                    <a:pt x="12192000" y="539420"/>
                  </a:lnTo>
                  <a:lnTo>
                    <a:pt x="0" y="5394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124" y="6568514"/>
              <a:ext cx="490627" cy="1863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8706" y="6569709"/>
              <a:ext cx="390525" cy="184150"/>
            </a:xfrm>
            <a:custGeom>
              <a:avLst/>
              <a:gdLst/>
              <a:ahLst/>
              <a:cxnLst/>
              <a:rect l="l" t="t" r="r" b="b"/>
              <a:pathLst>
                <a:path w="390525" h="184150">
                  <a:moveTo>
                    <a:pt x="126225" y="0"/>
                  </a:moveTo>
                  <a:lnTo>
                    <a:pt x="0" y="0"/>
                  </a:lnTo>
                  <a:lnTo>
                    <a:pt x="0" y="40640"/>
                  </a:lnTo>
                  <a:lnTo>
                    <a:pt x="39230" y="40640"/>
                  </a:lnTo>
                  <a:lnTo>
                    <a:pt x="39230" y="184150"/>
                  </a:lnTo>
                  <a:lnTo>
                    <a:pt x="86995" y="184150"/>
                  </a:lnTo>
                  <a:lnTo>
                    <a:pt x="86995" y="40640"/>
                  </a:lnTo>
                  <a:lnTo>
                    <a:pt x="126225" y="40640"/>
                  </a:lnTo>
                  <a:lnTo>
                    <a:pt x="126225" y="0"/>
                  </a:lnTo>
                  <a:close/>
                </a:path>
                <a:path w="390525" h="184150">
                  <a:moveTo>
                    <a:pt x="390105" y="0"/>
                  </a:moveTo>
                  <a:lnTo>
                    <a:pt x="285572" y="0"/>
                  </a:lnTo>
                  <a:lnTo>
                    <a:pt x="285572" y="40640"/>
                  </a:lnTo>
                  <a:lnTo>
                    <a:pt x="285572" y="71120"/>
                  </a:lnTo>
                  <a:lnTo>
                    <a:pt x="285572" y="111760"/>
                  </a:lnTo>
                  <a:lnTo>
                    <a:pt x="285572" y="143510"/>
                  </a:lnTo>
                  <a:lnTo>
                    <a:pt x="285572" y="184150"/>
                  </a:lnTo>
                  <a:lnTo>
                    <a:pt x="390105" y="184150"/>
                  </a:lnTo>
                  <a:lnTo>
                    <a:pt x="390105" y="143510"/>
                  </a:lnTo>
                  <a:lnTo>
                    <a:pt x="333324" y="143510"/>
                  </a:lnTo>
                  <a:lnTo>
                    <a:pt x="333324" y="111760"/>
                  </a:lnTo>
                  <a:lnTo>
                    <a:pt x="386930" y="111760"/>
                  </a:lnTo>
                  <a:lnTo>
                    <a:pt x="386930" y="71120"/>
                  </a:lnTo>
                  <a:lnTo>
                    <a:pt x="333324" y="71120"/>
                  </a:lnTo>
                  <a:lnTo>
                    <a:pt x="333324" y="40640"/>
                  </a:lnTo>
                  <a:lnTo>
                    <a:pt x="390105" y="40640"/>
                  </a:lnTo>
                  <a:lnTo>
                    <a:pt x="3901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366" y="6569561"/>
              <a:ext cx="140100" cy="1844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46175" y="6569570"/>
              <a:ext cx="212090" cy="184785"/>
            </a:xfrm>
            <a:custGeom>
              <a:avLst/>
              <a:gdLst/>
              <a:ahLst/>
              <a:cxnLst/>
              <a:rect l="l" t="t" r="r" b="b"/>
              <a:pathLst>
                <a:path w="212090" h="184784">
                  <a:moveTo>
                    <a:pt x="152768" y="184442"/>
                  </a:moveTo>
                  <a:lnTo>
                    <a:pt x="98577" y="113499"/>
                  </a:lnTo>
                  <a:lnTo>
                    <a:pt x="95021" y="108851"/>
                  </a:lnTo>
                  <a:lnTo>
                    <a:pt x="104292" y="106006"/>
                  </a:lnTo>
                  <a:lnTo>
                    <a:pt x="129946" y="82435"/>
                  </a:lnTo>
                  <a:lnTo>
                    <a:pt x="132461" y="76047"/>
                  </a:lnTo>
                  <a:lnTo>
                    <a:pt x="134353" y="67017"/>
                  </a:lnTo>
                  <a:lnTo>
                    <a:pt x="134988" y="56997"/>
                  </a:lnTo>
                  <a:lnTo>
                    <a:pt x="134988" y="49161"/>
                  </a:lnTo>
                  <a:lnTo>
                    <a:pt x="133718" y="41833"/>
                  </a:lnTo>
                  <a:lnTo>
                    <a:pt x="131914" y="36931"/>
                  </a:lnTo>
                  <a:lnTo>
                    <a:pt x="128689" y="28130"/>
                  </a:lnTo>
                  <a:lnTo>
                    <a:pt x="95148" y="2540"/>
                  </a:lnTo>
                  <a:lnTo>
                    <a:pt x="86004" y="812"/>
                  </a:lnTo>
                  <a:lnTo>
                    <a:pt x="86004" y="52349"/>
                  </a:lnTo>
                  <a:lnTo>
                    <a:pt x="86004" y="67017"/>
                  </a:lnTo>
                  <a:lnTo>
                    <a:pt x="83489" y="72656"/>
                  </a:lnTo>
                  <a:lnTo>
                    <a:pt x="73418" y="80479"/>
                  </a:lnTo>
                  <a:lnTo>
                    <a:pt x="66179" y="82435"/>
                  </a:lnTo>
                  <a:lnTo>
                    <a:pt x="47752" y="82435"/>
                  </a:lnTo>
                  <a:lnTo>
                    <a:pt x="47752" y="36931"/>
                  </a:lnTo>
                  <a:lnTo>
                    <a:pt x="66179" y="36931"/>
                  </a:lnTo>
                  <a:lnTo>
                    <a:pt x="73418" y="38887"/>
                  </a:lnTo>
                  <a:lnTo>
                    <a:pt x="83489" y="46723"/>
                  </a:lnTo>
                  <a:lnTo>
                    <a:pt x="86004" y="52349"/>
                  </a:lnTo>
                  <a:lnTo>
                    <a:pt x="86004" y="812"/>
                  </a:lnTo>
                  <a:lnTo>
                    <a:pt x="81737" y="279"/>
                  </a:lnTo>
                  <a:lnTo>
                    <a:pt x="74307" y="0"/>
                  </a:lnTo>
                  <a:lnTo>
                    <a:pt x="0" y="0"/>
                  </a:lnTo>
                  <a:lnTo>
                    <a:pt x="0" y="184442"/>
                  </a:lnTo>
                  <a:lnTo>
                    <a:pt x="47752" y="184442"/>
                  </a:lnTo>
                  <a:lnTo>
                    <a:pt x="47752" y="113499"/>
                  </a:lnTo>
                  <a:lnTo>
                    <a:pt x="93319" y="184442"/>
                  </a:lnTo>
                  <a:lnTo>
                    <a:pt x="152768" y="184442"/>
                  </a:lnTo>
                  <a:close/>
                </a:path>
                <a:path w="212090" h="184784">
                  <a:moveTo>
                    <a:pt x="211899" y="0"/>
                  </a:moveTo>
                  <a:lnTo>
                    <a:pt x="164147" y="0"/>
                  </a:lnTo>
                  <a:lnTo>
                    <a:pt x="164147" y="184442"/>
                  </a:lnTo>
                  <a:lnTo>
                    <a:pt x="211899" y="184442"/>
                  </a:lnTo>
                  <a:lnTo>
                    <a:pt x="211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9006" y="6564423"/>
              <a:ext cx="366683" cy="19472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77174" y="6569709"/>
              <a:ext cx="104775" cy="184150"/>
            </a:xfrm>
            <a:custGeom>
              <a:avLst/>
              <a:gdLst/>
              <a:ahLst/>
              <a:cxnLst/>
              <a:rect l="l" t="t" r="r" b="b"/>
              <a:pathLst>
                <a:path w="104775" h="184150">
                  <a:moveTo>
                    <a:pt x="104521" y="0"/>
                  </a:moveTo>
                  <a:lnTo>
                    <a:pt x="0" y="0"/>
                  </a:lnTo>
                  <a:lnTo>
                    <a:pt x="0" y="40640"/>
                  </a:lnTo>
                  <a:lnTo>
                    <a:pt x="0" y="71120"/>
                  </a:lnTo>
                  <a:lnTo>
                    <a:pt x="0" y="111760"/>
                  </a:lnTo>
                  <a:lnTo>
                    <a:pt x="0" y="143510"/>
                  </a:lnTo>
                  <a:lnTo>
                    <a:pt x="0" y="184150"/>
                  </a:lnTo>
                  <a:lnTo>
                    <a:pt x="104521" y="184150"/>
                  </a:lnTo>
                  <a:lnTo>
                    <a:pt x="104521" y="143510"/>
                  </a:lnTo>
                  <a:lnTo>
                    <a:pt x="47752" y="143510"/>
                  </a:lnTo>
                  <a:lnTo>
                    <a:pt x="47752" y="111760"/>
                  </a:lnTo>
                  <a:lnTo>
                    <a:pt x="101358" y="111760"/>
                  </a:lnTo>
                  <a:lnTo>
                    <a:pt x="101358" y="71120"/>
                  </a:lnTo>
                  <a:lnTo>
                    <a:pt x="47752" y="71120"/>
                  </a:lnTo>
                  <a:lnTo>
                    <a:pt x="47752" y="40640"/>
                  </a:lnTo>
                  <a:lnTo>
                    <a:pt x="104521" y="40640"/>
                  </a:lnTo>
                  <a:lnTo>
                    <a:pt x="104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5212" y="6569336"/>
              <a:ext cx="184150" cy="184785"/>
            </a:xfrm>
            <a:custGeom>
              <a:avLst/>
              <a:gdLst/>
              <a:ahLst/>
              <a:cxnLst/>
              <a:rect l="l" t="t" r="r" b="b"/>
              <a:pathLst>
                <a:path w="184150" h="184784">
                  <a:moveTo>
                    <a:pt x="161001" y="0"/>
                  </a:moveTo>
                  <a:lnTo>
                    <a:pt x="23000" y="0"/>
                  </a:lnTo>
                  <a:lnTo>
                    <a:pt x="14047" y="1814"/>
                  </a:lnTo>
                  <a:lnTo>
                    <a:pt x="6736" y="6763"/>
                  </a:lnTo>
                  <a:lnTo>
                    <a:pt x="1807" y="14103"/>
                  </a:lnTo>
                  <a:lnTo>
                    <a:pt x="0" y="23091"/>
                  </a:lnTo>
                  <a:lnTo>
                    <a:pt x="0" y="161640"/>
                  </a:lnTo>
                  <a:lnTo>
                    <a:pt x="1807" y="170628"/>
                  </a:lnTo>
                  <a:lnTo>
                    <a:pt x="6736" y="177968"/>
                  </a:lnTo>
                  <a:lnTo>
                    <a:pt x="14047" y="182917"/>
                  </a:lnTo>
                  <a:lnTo>
                    <a:pt x="23000" y="184732"/>
                  </a:lnTo>
                  <a:lnTo>
                    <a:pt x="23000" y="89479"/>
                  </a:lnTo>
                  <a:lnTo>
                    <a:pt x="184004" y="89479"/>
                  </a:lnTo>
                  <a:lnTo>
                    <a:pt x="184004" y="23091"/>
                  </a:lnTo>
                  <a:lnTo>
                    <a:pt x="182196" y="14103"/>
                  </a:lnTo>
                  <a:lnTo>
                    <a:pt x="177266" y="6763"/>
                  </a:lnTo>
                  <a:lnTo>
                    <a:pt x="169954" y="1814"/>
                  </a:lnTo>
                  <a:lnTo>
                    <a:pt x="161001" y="0"/>
                  </a:lnTo>
                  <a:close/>
                </a:path>
                <a:path w="184150" h="184784">
                  <a:moveTo>
                    <a:pt x="120753" y="121230"/>
                  </a:moveTo>
                  <a:lnTo>
                    <a:pt x="63252" y="121230"/>
                  </a:lnTo>
                  <a:lnTo>
                    <a:pt x="63252" y="184732"/>
                  </a:lnTo>
                  <a:lnTo>
                    <a:pt x="120753" y="184732"/>
                  </a:lnTo>
                  <a:lnTo>
                    <a:pt x="120753" y="121230"/>
                  </a:lnTo>
                  <a:close/>
                </a:path>
                <a:path w="184150" h="184784">
                  <a:moveTo>
                    <a:pt x="184004" y="89479"/>
                  </a:moveTo>
                  <a:lnTo>
                    <a:pt x="161001" y="89479"/>
                  </a:lnTo>
                  <a:lnTo>
                    <a:pt x="161001" y="184732"/>
                  </a:lnTo>
                  <a:lnTo>
                    <a:pt x="169954" y="182917"/>
                  </a:lnTo>
                  <a:lnTo>
                    <a:pt x="177266" y="177968"/>
                  </a:lnTo>
                  <a:lnTo>
                    <a:pt x="182196" y="170628"/>
                  </a:lnTo>
                  <a:lnTo>
                    <a:pt x="184004" y="161640"/>
                  </a:lnTo>
                  <a:lnTo>
                    <a:pt x="184004" y="89479"/>
                  </a:lnTo>
                  <a:close/>
                </a:path>
              </a:pathLst>
            </a:custGeom>
            <a:solidFill>
              <a:srgbClr val="E133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080" y="6658609"/>
              <a:ext cx="480695" cy="95250"/>
            </a:xfrm>
            <a:custGeom>
              <a:avLst/>
              <a:gdLst/>
              <a:ahLst/>
              <a:cxnLst/>
              <a:rect l="l" t="t" r="r" b="b"/>
              <a:pathLst>
                <a:path w="480695" h="95250">
                  <a:moveTo>
                    <a:pt x="137998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0" y="95250"/>
                  </a:lnTo>
                  <a:lnTo>
                    <a:pt x="40246" y="95250"/>
                  </a:lnTo>
                  <a:lnTo>
                    <a:pt x="40246" y="31750"/>
                  </a:lnTo>
                  <a:lnTo>
                    <a:pt x="97751" y="31750"/>
                  </a:lnTo>
                  <a:lnTo>
                    <a:pt x="97751" y="95250"/>
                  </a:lnTo>
                  <a:lnTo>
                    <a:pt x="137998" y="95250"/>
                  </a:lnTo>
                  <a:lnTo>
                    <a:pt x="137998" y="31750"/>
                  </a:lnTo>
                  <a:lnTo>
                    <a:pt x="137998" y="0"/>
                  </a:lnTo>
                  <a:close/>
                </a:path>
                <a:path w="480695" h="95250">
                  <a:moveTo>
                    <a:pt x="480123" y="0"/>
                  </a:moveTo>
                  <a:lnTo>
                    <a:pt x="342125" y="0"/>
                  </a:lnTo>
                  <a:lnTo>
                    <a:pt x="342125" y="31750"/>
                  </a:lnTo>
                  <a:lnTo>
                    <a:pt x="342125" y="95250"/>
                  </a:lnTo>
                  <a:lnTo>
                    <a:pt x="382384" y="95250"/>
                  </a:lnTo>
                  <a:lnTo>
                    <a:pt x="382384" y="31750"/>
                  </a:lnTo>
                  <a:lnTo>
                    <a:pt x="439877" y="31750"/>
                  </a:lnTo>
                  <a:lnTo>
                    <a:pt x="439877" y="95250"/>
                  </a:lnTo>
                  <a:lnTo>
                    <a:pt x="480123" y="95250"/>
                  </a:lnTo>
                  <a:lnTo>
                    <a:pt x="480123" y="31750"/>
                  </a:lnTo>
                  <a:lnTo>
                    <a:pt x="4801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94858" y="2802636"/>
            <a:ext cx="261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 Light"/>
                <a:cs typeface="Calibri Light"/>
              </a:rPr>
              <a:t>Usando</a:t>
            </a:r>
            <a:r>
              <a:rPr sz="44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 Light"/>
                <a:cs typeface="Calibri Light"/>
              </a:rPr>
              <a:t>GIT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298C7-22C8-7D3C-F01A-E2913EEA0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2036"/>
            <a:ext cx="12192000" cy="4759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039" y="1326387"/>
            <a:ext cx="5722620" cy="1437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8A8"/>
                </a:solidFill>
                <a:latin typeface="Calibri"/>
                <a:cs typeface="Calibri"/>
              </a:rPr>
              <a:t>Instalación</a:t>
            </a:r>
            <a:r>
              <a:rPr sz="2800" spc="-20" dirty="0">
                <a:solidFill>
                  <a:srgbClr val="0068A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8A8"/>
                </a:solidFill>
                <a:latin typeface="Calibri"/>
                <a:cs typeface="Calibri"/>
              </a:rPr>
              <a:t>de</a:t>
            </a:r>
            <a:r>
              <a:rPr sz="2800" spc="-40" dirty="0">
                <a:solidFill>
                  <a:srgbClr val="0068A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8A8"/>
                </a:solidFill>
                <a:latin typeface="Calibri"/>
                <a:cs typeface="Calibri"/>
              </a:rPr>
              <a:t>Git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97500"/>
              </a:lnSpc>
              <a:spcBef>
                <a:spcPts val="165"/>
              </a:spcBef>
            </a:pPr>
            <a:r>
              <a:rPr sz="1600" spc="-5" dirty="0">
                <a:latin typeface="Calibri"/>
                <a:cs typeface="Calibri"/>
              </a:rPr>
              <a:t>Mac: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instalar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desde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http://sourceforge.net/projects/git-osx-installer/ </a:t>
            </a:r>
            <a:r>
              <a:rPr sz="1600" spc="-35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Windows: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  <a:hlinkClick r:id="rId3"/>
              </a:rPr>
              <a:t>http://msysgit.github.com/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38746"/>
            <a:ext cx="478028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95" dirty="0">
                <a:solidFill>
                  <a:srgbClr val="000000"/>
                </a:solidFill>
                <a:latin typeface="Arial MT"/>
                <a:cs typeface="Arial MT"/>
              </a:rPr>
              <a:t>Conceptos</a:t>
            </a:r>
            <a:r>
              <a:rPr sz="310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100" dirty="0">
                <a:solidFill>
                  <a:srgbClr val="000000"/>
                </a:solidFill>
                <a:latin typeface="Arial MT"/>
                <a:cs typeface="Arial MT"/>
              </a:rPr>
              <a:t>básicos</a:t>
            </a:r>
            <a:r>
              <a:rPr sz="31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145" dirty="0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sz="31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40" dirty="0">
                <a:solidFill>
                  <a:srgbClr val="000000"/>
                </a:solidFill>
                <a:latin typeface="Arial MT"/>
                <a:cs typeface="Arial MT"/>
              </a:rPr>
              <a:t>Git</a:t>
            </a:r>
            <a:endParaRPr sz="3100">
              <a:latin typeface="Arial MT"/>
              <a:cs typeface="Arial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F9B9E-D1A8-F781-E43E-019148FC1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82036"/>
            <a:ext cx="12192000" cy="4759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039" y="899667"/>
            <a:ext cx="5441315" cy="341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68A8"/>
                </a:solidFill>
                <a:latin typeface="Calibri"/>
                <a:cs typeface="Calibri"/>
              </a:rPr>
              <a:t>Configure</a:t>
            </a:r>
            <a:r>
              <a:rPr sz="2800" spc="-35" dirty="0">
                <a:solidFill>
                  <a:srgbClr val="0068A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8A8"/>
                </a:solidFill>
                <a:latin typeface="Calibri"/>
                <a:cs typeface="Calibri"/>
              </a:rPr>
              <a:t>your</a:t>
            </a:r>
            <a:r>
              <a:rPr sz="2800" spc="-30" dirty="0">
                <a:solidFill>
                  <a:srgbClr val="0068A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8A8"/>
                </a:solidFill>
                <a:latin typeface="Calibri"/>
                <a:cs typeface="Calibri"/>
              </a:rPr>
              <a:t>user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2039"/>
              </a:spcBef>
            </a:pPr>
            <a:r>
              <a:rPr sz="1600" dirty="0">
                <a:latin typeface="Calibri"/>
                <a:cs typeface="Calibri"/>
              </a:rPr>
              <a:t>$ </a:t>
            </a:r>
            <a:r>
              <a:rPr sz="1600" spc="-5" dirty="0">
                <a:latin typeface="Calibri"/>
                <a:cs typeface="Calibri"/>
              </a:rPr>
              <a:t>git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config</a:t>
            </a:r>
            <a:r>
              <a:rPr sz="1600" spc="-5" dirty="0">
                <a:latin typeface="Calibri"/>
                <a:cs typeface="Calibri"/>
              </a:rPr>
              <a:t> --global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user.name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”tunombre"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latin typeface="Calibri"/>
                <a:cs typeface="Calibri"/>
              </a:rPr>
              <a:t>$</a:t>
            </a:r>
            <a:r>
              <a:rPr sz="1600" spc="-5" dirty="0">
                <a:latin typeface="Calibri"/>
                <a:cs typeface="Calibri"/>
              </a:rPr>
              <a:t> git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config </a:t>
            </a:r>
            <a:r>
              <a:rPr sz="1600" spc="-5" dirty="0">
                <a:latin typeface="Calibri"/>
                <a:cs typeface="Calibri"/>
              </a:rPr>
              <a:t>--global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user.email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  <a:hlinkClick r:id="rId2"/>
              </a:rPr>
              <a:t>tumail@dominio.es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sz="2800" spc="-15" dirty="0">
                <a:solidFill>
                  <a:srgbClr val="0068A8"/>
                </a:solidFill>
                <a:latin typeface="Calibri"/>
                <a:cs typeface="Calibri"/>
              </a:rPr>
              <a:t>Initialize</a:t>
            </a:r>
            <a:r>
              <a:rPr sz="2800" spc="-20" dirty="0">
                <a:solidFill>
                  <a:srgbClr val="0068A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8A8"/>
                </a:solidFill>
                <a:latin typeface="Calibri"/>
                <a:cs typeface="Calibri"/>
              </a:rPr>
              <a:t>an</a:t>
            </a:r>
            <a:r>
              <a:rPr sz="2800" dirty="0">
                <a:solidFill>
                  <a:srgbClr val="0068A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8A8"/>
                </a:solidFill>
                <a:latin typeface="Calibri"/>
                <a:cs typeface="Calibri"/>
              </a:rPr>
              <a:t>empty</a:t>
            </a:r>
            <a:r>
              <a:rPr sz="2800" spc="-10" dirty="0">
                <a:solidFill>
                  <a:srgbClr val="0068A8"/>
                </a:solidFill>
                <a:latin typeface="Calibri"/>
                <a:cs typeface="Calibri"/>
              </a:rPr>
              <a:t> repository</a:t>
            </a:r>
            <a:endParaRPr sz="2800">
              <a:latin typeface="Calibri"/>
              <a:cs typeface="Calibri"/>
            </a:endParaRPr>
          </a:p>
          <a:p>
            <a:pPr marL="24130">
              <a:lnSpc>
                <a:spcPts val="1910"/>
              </a:lnSpc>
              <a:spcBef>
                <a:spcPts val="145"/>
              </a:spcBef>
            </a:pPr>
            <a:r>
              <a:rPr sz="1600" dirty="0">
                <a:latin typeface="Calibri"/>
                <a:cs typeface="Calibri"/>
              </a:rPr>
              <a:t>$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git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init</a:t>
            </a:r>
            <a:endParaRPr sz="1600">
              <a:latin typeface="Calibri"/>
              <a:cs typeface="Calibri"/>
            </a:endParaRPr>
          </a:p>
          <a:p>
            <a:pPr marL="24130">
              <a:lnSpc>
                <a:spcPts val="1910"/>
              </a:lnSpc>
            </a:pPr>
            <a:r>
              <a:rPr sz="1600" spc="-10" dirty="0">
                <a:latin typeface="Calibri"/>
                <a:cs typeface="Calibri"/>
              </a:rPr>
              <a:t>Initialized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empty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Git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repository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/home/diegodl/git-tutorial/.git/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sz="2400" spc="-5" dirty="0">
                <a:solidFill>
                  <a:srgbClr val="0068A8"/>
                </a:solidFill>
                <a:latin typeface="Calibri"/>
                <a:cs typeface="Calibri"/>
              </a:rPr>
              <a:t>Clone</a:t>
            </a:r>
            <a:r>
              <a:rPr sz="2400" spc="-10" dirty="0">
                <a:solidFill>
                  <a:srgbClr val="0068A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8A8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0068A8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8A8"/>
                </a:solidFill>
                <a:latin typeface="Calibri"/>
                <a:cs typeface="Calibri"/>
              </a:rPr>
              <a:t>remote</a:t>
            </a:r>
            <a:r>
              <a:rPr sz="2400" spc="-5" dirty="0">
                <a:solidFill>
                  <a:srgbClr val="0068A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8A8"/>
                </a:solidFill>
                <a:latin typeface="Calibri"/>
                <a:cs typeface="Calibri"/>
              </a:rPr>
              <a:t>repository</a:t>
            </a:r>
            <a:endParaRPr sz="2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Calibri"/>
                <a:cs typeface="Calibri"/>
              </a:rPr>
              <a:t>$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git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clone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&lt;repo&gt;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[&lt;directory&gt;]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08978"/>
            <a:ext cx="478028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95" dirty="0">
                <a:solidFill>
                  <a:srgbClr val="000000"/>
                </a:solidFill>
                <a:latin typeface="Arial MT"/>
                <a:cs typeface="Arial MT"/>
              </a:rPr>
              <a:t>Conceptos</a:t>
            </a:r>
            <a:r>
              <a:rPr sz="310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100" dirty="0">
                <a:solidFill>
                  <a:srgbClr val="000000"/>
                </a:solidFill>
                <a:latin typeface="Arial MT"/>
                <a:cs typeface="Arial MT"/>
              </a:rPr>
              <a:t>básicos</a:t>
            </a:r>
            <a:r>
              <a:rPr sz="31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145" dirty="0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sz="31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100" spc="40" dirty="0">
                <a:solidFill>
                  <a:srgbClr val="000000"/>
                </a:solidFill>
                <a:latin typeface="Arial MT"/>
                <a:cs typeface="Arial MT"/>
              </a:rPr>
              <a:t>Git</a:t>
            </a:r>
            <a:endParaRPr sz="3100">
              <a:latin typeface="Arial MT"/>
              <a:cs typeface="Arial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25DCA-8876-A5D8-20FC-0745F3B4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2036"/>
            <a:ext cx="12192000" cy="4759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814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 MT</vt:lpstr>
      <vt:lpstr>Calibri</vt:lpstr>
      <vt:lpstr>Calibri Light</vt:lpstr>
      <vt:lpstr>Office Theme</vt:lpstr>
      <vt:lpstr>Introducción a Git y GitHub</vt:lpstr>
      <vt:lpstr>Que es Git</vt:lpstr>
      <vt:lpstr>¿Qué es GitHub?</vt:lpstr>
      <vt:lpstr>Conceptos básicos de Git</vt:lpstr>
      <vt:lpstr>Repositorios</vt:lpstr>
      <vt:lpstr>Branches</vt:lpstr>
      <vt:lpstr>Usando GIT</vt:lpstr>
      <vt:lpstr>Conceptos básicos de Git</vt:lpstr>
      <vt:lpstr>Conceptos básicos de Git</vt:lpstr>
      <vt:lpstr>Check the status of your repository</vt:lpstr>
      <vt:lpstr>Git Stages</vt:lpstr>
      <vt:lpstr>Git Branches</vt:lpstr>
      <vt:lpstr>Merge branches</vt:lpstr>
      <vt:lpstr>Git Remotes</vt:lpstr>
      <vt:lpstr>Git Remotes. Esquema de funcionamiento</vt:lpstr>
      <vt:lpstr>Modelo de distribución/colaboración</vt:lpstr>
      <vt:lpstr>Modelo de distribución/colaboración</vt:lpstr>
      <vt:lpstr>Modelo de distribución</vt:lpstr>
      <vt:lpstr>Modelo de distribución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Git y GitHub</dc:title>
  <cp:lastModifiedBy>Gonzalo Villalón Fornés</cp:lastModifiedBy>
  <cp:revision>2</cp:revision>
  <dcterms:created xsi:type="dcterms:W3CDTF">2023-08-30T15:14:53Z</dcterms:created>
  <dcterms:modified xsi:type="dcterms:W3CDTF">2023-08-30T15:20:36Z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2019-11-20T00:00:00Z</vt:filetime>
  </property>
  <property fmtid="{D5CDD505-2E9C-101B-9397-08002B2CF9AE}" pid="3" name="LastSaved">
    <vt:filetime>2023-08-30T00:00:00Z</vt:filetime>
  </property>
</Properties>
</file>