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1" r:id="rId4"/>
    <p:sldId id="271" r:id="rId5"/>
    <p:sldId id="272" r:id="rId6"/>
    <p:sldId id="273" r:id="rId7"/>
    <p:sldId id="280" r:id="rId8"/>
    <p:sldId id="282" r:id="rId9"/>
    <p:sldId id="276" r:id="rId10"/>
    <p:sldId id="291" r:id="rId11"/>
    <p:sldId id="277" r:id="rId12"/>
    <p:sldId id="284" r:id="rId13"/>
    <p:sldId id="285" r:id="rId14"/>
    <p:sldId id="287" r:id="rId15"/>
    <p:sldId id="268" r:id="rId16"/>
    <p:sldId id="288" r:id="rId17"/>
    <p:sldId id="269" r:id="rId18"/>
    <p:sldId id="270" r:id="rId19"/>
    <p:sldId id="290" r:id="rId20"/>
    <p:sldId id="289" r:id="rId21"/>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75" d="100"/>
          <a:sy n="75" d="100"/>
        </p:scale>
        <p:origin x="139"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CDE2-8461-4E7C-92B9-569683776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0B96BE16-142D-46F7-9187-E3FA48F62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2BE93487-C009-4CA6-8440-4593F6252A0C}"/>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5" name="Footer Placeholder 4">
            <a:extLst>
              <a:ext uri="{FF2B5EF4-FFF2-40B4-BE49-F238E27FC236}">
                <a16:creationId xmlns:a16="http://schemas.microsoft.com/office/drawing/2014/main" id="{A54B8729-7636-48E6-84B8-8EBFF878D1DC}"/>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35E11B4-0DF9-4085-A5D6-12D6877F1FBD}"/>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36218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BD04-799F-4657-A0BC-B317BFC02103}"/>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BAE84CE1-0699-4769-83FA-61F012CCF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B23721A-51FF-43F9-8BCE-7FADAF093CDD}"/>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5" name="Footer Placeholder 4">
            <a:extLst>
              <a:ext uri="{FF2B5EF4-FFF2-40B4-BE49-F238E27FC236}">
                <a16:creationId xmlns:a16="http://schemas.microsoft.com/office/drawing/2014/main" id="{45F1BAED-1407-4B63-B208-FE5C3B6DB22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DDD98D83-9F13-4041-B01D-93FA43FF7EA0}"/>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398117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A111E-6A44-422D-8898-4E5A62D71B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3AE68139-29E7-4FEB-8050-F77D1291B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4918232F-0507-42EF-B28E-D0F870A909BC}"/>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5" name="Footer Placeholder 4">
            <a:extLst>
              <a:ext uri="{FF2B5EF4-FFF2-40B4-BE49-F238E27FC236}">
                <a16:creationId xmlns:a16="http://schemas.microsoft.com/office/drawing/2014/main" id="{5556D399-5BBD-4979-83D0-0D23408E292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CE5B8EDF-444E-4AC5-8F79-D9685673ACE9}"/>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122711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1EB4-292E-4BA3-86C3-CCB71E8E2F97}"/>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DCA99F07-2B79-457B-9363-D01BE3EC60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F8D4FF68-FE79-44A6-A83D-B508F7CED465}"/>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5" name="Footer Placeholder 4">
            <a:extLst>
              <a:ext uri="{FF2B5EF4-FFF2-40B4-BE49-F238E27FC236}">
                <a16:creationId xmlns:a16="http://schemas.microsoft.com/office/drawing/2014/main" id="{C905C25E-21A8-4648-8392-D6695F7BFA1A}"/>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41579F9-EC64-4475-B449-02C64E72DF0F}"/>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373460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A42C-6C43-4BA7-90C5-0FF04710C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29052604-1CEA-43FE-91A8-2B3835145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21E0B-13E3-42FD-AD90-9143A9BDCF9D}"/>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5" name="Footer Placeholder 4">
            <a:extLst>
              <a:ext uri="{FF2B5EF4-FFF2-40B4-BE49-F238E27FC236}">
                <a16:creationId xmlns:a16="http://schemas.microsoft.com/office/drawing/2014/main" id="{43878AEE-6AE5-4758-8C59-765E46D49D2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A14422C6-210C-491E-806B-480C58EBCAF5}"/>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160908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595D-67BA-4443-BFE3-6194ECCBB76C}"/>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2E72A60F-4FF9-4E2B-956F-5906E4B8E5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933DD547-C2B8-4A8A-BF5C-2206D85494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AE4403D1-F78E-4A02-BE27-A42423E232BD}"/>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6" name="Footer Placeholder 5">
            <a:extLst>
              <a:ext uri="{FF2B5EF4-FFF2-40B4-BE49-F238E27FC236}">
                <a16:creationId xmlns:a16="http://schemas.microsoft.com/office/drawing/2014/main" id="{A75F1446-6BB2-41B2-894F-897BD16CFF6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14EEEB28-10AB-49CB-BE58-05D43D23F0CF}"/>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32508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101C-C8C3-40EA-A8CA-1E676635B8CB}"/>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3F1A01BA-A01C-4A37-86D3-D7E16DD65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77731F-BDB0-4074-B615-C1D56F5A0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2C66BEB8-1104-446B-B576-7D4E25846B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72BEF2-2C46-4800-9998-253D1FB7B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48345E04-9247-4840-9773-13D1084317BC}"/>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8" name="Footer Placeholder 7">
            <a:extLst>
              <a:ext uri="{FF2B5EF4-FFF2-40B4-BE49-F238E27FC236}">
                <a16:creationId xmlns:a16="http://schemas.microsoft.com/office/drawing/2014/main" id="{72E5BB73-0879-4C82-8FF9-160AFCFCF29F}"/>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ECEE8028-DA81-4233-953E-E1B99141DD16}"/>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37993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B923-3A24-4242-8A3E-74C588D6D607}"/>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47049465-C7CF-4165-8E7F-B82C72DD3710}"/>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4" name="Footer Placeholder 3">
            <a:extLst>
              <a:ext uri="{FF2B5EF4-FFF2-40B4-BE49-F238E27FC236}">
                <a16:creationId xmlns:a16="http://schemas.microsoft.com/office/drawing/2014/main" id="{25CBB631-F603-4AEB-9610-DD5F45553EFF}"/>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8FD42C0F-26CF-47E6-A720-EFE7C0A3E297}"/>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394559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04347-1378-4291-9AD2-1E6EA14F662B}"/>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3" name="Footer Placeholder 2">
            <a:extLst>
              <a:ext uri="{FF2B5EF4-FFF2-40B4-BE49-F238E27FC236}">
                <a16:creationId xmlns:a16="http://schemas.microsoft.com/office/drawing/2014/main" id="{216D93E1-04E7-49E1-B21A-5A76DDC25D51}"/>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8D1D84F3-47B1-4457-A708-39AD976C2BB1}"/>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402332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1F27-8080-4BD2-BE16-DCC1FE875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72CF41E4-4387-44D9-8D98-41EB00359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BCC82F70-244C-4335-9FFA-BCB263895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6EAAC-B845-44BC-9788-DE82E219C27F}"/>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6" name="Footer Placeholder 5">
            <a:extLst>
              <a:ext uri="{FF2B5EF4-FFF2-40B4-BE49-F238E27FC236}">
                <a16:creationId xmlns:a16="http://schemas.microsoft.com/office/drawing/2014/main" id="{63D9F5FF-708E-4DF0-A245-4A54A5730264}"/>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DF3CEE9A-4BA7-4EB3-B741-CA1BCCEF8438}"/>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409538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FE7F-52ED-41F2-9EAE-5BBC146E3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94868537-4293-4066-BC0C-BB0C03B0F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2DCD59F-5CF5-4841-ABF9-EB52A57EF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6EC46-8BF0-4568-A67A-3ABBFB01B14D}"/>
              </a:ext>
            </a:extLst>
          </p:cNvPr>
          <p:cNvSpPr>
            <a:spLocks noGrp="1"/>
          </p:cNvSpPr>
          <p:nvPr>
            <p:ph type="dt" sz="half" idx="10"/>
          </p:nvPr>
        </p:nvSpPr>
        <p:spPr/>
        <p:txBody>
          <a:bodyPr/>
          <a:lstStyle/>
          <a:p>
            <a:fld id="{84127698-16A2-475B-A894-68C3EDB6A8EF}" type="datetimeFigureOut">
              <a:rPr lang="th-TH" smtClean="0"/>
              <a:t>28/01/65</a:t>
            </a:fld>
            <a:endParaRPr lang="th-TH"/>
          </a:p>
        </p:txBody>
      </p:sp>
      <p:sp>
        <p:nvSpPr>
          <p:cNvPr id="6" name="Footer Placeholder 5">
            <a:extLst>
              <a:ext uri="{FF2B5EF4-FFF2-40B4-BE49-F238E27FC236}">
                <a16:creationId xmlns:a16="http://schemas.microsoft.com/office/drawing/2014/main" id="{5F14CEBA-1CDF-44C9-9670-AF3AA5B622B7}"/>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1309F6EB-D6B9-4992-9CED-68EE1DA54F69}"/>
              </a:ext>
            </a:extLst>
          </p:cNvPr>
          <p:cNvSpPr>
            <a:spLocks noGrp="1"/>
          </p:cNvSpPr>
          <p:nvPr>
            <p:ph type="sldNum" sz="quarter" idx="12"/>
          </p:nvPr>
        </p:nvSpPr>
        <p:spPr/>
        <p:txBody>
          <a:bodyPr/>
          <a:lstStyle/>
          <a:p>
            <a:fld id="{05ED1FC8-BFF7-48F6-800B-D9CA431C45F9}" type="slidenum">
              <a:rPr lang="th-TH" smtClean="0"/>
              <a:t>‹#›</a:t>
            </a:fld>
            <a:endParaRPr lang="th-TH"/>
          </a:p>
        </p:txBody>
      </p:sp>
    </p:spTree>
    <p:extLst>
      <p:ext uri="{BB962C8B-B14F-4D97-AF65-F5344CB8AC3E}">
        <p14:creationId xmlns:p14="http://schemas.microsoft.com/office/powerpoint/2010/main" val="307028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8726D-AA2F-4A50-A9C3-DAB0C9A65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D96C12FA-8A47-46DD-9565-AD2602D13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BB31FF92-2702-4C1C-8495-1C8D2D903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27698-16A2-475B-A894-68C3EDB6A8EF}" type="datetimeFigureOut">
              <a:rPr lang="th-TH" smtClean="0"/>
              <a:t>28/01/65</a:t>
            </a:fld>
            <a:endParaRPr lang="th-TH"/>
          </a:p>
        </p:txBody>
      </p:sp>
      <p:sp>
        <p:nvSpPr>
          <p:cNvPr id="5" name="Footer Placeholder 4">
            <a:extLst>
              <a:ext uri="{FF2B5EF4-FFF2-40B4-BE49-F238E27FC236}">
                <a16:creationId xmlns:a16="http://schemas.microsoft.com/office/drawing/2014/main" id="{627217F7-D215-4711-A351-D23818A25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FD707385-0717-4007-B5CA-AD2AA8B6B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D1FC8-BFF7-48F6-800B-D9CA431C45F9}" type="slidenum">
              <a:rPr lang="th-TH" smtClean="0"/>
              <a:t>‹#›</a:t>
            </a:fld>
            <a:endParaRPr lang="th-TH"/>
          </a:p>
        </p:txBody>
      </p:sp>
    </p:spTree>
    <p:extLst>
      <p:ext uri="{BB962C8B-B14F-4D97-AF65-F5344CB8AC3E}">
        <p14:creationId xmlns:p14="http://schemas.microsoft.com/office/powerpoint/2010/main" val="743297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kaggle.com/c/m5-forecasting-accuracy"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0621-FF9F-4627-9FFF-AD1AD901FB50}"/>
              </a:ext>
            </a:extLst>
          </p:cNvPr>
          <p:cNvSpPr>
            <a:spLocks noGrp="1"/>
          </p:cNvSpPr>
          <p:nvPr>
            <p:ph type="title"/>
          </p:nvPr>
        </p:nvSpPr>
        <p:spPr>
          <a:xfrm>
            <a:off x="416689" y="118024"/>
            <a:ext cx="9872240" cy="777318"/>
          </a:xfrm>
        </p:spPr>
        <p:txBody>
          <a:bodyPr>
            <a:normAutofit/>
          </a:bodyPr>
          <a:lstStyle/>
          <a:p>
            <a:r>
              <a:rPr lang="en-US" sz="3600" b="1" dirty="0">
                <a:latin typeface="Century Gothic" panose="020B0502020202020204" pitchFamily="34" charset="0"/>
              </a:rPr>
              <a:t>M5 Forecasting  Accuracy</a:t>
            </a:r>
            <a:endParaRPr lang="th-TH" sz="36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7209B6A1-1550-4DD5-B589-15C514364F63}"/>
              </a:ext>
            </a:extLst>
          </p:cNvPr>
          <p:cNvSpPr>
            <a:spLocks noGrp="1"/>
          </p:cNvSpPr>
          <p:nvPr>
            <p:ph idx="1"/>
          </p:nvPr>
        </p:nvSpPr>
        <p:spPr>
          <a:xfrm>
            <a:off x="702983" y="1876852"/>
            <a:ext cx="10515600" cy="1049655"/>
          </a:xfrm>
        </p:spPr>
        <p:txBody>
          <a:bodyPr>
            <a:normAutofit/>
          </a:bodyPr>
          <a:lstStyle/>
          <a:p>
            <a:pPr marL="0" indent="0">
              <a:buNone/>
            </a:pPr>
            <a:r>
              <a:rPr lang="en-US" sz="2400" dirty="0">
                <a:latin typeface="Century Gothic" panose="020B0502020202020204" pitchFamily="34" charset="0"/>
              </a:rPr>
              <a:t>In this Assignment, I will </a:t>
            </a:r>
            <a:r>
              <a:rPr lang="en-GB" sz="2400" b="0" i="0" dirty="0">
                <a:solidFill>
                  <a:srgbClr val="000000"/>
                </a:solidFill>
                <a:effectLst/>
                <a:latin typeface="Century Gothic" panose="020B0502020202020204" pitchFamily="34" charset="0"/>
              </a:rPr>
              <a:t>use modern machine learning models to forecast the time series data for next 7 days of products in Walmart.</a:t>
            </a:r>
            <a:endParaRPr lang="th-TH" sz="2400" dirty="0">
              <a:latin typeface="Century Gothic" panose="020B0502020202020204" pitchFamily="34" charset="0"/>
            </a:endParaRPr>
          </a:p>
        </p:txBody>
      </p:sp>
      <p:sp>
        <p:nvSpPr>
          <p:cNvPr id="5" name="TextBox 4">
            <a:extLst>
              <a:ext uri="{FF2B5EF4-FFF2-40B4-BE49-F238E27FC236}">
                <a16:creationId xmlns:a16="http://schemas.microsoft.com/office/drawing/2014/main" id="{A11E3DD4-80B7-412C-8392-3B36F9921504}"/>
              </a:ext>
            </a:extLst>
          </p:cNvPr>
          <p:cNvSpPr txBox="1"/>
          <p:nvPr/>
        </p:nvSpPr>
        <p:spPr>
          <a:xfrm>
            <a:off x="702983" y="2866671"/>
            <a:ext cx="7202526" cy="830997"/>
          </a:xfrm>
          <a:prstGeom prst="rect">
            <a:avLst/>
          </a:prstGeom>
          <a:noFill/>
        </p:spPr>
        <p:txBody>
          <a:bodyPr wrap="square">
            <a:spAutoFit/>
          </a:bodyPr>
          <a:lstStyle/>
          <a:p>
            <a:r>
              <a:rPr lang="en-US" sz="2400" b="0" i="0" u="sng" dirty="0">
                <a:solidFill>
                  <a:srgbClr val="296EAA"/>
                </a:solidFill>
                <a:effectLst/>
                <a:latin typeface="Century Gothic" panose="020B0502020202020204" pitchFamily="34" charset="0"/>
                <a:hlinkClick r:id="rId2"/>
              </a:rPr>
              <a:t>https://www.kaggle.com/c/m5-forecasting-accuracy</a:t>
            </a:r>
            <a:endParaRPr lang="th-TH" sz="2400" dirty="0">
              <a:latin typeface="Century Gothic" panose="020B0502020202020204" pitchFamily="34" charset="0"/>
            </a:endParaRPr>
          </a:p>
        </p:txBody>
      </p:sp>
      <p:pic>
        <p:nvPicPr>
          <p:cNvPr id="6" name="Picture 5">
            <a:extLst>
              <a:ext uri="{FF2B5EF4-FFF2-40B4-BE49-F238E27FC236}">
                <a16:creationId xmlns:a16="http://schemas.microsoft.com/office/drawing/2014/main" id="{8B122C67-23B9-4854-940F-839F974BAC0F}"/>
              </a:ext>
            </a:extLst>
          </p:cNvPr>
          <p:cNvPicPr>
            <a:picLocks noChangeAspect="1"/>
          </p:cNvPicPr>
          <p:nvPr/>
        </p:nvPicPr>
        <p:blipFill>
          <a:blip r:embed="rId3"/>
          <a:stretch>
            <a:fillRect/>
          </a:stretch>
        </p:blipFill>
        <p:spPr>
          <a:xfrm>
            <a:off x="9082566" y="3668374"/>
            <a:ext cx="2136017" cy="2210242"/>
          </a:xfrm>
          <a:prstGeom prst="rect">
            <a:avLst/>
          </a:prstGeom>
        </p:spPr>
      </p:pic>
      <p:pic>
        <p:nvPicPr>
          <p:cNvPr id="8" name="Picture 7">
            <a:extLst>
              <a:ext uri="{FF2B5EF4-FFF2-40B4-BE49-F238E27FC236}">
                <a16:creationId xmlns:a16="http://schemas.microsoft.com/office/drawing/2014/main" id="{82417673-CE89-49AA-BC7A-A8C69BE2311B}"/>
              </a:ext>
            </a:extLst>
          </p:cNvPr>
          <p:cNvPicPr>
            <a:picLocks noChangeAspect="1"/>
          </p:cNvPicPr>
          <p:nvPr/>
        </p:nvPicPr>
        <p:blipFill>
          <a:blip r:embed="rId4"/>
          <a:stretch>
            <a:fillRect/>
          </a:stretch>
        </p:blipFill>
        <p:spPr>
          <a:xfrm>
            <a:off x="8664175" y="6149859"/>
            <a:ext cx="2972800" cy="343016"/>
          </a:xfrm>
          <a:prstGeom prst="rect">
            <a:avLst/>
          </a:prstGeom>
        </p:spPr>
      </p:pic>
      <p:sp>
        <p:nvSpPr>
          <p:cNvPr id="9" name="Rectangle 8">
            <a:extLst>
              <a:ext uri="{FF2B5EF4-FFF2-40B4-BE49-F238E27FC236}">
                <a16:creationId xmlns:a16="http://schemas.microsoft.com/office/drawing/2014/main" id="{8B26B270-169E-407C-B9AD-9E71FA7AEAAF}"/>
              </a:ext>
            </a:extLst>
          </p:cNvPr>
          <p:cNvSpPr/>
          <p:nvPr/>
        </p:nvSpPr>
        <p:spPr>
          <a:xfrm>
            <a:off x="277793" y="979384"/>
            <a:ext cx="12064678" cy="20784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026" name="Picture 2" descr="Walmart Recruiting — Store Sales Forecasting — Kaggle Competition | by  Shubham Kabre | Analytics Vidhya | Medium">
            <a:extLst>
              <a:ext uri="{FF2B5EF4-FFF2-40B4-BE49-F238E27FC236}">
                <a16:creationId xmlns:a16="http://schemas.microsoft.com/office/drawing/2014/main" id="{D1EBE483-7AA7-44F5-BC8D-68037982A1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799" y="4505135"/>
            <a:ext cx="1855021" cy="12359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ggle Competition | List Of Kaggle Problems">
            <a:extLst>
              <a:ext uri="{FF2B5EF4-FFF2-40B4-BE49-F238E27FC236}">
                <a16:creationId xmlns:a16="http://schemas.microsoft.com/office/drawing/2014/main" id="{D5516394-1D33-4441-A0E3-4356D421F9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955" y="4379313"/>
            <a:ext cx="2995806" cy="13617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ntact | Coraline Co., Ltd.">
            <a:extLst>
              <a:ext uri="{FF2B5EF4-FFF2-40B4-BE49-F238E27FC236}">
                <a16:creationId xmlns:a16="http://schemas.microsoft.com/office/drawing/2014/main" id="{D89AD102-DDF0-40C1-9236-E5D86E9C8A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8112" y="4379312"/>
            <a:ext cx="1361731" cy="136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4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7" name="TextBox 16">
            <a:extLst>
              <a:ext uri="{FF2B5EF4-FFF2-40B4-BE49-F238E27FC236}">
                <a16:creationId xmlns:a16="http://schemas.microsoft.com/office/drawing/2014/main" id="{E63A1DAF-0CBE-41DA-BE86-161DF72D34B1}"/>
              </a:ext>
            </a:extLst>
          </p:cNvPr>
          <p:cNvSpPr txBox="1"/>
          <p:nvPr/>
        </p:nvSpPr>
        <p:spPr>
          <a:xfrm>
            <a:off x="6315920" y="2709895"/>
            <a:ext cx="6096000" cy="369332"/>
          </a:xfrm>
          <a:prstGeom prst="rect">
            <a:avLst/>
          </a:prstGeom>
          <a:noFill/>
        </p:spPr>
        <p:txBody>
          <a:bodyPr wrap="square">
            <a:spAutoFit/>
          </a:bodyPr>
          <a:lstStyle/>
          <a:p>
            <a:r>
              <a:rPr lang="th-TH" sz="1800" dirty="0">
                <a:latin typeface="Century Gothic" panose="020B0502020202020204" pitchFamily="34" charset="0"/>
              </a:rPr>
              <a:t>Graph for AVG Sales According to each month</a:t>
            </a:r>
          </a:p>
        </p:txBody>
      </p:sp>
      <p:pic>
        <p:nvPicPr>
          <p:cNvPr id="10" name="Picture 9">
            <a:extLst>
              <a:ext uri="{FF2B5EF4-FFF2-40B4-BE49-F238E27FC236}">
                <a16:creationId xmlns:a16="http://schemas.microsoft.com/office/drawing/2014/main" id="{045B3916-9EF9-4AC4-9E79-05B86FD14B98}"/>
              </a:ext>
            </a:extLst>
          </p:cNvPr>
          <p:cNvPicPr>
            <a:picLocks noChangeAspect="1"/>
          </p:cNvPicPr>
          <p:nvPr/>
        </p:nvPicPr>
        <p:blipFill>
          <a:blip r:embed="rId2"/>
          <a:stretch>
            <a:fillRect/>
          </a:stretch>
        </p:blipFill>
        <p:spPr>
          <a:xfrm>
            <a:off x="289368" y="1512030"/>
            <a:ext cx="5806632" cy="2765063"/>
          </a:xfrm>
          <a:prstGeom prst="rect">
            <a:avLst/>
          </a:prstGeom>
        </p:spPr>
      </p:pic>
    </p:spTree>
    <p:extLst>
      <p:ext uri="{BB962C8B-B14F-4D97-AF65-F5344CB8AC3E}">
        <p14:creationId xmlns:p14="http://schemas.microsoft.com/office/powerpoint/2010/main" val="223956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3" name="Picture 2">
            <a:extLst>
              <a:ext uri="{FF2B5EF4-FFF2-40B4-BE49-F238E27FC236}">
                <a16:creationId xmlns:a16="http://schemas.microsoft.com/office/drawing/2014/main" id="{1CBF749C-4D8E-4B45-BDFF-F21ED944B257}"/>
              </a:ext>
            </a:extLst>
          </p:cNvPr>
          <p:cNvPicPr>
            <a:picLocks noChangeAspect="1"/>
          </p:cNvPicPr>
          <p:nvPr/>
        </p:nvPicPr>
        <p:blipFill>
          <a:blip r:embed="rId2"/>
          <a:stretch>
            <a:fillRect/>
          </a:stretch>
        </p:blipFill>
        <p:spPr>
          <a:xfrm>
            <a:off x="560003" y="1170921"/>
            <a:ext cx="5451117" cy="1773385"/>
          </a:xfrm>
          <a:prstGeom prst="rect">
            <a:avLst/>
          </a:prstGeom>
        </p:spPr>
      </p:pic>
      <p:pic>
        <p:nvPicPr>
          <p:cNvPr id="11" name="Picture 10">
            <a:extLst>
              <a:ext uri="{FF2B5EF4-FFF2-40B4-BE49-F238E27FC236}">
                <a16:creationId xmlns:a16="http://schemas.microsoft.com/office/drawing/2014/main" id="{883EA399-D124-43D5-8590-2BE727E06A8F}"/>
              </a:ext>
            </a:extLst>
          </p:cNvPr>
          <p:cNvPicPr>
            <a:picLocks noChangeAspect="1"/>
          </p:cNvPicPr>
          <p:nvPr/>
        </p:nvPicPr>
        <p:blipFill>
          <a:blip r:embed="rId3"/>
          <a:stretch>
            <a:fillRect/>
          </a:stretch>
        </p:blipFill>
        <p:spPr>
          <a:xfrm>
            <a:off x="712211" y="3067278"/>
            <a:ext cx="5451118" cy="3381763"/>
          </a:xfrm>
          <a:prstGeom prst="rect">
            <a:avLst/>
          </a:prstGeom>
        </p:spPr>
      </p:pic>
      <p:sp>
        <p:nvSpPr>
          <p:cNvPr id="12" name="TextBox 11">
            <a:extLst>
              <a:ext uri="{FF2B5EF4-FFF2-40B4-BE49-F238E27FC236}">
                <a16:creationId xmlns:a16="http://schemas.microsoft.com/office/drawing/2014/main" id="{CDE4637F-2606-4006-8C95-1A52A71F74BE}"/>
              </a:ext>
            </a:extLst>
          </p:cNvPr>
          <p:cNvSpPr txBox="1"/>
          <p:nvPr/>
        </p:nvSpPr>
        <p:spPr>
          <a:xfrm>
            <a:off x="6170079" y="1672659"/>
            <a:ext cx="5721752" cy="3416320"/>
          </a:xfrm>
          <a:prstGeom prst="rect">
            <a:avLst/>
          </a:prstGeom>
          <a:noFill/>
        </p:spPr>
        <p:txBody>
          <a:bodyPr wrap="square">
            <a:spAutoFit/>
          </a:bodyPr>
          <a:lstStyle/>
          <a:p>
            <a:pPr algn="l"/>
            <a:r>
              <a:rPr lang="en-GB" sz="1800" i="0" dirty="0">
                <a:solidFill>
                  <a:schemeClr val="tx1">
                    <a:lumMod val="95000"/>
                    <a:lumOff val="5000"/>
                  </a:schemeClr>
                </a:solidFill>
                <a:effectLst/>
                <a:latin typeface="Century Gothic" panose="020B0502020202020204" pitchFamily="34" charset="0"/>
              </a:rPr>
              <a:t>Values relation to the time features can be visualize. As we can see from the product example plot, drilled down to the weekday, months and year axis. For example analysis on this chart: </a:t>
            </a:r>
          </a:p>
          <a:p>
            <a:pPr algn="l"/>
            <a:r>
              <a:rPr lang="en-GB" sz="1800" dirty="0">
                <a:solidFill>
                  <a:schemeClr val="tx1">
                    <a:lumMod val="95000"/>
                    <a:lumOff val="5000"/>
                  </a:schemeClr>
                </a:solidFill>
                <a:latin typeface="Century Gothic" panose="020B0502020202020204" pitchFamily="34" charset="0"/>
              </a:rPr>
              <a:t>	In week, Food and Household product tends to have a higher sales in the weekend but Hobbies tends to distributed around. On the other hands, in month and years, Food and Hobbies product tends to increase in sales in the end of the month but Household tends to decrease.</a:t>
            </a:r>
            <a:endParaRPr lang="en-GB" sz="1800" i="0" dirty="0">
              <a:solidFill>
                <a:schemeClr val="tx1">
                  <a:lumMod val="95000"/>
                  <a:lumOff val="5000"/>
                </a:schemeClr>
              </a:solidFill>
              <a:effectLst/>
              <a:latin typeface="Century Gothic" panose="020B0502020202020204" pitchFamily="34" charset="0"/>
            </a:endParaRPr>
          </a:p>
          <a:p>
            <a:pPr algn="l"/>
            <a:r>
              <a:rPr lang="en-GB" sz="1800" dirty="0">
                <a:solidFill>
                  <a:schemeClr val="tx1">
                    <a:lumMod val="95000"/>
                    <a:lumOff val="5000"/>
                  </a:schemeClr>
                </a:solidFill>
                <a:latin typeface="Century Gothic" panose="020B0502020202020204" pitchFamily="34" charset="0"/>
              </a:rPr>
              <a:t>	</a:t>
            </a:r>
            <a:endParaRPr lang="en-GB" sz="1800" i="0" dirty="0">
              <a:solidFill>
                <a:schemeClr val="tx1">
                  <a:lumMod val="95000"/>
                  <a:lumOff val="5000"/>
                </a:schemeClr>
              </a:solidFill>
              <a:effectLst/>
              <a:latin typeface="Century Gothic" panose="020B0502020202020204" pitchFamily="34" charset="0"/>
            </a:endParaRPr>
          </a:p>
        </p:txBody>
      </p:sp>
    </p:spTree>
    <p:extLst>
      <p:ext uri="{BB962C8B-B14F-4D97-AF65-F5344CB8AC3E}">
        <p14:creationId xmlns:p14="http://schemas.microsoft.com/office/powerpoint/2010/main" val="276963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4" name="Picture 3">
            <a:extLst>
              <a:ext uri="{FF2B5EF4-FFF2-40B4-BE49-F238E27FC236}">
                <a16:creationId xmlns:a16="http://schemas.microsoft.com/office/drawing/2014/main" id="{1D470237-0A98-418F-A337-19F9E9AD11A8}"/>
              </a:ext>
            </a:extLst>
          </p:cNvPr>
          <p:cNvPicPr>
            <a:picLocks noChangeAspect="1"/>
          </p:cNvPicPr>
          <p:nvPr/>
        </p:nvPicPr>
        <p:blipFill rotWithShape="1">
          <a:blip r:embed="rId2"/>
          <a:srcRect b="50206"/>
          <a:stretch/>
        </p:blipFill>
        <p:spPr>
          <a:xfrm>
            <a:off x="64441" y="1893803"/>
            <a:ext cx="6031559" cy="2964550"/>
          </a:xfrm>
          <a:prstGeom prst="rect">
            <a:avLst/>
          </a:prstGeom>
        </p:spPr>
      </p:pic>
      <p:pic>
        <p:nvPicPr>
          <p:cNvPr id="13" name="Picture 12">
            <a:extLst>
              <a:ext uri="{FF2B5EF4-FFF2-40B4-BE49-F238E27FC236}">
                <a16:creationId xmlns:a16="http://schemas.microsoft.com/office/drawing/2014/main" id="{A4B30175-7A50-4C7B-BF3A-A23485A250AA}"/>
              </a:ext>
            </a:extLst>
          </p:cNvPr>
          <p:cNvPicPr>
            <a:picLocks noChangeAspect="1"/>
          </p:cNvPicPr>
          <p:nvPr/>
        </p:nvPicPr>
        <p:blipFill rotWithShape="1">
          <a:blip r:embed="rId2"/>
          <a:srcRect l="864" t="50050" r="766" b="156"/>
          <a:stretch/>
        </p:blipFill>
        <p:spPr>
          <a:xfrm>
            <a:off x="6133189" y="1893803"/>
            <a:ext cx="5936741" cy="2966305"/>
          </a:xfrm>
          <a:prstGeom prst="rect">
            <a:avLst/>
          </a:prstGeom>
        </p:spPr>
      </p:pic>
      <p:sp>
        <p:nvSpPr>
          <p:cNvPr id="14" name="TextBox 13">
            <a:extLst>
              <a:ext uri="{FF2B5EF4-FFF2-40B4-BE49-F238E27FC236}">
                <a16:creationId xmlns:a16="http://schemas.microsoft.com/office/drawing/2014/main" id="{EDA333F8-C98C-4F76-A3EC-F0B1B1A1DF53}"/>
              </a:ext>
            </a:extLst>
          </p:cNvPr>
          <p:cNvSpPr txBox="1"/>
          <p:nvPr/>
        </p:nvSpPr>
        <p:spPr>
          <a:xfrm>
            <a:off x="3609372" y="1298713"/>
            <a:ext cx="5721752" cy="369332"/>
          </a:xfrm>
          <a:prstGeom prst="rect">
            <a:avLst/>
          </a:prstGeom>
          <a:noFill/>
        </p:spPr>
        <p:txBody>
          <a:bodyPr wrap="square">
            <a:spAutoFit/>
          </a:bodyPr>
          <a:lstStyle/>
          <a:p>
            <a:pPr algn="l"/>
            <a:r>
              <a:rPr lang="en-GB" sz="1800" dirty="0">
                <a:solidFill>
                  <a:schemeClr val="tx1">
                    <a:lumMod val="95000"/>
                    <a:lumOff val="5000"/>
                  </a:schemeClr>
                </a:solidFill>
                <a:latin typeface="Century Gothic" panose="020B0502020202020204" pitchFamily="34" charset="0"/>
              </a:rPr>
              <a:t>Example of random 20 product plot</a:t>
            </a:r>
            <a:endParaRPr lang="en-GB" sz="1800" i="0" dirty="0">
              <a:solidFill>
                <a:schemeClr val="tx1">
                  <a:lumMod val="95000"/>
                  <a:lumOff val="5000"/>
                </a:schemeClr>
              </a:solidFill>
              <a:effectLst/>
              <a:latin typeface="Century Gothic" panose="020B0502020202020204" pitchFamily="34" charset="0"/>
            </a:endParaRPr>
          </a:p>
        </p:txBody>
      </p:sp>
    </p:spTree>
    <p:extLst>
      <p:ext uri="{BB962C8B-B14F-4D97-AF65-F5344CB8AC3E}">
        <p14:creationId xmlns:p14="http://schemas.microsoft.com/office/powerpoint/2010/main" val="388078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TextBox 13">
            <a:extLst>
              <a:ext uri="{FF2B5EF4-FFF2-40B4-BE49-F238E27FC236}">
                <a16:creationId xmlns:a16="http://schemas.microsoft.com/office/drawing/2014/main" id="{EDA333F8-C98C-4F76-A3EC-F0B1B1A1DF53}"/>
              </a:ext>
            </a:extLst>
          </p:cNvPr>
          <p:cNvSpPr txBox="1"/>
          <p:nvPr/>
        </p:nvSpPr>
        <p:spPr>
          <a:xfrm>
            <a:off x="6017871" y="1672659"/>
            <a:ext cx="4877868" cy="646331"/>
          </a:xfrm>
          <a:prstGeom prst="rect">
            <a:avLst/>
          </a:prstGeom>
          <a:noFill/>
        </p:spPr>
        <p:txBody>
          <a:bodyPr wrap="square">
            <a:spAutoFit/>
          </a:bodyPr>
          <a:lstStyle/>
          <a:p>
            <a:pPr algn="l"/>
            <a:r>
              <a:rPr lang="en-GB" sz="1800" dirty="0">
                <a:solidFill>
                  <a:schemeClr val="tx1">
                    <a:lumMod val="95000"/>
                    <a:lumOff val="5000"/>
                  </a:schemeClr>
                </a:solidFill>
                <a:latin typeface="Century Gothic" panose="020B0502020202020204" pitchFamily="34" charset="0"/>
              </a:rPr>
              <a:t>Sales of each state in Increasing order of months for each year</a:t>
            </a:r>
            <a:endParaRPr lang="en-GB" sz="1800" i="0" dirty="0">
              <a:solidFill>
                <a:schemeClr val="tx1">
                  <a:lumMod val="95000"/>
                  <a:lumOff val="5000"/>
                </a:schemeClr>
              </a:solidFill>
              <a:effectLst/>
              <a:latin typeface="Century Gothic" panose="020B0502020202020204" pitchFamily="34" charset="0"/>
            </a:endParaRPr>
          </a:p>
        </p:txBody>
      </p:sp>
      <p:pic>
        <p:nvPicPr>
          <p:cNvPr id="3" name="Picture 2">
            <a:extLst>
              <a:ext uri="{FF2B5EF4-FFF2-40B4-BE49-F238E27FC236}">
                <a16:creationId xmlns:a16="http://schemas.microsoft.com/office/drawing/2014/main" id="{49765DAF-DF47-4070-B3F4-07DC4B0CA12D}"/>
              </a:ext>
            </a:extLst>
          </p:cNvPr>
          <p:cNvPicPr>
            <a:picLocks noChangeAspect="1"/>
          </p:cNvPicPr>
          <p:nvPr/>
        </p:nvPicPr>
        <p:blipFill>
          <a:blip r:embed="rId2"/>
          <a:stretch>
            <a:fillRect/>
          </a:stretch>
        </p:blipFill>
        <p:spPr>
          <a:xfrm>
            <a:off x="439840" y="1434077"/>
            <a:ext cx="4877868" cy="5099343"/>
          </a:xfrm>
          <a:prstGeom prst="rect">
            <a:avLst/>
          </a:prstGeom>
        </p:spPr>
      </p:pic>
      <p:sp>
        <p:nvSpPr>
          <p:cNvPr id="11" name="TextBox 10">
            <a:extLst>
              <a:ext uri="{FF2B5EF4-FFF2-40B4-BE49-F238E27FC236}">
                <a16:creationId xmlns:a16="http://schemas.microsoft.com/office/drawing/2014/main" id="{9C22F480-49D9-45B6-8536-18B0C3BB96FD}"/>
              </a:ext>
            </a:extLst>
          </p:cNvPr>
          <p:cNvSpPr txBox="1"/>
          <p:nvPr/>
        </p:nvSpPr>
        <p:spPr>
          <a:xfrm>
            <a:off x="6017871" y="4271983"/>
            <a:ext cx="4877868" cy="369332"/>
          </a:xfrm>
          <a:prstGeom prst="rect">
            <a:avLst/>
          </a:prstGeom>
          <a:noFill/>
        </p:spPr>
        <p:txBody>
          <a:bodyPr wrap="square">
            <a:spAutoFit/>
          </a:bodyPr>
          <a:lstStyle/>
          <a:p>
            <a:pPr algn="l"/>
            <a:r>
              <a:rPr lang="en-GB" sz="1800" dirty="0">
                <a:solidFill>
                  <a:schemeClr val="tx1">
                    <a:lumMod val="95000"/>
                    <a:lumOff val="5000"/>
                  </a:schemeClr>
                </a:solidFill>
                <a:latin typeface="Century Gothic" panose="020B0502020202020204" pitchFamily="34" charset="0"/>
              </a:rPr>
              <a:t>Distribution of sales of each state</a:t>
            </a:r>
            <a:endParaRPr lang="en-GB" sz="1800" i="0" dirty="0">
              <a:solidFill>
                <a:schemeClr val="tx1">
                  <a:lumMod val="95000"/>
                  <a:lumOff val="5000"/>
                </a:schemeClr>
              </a:solidFill>
              <a:effectLst/>
              <a:latin typeface="Century Gothic" panose="020B0502020202020204" pitchFamily="34" charset="0"/>
            </a:endParaRPr>
          </a:p>
        </p:txBody>
      </p:sp>
      <p:cxnSp>
        <p:nvCxnSpPr>
          <p:cNvPr id="10" name="Connector: Elbow 9">
            <a:extLst>
              <a:ext uri="{FF2B5EF4-FFF2-40B4-BE49-F238E27FC236}">
                <a16:creationId xmlns:a16="http://schemas.microsoft.com/office/drawing/2014/main" id="{1F8A9CD2-6586-4113-8A0F-697E8A33B554}"/>
              </a:ext>
            </a:extLst>
          </p:cNvPr>
          <p:cNvCxnSpPr>
            <a:endCxn id="11" idx="0"/>
          </p:cNvCxnSpPr>
          <p:nvPr/>
        </p:nvCxnSpPr>
        <p:spPr>
          <a:xfrm>
            <a:off x="5724939" y="3279913"/>
            <a:ext cx="2731866" cy="9920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8937E4E-ED9E-4146-B388-C7597D101103}"/>
              </a:ext>
            </a:extLst>
          </p:cNvPr>
          <p:cNvCxnSpPr>
            <a:cxnSpLocks/>
            <a:endCxn id="11" idx="2"/>
          </p:cNvCxnSpPr>
          <p:nvPr/>
        </p:nvCxnSpPr>
        <p:spPr>
          <a:xfrm flipV="1">
            <a:off x="5804452" y="4641315"/>
            <a:ext cx="2652353" cy="120289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84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3" name="Picture 2">
            <a:extLst>
              <a:ext uri="{FF2B5EF4-FFF2-40B4-BE49-F238E27FC236}">
                <a16:creationId xmlns:a16="http://schemas.microsoft.com/office/drawing/2014/main" id="{E3D954B4-D9EF-4817-AB03-95184AB8C121}"/>
              </a:ext>
            </a:extLst>
          </p:cNvPr>
          <p:cNvPicPr>
            <a:picLocks noChangeAspect="1"/>
          </p:cNvPicPr>
          <p:nvPr/>
        </p:nvPicPr>
        <p:blipFill>
          <a:blip r:embed="rId2"/>
          <a:stretch>
            <a:fillRect/>
          </a:stretch>
        </p:blipFill>
        <p:spPr>
          <a:xfrm>
            <a:off x="530467" y="1311159"/>
            <a:ext cx="4777029" cy="5052728"/>
          </a:xfrm>
          <a:prstGeom prst="rect">
            <a:avLst/>
          </a:prstGeom>
        </p:spPr>
      </p:pic>
      <p:sp>
        <p:nvSpPr>
          <p:cNvPr id="11" name="TextBox 10">
            <a:extLst>
              <a:ext uri="{FF2B5EF4-FFF2-40B4-BE49-F238E27FC236}">
                <a16:creationId xmlns:a16="http://schemas.microsoft.com/office/drawing/2014/main" id="{B3F97815-6E09-41FA-95AB-D13ADACD606F}"/>
              </a:ext>
            </a:extLst>
          </p:cNvPr>
          <p:cNvSpPr txBox="1"/>
          <p:nvPr/>
        </p:nvSpPr>
        <p:spPr>
          <a:xfrm>
            <a:off x="6017871" y="1672659"/>
            <a:ext cx="4877868" cy="646331"/>
          </a:xfrm>
          <a:prstGeom prst="rect">
            <a:avLst/>
          </a:prstGeom>
          <a:noFill/>
        </p:spPr>
        <p:txBody>
          <a:bodyPr wrap="square">
            <a:spAutoFit/>
          </a:bodyPr>
          <a:lstStyle/>
          <a:p>
            <a:pPr algn="l"/>
            <a:r>
              <a:rPr lang="en-GB" sz="1800" dirty="0">
                <a:solidFill>
                  <a:schemeClr val="tx1">
                    <a:lumMod val="95000"/>
                    <a:lumOff val="5000"/>
                  </a:schemeClr>
                </a:solidFill>
                <a:latin typeface="Century Gothic" panose="020B0502020202020204" pitchFamily="34" charset="0"/>
              </a:rPr>
              <a:t>Sales of each categories in Increasing order of months for each year</a:t>
            </a:r>
            <a:endParaRPr lang="en-GB" sz="1800" i="0" dirty="0">
              <a:solidFill>
                <a:schemeClr val="tx1">
                  <a:lumMod val="95000"/>
                  <a:lumOff val="5000"/>
                </a:schemeClr>
              </a:solidFill>
              <a:effectLst/>
              <a:latin typeface="Century Gothic" panose="020B0502020202020204" pitchFamily="34" charset="0"/>
            </a:endParaRPr>
          </a:p>
        </p:txBody>
      </p:sp>
      <p:sp>
        <p:nvSpPr>
          <p:cNvPr id="12" name="TextBox 11">
            <a:extLst>
              <a:ext uri="{FF2B5EF4-FFF2-40B4-BE49-F238E27FC236}">
                <a16:creationId xmlns:a16="http://schemas.microsoft.com/office/drawing/2014/main" id="{1D3FF3E9-3F85-4631-89D5-5B3EC9C55F74}"/>
              </a:ext>
            </a:extLst>
          </p:cNvPr>
          <p:cNvSpPr txBox="1"/>
          <p:nvPr/>
        </p:nvSpPr>
        <p:spPr>
          <a:xfrm>
            <a:off x="6017871" y="4271983"/>
            <a:ext cx="4877868" cy="369332"/>
          </a:xfrm>
          <a:prstGeom prst="rect">
            <a:avLst/>
          </a:prstGeom>
          <a:noFill/>
        </p:spPr>
        <p:txBody>
          <a:bodyPr wrap="square">
            <a:spAutoFit/>
          </a:bodyPr>
          <a:lstStyle/>
          <a:p>
            <a:pPr algn="l"/>
            <a:r>
              <a:rPr lang="en-GB" sz="1800" dirty="0">
                <a:solidFill>
                  <a:schemeClr val="tx1">
                    <a:lumMod val="95000"/>
                    <a:lumOff val="5000"/>
                  </a:schemeClr>
                </a:solidFill>
                <a:latin typeface="Century Gothic" panose="020B0502020202020204" pitchFamily="34" charset="0"/>
              </a:rPr>
              <a:t>Distribution of sales of each categories</a:t>
            </a:r>
            <a:endParaRPr lang="en-GB" sz="1800" i="0" dirty="0">
              <a:solidFill>
                <a:schemeClr val="tx1">
                  <a:lumMod val="95000"/>
                  <a:lumOff val="5000"/>
                </a:schemeClr>
              </a:solidFill>
              <a:effectLst/>
              <a:latin typeface="Century Gothic" panose="020B0502020202020204" pitchFamily="34" charset="0"/>
            </a:endParaRPr>
          </a:p>
        </p:txBody>
      </p:sp>
      <p:cxnSp>
        <p:nvCxnSpPr>
          <p:cNvPr id="15" name="Connector: Elbow 14">
            <a:extLst>
              <a:ext uri="{FF2B5EF4-FFF2-40B4-BE49-F238E27FC236}">
                <a16:creationId xmlns:a16="http://schemas.microsoft.com/office/drawing/2014/main" id="{107260E1-D962-495F-92C0-03397F410267}"/>
              </a:ext>
            </a:extLst>
          </p:cNvPr>
          <p:cNvCxnSpPr>
            <a:endCxn id="12" idx="0"/>
          </p:cNvCxnSpPr>
          <p:nvPr/>
        </p:nvCxnSpPr>
        <p:spPr>
          <a:xfrm>
            <a:off x="5724939" y="3279913"/>
            <a:ext cx="2731866" cy="9920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74B2B31-846B-4FCF-85FD-58B0331BE9A4}"/>
              </a:ext>
            </a:extLst>
          </p:cNvPr>
          <p:cNvCxnSpPr>
            <a:cxnSpLocks/>
            <a:endCxn id="12" idx="2"/>
          </p:cNvCxnSpPr>
          <p:nvPr/>
        </p:nvCxnSpPr>
        <p:spPr>
          <a:xfrm flipV="1">
            <a:off x="5804452" y="4641315"/>
            <a:ext cx="2652353" cy="120289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5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168CD6-2CE2-46E4-9796-13FFEFCAE4CB}"/>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5" name="Rectangle 4">
            <a:extLst>
              <a:ext uri="{FF2B5EF4-FFF2-40B4-BE49-F238E27FC236}">
                <a16:creationId xmlns:a16="http://schemas.microsoft.com/office/drawing/2014/main" id="{2CF4B62D-EED1-40E5-B468-D8A5D713A6DB}"/>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Title 1">
            <a:extLst>
              <a:ext uri="{FF2B5EF4-FFF2-40B4-BE49-F238E27FC236}">
                <a16:creationId xmlns:a16="http://schemas.microsoft.com/office/drawing/2014/main" id="{2E87D0BE-AB08-4E01-ABD6-ACB906B5EC8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Model and Feature selection</a:t>
            </a:r>
            <a:endParaRPr lang="th-TH" sz="2400" b="1" dirty="0">
              <a:solidFill>
                <a:schemeClr val="bg1">
                  <a:lumMod val="75000"/>
                </a:schemeClr>
              </a:solidFill>
              <a:latin typeface="Century Gothic" panose="020B0502020202020204" pitchFamily="34" charset="0"/>
            </a:endParaRPr>
          </a:p>
        </p:txBody>
      </p:sp>
      <p:sp>
        <p:nvSpPr>
          <p:cNvPr id="7" name="Rectangle 6">
            <a:extLst>
              <a:ext uri="{FF2B5EF4-FFF2-40B4-BE49-F238E27FC236}">
                <a16:creationId xmlns:a16="http://schemas.microsoft.com/office/drawing/2014/main" id="{95D12550-25DA-411E-947E-A77325324D56}"/>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6" name="TextBox 15">
            <a:extLst>
              <a:ext uri="{FF2B5EF4-FFF2-40B4-BE49-F238E27FC236}">
                <a16:creationId xmlns:a16="http://schemas.microsoft.com/office/drawing/2014/main" id="{AE518750-7BD6-4F69-BF88-88BDC2F0DE74}"/>
              </a:ext>
            </a:extLst>
          </p:cNvPr>
          <p:cNvSpPr txBox="1"/>
          <p:nvPr/>
        </p:nvSpPr>
        <p:spPr>
          <a:xfrm>
            <a:off x="433088" y="1158497"/>
            <a:ext cx="9259552" cy="646331"/>
          </a:xfrm>
          <a:prstGeom prst="rect">
            <a:avLst/>
          </a:prstGeom>
          <a:noFill/>
        </p:spPr>
        <p:txBody>
          <a:bodyPr wrap="square">
            <a:spAutoFit/>
          </a:bodyPr>
          <a:lstStyle/>
          <a:p>
            <a:pPr algn="l"/>
            <a:r>
              <a:rPr lang="en-GB" sz="1800" i="0" dirty="0">
                <a:solidFill>
                  <a:srgbClr val="000000"/>
                </a:solidFill>
                <a:effectLst/>
                <a:latin typeface="Century Gothic" panose="020B0502020202020204" pitchFamily="34" charset="0"/>
              </a:rPr>
              <a:t>In this analysis, Features that we could generate in this section will be</a:t>
            </a:r>
          </a:p>
          <a:p>
            <a:pPr algn="l"/>
            <a:endParaRPr lang="en-GB" sz="1800" i="0" dirty="0">
              <a:solidFill>
                <a:srgbClr val="000000"/>
              </a:solidFill>
              <a:effectLst/>
              <a:latin typeface="Century Gothic" panose="020B0502020202020204" pitchFamily="34" charset="0"/>
            </a:endParaRPr>
          </a:p>
        </p:txBody>
      </p:sp>
      <p:sp>
        <p:nvSpPr>
          <p:cNvPr id="21" name="TextBox 20">
            <a:extLst>
              <a:ext uri="{FF2B5EF4-FFF2-40B4-BE49-F238E27FC236}">
                <a16:creationId xmlns:a16="http://schemas.microsoft.com/office/drawing/2014/main" id="{CF364D9B-1929-4B6C-96BA-FB115799BBC1}"/>
              </a:ext>
            </a:extLst>
          </p:cNvPr>
          <p:cNvSpPr txBox="1"/>
          <p:nvPr/>
        </p:nvSpPr>
        <p:spPr>
          <a:xfrm>
            <a:off x="439839" y="4478624"/>
            <a:ext cx="4069272" cy="1477328"/>
          </a:xfrm>
          <a:prstGeom prst="rect">
            <a:avLst/>
          </a:prstGeom>
          <a:noFill/>
        </p:spPr>
        <p:txBody>
          <a:bodyPr wrap="square">
            <a:spAutoFit/>
          </a:bodyPr>
          <a:lstStyle/>
          <a:p>
            <a:pPr algn="l"/>
            <a:r>
              <a:rPr lang="en-GB" sz="1800" b="1" i="0" dirty="0">
                <a:solidFill>
                  <a:srgbClr val="000000"/>
                </a:solidFill>
                <a:effectLst/>
                <a:latin typeface="Century Gothic" panose="020B0502020202020204" pitchFamily="34" charset="0"/>
              </a:rPr>
              <a:t>Price related feature:</a:t>
            </a:r>
          </a:p>
          <a:p>
            <a:pPr marL="285750" indent="-285750" algn="l">
              <a:buFontTx/>
              <a:buChar char="-"/>
            </a:pPr>
            <a:r>
              <a:rPr lang="en-GB" sz="1800" dirty="0">
                <a:solidFill>
                  <a:srgbClr val="000000"/>
                </a:solidFill>
                <a:latin typeface="Century Gothic" panose="020B0502020202020204" pitchFamily="34" charset="0"/>
              </a:rPr>
              <a:t>Price change in 7 days</a:t>
            </a:r>
          </a:p>
          <a:p>
            <a:pPr marL="285750" indent="-285750" algn="l">
              <a:buFontTx/>
              <a:buChar char="-"/>
            </a:pPr>
            <a:r>
              <a:rPr lang="en-GB" sz="1800" dirty="0">
                <a:solidFill>
                  <a:srgbClr val="000000"/>
                </a:solidFill>
                <a:latin typeface="Century Gothic" panose="020B0502020202020204" pitchFamily="34" charset="0"/>
              </a:rPr>
              <a:t>Price change in 30 days</a:t>
            </a:r>
          </a:p>
          <a:p>
            <a:pPr marL="285750" indent="-285750">
              <a:buFontTx/>
              <a:buChar char="-"/>
            </a:pPr>
            <a:r>
              <a:rPr lang="en-GB" sz="1800" dirty="0">
                <a:solidFill>
                  <a:srgbClr val="000000"/>
                </a:solidFill>
                <a:latin typeface="Century Gothic" panose="020B0502020202020204" pitchFamily="34" charset="0"/>
              </a:rPr>
              <a:t>Rolling std 7 days on Price </a:t>
            </a:r>
          </a:p>
          <a:p>
            <a:pPr marL="285750" indent="-285750">
              <a:buFontTx/>
              <a:buChar char="-"/>
            </a:pPr>
            <a:r>
              <a:rPr lang="en-GB" sz="1800" dirty="0">
                <a:solidFill>
                  <a:srgbClr val="000000"/>
                </a:solidFill>
                <a:latin typeface="Century Gothic" panose="020B0502020202020204" pitchFamily="34" charset="0"/>
              </a:rPr>
              <a:t>Rolling std 30 days on Price</a:t>
            </a:r>
          </a:p>
        </p:txBody>
      </p:sp>
      <p:sp>
        <p:nvSpPr>
          <p:cNvPr id="22" name="TextBox 21">
            <a:extLst>
              <a:ext uri="{FF2B5EF4-FFF2-40B4-BE49-F238E27FC236}">
                <a16:creationId xmlns:a16="http://schemas.microsoft.com/office/drawing/2014/main" id="{334F101C-0372-4F8D-B5DB-25173AFEB6AC}"/>
              </a:ext>
            </a:extLst>
          </p:cNvPr>
          <p:cNvSpPr txBox="1"/>
          <p:nvPr/>
        </p:nvSpPr>
        <p:spPr>
          <a:xfrm>
            <a:off x="5623368" y="1804828"/>
            <a:ext cx="4069272" cy="1477328"/>
          </a:xfrm>
          <a:prstGeom prst="rect">
            <a:avLst/>
          </a:prstGeom>
          <a:noFill/>
        </p:spPr>
        <p:txBody>
          <a:bodyPr wrap="square">
            <a:spAutoFit/>
          </a:bodyPr>
          <a:lstStyle/>
          <a:p>
            <a:pPr algn="l"/>
            <a:r>
              <a:rPr lang="en-GB" sz="1800" b="1" i="0" dirty="0">
                <a:solidFill>
                  <a:srgbClr val="000000"/>
                </a:solidFill>
                <a:effectLst/>
                <a:latin typeface="Century Gothic" panose="020B0502020202020204" pitchFamily="34" charset="0"/>
              </a:rPr>
              <a:t>Time related feature:</a:t>
            </a:r>
          </a:p>
          <a:p>
            <a:pPr marL="285750" indent="-285750" algn="l">
              <a:buFontTx/>
              <a:buChar char="-"/>
            </a:pPr>
            <a:r>
              <a:rPr lang="en-GB" sz="1800" dirty="0">
                <a:solidFill>
                  <a:srgbClr val="000000"/>
                </a:solidFill>
                <a:latin typeface="Century Gothic" panose="020B0502020202020204" pitchFamily="34" charset="0"/>
              </a:rPr>
              <a:t>Week numbers</a:t>
            </a:r>
          </a:p>
          <a:p>
            <a:pPr marL="285750" indent="-285750" algn="l">
              <a:buFontTx/>
              <a:buChar char="-"/>
            </a:pPr>
            <a:r>
              <a:rPr lang="en-GB" sz="1800" dirty="0">
                <a:solidFill>
                  <a:srgbClr val="000000"/>
                </a:solidFill>
                <a:latin typeface="Century Gothic" panose="020B0502020202020204" pitchFamily="34" charset="0"/>
              </a:rPr>
              <a:t>Days</a:t>
            </a:r>
          </a:p>
          <a:p>
            <a:pPr marL="285750" indent="-285750">
              <a:buFontTx/>
              <a:buChar char="-"/>
            </a:pPr>
            <a:r>
              <a:rPr lang="en-GB" sz="1800" dirty="0">
                <a:solidFill>
                  <a:srgbClr val="000000"/>
                </a:solidFill>
                <a:latin typeface="Century Gothic" panose="020B0502020202020204" pitchFamily="34" charset="0"/>
              </a:rPr>
              <a:t>Quarter number</a:t>
            </a:r>
          </a:p>
          <a:p>
            <a:pPr marL="285750" indent="-285750">
              <a:buFontTx/>
              <a:buChar char="-"/>
            </a:pPr>
            <a:r>
              <a:rPr lang="en-GB" sz="1800" dirty="0">
                <a:solidFill>
                  <a:srgbClr val="000000"/>
                </a:solidFill>
                <a:latin typeface="Century Gothic" panose="020B0502020202020204" pitchFamily="34" charset="0"/>
              </a:rPr>
              <a:t>Seasonal</a:t>
            </a:r>
          </a:p>
        </p:txBody>
      </p:sp>
      <p:sp>
        <p:nvSpPr>
          <p:cNvPr id="24" name="TextBox 23">
            <a:extLst>
              <a:ext uri="{FF2B5EF4-FFF2-40B4-BE49-F238E27FC236}">
                <a16:creationId xmlns:a16="http://schemas.microsoft.com/office/drawing/2014/main" id="{9C16585A-6E9B-4189-98DD-C03707524543}"/>
              </a:ext>
            </a:extLst>
          </p:cNvPr>
          <p:cNvSpPr txBox="1"/>
          <p:nvPr/>
        </p:nvSpPr>
        <p:spPr>
          <a:xfrm>
            <a:off x="540844" y="1829401"/>
            <a:ext cx="5048008" cy="2308324"/>
          </a:xfrm>
          <a:prstGeom prst="rect">
            <a:avLst/>
          </a:prstGeom>
          <a:noFill/>
        </p:spPr>
        <p:txBody>
          <a:bodyPr wrap="square">
            <a:spAutoFit/>
          </a:bodyPr>
          <a:lstStyle/>
          <a:p>
            <a:pPr algn="l"/>
            <a:r>
              <a:rPr lang="en-GB" sz="1800" b="1" i="0" dirty="0">
                <a:solidFill>
                  <a:srgbClr val="000000"/>
                </a:solidFill>
                <a:effectLst/>
                <a:latin typeface="Century Gothic" panose="020B0502020202020204" pitchFamily="34" charset="0"/>
              </a:rPr>
              <a:t>Units sold related feature:</a:t>
            </a:r>
          </a:p>
          <a:p>
            <a:pPr marL="285750" indent="-285750" algn="l">
              <a:buFontTx/>
              <a:buChar char="-"/>
            </a:pPr>
            <a:r>
              <a:rPr lang="en-GB" sz="1800" dirty="0">
                <a:solidFill>
                  <a:srgbClr val="000000"/>
                </a:solidFill>
                <a:latin typeface="Century Gothic" panose="020B0502020202020204" pitchFamily="34" charset="0"/>
              </a:rPr>
              <a:t>Rolling mean 7 days on </a:t>
            </a:r>
            <a:r>
              <a:rPr lang="en-GB" sz="1800" dirty="0" err="1">
                <a:solidFill>
                  <a:srgbClr val="000000"/>
                </a:solidFill>
                <a:latin typeface="Century Gothic" panose="020B0502020202020204" pitchFamily="34" charset="0"/>
              </a:rPr>
              <a:t>Unit_sold</a:t>
            </a:r>
            <a:endParaRPr lang="en-GB" sz="1800" dirty="0">
              <a:solidFill>
                <a:srgbClr val="000000"/>
              </a:solidFill>
              <a:latin typeface="Century Gothic" panose="020B0502020202020204" pitchFamily="34" charset="0"/>
            </a:endParaRPr>
          </a:p>
          <a:p>
            <a:pPr marL="285750" indent="-285750">
              <a:buFontTx/>
              <a:buChar char="-"/>
            </a:pPr>
            <a:r>
              <a:rPr lang="en-GB" sz="1800" dirty="0">
                <a:solidFill>
                  <a:srgbClr val="000000"/>
                </a:solidFill>
                <a:latin typeface="Century Gothic" panose="020B0502020202020204" pitchFamily="34" charset="0"/>
              </a:rPr>
              <a:t>Rolling mean 30 days on </a:t>
            </a:r>
            <a:r>
              <a:rPr lang="en-GB" sz="1800" dirty="0" err="1">
                <a:solidFill>
                  <a:srgbClr val="000000"/>
                </a:solidFill>
                <a:latin typeface="Century Gothic" panose="020B0502020202020204" pitchFamily="34" charset="0"/>
              </a:rPr>
              <a:t>Unit_sold</a:t>
            </a:r>
            <a:endParaRPr lang="en-GB" sz="1800" dirty="0">
              <a:solidFill>
                <a:srgbClr val="000000"/>
              </a:solidFill>
              <a:latin typeface="Century Gothic" panose="020B0502020202020204" pitchFamily="34" charset="0"/>
            </a:endParaRPr>
          </a:p>
          <a:p>
            <a:pPr marL="285750" indent="-285750">
              <a:buFontTx/>
              <a:buChar char="-"/>
            </a:pPr>
            <a:r>
              <a:rPr lang="en-GB" sz="1800" dirty="0">
                <a:solidFill>
                  <a:srgbClr val="000000"/>
                </a:solidFill>
                <a:latin typeface="Century Gothic" panose="020B0502020202020204" pitchFamily="34" charset="0"/>
              </a:rPr>
              <a:t>Rolling mean 90 days on </a:t>
            </a:r>
            <a:r>
              <a:rPr lang="en-GB" sz="1800" dirty="0" err="1">
                <a:solidFill>
                  <a:srgbClr val="000000"/>
                </a:solidFill>
                <a:latin typeface="Century Gothic" panose="020B0502020202020204" pitchFamily="34" charset="0"/>
              </a:rPr>
              <a:t>Unit_sold</a:t>
            </a:r>
            <a:endParaRPr lang="en-GB" sz="1800" dirty="0">
              <a:solidFill>
                <a:srgbClr val="000000"/>
              </a:solidFill>
              <a:latin typeface="Century Gothic" panose="020B0502020202020204" pitchFamily="34" charset="0"/>
            </a:endParaRPr>
          </a:p>
          <a:p>
            <a:pPr marL="285750" indent="-285750">
              <a:buFontTx/>
              <a:buChar char="-"/>
            </a:pPr>
            <a:r>
              <a:rPr lang="en-GB" sz="1800" dirty="0">
                <a:solidFill>
                  <a:srgbClr val="000000"/>
                </a:solidFill>
                <a:latin typeface="Century Gothic" panose="020B0502020202020204" pitchFamily="34" charset="0"/>
              </a:rPr>
              <a:t>Rolling mean 180 days on </a:t>
            </a:r>
            <a:r>
              <a:rPr lang="en-GB" sz="1800" dirty="0" err="1">
                <a:solidFill>
                  <a:srgbClr val="000000"/>
                </a:solidFill>
                <a:latin typeface="Century Gothic" panose="020B0502020202020204" pitchFamily="34" charset="0"/>
              </a:rPr>
              <a:t>Unit_sold</a:t>
            </a:r>
            <a:endParaRPr lang="en-GB" sz="1800" dirty="0">
              <a:solidFill>
                <a:srgbClr val="000000"/>
              </a:solidFill>
              <a:latin typeface="Century Gothic" panose="020B0502020202020204" pitchFamily="34" charset="0"/>
            </a:endParaRPr>
          </a:p>
          <a:p>
            <a:pPr marL="285750" indent="-285750">
              <a:buFontTx/>
              <a:buChar char="-"/>
            </a:pPr>
            <a:r>
              <a:rPr lang="en-GB" sz="1800" dirty="0">
                <a:solidFill>
                  <a:srgbClr val="000000"/>
                </a:solidFill>
                <a:latin typeface="Century Gothic" panose="020B0502020202020204" pitchFamily="34" charset="0"/>
              </a:rPr>
              <a:t>Rolling std 7 days on </a:t>
            </a:r>
            <a:r>
              <a:rPr lang="en-GB" sz="1800" dirty="0" err="1">
                <a:solidFill>
                  <a:srgbClr val="000000"/>
                </a:solidFill>
                <a:latin typeface="Century Gothic" panose="020B0502020202020204" pitchFamily="34" charset="0"/>
              </a:rPr>
              <a:t>Unit_sold</a:t>
            </a:r>
            <a:endParaRPr lang="en-GB" sz="1800" dirty="0">
              <a:solidFill>
                <a:srgbClr val="000000"/>
              </a:solidFill>
              <a:latin typeface="Century Gothic" panose="020B0502020202020204" pitchFamily="34" charset="0"/>
            </a:endParaRPr>
          </a:p>
          <a:p>
            <a:pPr marL="285750" indent="-285750">
              <a:buFontTx/>
              <a:buChar char="-"/>
            </a:pPr>
            <a:r>
              <a:rPr lang="en-GB" sz="1800" dirty="0">
                <a:solidFill>
                  <a:srgbClr val="000000"/>
                </a:solidFill>
                <a:latin typeface="Century Gothic" panose="020B0502020202020204" pitchFamily="34" charset="0"/>
              </a:rPr>
              <a:t>Rolling std 7 days on </a:t>
            </a:r>
            <a:r>
              <a:rPr lang="en-GB" sz="1800" dirty="0" err="1">
                <a:solidFill>
                  <a:srgbClr val="000000"/>
                </a:solidFill>
                <a:latin typeface="Century Gothic" panose="020B0502020202020204" pitchFamily="34" charset="0"/>
              </a:rPr>
              <a:t>Unit_sold</a:t>
            </a:r>
            <a:endParaRPr lang="en-GB" sz="1800" dirty="0">
              <a:solidFill>
                <a:srgbClr val="000000"/>
              </a:solidFill>
              <a:latin typeface="Century Gothic" panose="020B0502020202020204" pitchFamily="34" charset="0"/>
            </a:endParaRPr>
          </a:p>
          <a:p>
            <a:pPr marL="285750" indent="-285750">
              <a:buFontTx/>
              <a:buChar char="-"/>
            </a:pPr>
            <a:r>
              <a:rPr lang="en-GB" sz="1800" dirty="0">
                <a:solidFill>
                  <a:srgbClr val="000000"/>
                </a:solidFill>
                <a:latin typeface="Century Gothic" panose="020B0502020202020204" pitchFamily="34" charset="0"/>
              </a:rPr>
              <a:t>Lagged Unit sold from 7 – 30 days</a:t>
            </a:r>
          </a:p>
        </p:txBody>
      </p:sp>
      <p:pic>
        <p:nvPicPr>
          <p:cNvPr id="25" name="Picture 24">
            <a:extLst>
              <a:ext uri="{FF2B5EF4-FFF2-40B4-BE49-F238E27FC236}">
                <a16:creationId xmlns:a16="http://schemas.microsoft.com/office/drawing/2014/main" id="{DD068672-44C9-45EE-9E3A-18E004358782}"/>
              </a:ext>
            </a:extLst>
          </p:cNvPr>
          <p:cNvPicPr>
            <a:picLocks noChangeAspect="1"/>
          </p:cNvPicPr>
          <p:nvPr/>
        </p:nvPicPr>
        <p:blipFill>
          <a:blip r:embed="rId2"/>
          <a:stretch>
            <a:fillRect/>
          </a:stretch>
        </p:blipFill>
        <p:spPr>
          <a:xfrm>
            <a:off x="4925414" y="3928487"/>
            <a:ext cx="6992266" cy="465387"/>
          </a:xfrm>
          <a:prstGeom prst="rect">
            <a:avLst/>
          </a:prstGeom>
        </p:spPr>
      </p:pic>
      <p:sp>
        <p:nvSpPr>
          <p:cNvPr id="26" name="TextBox 25">
            <a:extLst>
              <a:ext uri="{FF2B5EF4-FFF2-40B4-BE49-F238E27FC236}">
                <a16:creationId xmlns:a16="http://schemas.microsoft.com/office/drawing/2014/main" id="{13E37842-9980-4EFE-93B0-6834F9ACDD90}"/>
              </a:ext>
            </a:extLst>
          </p:cNvPr>
          <p:cNvSpPr txBox="1"/>
          <p:nvPr/>
        </p:nvSpPr>
        <p:spPr>
          <a:xfrm>
            <a:off x="4925414" y="4417069"/>
            <a:ext cx="6992266" cy="1600438"/>
          </a:xfrm>
          <a:prstGeom prst="rect">
            <a:avLst/>
          </a:prstGeom>
          <a:noFill/>
          <a:ln>
            <a:solidFill>
              <a:srgbClr val="FF0000"/>
            </a:solidFill>
          </a:ln>
        </p:spPr>
        <p:txBody>
          <a:bodyPr wrap="square">
            <a:spAutoFit/>
          </a:bodyPr>
          <a:lstStyle/>
          <a:p>
            <a:pPr algn="l"/>
            <a:r>
              <a:rPr lang="en-GB" sz="1400" b="1" i="0" dirty="0">
                <a:solidFill>
                  <a:srgbClr val="FF0000"/>
                </a:solidFill>
                <a:effectLst/>
                <a:latin typeface="Century Gothic" panose="020B0502020202020204" pitchFamily="34" charset="0"/>
              </a:rPr>
              <a:t>After several attempt of iteration </a:t>
            </a:r>
            <a:r>
              <a:rPr lang="en-GB" sz="1400" b="1" dirty="0">
                <a:solidFill>
                  <a:srgbClr val="FF0000"/>
                </a:solidFill>
                <a:latin typeface="Century Gothic" panose="020B0502020202020204" pitchFamily="34" charset="0"/>
              </a:rPr>
              <a:t>in model training. </a:t>
            </a:r>
            <a:r>
              <a:rPr lang="en-GB" sz="1400" b="1" i="0" dirty="0">
                <a:solidFill>
                  <a:srgbClr val="FF0000"/>
                </a:solidFill>
                <a:effectLst/>
                <a:latin typeface="Century Gothic" panose="020B0502020202020204" pitchFamily="34" charset="0"/>
              </a:rPr>
              <a:t>Unfortunately, there are some problems running in the process due to the lag of memory in my computing resources, so I decided to:</a:t>
            </a:r>
          </a:p>
          <a:p>
            <a:pPr algn="l"/>
            <a:endParaRPr lang="en-GB" sz="1400" b="1" i="0" dirty="0">
              <a:solidFill>
                <a:srgbClr val="FF0000"/>
              </a:solidFill>
              <a:effectLst/>
              <a:latin typeface="Century Gothic" panose="020B0502020202020204" pitchFamily="34" charset="0"/>
            </a:endParaRPr>
          </a:p>
          <a:p>
            <a:pPr marL="285750" indent="-285750" algn="l">
              <a:buFontTx/>
              <a:buChar char="-"/>
            </a:pPr>
            <a:r>
              <a:rPr lang="en-GB" sz="1400" b="1" dirty="0">
                <a:solidFill>
                  <a:srgbClr val="FF0000"/>
                </a:solidFill>
                <a:latin typeface="Century Gothic" panose="020B0502020202020204" pitchFamily="34" charset="0"/>
              </a:rPr>
              <a:t>R</a:t>
            </a:r>
            <a:r>
              <a:rPr lang="en-GB" sz="1400" b="1" i="0" dirty="0">
                <a:solidFill>
                  <a:srgbClr val="FF0000"/>
                </a:solidFill>
                <a:effectLst/>
                <a:latin typeface="Century Gothic" panose="020B0502020202020204" pitchFamily="34" charset="0"/>
              </a:rPr>
              <a:t>educe the data to around one year from the latest date </a:t>
            </a:r>
          </a:p>
          <a:p>
            <a:pPr marL="285750" indent="-285750" algn="l">
              <a:buFontTx/>
              <a:buChar char="-"/>
            </a:pPr>
            <a:r>
              <a:rPr lang="en-GB" sz="1400" b="1" dirty="0">
                <a:solidFill>
                  <a:srgbClr val="FF0000"/>
                </a:solidFill>
                <a:latin typeface="Century Gothic" panose="020B0502020202020204" pitchFamily="34" charset="0"/>
              </a:rPr>
              <a:t>D</a:t>
            </a:r>
            <a:r>
              <a:rPr lang="en-GB" sz="1400" b="1" i="0" dirty="0">
                <a:solidFill>
                  <a:srgbClr val="FF0000"/>
                </a:solidFill>
                <a:effectLst/>
                <a:latin typeface="Century Gothic" panose="020B0502020202020204" pitchFamily="34" charset="0"/>
              </a:rPr>
              <a:t>rop the category to food only since it have the highest portion in total sale (68.6%)</a:t>
            </a:r>
          </a:p>
        </p:txBody>
      </p:sp>
    </p:spTree>
    <p:extLst>
      <p:ext uri="{BB962C8B-B14F-4D97-AF65-F5344CB8AC3E}">
        <p14:creationId xmlns:p14="http://schemas.microsoft.com/office/powerpoint/2010/main" val="190002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168CD6-2CE2-46E4-9796-13FFEFCAE4CB}"/>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5" name="Rectangle 4">
            <a:extLst>
              <a:ext uri="{FF2B5EF4-FFF2-40B4-BE49-F238E27FC236}">
                <a16:creationId xmlns:a16="http://schemas.microsoft.com/office/drawing/2014/main" id="{2CF4B62D-EED1-40E5-B468-D8A5D713A6DB}"/>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Title 1">
            <a:extLst>
              <a:ext uri="{FF2B5EF4-FFF2-40B4-BE49-F238E27FC236}">
                <a16:creationId xmlns:a16="http://schemas.microsoft.com/office/drawing/2014/main" id="{2E87D0BE-AB08-4E01-ABD6-ACB906B5EC8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Model and Feature selection</a:t>
            </a:r>
            <a:endParaRPr lang="th-TH" sz="2400" b="1" dirty="0">
              <a:solidFill>
                <a:schemeClr val="bg1">
                  <a:lumMod val="75000"/>
                </a:schemeClr>
              </a:solidFill>
              <a:latin typeface="Century Gothic" panose="020B0502020202020204" pitchFamily="34" charset="0"/>
            </a:endParaRPr>
          </a:p>
        </p:txBody>
      </p:sp>
      <p:sp>
        <p:nvSpPr>
          <p:cNvPr id="7" name="Rectangle 6">
            <a:extLst>
              <a:ext uri="{FF2B5EF4-FFF2-40B4-BE49-F238E27FC236}">
                <a16:creationId xmlns:a16="http://schemas.microsoft.com/office/drawing/2014/main" id="{95D12550-25DA-411E-947E-A77325324D56}"/>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Rounded Corners 18">
            <a:extLst>
              <a:ext uri="{FF2B5EF4-FFF2-40B4-BE49-F238E27FC236}">
                <a16:creationId xmlns:a16="http://schemas.microsoft.com/office/drawing/2014/main" id="{50122287-2FF7-431F-94BE-2FF74D6C99CD}"/>
              </a:ext>
            </a:extLst>
          </p:cNvPr>
          <p:cNvSpPr/>
          <p:nvPr/>
        </p:nvSpPr>
        <p:spPr>
          <a:xfrm>
            <a:off x="7126601" y="2525044"/>
            <a:ext cx="2570480" cy="670560"/>
          </a:xfrm>
          <a:prstGeom prst="roundRect">
            <a:avLst/>
          </a:prstGeom>
          <a:solidFill>
            <a:schemeClr val="accent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XGBoosting</a:t>
            </a:r>
            <a:endParaRPr lang="th-TH" dirty="0"/>
          </a:p>
        </p:txBody>
      </p:sp>
      <p:sp>
        <p:nvSpPr>
          <p:cNvPr id="20" name="TextBox 19">
            <a:extLst>
              <a:ext uri="{FF2B5EF4-FFF2-40B4-BE49-F238E27FC236}">
                <a16:creationId xmlns:a16="http://schemas.microsoft.com/office/drawing/2014/main" id="{80C9712B-1A3A-4F70-AD7A-F138ADDC911B}"/>
              </a:ext>
            </a:extLst>
          </p:cNvPr>
          <p:cNvSpPr txBox="1"/>
          <p:nvPr/>
        </p:nvSpPr>
        <p:spPr>
          <a:xfrm>
            <a:off x="582174" y="1349493"/>
            <a:ext cx="10549651" cy="1200329"/>
          </a:xfrm>
          <a:prstGeom prst="rect">
            <a:avLst/>
          </a:prstGeom>
          <a:noFill/>
        </p:spPr>
        <p:txBody>
          <a:bodyPr wrap="square">
            <a:spAutoFit/>
          </a:bodyPr>
          <a:lstStyle/>
          <a:p>
            <a:pPr algn="l"/>
            <a:r>
              <a:rPr lang="en-GB" sz="1800" i="0" dirty="0">
                <a:solidFill>
                  <a:srgbClr val="000000"/>
                </a:solidFill>
                <a:effectLst/>
                <a:latin typeface="Century Gothic" panose="020B0502020202020204" pitchFamily="34" charset="0"/>
              </a:rPr>
              <a:t>In model selection, I will start on </a:t>
            </a:r>
            <a:r>
              <a:rPr lang="en-GB" sz="1800" i="0" dirty="0" err="1">
                <a:solidFill>
                  <a:srgbClr val="000000"/>
                </a:solidFill>
                <a:effectLst/>
                <a:latin typeface="Century Gothic" panose="020B0502020202020204" pitchFamily="34" charset="0"/>
              </a:rPr>
              <a:t>XGBoosting</a:t>
            </a:r>
            <a:r>
              <a:rPr lang="en-GB" sz="1800" i="0" dirty="0">
                <a:solidFill>
                  <a:srgbClr val="000000"/>
                </a:solidFill>
                <a:effectLst/>
                <a:latin typeface="Century Gothic" panose="020B0502020202020204" pitchFamily="34" charset="0"/>
              </a:rPr>
              <a:t> model and Random forest regression which is tree-based model to prevent the over-fitting in the model and could handle a large dataset the high dimensionality</a:t>
            </a:r>
          </a:p>
          <a:p>
            <a:pPr algn="l"/>
            <a:endParaRPr lang="en-GB" sz="1800" i="0" dirty="0">
              <a:solidFill>
                <a:srgbClr val="000000"/>
              </a:solidFill>
              <a:effectLst/>
              <a:latin typeface="Century Gothic" panose="020B0502020202020204" pitchFamily="34" charset="0"/>
            </a:endParaRPr>
          </a:p>
        </p:txBody>
      </p:sp>
      <p:sp>
        <p:nvSpPr>
          <p:cNvPr id="21" name="Rectangle: Rounded Corners 20">
            <a:extLst>
              <a:ext uri="{FF2B5EF4-FFF2-40B4-BE49-F238E27FC236}">
                <a16:creationId xmlns:a16="http://schemas.microsoft.com/office/drawing/2014/main" id="{125FBEB3-F81B-48E0-9E53-868496453C18}"/>
              </a:ext>
            </a:extLst>
          </p:cNvPr>
          <p:cNvSpPr/>
          <p:nvPr/>
        </p:nvSpPr>
        <p:spPr>
          <a:xfrm>
            <a:off x="2266319" y="2596569"/>
            <a:ext cx="2570480" cy="670560"/>
          </a:xfrm>
          <a:prstGeom prst="roundRect">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th-TH" dirty="0"/>
          </a:p>
        </p:txBody>
      </p:sp>
      <p:pic>
        <p:nvPicPr>
          <p:cNvPr id="2054" name="Picture 6" descr="XGBoost versus Random Forest. This article explores the superiority… | by  Aman Gupta | Geek Culture | Medium">
            <a:extLst>
              <a:ext uri="{FF2B5EF4-FFF2-40B4-BE49-F238E27FC236}">
                <a16:creationId xmlns:a16="http://schemas.microsoft.com/office/drawing/2014/main" id="{872C8307-EBC2-46CC-8820-0768D5B0D5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764" b="8694"/>
          <a:stretch/>
        </p:blipFill>
        <p:spPr bwMode="auto">
          <a:xfrm>
            <a:off x="2266319" y="3664900"/>
            <a:ext cx="2643145" cy="290069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XGBoost versus Random Forest. This article explores the superiority… | by  Aman Gupta | Geek Culture | Medium">
            <a:extLst>
              <a:ext uri="{FF2B5EF4-FFF2-40B4-BE49-F238E27FC236}">
                <a16:creationId xmlns:a16="http://schemas.microsoft.com/office/drawing/2014/main" id="{41EBD34A-D2E5-4B83-97CA-D44259B945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670" t="-450" r="1094" b="9144"/>
          <a:stretch/>
        </p:blipFill>
        <p:spPr bwMode="auto">
          <a:xfrm>
            <a:off x="7126601" y="3662397"/>
            <a:ext cx="2570480" cy="282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3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98F0-0106-4368-85F5-5BC0FE1D677E}"/>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3" name="Rectangle 2">
            <a:extLst>
              <a:ext uri="{FF2B5EF4-FFF2-40B4-BE49-F238E27FC236}">
                <a16:creationId xmlns:a16="http://schemas.microsoft.com/office/drawing/2014/main" id="{C7A85452-1594-4614-95E3-4E591F510B30}"/>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 name="Title 1">
            <a:extLst>
              <a:ext uri="{FF2B5EF4-FFF2-40B4-BE49-F238E27FC236}">
                <a16:creationId xmlns:a16="http://schemas.microsoft.com/office/drawing/2014/main" id="{48235B27-B032-40E4-938E-7C80F55F455A}"/>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Model Evaluation</a:t>
            </a:r>
            <a:endParaRPr lang="th-TH" sz="2400" b="1" dirty="0">
              <a:solidFill>
                <a:schemeClr val="bg1">
                  <a:lumMod val="75000"/>
                </a:schemeClr>
              </a:solidFill>
              <a:latin typeface="Century Gothic" panose="020B0502020202020204" pitchFamily="34" charset="0"/>
            </a:endParaRPr>
          </a:p>
        </p:txBody>
      </p:sp>
      <p:sp>
        <p:nvSpPr>
          <p:cNvPr id="5" name="Rectangle 4">
            <a:extLst>
              <a:ext uri="{FF2B5EF4-FFF2-40B4-BE49-F238E27FC236}">
                <a16:creationId xmlns:a16="http://schemas.microsoft.com/office/drawing/2014/main" id="{EAE8F5FE-C0A1-4CFC-BF09-F7E248D3A152}"/>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Rectangle: Rounded Corners 8">
            <a:extLst>
              <a:ext uri="{FF2B5EF4-FFF2-40B4-BE49-F238E27FC236}">
                <a16:creationId xmlns:a16="http://schemas.microsoft.com/office/drawing/2014/main" id="{E5AC480F-A7A1-451F-9B0C-2E2ADC28E086}"/>
              </a:ext>
            </a:extLst>
          </p:cNvPr>
          <p:cNvSpPr/>
          <p:nvPr/>
        </p:nvSpPr>
        <p:spPr>
          <a:xfrm>
            <a:off x="1152299" y="1217672"/>
            <a:ext cx="2570480" cy="670560"/>
          </a:xfrm>
          <a:prstGeom prst="roundRect">
            <a:avLst/>
          </a:prstGeom>
          <a:solidFill>
            <a:srgbClr val="FF00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XGBoosting</a:t>
            </a:r>
            <a:endParaRPr lang="th-TH" dirty="0"/>
          </a:p>
        </p:txBody>
      </p:sp>
      <p:sp>
        <p:nvSpPr>
          <p:cNvPr id="10" name="Rectangle: Rounded Corners 9">
            <a:extLst>
              <a:ext uri="{FF2B5EF4-FFF2-40B4-BE49-F238E27FC236}">
                <a16:creationId xmlns:a16="http://schemas.microsoft.com/office/drawing/2014/main" id="{FAED633E-3267-44FC-9D9D-E0B4498D425E}"/>
              </a:ext>
            </a:extLst>
          </p:cNvPr>
          <p:cNvSpPr/>
          <p:nvPr/>
        </p:nvSpPr>
        <p:spPr>
          <a:xfrm>
            <a:off x="4236275" y="1177314"/>
            <a:ext cx="2570480" cy="670560"/>
          </a:xfrm>
          <a:prstGeom prst="roundRect">
            <a:avLst/>
          </a:prstGeom>
          <a:solidFill>
            <a:schemeClr val="accent6">
              <a:lumMod val="7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th-TH" dirty="0"/>
          </a:p>
        </p:txBody>
      </p:sp>
      <p:pic>
        <p:nvPicPr>
          <p:cNvPr id="11" name="Picture 10">
            <a:extLst>
              <a:ext uri="{FF2B5EF4-FFF2-40B4-BE49-F238E27FC236}">
                <a16:creationId xmlns:a16="http://schemas.microsoft.com/office/drawing/2014/main" id="{6F86B00E-2FC6-4235-A03D-79C829F74FD9}"/>
              </a:ext>
            </a:extLst>
          </p:cNvPr>
          <p:cNvPicPr>
            <a:picLocks noChangeAspect="1"/>
          </p:cNvPicPr>
          <p:nvPr/>
        </p:nvPicPr>
        <p:blipFill>
          <a:blip r:embed="rId2"/>
          <a:stretch>
            <a:fillRect/>
          </a:stretch>
        </p:blipFill>
        <p:spPr>
          <a:xfrm>
            <a:off x="1137953" y="2027604"/>
            <a:ext cx="2788827" cy="589708"/>
          </a:xfrm>
          <a:prstGeom prst="rect">
            <a:avLst/>
          </a:prstGeom>
        </p:spPr>
      </p:pic>
      <p:pic>
        <p:nvPicPr>
          <p:cNvPr id="12" name="Picture 11">
            <a:extLst>
              <a:ext uri="{FF2B5EF4-FFF2-40B4-BE49-F238E27FC236}">
                <a16:creationId xmlns:a16="http://schemas.microsoft.com/office/drawing/2014/main" id="{B3531E55-048B-478C-A735-8E4EEFA0C877}"/>
              </a:ext>
            </a:extLst>
          </p:cNvPr>
          <p:cNvPicPr>
            <a:picLocks noChangeAspect="1"/>
          </p:cNvPicPr>
          <p:nvPr/>
        </p:nvPicPr>
        <p:blipFill>
          <a:blip r:embed="rId3"/>
          <a:stretch>
            <a:fillRect/>
          </a:stretch>
        </p:blipFill>
        <p:spPr>
          <a:xfrm>
            <a:off x="4212443" y="2109312"/>
            <a:ext cx="2738241" cy="508000"/>
          </a:xfrm>
          <a:prstGeom prst="rect">
            <a:avLst/>
          </a:prstGeom>
          <a:ln>
            <a:solidFill>
              <a:srgbClr val="00B050"/>
            </a:solidFill>
          </a:ln>
        </p:spPr>
      </p:pic>
      <p:sp>
        <p:nvSpPr>
          <p:cNvPr id="13" name="Arrow: Down 12">
            <a:extLst>
              <a:ext uri="{FF2B5EF4-FFF2-40B4-BE49-F238E27FC236}">
                <a16:creationId xmlns:a16="http://schemas.microsoft.com/office/drawing/2014/main" id="{5A8855EF-3981-4C8F-A8A5-C61EAC38071D}"/>
              </a:ext>
            </a:extLst>
          </p:cNvPr>
          <p:cNvSpPr/>
          <p:nvPr/>
        </p:nvSpPr>
        <p:spPr>
          <a:xfrm rot="16200000">
            <a:off x="7317151" y="1246296"/>
            <a:ext cx="753512" cy="852726"/>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Title 1">
            <a:extLst>
              <a:ext uri="{FF2B5EF4-FFF2-40B4-BE49-F238E27FC236}">
                <a16:creationId xmlns:a16="http://schemas.microsoft.com/office/drawing/2014/main" id="{A458CA3B-F3E3-421B-828B-B6341CCA44CA}"/>
              </a:ext>
            </a:extLst>
          </p:cNvPr>
          <p:cNvSpPr txBox="1">
            <a:spLocks/>
          </p:cNvSpPr>
          <p:nvPr/>
        </p:nvSpPr>
        <p:spPr>
          <a:xfrm>
            <a:off x="6620720" y="776864"/>
            <a:ext cx="2145526"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a:solidFill>
                  <a:schemeClr val="bg1">
                    <a:lumMod val="75000"/>
                  </a:schemeClr>
                </a:solidFill>
                <a:latin typeface="Century Gothic" panose="020B0502020202020204" pitchFamily="34" charset="0"/>
              </a:rPr>
              <a:t>Model Refining</a:t>
            </a:r>
            <a:endParaRPr lang="th-TH" sz="1600" b="1" dirty="0">
              <a:solidFill>
                <a:schemeClr val="bg1">
                  <a:lumMod val="75000"/>
                </a:schemeClr>
              </a:solidFill>
              <a:latin typeface="Century Gothic" panose="020B0502020202020204" pitchFamily="34" charset="0"/>
            </a:endParaRPr>
          </a:p>
        </p:txBody>
      </p:sp>
      <p:pic>
        <p:nvPicPr>
          <p:cNvPr id="15" name="Picture 14">
            <a:extLst>
              <a:ext uri="{FF2B5EF4-FFF2-40B4-BE49-F238E27FC236}">
                <a16:creationId xmlns:a16="http://schemas.microsoft.com/office/drawing/2014/main" id="{D190A5EE-6B84-4905-B1CC-3A15189B8106}"/>
              </a:ext>
            </a:extLst>
          </p:cNvPr>
          <p:cNvPicPr>
            <a:picLocks noChangeAspect="1"/>
          </p:cNvPicPr>
          <p:nvPr/>
        </p:nvPicPr>
        <p:blipFill>
          <a:blip r:embed="rId4"/>
          <a:stretch>
            <a:fillRect/>
          </a:stretch>
        </p:blipFill>
        <p:spPr>
          <a:xfrm>
            <a:off x="1308738" y="2756684"/>
            <a:ext cx="2257602" cy="3855592"/>
          </a:xfrm>
          <a:prstGeom prst="rect">
            <a:avLst/>
          </a:prstGeom>
        </p:spPr>
      </p:pic>
      <p:sp>
        <p:nvSpPr>
          <p:cNvPr id="16" name="Rectangle: Rounded Corners 15">
            <a:extLst>
              <a:ext uri="{FF2B5EF4-FFF2-40B4-BE49-F238E27FC236}">
                <a16:creationId xmlns:a16="http://schemas.microsoft.com/office/drawing/2014/main" id="{ED9A06A2-226F-4A4B-B5CE-74FBBFFB980B}"/>
              </a:ext>
            </a:extLst>
          </p:cNvPr>
          <p:cNvSpPr/>
          <p:nvPr/>
        </p:nvSpPr>
        <p:spPr>
          <a:xfrm>
            <a:off x="8560203" y="1342006"/>
            <a:ext cx="2570480" cy="670560"/>
          </a:xfrm>
          <a:prstGeom prst="roundRect">
            <a:avLst/>
          </a:prstGeom>
          <a:solidFill>
            <a:srgbClr val="00B05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Random Forest</a:t>
            </a:r>
          </a:p>
          <a:p>
            <a:pPr algn="ctr"/>
            <a:r>
              <a:rPr lang="en-US" sz="2000" dirty="0"/>
              <a:t>(Hyper param tuning)</a:t>
            </a:r>
            <a:endParaRPr lang="th-TH" sz="2000" dirty="0"/>
          </a:p>
        </p:txBody>
      </p:sp>
      <p:sp>
        <p:nvSpPr>
          <p:cNvPr id="17" name="Title 1">
            <a:extLst>
              <a:ext uri="{FF2B5EF4-FFF2-40B4-BE49-F238E27FC236}">
                <a16:creationId xmlns:a16="http://schemas.microsoft.com/office/drawing/2014/main" id="{1EBAB009-EAFC-46B2-B1E1-A7A0547DBEF8}"/>
              </a:ext>
            </a:extLst>
          </p:cNvPr>
          <p:cNvSpPr txBox="1">
            <a:spLocks/>
          </p:cNvSpPr>
          <p:nvPr/>
        </p:nvSpPr>
        <p:spPr>
          <a:xfrm>
            <a:off x="8738249" y="849860"/>
            <a:ext cx="2145526"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a:solidFill>
                  <a:schemeClr val="bg1">
                    <a:lumMod val="75000"/>
                  </a:schemeClr>
                </a:solidFill>
                <a:latin typeface="Century Gothic" panose="020B0502020202020204" pitchFamily="34" charset="0"/>
              </a:rPr>
              <a:t>w/</a:t>
            </a:r>
            <a:r>
              <a:rPr lang="en-US" sz="1600" b="1" dirty="0" err="1">
                <a:solidFill>
                  <a:schemeClr val="bg1">
                    <a:lumMod val="75000"/>
                  </a:schemeClr>
                </a:solidFill>
                <a:latin typeface="Century Gothic" panose="020B0502020202020204" pitchFamily="34" charset="0"/>
              </a:rPr>
              <a:t>GridSearchCV</a:t>
            </a:r>
            <a:endParaRPr lang="th-TH" sz="1600" b="1" dirty="0">
              <a:solidFill>
                <a:schemeClr val="bg1">
                  <a:lumMod val="75000"/>
                </a:schemeClr>
              </a:solidFill>
              <a:latin typeface="Century Gothic" panose="020B0502020202020204" pitchFamily="34" charset="0"/>
            </a:endParaRPr>
          </a:p>
        </p:txBody>
      </p:sp>
      <p:pic>
        <p:nvPicPr>
          <p:cNvPr id="19" name="Picture 18">
            <a:extLst>
              <a:ext uri="{FF2B5EF4-FFF2-40B4-BE49-F238E27FC236}">
                <a16:creationId xmlns:a16="http://schemas.microsoft.com/office/drawing/2014/main" id="{24C514A0-C9CF-4D8A-803D-78A9C745072B}"/>
              </a:ext>
            </a:extLst>
          </p:cNvPr>
          <p:cNvPicPr>
            <a:picLocks noChangeAspect="1"/>
          </p:cNvPicPr>
          <p:nvPr/>
        </p:nvPicPr>
        <p:blipFill>
          <a:blip r:embed="rId5"/>
          <a:stretch>
            <a:fillRect/>
          </a:stretch>
        </p:blipFill>
        <p:spPr>
          <a:xfrm>
            <a:off x="4488637" y="2756684"/>
            <a:ext cx="1955107" cy="3948893"/>
          </a:xfrm>
          <a:prstGeom prst="rect">
            <a:avLst/>
          </a:prstGeom>
        </p:spPr>
      </p:pic>
      <p:pic>
        <p:nvPicPr>
          <p:cNvPr id="20" name="Picture 19">
            <a:extLst>
              <a:ext uri="{FF2B5EF4-FFF2-40B4-BE49-F238E27FC236}">
                <a16:creationId xmlns:a16="http://schemas.microsoft.com/office/drawing/2014/main" id="{DC3000F2-1A3E-4CBB-9AF2-F968FAAB73EE}"/>
              </a:ext>
            </a:extLst>
          </p:cNvPr>
          <p:cNvPicPr>
            <a:picLocks noChangeAspect="1"/>
          </p:cNvPicPr>
          <p:nvPr/>
        </p:nvPicPr>
        <p:blipFill>
          <a:blip r:embed="rId6"/>
          <a:stretch>
            <a:fillRect/>
          </a:stretch>
        </p:blipFill>
        <p:spPr>
          <a:xfrm>
            <a:off x="6698873" y="3274663"/>
            <a:ext cx="5233332" cy="1903624"/>
          </a:xfrm>
          <a:prstGeom prst="rect">
            <a:avLst/>
          </a:prstGeom>
        </p:spPr>
      </p:pic>
      <p:pic>
        <p:nvPicPr>
          <p:cNvPr id="22" name="Picture 21">
            <a:extLst>
              <a:ext uri="{FF2B5EF4-FFF2-40B4-BE49-F238E27FC236}">
                <a16:creationId xmlns:a16="http://schemas.microsoft.com/office/drawing/2014/main" id="{FAE232DC-4ACC-433A-93CD-F4BF8D02080A}"/>
              </a:ext>
            </a:extLst>
          </p:cNvPr>
          <p:cNvPicPr>
            <a:picLocks noChangeAspect="1"/>
          </p:cNvPicPr>
          <p:nvPr/>
        </p:nvPicPr>
        <p:blipFill>
          <a:blip r:embed="rId7"/>
          <a:stretch>
            <a:fillRect/>
          </a:stretch>
        </p:blipFill>
        <p:spPr>
          <a:xfrm>
            <a:off x="8671443" y="2181074"/>
            <a:ext cx="2279137" cy="508000"/>
          </a:xfrm>
          <a:prstGeom prst="rect">
            <a:avLst/>
          </a:prstGeom>
          <a:ln>
            <a:solidFill>
              <a:srgbClr val="00B050"/>
            </a:solidFill>
          </a:ln>
        </p:spPr>
      </p:pic>
    </p:spTree>
    <p:extLst>
      <p:ext uri="{BB962C8B-B14F-4D97-AF65-F5344CB8AC3E}">
        <p14:creationId xmlns:p14="http://schemas.microsoft.com/office/powerpoint/2010/main" val="261829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90EE-568E-4FE9-A4BE-70473DB5476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3" name="Rectangle 2">
            <a:extLst>
              <a:ext uri="{FF2B5EF4-FFF2-40B4-BE49-F238E27FC236}">
                <a16:creationId xmlns:a16="http://schemas.microsoft.com/office/drawing/2014/main" id="{109E2306-78D7-4D32-BEC2-73B5ABE71B88}"/>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 name="Title 1">
            <a:extLst>
              <a:ext uri="{FF2B5EF4-FFF2-40B4-BE49-F238E27FC236}">
                <a16:creationId xmlns:a16="http://schemas.microsoft.com/office/drawing/2014/main" id="{A930BDAF-4D62-432F-ABD2-CD73924E18F4}"/>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Business Impact/Insight</a:t>
            </a:r>
            <a:endParaRPr lang="th-TH" sz="2400" b="1" dirty="0">
              <a:solidFill>
                <a:schemeClr val="bg1">
                  <a:lumMod val="75000"/>
                </a:schemeClr>
              </a:solidFill>
              <a:latin typeface="Century Gothic" panose="020B0502020202020204" pitchFamily="34" charset="0"/>
            </a:endParaRPr>
          </a:p>
        </p:txBody>
      </p:sp>
      <p:sp>
        <p:nvSpPr>
          <p:cNvPr id="5" name="Rectangle 4">
            <a:extLst>
              <a:ext uri="{FF2B5EF4-FFF2-40B4-BE49-F238E27FC236}">
                <a16:creationId xmlns:a16="http://schemas.microsoft.com/office/drawing/2014/main" id="{7DABC881-B2A2-4A32-83AE-2C1B9E0FB8CF}"/>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6" name="Picture 15">
            <a:extLst>
              <a:ext uri="{FF2B5EF4-FFF2-40B4-BE49-F238E27FC236}">
                <a16:creationId xmlns:a16="http://schemas.microsoft.com/office/drawing/2014/main" id="{0A498180-BCF0-4210-B0B3-D0479E145141}"/>
              </a:ext>
            </a:extLst>
          </p:cNvPr>
          <p:cNvPicPr>
            <a:picLocks noChangeAspect="1"/>
          </p:cNvPicPr>
          <p:nvPr/>
        </p:nvPicPr>
        <p:blipFill>
          <a:blip r:embed="rId2"/>
          <a:stretch>
            <a:fillRect/>
          </a:stretch>
        </p:blipFill>
        <p:spPr>
          <a:xfrm>
            <a:off x="254538" y="1362092"/>
            <a:ext cx="5584624" cy="4133815"/>
          </a:xfrm>
          <a:prstGeom prst="rect">
            <a:avLst/>
          </a:prstGeom>
        </p:spPr>
      </p:pic>
      <p:sp>
        <p:nvSpPr>
          <p:cNvPr id="18" name="TextBox 17">
            <a:extLst>
              <a:ext uri="{FF2B5EF4-FFF2-40B4-BE49-F238E27FC236}">
                <a16:creationId xmlns:a16="http://schemas.microsoft.com/office/drawing/2014/main" id="{BEB94144-1A2A-442B-A702-305F953C0C09}"/>
              </a:ext>
            </a:extLst>
          </p:cNvPr>
          <p:cNvSpPr txBox="1"/>
          <p:nvPr/>
        </p:nvSpPr>
        <p:spPr>
          <a:xfrm>
            <a:off x="5914349" y="1398434"/>
            <a:ext cx="6023113" cy="923330"/>
          </a:xfrm>
          <a:prstGeom prst="rect">
            <a:avLst/>
          </a:prstGeom>
          <a:noFill/>
        </p:spPr>
        <p:txBody>
          <a:bodyPr wrap="square">
            <a:spAutoFit/>
          </a:bodyPr>
          <a:lstStyle/>
          <a:p>
            <a:pPr algn="l" rtl="0"/>
            <a:r>
              <a:rPr lang="en-GB" sz="1800" b="1" i="1" dirty="0">
                <a:solidFill>
                  <a:srgbClr val="000000"/>
                </a:solidFill>
                <a:effectLst/>
                <a:latin typeface="Century Gothic" panose="020B0502020202020204" pitchFamily="34" charset="0"/>
              </a:rPr>
              <a:t>What are the main features influencing the sales of the product in Walmart?</a:t>
            </a:r>
          </a:p>
          <a:p>
            <a:pPr marL="285750" indent="-285750" algn="l" rtl="0">
              <a:buFontTx/>
              <a:buChar char="-"/>
            </a:pPr>
            <a:endParaRPr lang="en-GB" sz="1800" b="1" i="1" dirty="0">
              <a:solidFill>
                <a:srgbClr val="000000"/>
              </a:solidFill>
              <a:effectLst/>
              <a:latin typeface="Century Gothic" panose="020B0502020202020204" pitchFamily="34" charset="0"/>
            </a:endParaRPr>
          </a:p>
        </p:txBody>
      </p:sp>
      <p:sp>
        <p:nvSpPr>
          <p:cNvPr id="20" name="TextBox 19">
            <a:extLst>
              <a:ext uri="{FF2B5EF4-FFF2-40B4-BE49-F238E27FC236}">
                <a16:creationId xmlns:a16="http://schemas.microsoft.com/office/drawing/2014/main" id="{1D463F97-850D-414C-9A8E-66C8DC23C033}"/>
              </a:ext>
            </a:extLst>
          </p:cNvPr>
          <p:cNvSpPr txBox="1"/>
          <p:nvPr/>
        </p:nvSpPr>
        <p:spPr>
          <a:xfrm>
            <a:off x="5909886" y="2169368"/>
            <a:ext cx="6097656" cy="3139321"/>
          </a:xfrm>
          <a:prstGeom prst="rect">
            <a:avLst/>
          </a:prstGeom>
          <a:noFill/>
        </p:spPr>
        <p:txBody>
          <a:bodyPr wrap="square">
            <a:spAutoFit/>
          </a:bodyPr>
          <a:lstStyle/>
          <a:p>
            <a:pPr algn="l"/>
            <a:r>
              <a:rPr lang="en-GB" sz="1100" b="1" i="0" dirty="0">
                <a:solidFill>
                  <a:srgbClr val="000000"/>
                </a:solidFill>
                <a:effectLst/>
                <a:latin typeface="Century Gothic" panose="020B0502020202020204" pitchFamily="34" charset="0"/>
              </a:rPr>
              <a:t>What are the main features influencing the sales of product in Walmart?</a:t>
            </a:r>
          </a:p>
          <a:p>
            <a:pPr algn="l"/>
            <a:r>
              <a:rPr lang="en-GB" sz="1100" b="0" i="0" dirty="0">
                <a:solidFill>
                  <a:srgbClr val="000000"/>
                </a:solidFill>
                <a:effectLst/>
                <a:latin typeface="Century Gothic" panose="020B0502020202020204" pitchFamily="34" charset="0"/>
              </a:rPr>
              <a:t>To summarize, from the prediction result we could see that the feature </a:t>
            </a:r>
            <a:r>
              <a:rPr lang="en-GB" sz="1100" b="0" i="0" dirty="0" err="1">
                <a:solidFill>
                  <a:srgbClr val="000000"/>
                </a:solidFill>
                <a:effectLst/>
                <a:latin typeface="Century Gothic" panose="020B0502020202020204" pitchFamily="34" charset="0"/>
              </a:rPr>
              <a:t>importances</a:t>
            </a:r>
            <a:r>
              <a:rPr lang="en-GB" sz="1100" b="0" i="0" dirty="0">
                <a:solidFill>
                  <a:srgbClr val="000000"/>
                </a:solidFill>
                <a:effectLst/>
                <a:latin typeface="Century Gothic" panose="020B0502020202020204" pitchFamily="34" charset="0"/>
              </a:rPr>
              <a:t> of the food product sales is:</a:t>
            </a:r>
          </a:p>
          <a:p>
            <a:pPr algn="l"/>
            <a:endParaRPr lang="en-GB" sz="1100" b="0" i="0" dirty="0">
              <a:solidFill>
                <a:srgbClr val="000000"/>
              </a:solidFill>
              <a:effectLst/>
              <a:latin typeface="Century Gothic" panose="020B0502020202020204" pitchFamily="34" charset="0"/>
            </a:endParaRPr>
          </a:p>
          <a:p>
            <a:pPr algn="l">
              <a:buFont typeface="Arial" panose="020B0604020202020204" pitchFamily="34" charset="0"/>
              <a:buChar char="•"/>
            </a:pPr>
            <a:r>
              <a:rPr lang="en-GB" sz="1100" b="0" i="0" dirty="0">
                <a:solidFill>
                  <a:srgbClr val="000000"/>
                </a:solidFill>
                <a:effectLst/>
                <a:latin typeface="Century Gothic" panose="020B0502020202020204" pitchFamily="34" charset="0"/>
              </a:rPr>
              <a:t>1) lag_t7 (40%)</a:t>
            </a:r>
          </a:p>
          <a:p>
            <a:pPr algn="l">
              <a:buFont typeface="Arial" panose="020B0604020202020204" pitchFamily="34" charset="0"/>
              <a:buChar char="•"/>
            </a:pPr>
            <a:r>
              <a:rPr lang="en-GB" sz="1100" b="0" i="0" dirty="0">
                <a:solidFill>
                  <a:srgbClr val="000000"/>
                </a:solidFill>
                <a:effectLst/>
                <a:latin typeface="Century Gothic" panose="020B0502020202020204" pitchFamily="34" charset="0"/>
              </a:rPr>
              <a:t>2) rolling_mean_t180 (16%)</a:t>
            </a:r>
          </a:p>
          <a:p>
            <a:pPr algn="l">
              <a:buFont typeface="Arial" panose="020B0604020202020204" pitchFamily="34" charset="0"/>
              <a:buChar char="•"/>
            </a:pPr>
            <a:r>
              <a:rPr lang="en-GB" sz="1100" b="0" i="0" dirty="0">
                <a:solidFill>
                  <a:srgbClr val="000000"/>
                </a:solidFill>
                <a:effectLst/>
                <a:latin typeface="Century Gothic" panose="020B0502020202020204" pitchFamily="34" charset="0"/>
              </a:rPr>
              <a:t>3) rolling_mean_t7 (12.5%)</a:t>
            </a:r>
          </a:p>
          <a:p>
            <a:pPr algn="l">
              <a:buFont typeface="Arial" panose="020B0604020202020204" pitchFamily="34" charset="0"/>
              <a:buChar char="•"/>
            </a:pPr>
            <a:r>
              <a:rPr lang="en-GB" sz="1100" b="0" i="0" dirty="0">
                <a:solidFill>
                  <a:srgbClr val="000000"/>
                </a:solidFill>
                <a:effectLst/>
                <a:latin typeface="Century Gothic" panose="020B0502020202020204" pitchFamily="34" charset="0"/>
              </a:rPr>
              <a:t>4) lag_t28 (4%)</a:t>
            </a:r>
          </a:p>
          <a:p>
            <a:pPr algn="l">
              <a:buFont typeface="Arial" panose="020B0604020202020204" pitchFamily="34" charset="0"/>
              <a:buChar char="•"/>
            </a:pPr>
            <a:r>
              <a:rPr lang="en-GB" sz="1100" b="0" i="0" dirty="0">
                <a:solidFill>
                  <a:srgbClr val="000000"/>
                </a:solidFill>
                <a:effectLst/>
                <a:latin typeface="Century Gothic" panose="020B0502020202020204" pitchFamily="34" charset="0"/>
              </a:rPr>
              <a:t>5) rolling_mean_t30 (3%)</a:t>
            </a:r>
          </a:p>
          <a:p>
            <a:pPr algn="l">
              <a:buFont typeface="Arial" panose="020B0604020202020204" pitchFamily="34" charset="0"/>
              <a:buChar char="•"/>
            </a:pPr>
            <a:endParaRPr lang="en-GB" sz="1100" b="0" i="0" dirty="0">
              <a:solidFill>
                <a:srgbClr val="000000"/>
              </a:solidFill>
              <a:effectLst/>
              <a:latin typeface="Century Gothic" panose="020B0502020202020204" pitchFamily="34" charset="0"/>
            </a:endParaRPr>
          </a:p>
          <a:p>
            <a:pPr algn="l"/>
            <a:r>
              <a:rPr lang="en-GB" sz="1100" b="0" i="0" dirty="0">
                <a:solidFill>
                  <a:srgbClr val="000000"/>
                </a:solidFill>
                <a:effectLst/>
                <a:latin typeface="Century Gothic" panose="020B0502020202020204" pitchFamily="34" charset="0"/>
              </a:rPr>
              <a:t>This could imply that the most importance features would fall in the time series categories such as amount of product sold last 7, 28 days, moving average of unit sell 7, 30, 180 days. From features that not related to time, </a:t>
            </a:r>
            <a:r>
              <a:rPr lang="en-GB" sz="1100" b="0" i="0" dirty="0" err="1">
                <a:solidFill>
                  <a:srgbClr val="000000"/>
                </a:solidFill>
                <a:effectLst/>
                <a:latin typeface="Century Gothic" panose="020B0502020202020204" pitchFamily="34" charset="0"/>
              </a:rPr>
              <a:t>item_id</a:t>
            </a:r>
            <a:r>
              <a:rPr lang="en-GB" sz="1100" b="0" i="0" dirty="0">
                <a:solidFill>
                  <a:srgbClr val="000000"/>
                </a:solidFill>
                <a:effectLst/>
                <a:latin typeface="Century Gothic" panose="020B0502020202020204" pitchFamily="34" charset="0"/>
              </a:rPr>
              <a:t> </a:t>
            </a:r>
            <a:r>
              <a:rPr lang="en-GB" sz="1100" b="0" i="0" dirty="0" err="1">
                <a:solidFill>
                  <a:srgbClr val="000000"/>
                </a:solidFill>
                <a:effectLst/>
                <a:latin typeface="Century Gothic" panose="020B0502020202020204" pitchFamily="34" charset="0"/>
              </a:rPr>
              <a:t>sell_price</a:t>
            </a:r>
            <a:r>
              <a:rPr lang="en-GB" sz="1100" b="0" i="0" dirty="0">
                <a:solidFill>
                  <a:srgbClr val="000000"/>
                </a:solidFill>
                <a:effectLst/>
                <a:latin typeface="Century Gothic" panose="020B0502020202020204" pitchFamily="34" charset="0"/>
              </a:rPr>
              <a:t> and </a:t>
            </a:r>
            <a:r>
              <a:rPr lang="en-GB" sz="1100" b="0" i="0" dirty="0" err="1">
                <a:solidFill>
                  <a:srgbClr val="000000"/>
                </a:solidFill>
                <a:effectLst/>
                <a:latin typeface="Century Gothic" panose="020B0502020202020204" pitchFamily="34" charset="0"/>
              </a:rPr>
              <a:t>store_id</a:t>
            </a:r>
            <a:r>
              <a:rPr lang="en-GB" sz="1100" b="0" i="0" dirty="0">
                <a:solidFill>
                  <a:srgbClr val="000000"/>
                </a:solidFill>
                <a:effectLst/>
                <a:latin typeface="Century Gothic" panose="020B0502020202020204" pitchFamily="34" charset="0"/>
              </a:rPr>
              <a:t> come to account that Walmart should focus on.</a:t>
            </a:r>
          </a:p>
          <a:p>
            <a:pPr algn="l"/>
            <a:r>
              <a:rPr lang="en-GB" sz="1100" b="0" i="0" dirty="0">
                <a:solidFill>
                  <a:srgbClr val="000000"/>
                </a:solidFill>
                <a:effectLst/>
                <a:latin typeface="Century Gothic" panose="020B0502020202020204" pitchFamily="34" charset="0"/>
              </a:rPr>
              <a:t>This model will benefits in multiple ways, for example:</a:t>
            </a:r>
          </a:p>
          <a:p>
            <a:pPr algn="l">
              <a:buFont typeface="Arial" panose="020B0604020202020204" pitchFamily="34" charset="0"/>
              <a:buChar char="•"/>
            </a:pPr>
            <a:r>
              <a:rPr lang="en-GB" sz="1100" b="0" i="0" dirty="0">
                <a:solidFill>
                  <a:srgbClr val="000000"/>
                </a:solidFill>
                <a:effectLst/>
                <a:latin typeface="Century Gothic" panose="020B0502020202020204" pitchFamily="34" charset="0"/>
              </a:rPr>
              <a:t>Stocking - it will helps the store retailers to maintain there Stocks according to demand they are expecting</a:t>
            </a:r>
          </a:p>
          <a:p>
            <a:pPr algn="l">
              <a:buFont typeface="Arial" panose="020B0604020202020204" pitchFamily="34" charset="0"/>
              <a:buChar char="•"/>
            </a:pPr>
            <a:r>
              <a:rPr lang="en-GB" sz="1100" b="0" i="0" dirty="0">
                <a:solidFill>
                  <a:srgbClr val="000000"/>
                </a:solidFill>
                <a:effectLst/>
                <a:latin typeface="Century Gothic" panose="020B0502020202020204" pitchFamily="34" charset="0"/>
              </a:rPr>
              <a:t>Creating a promotion for time to time, weekly, event, etc.</a:t>
            </a:r>
          </a:p>
        </p:txBody>
      </p:sp>
      <p:sp>
        <p:nvSpPr>
          <p:cNvPr id="21" name="Rectangle: Rounded Corners 20">
            <a:extLst>
              <a:ext uri="{FF2B5EF4-FFF2-40B4-BE49-F238E27FC236}">
                <a16:creationId xmlns:a16="http://schemas.microsoft.com/office/drawing/2014/main" id="{D59CFC9A-F12A-4811-89E4-20A8387510C7}"/>
              </a:ext>
            </a:extLst>
          </p:cNvPr>
          <p:cNvSpPr/>
          <p:nvPr/>
        </p:nvSpPr>
        <p:spPr>
          <a:xfrm>
            <a:off x="254538" y="1398434"/>
            <a:ext cx="5255011" cy="1136422"/>
          </a:xfrm>
          <a:prstGeom prst="round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Rectangle: Rounded Corners 21">
            <a:extLst>
              <a:ext uri="{FF2B5EF4-FFF2-40B4-BE49-F238E27FC236}">
                <a16:creationId xmlns:a16="http://schemas.microsoft.com/office/drawing/2014/main" id="{91089A86-4E1E-4B08-A87F-D38DFE5F15E4}"/>
              </a:ext>
            </a:extLst>
          </p:cNvPr>
          <p:cNvSpPr/>
          <p:nvPr/>
        </p:nvSpPr>
        <p:spPr>
          <a:xfrm>
            <a:off x="289369" y="3738879"/>
            <a:ext cx="5476602" cy="191217"/>
          </a:xfrm>
          <a:prstGeom prst="round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3" name="Rectangle: Rounded Corners 22">
            <a:extLst>
              <a:ext uri="{FF2B5EF4-FFF2-40B4-BE49-F238E27FC236}">
                <a16:creationId xmlns:a16="http://schemas.microsoft.com/office/drawing/2014/main" id="{2823AF69-1FAE-4B74-98DE-C0215B632D3F}"/>
              </a:ext>
            </a:extLst>
          </p:cNvPr>
          <p:cNvSpPr/>
          <p:nvPr/>
        </p:nvSpPr>
        <p:spPr>
          <a:xfrm>
            <a:off x="308549" y="4119944"/>
            <a:ext cx="5476602" cy="401256"/>
          </a:xfrm>
          <a:prstGeom prst="round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0915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90EE-568E-4FE9-A4BE-70473DB5476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3" name="Rectangle 2">
            <a:extLst>
              <a:ext uri="{FF2B5EF4-FFF2-40B4-BE49-F238E27FC236}">
                <a16:creationId xmlns:a16="http://schemas.microsoft.com/office/drawing/2014/main" id="{109E2306-78D7-4D32-BEC2-73B5ABE71B88}"/>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 name="Title 1">
            <a:extLst>
              <a:ext uri="{FF2B5EF4-FFF2-40B4-BE49-F238E27FC236}">
                <a16:creationId xmlns:a16="http://schemas.microsoft.com/office/drawing/2014/main" id="{A930BDAF-4D62-432F-ABD2-CD73924E18F4}"/>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Business Impact/Insight</a:t>
            </a:r>
            <a:endParaRPr lang="th-TH" sz="2400" b="1" dirty="0">
              <a:solidFill>
                <a:schemeClr val="bg1">
                  <a:lumMod val="75000"/>
                </a:schemeClr>
              </a:solidFill>
              <a:latin typeface="Century Gothic" panose="020B0502020202020204" pitchFamily="34" charset="0"/>
            </a:endParaRPr>
          </a:p>
        </p:txBody>
      </p:sp>
      <p:sp>
        <p:nvSpPr>
          <p:cNvPr id="5" name="Rectangle 4">
            <a:extLst>
              <a:ext uri="{FF2B5EF4-FFF2-40B4-BE49-F238E27FC236}">
                <a16:creationId xmlns:a16="http://schemas.microsoft.com/office/drawing/2014/main" id="{7DABC881-B2A2-4A32-83AE-2C1B9E0FB8CF}"/>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TextBox 17">
            <a:extLst>
              <a:ext uri="{FF2B5EF4-FFF2-40B4-BE49-F238E27FC236}">
                <a16:creationId xmlns:a16="http://schemas.microsoft.com/office/drawing/2014/main" id="{BEB94144-1A2A-442B-A702-305F953C0C09}"/>
              </a:ext>
            </a:extLst>
          </p:cNvPr>
          <p:cNvSpPr txBox="1"/>
          <p:nvPr/>
        </p:nvSpPr>
        <p:spPr>
          <a:xfrm>
            <a:off x="5914349" y="1398434"/>
            <a:ext cx="6023113" cy="923330"/>
          </a:xfrm>
          <a:prstGeom prst="rect">
            <a:avLst/>
          </a:prstGeom>
          <a:noFill/>
        </p:spPr>
        <p:txBody>
          <a:bodyPr wrap="square">
            <a:spAutoFit/>
          </a:bodyPr>
          <a:lstStyle/>
          <a:p>
            <a:pPr algn="l"/>
            <a:r>
              <a:rPr lang="en-GB" sz="1800" b="1" i="1" dirty="0">
                <a:solidFill>
                  <a:srgbClr val="000000"/>
                </a:solidFill>
                <a:effectLst/>
                <a:latin typeface="Century Gothic" panose="020B0502020202020204" pitchFamily="34" charset="0"/>
              </a:rPr>
              <a:t>Is different months and weekdays affect the sales of the product?</a:t>
            </a:r>
          </a:p>
          <a:p>
            <a:pPr marL="285750" indent="-285750" algn="l" rtl="0">
              <a:buFontTx/>
              <a:buChar char="-"/>
            </a:pPr>
            <a:endParaRPr lang="en-GB" sz="1800" b="1" i="1" dirty="0">
              <a:solidFill>
                <a:srgbClr val="000000"/>
              </a:solidFill>
              <a:effectLst/>
              <a:latin typeface="Century Gothic" panose="020B0502020202020204" pitchFamily="34" charset="0"/>
            </a:endParaRPr>
          </a:p>
        </p:txBody>
      </p:sp>
      <p:sp>
        <p:nvSpPr>
          <p:cNvPr id="20" name="TextBox 19">
            <a:extLst>
              <a:ext uri="{FF2B5EF4-FFF2-40B4-BE49-F238E27FC236}">
                <a16:creationId xmlns:a16="http://schemas.microsoft.com/office/drawing/2014/main" id="{1D463F97-850D-414C-9A8E-66C8DC23C033}"/>
              </a:ext>
            </a:extLst>
          </p:cNvPr>
          <p:cNvSpPr txBox="1"/>
          <p:nvPr/>
        </p:nvSpPr>
        <p:spPr>
          <a:xfrm>
            <a:off x="5909886" y="2169368"/>
            <a:ext cx="5815268" cy="2246769"/>
          </a:xfrm>
          <a:prstGeom prst="rect">
            <a:avLst/>
          </a:prstGeom>
          <a:noFill/>
        </p:spPr>
        <p:txBody>
          <a:bodyPr wrap="square">
            <a:spAutoFit/>
          </a:bodyPr>
          <a:lstStyle/>
          <a:p>
            <a:pPr algn="l"/>
            <a:r>
              <a:rPr lang="en-GB" sz="1400" b="1" i="0" dirty="0">
                <a:solidFill>
                  <a:srgbClr val="000000"/>
                </a:solidFill>
                <a:effectLst/>
                <a:latin typeface="Century Gothic" panose="020B0502020202020204" pitchFamily="34" charset="0"/>
              </a:rPr>
              <a:t>Yes, </a:t>
            </a:r>
            <a:r>
              <a:rPr lang="en-GB" sz="1400" b="0" i="0" dirty="0">
                <a:solidFill>
                  <a:srgbClr val="000000"/>
                </a:solidFill>
                <a:effectLst/>
                <a:latin typeface="Century Gothic" panose="020B0502020202020204" pitchFamily="34" charset="0"/>
              </a:rPr>
              <a:t>According to the chart, For weekdays, we can see that on the weekend especially Saturday(1), Sunday(2) are the days that have higher average sales than others. In the time dimension, we could imply that if Walmart wants to contribute the higher product sales on weekdays, they could use the campaign strategies to influence the customer to come and buy the product on weekdays. </a:t>
            </a:r>
          </a:p>
          <a:p>
            <a:pPr algn="l"/>
            <a:endParaRPr lang="en-GB" sz="1400" b="0" i="0" dirty="0">
              <a:solidFill>
                <a:srgbClr val="000000"/>
              </a:solidFill>
              <a:effectLst/>
              <a:latin typeface="Century Gothic" panose="020B0502020202020204" pitchFamily="34" charset="0"/>
            </a:endParaRPr>
          </a:p>
          <a:p>
            <a:pPr algn="l"/>
            <a:r>
              <a:rPr lang="en-GB" sz="1400" b="0" i="0" dirty="0">
                <a:solidFill>
                  <a:srgbClr val="000000"/>
                </a:solidFill>
                <a:effectLst/>
                <a:latin typeface="Century Gothic" panose="020B0502020202020204" pitchFamily="34" charset="0"/>
              </a:rPr>
              <a:t>For the month chart as well, the customer tend to buy a product in Q3 more than other quarter</a:t>
            </a:r>
          </a:p>
        </p:txBody>
      </p:sp>
      <p:pic>
        <p:nvPicPr>
          <p:cNvPr id="7" name="Picture 6">
            <a:extLst>
              <a:ext uri="{FF2B5EF4-FFF2-40B4-BE49-F238E27FC236}">
                <a16:creationId xmlns:a16="http://schemas.microsoft.com/office/drawing/2014/main" id="{0D407AB8-F6DC-4118-9BAB-9B4D08264029}"/>
              </a:ext>
            </a:extLst>
          </p:cNvPr>
          <p:cNvPicPr>
            <a:picLocks noChangeAspect="1"/>
          </p:cNvPicPr>
          <p:nvPr/>
        </p:nvPicPr>
        <p:blipFill>
          <a:blip r:embed="rId2"/>
          <a:stretch>
            <a:fillRect/>
          </a:stretch>
        </p:blipFill>
        <p:spPr>
          <a:xfrm>
            <a:off x="553005" y="1389753"/>
            <a:ext cx="4983633" cy="4688632"/>
          </a:xfrm>
          <a:prstGeom prst="rect">
            <a:avLst/>
          </a:prstGeom>
        </p:spPr>
      </p:pic>
      <p:sp>
        <p:nvSpPr>
          <p:cNvPr id="11" name="Rectangle: Rounded Corners 10">
            <a:extLst>
              <a:ext uri="{FF2B5EF4-FFF2-40B4-BE49-F238E27FC236}">
                <a16:creationId xmlns:a16="http://schemas.microsoft.com/office/drawing/2014/main" id="{FB8FDCC3-1D01-4781-90FD-6E35C26FB6EB}"/>
              </a:ext>
            </a:extLst>
          </p:cNvPr>
          <p:cNvSpPr/>
          <p:nvPr/>
        </p:nvSpPr>
        <p:spPr>
          <a:xfrm>
            <a:off x="682803" y="1362697"/>
            <a:ext cx="636712" cy="2271754"/>
          </a:xfrm>
          <a:prstGeom prst="round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Rectangle: Rounded Corners 11">
            <a:extLst>
              <a:ext uri="{FF2B5EF4-FFF2-40B4-BE49-F238E27FC236}">
                <a16:creationId xmlns:a16="http://schemas.microsoft.com/office/drawing/2014/main" id="{7E9D0393-15D4-4C69-A808-81382240F8A1}"/>
              </a:ext>
            </a:extLst>
          </p:cNvPr>
          <p:cNvSpPr/>
          <p:nvPr/>
        </p:nvSpPr>
        <p:spPr>
          <a:xfrm>
            <a:off x="1656081" y="3929487"/>
            <a:ext cx="731520" cy="2175954"/>
          </a:xfrm>
          <a:prstGeom prst="round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424198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8A07C7-1E22-4B2D-ABB4-09C317BE2620}"/>
              </a:ext>
            </a:extLst>
          </p:cNvPr>
          <p:cNvSpPr txBox="1"/>
          <p:nvPr/>
        </p:nvSpPr>
        <p:spPr>
          <a:xfrm>
            <a:off x="2322653" y="1672659"/>
            <a:ext cx="7836061" cy="3669274"/>
          </a:xfrm>
          <a:prstGeom prst="rect">
            <a:avLst/>
          </a:prstGeom>
          <a:noFill/>
        </p:spPr>
        <p:txBody>
          <a:bodyPr wrap="square">
            <a:spAutoFit/>
          </a:bodyPr>
          <a:lstStyle/>
          <a:p>
            <a:pPr algn="l">
              <a:lnSpc>
                <a:spcPct val="200000"/>
              </a:lnSpc>
              <a:buFont typeface="+mj-lt"/>
              <a:buAutoNum type="arabicPeriod"/>
            </a:pPr>
            <a:r>
              <a:rPr lang="en-GB" sz="2400" b="0" i="0" dirty="0">
                <a:solidFill>
                  <a:srgbClr val="000000"/>
                </a:solidFill>
                <a:effectLst/>
                <a:latin typeface="Century Gothic" panose="020B0502020202020204" pitchFamily="34" charset="0"/>
              </a:rPr>
              <a:t> Business Understanding and Problem Formulation</a:t>
            </a:r>
          </a:p>
          <a:p>
            <a:pPr algn="l">
              <a:lnSpc>
                <a:spcPct val="200000"/>
              </a:lnSpc>
              <a:buFont typeface="+mj-lt"/>
              <a:buAutoNum type="arabicPeriod"/>
            </a:pPr>
            <a:r>
              <a:rPr lang="en-GB" sz="2400" b="0" i="0" dirty="0">
                <a:solidFill>
                  <a:srgbClr val="000000"/>
                </a:solidFill>
                <a:effectLst/>
                <a:latin typeface="Century Gothic" panose="020B0502020202020204" pitchFamily="34" charset="0"/>
              </a:rPr>
              <a:t> Data Understanding / EDA process</a:t>
            </a:r>
          </a:p>
          <a:p>
            <a:pPr algn="l">
              <a:lnSpc>
                <a:spcPct val="200000"/>
              </a:lnSpc>
              <a:buFont typeface="+mj-lt"/>
              <a:buAutoNum type="arabicPeriod"/>
            </a:pPr>
            <a:r>
              <a:rPr lang="en-GB" sz="2400" b="0" i="0" dirty="0">
                <a:solidFill>
                  <a:srgbClr val="000000"/>
                </a:solidFill>
                <a:effectLst/>
                <a:latin typeface="Century Gothic" panose="020B0502020202020204" pitchFamily="34" charset="0"/>
              </a:rPr>
              <a:t> Modelling: Model / Feature selection</a:t>
            </a:r>
          </a:p>
          <a:p>
            <a:pPr algn="l">
              <a:lnSpc>
                <a:spcPct val="200000"/>
              </a:lnSpc>
              <a:buFont typeface="+mj-lt"/>
              <a:buAutoNum type="arabicPeriod"/>
            </a:pPr>
            <a:r>
              <a:rPr lang="en-GB" sz="2400" b="0" i="0" dirty="0">
                <a:solidFill>
                  <a:srgbClr val="000000"/>
                </a:solidFill>
                <a:effectLst/>
                <a:latin typeface="Century Gothic" panose="020B0502020202020204" pitchFamily="34" charset="0"/>
              </a:rPr>
              <a:t> Model Evaluation</a:t>
            </a:r>
          </a:p>
          <a:p>
            <a:pPr algn="l">
              <a:lnSpc>
                <a:spcPct val="200000"/>
              </a:lnSpc>
              <a:buFont typeface="+mj-lt"/>
              <a:buAutoNum type="arabicPeriod"/>
            </a:pPr>
            <a:r>
              <a:rPr lang="en-GB" sz="2400" b="0" i="0" dirty="0">
                <a:solidFill>
                  <a:srgbClr val="000000"/>
                </a:solidFill>
                <a:effectLst/>
                <a:latin typeface="Century Gothic" panose="020B0502020202020204" pitchFamily="34" charset="0"/>
              </a:rPr>
              <a:t> Business Impact / Insights</a:t>
            </a:r>
          </a:p>
        </p:txBody>
      </p:sp>
      <p:sp>
        <p:nvSpPr>
          <p:cNvPr id="12" name="Title 1">
            <a:extLst>
              <a:ext uri="{FF2B5EF4-FFF2-40B4-BE49-F238E27FC236}">
                <a16:creationId xmlns:a16="http://schemas.microsoft.com/office/drawing/2014/main" id="{4AC3C48F-7AD9-43DB-840B-7620D3CE3EAB}"/>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13" name="Rectangle 12">
            <a:extLst>
              <a:ext uri="{FF2B5EF4-FFF2-40B4-BE49-F238E27FC236}">
                <a16:creationId xmlns:a16="http://schemas.microsoft.com/office/drawing/2014/main" id="{5EE46C82-DAC9-4B7B-A3C3-6A377ACC5482}"/>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Title 1">
            <a:extLst>
              <a:ext uri="{FF2B5EF4-FFF2-40B4-BE49-F238E27FC236}">
                <a16:creationId xmlns:a16="http://schemas.microsoft.com/office/drawing/2014/main" id="{9EC88819-F83C-4787-9FA0-9C096C08720A}"/>
              </a:ext>
            </a:extLst>
          </p:cNvPr>
          <p:cNvSpPr txBox="1">
            <a:spLocks/>
          </p:cNvSpPr>
          <p:nvPr/>
        </p:nvSpPr>
        <p:spPr>
          <a:xfrm>
            <a:off x="439839" y="656759"/>
            <a:ext cx="3102013"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Topics</a:t>
            </a:r>
            <a:endParaRPr lang="th-TH" sz="2400" b="1" dirty="0">
              <a:solidFill>
                <a:schemeClr val="bg1">
                  <a:lumMod val="75000"/>
                </a:schemeClr>
              </a:solidFill>
              <a:latin typeface="Century Gothic" panose="020B0502020202020204" pitchFamily="34" charset="0"/>
            </a:endParaRPr>
          </a:p>
        </p:txBody>
      </p:sp>
      <p:sp>
        <p:nvSpPr>
          <p:cNvPr id="15" name="Rectangle 14">
            <a:extLst>
              <a:ext uri="{FF2B5EF4-FFF2-40B4-BE49-F238E27FC236}">
                <a16:creationId xmlns:a16="http://schemas.microsoft.com/office/drawing/2014/main" id="{A59B0ECF-D390-434B-95AD-E01B0A6CD6E3}"/>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651717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90EE-568E-4FE9-A4BE-70473DB5476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3" name="Rectangle 2">
            <a:extLst>
              <a:ext uri="{FF2B5EF4-FFF2-40B4-BE49-F238E27FC236}">
                <a16:creationId xmlns:a16="http://schemas.microsoft.com/office/drawing/2014/main" id="{109E2306-78D7-4D32-BEC2-73B5ABE71B88}"/>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 name="Title 1">
            <a:extLst>
              <a:ext uri="{FF2B5EF4-FFF2-40B4-BE49-F238E27FC236}">
                <a16:creationId xmlns:a16="http://schemas.microsoft.com/office/drawing/2014/main" id="{A930BDAF-4D62-432F-ABD2-CD73924E18F4}"/>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Future Work and Improvement</a:t>
            </a:r>
            <a:endParaRPr lang="th-TH" sz="2400" b="1" dirty="0">
              <a:solidFill>
                <a:schemeClr val="bg1">
                  <a:lumMod val="75000"/>
                </a:schemeClr>
              </a:solidFill>
              <a:latin typeface="Century Gothic" panose="020B0502020202020204" pitchFamily="34" charset="0"/>
            </a:endParaRPr>
          </a:p>
        </p:txBody>
      </p:sp>
      <p:sp>
        <p:nvSpPr>
          <p:cNvPr id="5" name="Rectangle 4">
            <a:extLst>
              <a:ext uri="{FF2B5EF4-FFF2-40B4-BE49-F238E27FC236}">
                <a16:creationId xmlns:a16="http://schemas.microsoft.com/office/drawing/2014/main" id="{7DABC881-B2A2-4A32-83AE-2C1B9E0FB8CF}"/>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TextBox 6">
            <a:extLst>
              <a:ext uri="{FF2B5EF4-FFF2-40B4-BE49-F238E27FC236}">
                <a16:creationId xmlns:a16="http://schemas.microsoft.com/office/drawing/2014/main" id="{1F343155-3587-4FB9-A449-050BB3666650}"/>
              </a:ext>
            </a:extLst>
          </p:cNvPr>
          <p:cNvSpPr txBox="1"/>
          <p:nvPr/>
        </p:nvSpPr>
        <p:spPr>
          <a:xfrm>
            <a:off x="1866072" y="1582340"/>
            <a:ext cx="7685433" cy="3693319"/>
          </a:xfrm>
          <a:prstGeom prst="rect">
            <a:avLst/>
          </a:prstGeom>
          <a:noFill/>
        </p:spPr>
        <p:txBody>
          <a:bodyPr wrap="square">
            <a:spAutoFit/>
          </a:bodyPr>
          <a:lstStyle/>
          <a:p>
            <a:pPr algn="l"/>
            <a:r>
              <a:rPr lang="en-GB" sz="1800" b="1" i="0" dirty="0">
                <a:solidFill>
                  <a:srgbClr val="000000"/>
                </a:solidFill>
                <a:effectLst/>
                <a:latin typeface="Century Gothic" panose="020B0502020202020204" pitchFamily="34" charset="0"/>
              </a:rPr>
              <a:t>To improve the model performance</a:t>
            </a:r>
            <a:r>
              <a:rPr lang="en-GB" sz="1800" b="0" i="0" dirty="0">
                <a:solidFill>
                  <a:srgbClr val="000000"/>
                </a:solidFill>
                <a:effectLst/>
                <a:latin typeface="Century Gothic" panose="020B0502020202020204" pitchFamily="34" charset="0"/>
              </a:rPr>
              <a:t>, we could</a:t>
            </a:r>
          </a:p>
          <a:p>
            <a:pPr algn="l"/>
            <a:endParaRPr lang="en-GB" sz="1800" b="0" i="0" dirty="0">
              <a:solidFill>
                <a:srgbClr val="000000"/>
              </a:solidFill>
              <a:effectLst/>
              <a:latin typeface="Century Gothic" panose="020B0502020202020204" pitchFamily="34" charset="0"/>
            </a:endParaRPr>
          </a:p>
          <a:p>
            <a:pPr marL="285750" lvl="1" indent="-285750">
              <a:buFontTx/>
              <a:buChar char="-"/>
            </a:pPr>
            <a:r>
              <a:rPr lang="en-GB" sz="1800" b="0" i="0" dirty="0">
                <a:solidFill>
                  <a:srgbClr val="000000"/>
                </a:solidFill>
                <a:effectLst/>
                <a:latin typeface="Century Gothic" panose="020B0502020202020204" pitchFamily="34" charset="0"/>
              </a:rPr>
              <a:t>Getting more data, since, very unfortunately I have to remove 4 years of historical data due to memory lacking, this could lead to huge amount of error</a:t>
            </a:r>
          </a:p>
          <a:p>
            <a:pPr marL="285750" lvl="1" indent="-285750">
              <a:buFontTx/>
              <a:buChar char="-"/>
            </a:pPr>
            <a:endParaRPr lang="en-GB" sz="1800" b="0" i="0" dirty="0">
              <a:solidFill>
                <a:srgbClr val="000000"/>
              </a:solidFill>
              <a:effectLst/>
              <a:latin typeface="Century Gothic" panose="020B0502020202020204" pitchFamily="34" charset="0"/>
            </a:endParaRPr>
          </a:p>
          <a:p>
            <a:pPr algn="l"/>
            <a:r>
              <a:rPr lang="en-GB" sz="1800" b="0" i="0" dirty="0">
                <a:solidFill>
                  <a:srgbClr val="000000"/>
                </a:solidFill>
                <a:effectLst/>
                <a:latin typeface="Century Gothic" panose="020B0502020202020204" pitchFamily="34" charset="0"/>
              </a:rPr>
              <a:t>-   Reduce the overfitting by better tunning on hyperparameters</a:t>
            </a:r>
          </a:p>
          <a:p>
            <a:pPr marL="285750" indent="-285750" algn="l">
              <a:buFontTx/>
              <a:buChar char="-"/>
            </a:pPr>
            <a:endParaRPr lang="en-GB" sz="1800" b="0" i="0" dirty="0">
              <a:solidFill>
                <a:srgbClr val="000000"/>
              </a:solidFill>
              <a:effectLst/>
              <a:latin typeface="Century Gothic" panose="020B0502020202020204" pitchFamily="34" charset="0"/>
            </a:endParaRPr>
          </a:p>
          <a:p>
            <a:pPr marL="285750" indent="-285750" algn="l">
              <a:buFontTx/>
              <a:buChar char="-"/>
            </a:pPr>
            <a:r>
              <a:rPr lang="en-GB" sz="1800" b="0" i="0" dirty="0">
                <a:solidFill>
                  <a:srgbClr val="000000"/>
                </a:solidFill>
                <a:effectLst/>
                <a:latin typeface="Century Gothic" panose="020B0502020202020204" pitchFamily="34" charset="0"/>
              </a:rPr>
              <a:t>Try other model such LSTM or other deep learning to improve the accuracy</a:t>
            </a:r>
          </a:p>
          <a:p>
            <a:pPr marL="285750" indent="-285750" algn="l">
              <a:buFontTx/>
              <a:buChar char="-"/>
            </a:pPr>
            <a:endParaRPr lang="en-GB" sz="1800" b="0" i="0" dirty="0">
              <a:solidFill>
                <a:srgbClr val="000000"/>
              </a:solidFill>
              <a:effectLst/>
              <a:latin typeface="Century Gothic" panose="020B0502020202020204" pitchFamily="34" charset="0"/>
            </a:endParaRPr>
          </a:p>
          <a:p>
            <a:pPr marL="288925" indent="-288925" algn="l"/>
            <a:r>
              <a:rPr lang="en-GB" sz="1800" b="0" i="0" dirty="0">
                <a:solidFill>
                  <a:srgbClr val="000000"/>
                </a:solidFill>
                <a:effectLst/>
                <a:latin typeface="Century Gothic" panose="020B0502020202020204" pitchFamily="34" charset="0"/>
              </a:rPr>
              <a:t>-   Clustering technique to get more insightful information from the data.</a:t>
            </a:r>
          </a:p>
        </p:txBody>
      </p:sp>
    </p:spTree>
    <p:extLst>
      <p:ext uri="{BB962C8B-B14F-4D97-AF65-F5344CB8AC3E}">
        <p14:creationId xmlns:p14="http://schemas.microsoft.com/office/powerpoint/2010/main" val="280563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Business Understanding and Problem Formulation</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TextBox 14">
            <a:extLst>
              <a:ext uri="{FF2B5EF4-FFF2-40B4-BE49-F238E27FC236}">
                <a16:creationId xmlns:a16="http://schemas.microsoft.com/office/drawing/2014/main" id="{C2D1B067-D13E-4EE8-A194-37FAE64D282B}"/>
              </a:ext>
            </a:extLst>
          </p:cNvPr>
          <p:cNvSpPr txBox="1"/>
          <p:nvPr/>
        </p:nvSpPr>
        <p:spPr>
          <a:xfrm>
            <a:off x="594168" y="1398434"/>
            <a:ext cx="10833903" cy="4616648"/>
          </a:xfrm>
          <a:prstGeom prst="rect">
            <a:avLst/>
          </a:prstGeom>
          <a:noFill/>
        </p:spPr>
        <p:txBody>
          <a:bodyPr wrap="square">
            <a:spAutoFit/>
          </a:bodyPr>
          <a:lstStyle/>
          <a:p>
            <a:pPr algn="l" rtl="0"/>
            <a:r>
              <a:rPr lang="en-GB" sz="1800" b="0" i="0" dirty="0">
                <a:solidFill>
                  <a:srgbClr val="000000"/>
                </a:solidFill>
                <a:effectLst/>
                <a:latin typeface="Century Gothic" panose="020B0502020202020204" pitchFamily="34" charset="0"/>
              </a:rPr>
              <a:t>In Walmart, the world's largest company by revenue, Sales Forecasting is a crucial area in the field of Business Management. It </a:t>
            </a:r>
            <a:r>
              <a:rPr lang="en-GB" sz="1800" b="0" i="0" dirty="0">
                <a:solidFill>
                  <a:srgbClr val="000000"/>
                </a:solidFill>
                <a:effectLst/>
                <a:highlight>
                  <a:srgbClr val="FFFF00"/>
                </a:highlight>
                <a:latin typeface="Century Gothic" panose="020B0502020202020204" pitchFamily="34" charset="0"/>
              </a:rPr>
              <a:t>helps the store retailers to maintain their Stocks</a:t>
            </a:r>
            <a:r>
              <a:rPr lang="en-GB" sz="1800" b="0" i="0" dirty="0">
                <a:solidFill>
                  <a:srgbClr val="000000"/>
                </a:solidFill>
                <a:effectLst/>
                <a:latin typeface="Century Gothic" panose="020B0502020202020204" pitchFamily="34" charset="0"/>
              </a:rPr>
              <a:t> according to the demand they are expecting, thus maximizing the profit and minimizing the loss of time and stock. Forecasting can drive sales by processing just-in-time orders efficiently.</a:t>
            </a:r>
          </a:p>
          <a:p>
            <a:pPr algn="l" rtl="0"/>
            <a:endParaRPr lang="en-GB" sz="1800" b="0" i="0" dirty="0">
              <a:solidFill>
                <a:srgbClr val="000000"/>
              </a:solidFill>
              <a:effectLst/>
              <a:latin typeface="Century Gothic" panose="020B0502020202020204" pitchFamily="34" charset="0"/>
            </a:endParaRPr>
          </a:p>
          <a:p>
            <a:pPr algn="l" rtl="0"/>
            <a:r>
              <a:rPr lang="en-GB" sz="1800" b="0" i="0" dirty="0">
                <a:solidFill>
                  <a:srgbClr val="000000"/>
                </a:solidFill>
                <a:effectLst/>
                <a:latin typeface="Century Gothic" panose="020B0502020202020204" pitchFamily="34" charset="0"/>
              </a:rPr>
              <a:t>The data covers stores in three US states (California, Texas, and Wisconsin) and includes item level, department, product categories, and store details. In addition, it has explanatory variables such as price, promotions, day of the week, and special events. Together, this robust dataset can be used to improve forecasting accuracy. </a:t>
            </a:r>
          </a:p>
          <a:p>
            <a:pPr algn="l" rtl="0"/>
            <a:endParaRPr lang="en-GB" sz="1800" dirty="0">
              <a:solidFill>
                <a:srgbClr val="000000"/>
              </a:solidFill>
              <a:latin typeface="Century Gothic" panose="020B0502020202020204" pitchFamily="34" charset="0"/>
            </a:endParaRPr>
          </a:p>
          <a:p>
            <a:pPr algn="l" rtl="0"/>
            <a:r>
              <a:rPr lang="en-GB" sz="1800" b="0" i="0" dirty="0">
                <a:solidFill>
                  <a:srgbClr val="000000"/>
                </a:solidFill>
                <a:effectLst/>
                <a:latin typeface="Century Gothic" panose="020B0502020202020204" pitchFamily="34" charset="0"/>
              </a:rPr>
              <a:t>Thus, I addressed the objective to 2 main following questions</a:t>
            </a:r>
            <a:r>
              <a:rPr lang="en-GB" sz="1800" b="1" i="0" dirty="0">
                <a:solidFill>
                  <a:srgbClr val="000000"/>
                </a:solidFill>
                <a:effectLst/>
                <a:latin typeface="Century Gothic" panose="020B0502020202020204" pitchFamily="34" charset="0"/>
              </a:rPr>
              <a:t>:</a:t>
            </a:r>
          </a:p>
          <a:p>
            <a:pPr algn="l" rtl="0"/>
            <a:endParaRPr lang="en-GB" sz="1800" b="1" i="0" dirty="0">
              <a:solidFill>
                <a:srgbClr val="000000"/>
              </a:solidFill>
              <a:effectLst/>
              <a:latin typeface="Century Gothic" panose="020B0502020202020204" pitchFamily="34" charset="0"/>
            </a:endParaRPr>
          </a:p>
          <a:p>
            <a:pPr marL="285750" indent="-285750" algn="l" rtl="0">
              <a:buFontTx/>
              <a:buChar char="-"/>
            </a:pPr>
            <a:r>
              <a:rPr lang="en-GB" sz="1800" b="1" i="1" dirty="0">
                <a:solidFill>
                  <a:srgbClr val="000000"/>
                </a:solidFill>
                <a:effectLst/>
                <a:latin typeface="Century Gothic" panose="020B0502020202020204" pitchFamily="34" charset="0"/>
              </a:rPr>
              <a:t>What are the main features influencing the sales of the product in Walmart?</a:t>
            </a:r>
          </a:p>
          <a:p>
            <a:pPr marL="285750" indent="-285750" algn="l" rtl="0">
              <a:buFontTx/>
              <a:buChar char="-"/>
            </a:pPr>
            <a:endParaRPr lang="en-GB" sz="1800" b="1" i="1" dirty="0">
              <a:solidFill>
                <a:srgbClr val="000000"/>
              </a:solidFill>
              <a:effectLst/>
              <a:latin typeface="Century Gothic" panose="020B0502020202020204" pitchFamily="34" charset="0"/>
            </a:endParaRPr>
          </a:p>
          <a:p>
            <a:pPr algn="l"/>
            <a:r>
              <a:rPr lang="en-GB" sz="1800" b="1" i="1" dirty="0">
                <a:solidFill>
                  <a:srgbClr val="000000"/>
                </a:solidFill>
                <a:effectLst/>
                <a:latin typeface="Century Gothic" panose="020B0502020202020204" pitchFamily="34" charset="0"/>
              </a:rPr>
              <a:t>-  Is different months and weekdays affect the sales of the product?</a:t>
            </a:r>
          </a:p>
          <a:p>
            <a:pPr algn="l" rtl="0"/>
            <a:endParaRPr lang="en-GB" sz="2400" b="0" i="0"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147579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TextBox 9">
            <a:extLst>
              <a:ext uri="{FF2B5EF4-FFF2-40B4-BE49-F238E27FC236}">
                <a16:creationId xmlns:a16="http://schemas.microsoft.com/office/drawing/2014/main" id="{56544A7D-0094-464E-95D5-2F67E34B4DA0}"/>
              </a:ext>
            </a:extLst>
          </p:cNvPr>
          <p:cNvSpPr txBox="1"/>
          <p:nvPr/>
        </p:nvSpPr>
        <p:spPr>
          <a:xfrm>
            <a:off x="453342" y="1397250"/>
            <a:ext cx="11285316" cy="1477328"/>
          </a:xfrm>
          <a:prstGeom prst="rect">
            <a:avLst/>
          </a:prstGeom>
          <a:noFill/>
        </p:spPr>
        <p:txBody>
          <a:bodyPr wrap="square">
            <a:spAutoFit/>
          </a:bodyPr>
          <a:lstStyle/>
          <a:p>
            <a:pPr algn="l"/>
            <a:r>
              <a:rPr lang="en-GB" sz="1800" b="1" i="0" dirty="0">
                <a:solidFill>
                  <a:schemeClr val="tx1">
                    <a:lumMod val="95000"/>
                    <a:lumOff val="5000"/>
                  </a:schemeClr>
                </a:solidFill>
                <a:effectLst/>
                <a:latin typeface="Century Gothic" panose="020B0502020202020204" pitchFamily="34" charset="0"/>
              </a:rPr>
              <a:t>Dataset</a:t>
            </a:r>
          </a:p>
          <a:p>
            <a:pPr algn="l"/>
            <a:r>
              <a:rPr lang="en-GB" sz="1800" b="0" i="0" dirty="0">
                <a:solidFill>
                  <a:schemeClr val="tx1">
                    <a:lumMod val="95000"/>
                    <a:lumOff val="5000"/>
                  </a:schemeClr>
                </a:solidFill>
                <a:effectLst/>
                <a:latin typeface="Century Gothic" panose="020B0502020202020204" pitchFamily="34" charset="0"/>
              </a:rPr>
              <a:t>	The data comprises </a:t>
            </a:r>
            <a:r>
              <a:rPr lang="en-GB" sz="1800" b="1" i="0" dirty="0">
                <a:solidFill>
                  <a:schemeClr val="tx1">
                    <a:lumMod val="95000"/>
                    <a:lumOff val="5000"/>
                  </a:schemeClr>
                </a:solidFill>
                <a:effectLst/>
                <a:latin typeface="Century Gothic" panose="020B0502020202020204" pitchFamily="34" charset="0"/>
              </a:rPr>
              <a:t>3049 individual products from 3 categories and 7 departments, sold in 10 stores in 3 states.</a:t>
            </a:r>
            <a:r>
              <a:rPr lang="en-GB" sz="1800" b="0" i="0" dirty="0">
                <a:solidFill>
                  <a:schemeClr val="tx1">
                    <a:lumMod val="95000"/>
                    <a:lumOff val="5000"/>
                  </a:schemeClr>
                </a:solidFill>
                <a:effectLst/>
                <a:latin typeface="Century Gothic" panose="020B0502020202020204" pitchFamily="34" charset="0"/>
              </a:rPr>
              <a:t> The hierarchical aggregation captures the combinations of these factors. For instance, we can create 1 time series for all sales, 3 time series for all sales per state, and so on. The largest category is sales of all individual 3049 products per 10 stores for 30490 time series.</a:t>
            </a:r>
          </a:p>
        </p:txBody>
      </p:sp>
      <p:sp>
        <p:nvSpPr>
          <p:cNvPr id="11" name="TextBox 10">
            <a:extLst>
              <a:ext uri="{FF2B5EF4-FFF2-40B4-BE49-F238E27FC236}">
                <a16:creationId xmlns:a16="http://schemas.microsoft.com/office/drawing/2014/main" id="{26D746BE-F56E-4AEE-85EB-65D1F13715E0}"/>
              </a:ext>
            </a:extLst>
          </p:cNvPr>
          <p:cNvSpPr txBox="1"/>
          <p:nvPr/>
        </p:nvSpPr>
        <p:spPr>
          <a:xfrm>
            <a:off x="453342" y="3602465"/>
            <a:ext cx="10428790" cy="2308324"/>
          </a:xfrm>
          <a:prstGeom prst="rect">
            <a:avLst/>
          </a:prstGeom>
          <a:noFill/>
        </p:spPr>
        <p:txBody>
          <a:bodyPr wrap="square">
            <a:spAutoFit/>
          </a:bodyPr>
          <a:lstStyle/>
          <a:p>
            <a:pPr algn="l"/>
            <a:r>
              <a:rPr lang="en-GB" sz="1800" b="1" i="0" dirty="0">
                <a:effectLst/>
                <a:latin typeface="Century Gothic" panose="020B0502020202020204" pitchFamily="34" charset="0"/>
              </a:rPr>
              <a:t>sales_train.csv:</a:t>
            </a:r>
            <a:r>
              <a:rPr lang="en-GB" sz="1800" b="0" i="0" dirty="0">
                <a:effectLst/>
                <a:latin typeface="Century Gothic" panose="020B0502020202020204" pitchFamily="34" charset="0"/>
              </a:rPr>
              <a:t> this is our main training data. It includes the IDs for item, department, category, store, and state. The number of rows is 30490 for all combinations of 30490 items and 10 stores.</a:t>
            </a:r>
          </a:p>
          <a:p>
            <a:pPr algn="l"/>
            <a:r>
              <a:rPr lang="en-GB" sz="1800" b="1" i="0" dirty="0">
                <a:effectLst/>
                <a:latin typeface="Century Gothic" panose="020B0502020202020204" pitchFamily="34" charset="0"/>
              </a:rPr>
              <a:t>sell_prices.csv:</a:t>
            </a:r>
            <a:r>
              <a:rPr lang="en-GB" sz="1800" b="0" i="0" dirty="0">
                <a:effectLst/>
                <a:latin typeface="Century Gothic" panose="020B0502020202020204" pitchFamily="34" charset="0"/>
              </a:rPr>
              <a:t> the store and item IDs together with the sales price of the item as a weekly average.</a:t>
            </a:r>
          </a:p>
          <a:p>
            <a:pPr algn="l"/>
            <a:r>
              <a:rPr lang="en-GB" sz="1800" b="1" i="0" dirty="0">
                <a:effectLst/>
                <a:latin typeface="Century Gothic" panose="020B0502020202020204" pitchFamily="34" charset="0"/>
              </a:rPr>
              <a:t>calendar.csv:</a:t>
            </a:r>
            <a:r>
              <a:rPr lang="en-GB" sz="1800" b="0" i="0" dirty="0">
                <a:effectLst/>
                <a:latin typeface="Century Gothic" panose="020B0502020202020204" pitchFamily="34" charset="0"/>
              </a:rPr>
              <a:t> dates together with related features like day-of-the week, month, year, and an 3 binary flags for whether the stores in each state allowed purchases with SNAP food stamps at this date (1) or not (0).</a:t>
            </a:r>
          </a:p>
        </p:txBody>
      </p:sp>
    </p:spTree>
    <p:extLst>
      <p:ext uri="{BB962C8B-B14F-4D97-AF65-F5344CB8AC3E}">
        <p14:creationId xmlns:p14="http://schemas.microsoft.com/office/powerpoint/2010/main" val="302771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6CF37D14-5076-4BD8-9F7A-84F03A7773B0}"/>
              </a:ext>
            </a:extLst>
          </p:cNvPr>
          <p:cNvPicPr>
            <a:picLocks noChangeAspect="1"/>
          </p:cNvPicPr>
          <p:nvPr/>
        </p:nvPicPr>
        <p:blipFill>
          <a:blip r:embed="rId2"/>
          <a:stretch>
            <a:fillRect/>
          </a:stretch>
        </p:blipFill>
        <p:spPr>
          <a:xfrm>
            <a:off x="1302917" y="2387169"/>
            <a:ext cx="2700123" cy="1609086"/>
          </a:xfrm>
          <a:prstGeom prst="rect">
            <a:avLst/>
          </a:prstGeom>
        </p:spPr>
      </p:pic>
      <p:pic>
        <p:nvPicPr>
          <p:cNvPr id="13" name="Picture 12">
            <a:extLst>
              <a:ext uri="{FF2B5EF4-FFF2-40B4-BE49-F238E27FC236}">
                <a16:creationId xmlns:a16="http://schemas.microsoft.com/office/drawing/2014/main" id="{2D00F545-C762-43D9-8588-DE5BF69F7671}"/>
              </a:ext>
            </a:extLst>
          </p:cNvPr>
          <p:cNvPicPr>
            <a:picLocks noChangeAspect="1"/>
          </p:cNvPicPr>
          <p:nvPr/>
        </p:nvPicPr>
        <p:blipFill>
          <a:blip r:embed="rId3"/>
          <a:stretch>
            <a:fillRect/>
          </a:stretch>
        </p:blipFill>
        <p:spPr>
          <a:xfrm>
            <a:off x="4474329" y="2388610"/>
            <a:ext cx="6803271" cy="1607645"/>
          </a:xfrm>
          <a:prstGeom prst="rect">
            <a:avLst/>
          </a:prstGeom>
        </p:spPr>
      </p:pic>
      <p:pic>
        <p:nvPicPr>
          <p:cNvPr id="15" name="Picture 14">
            <a:extLst>
              <a:ext uri="{FF2B5EF4-FFF2-40B4-BE49-F238E27FC236}">
                <a16:creationId xmlns:a16="http://schemas.microsoft.com/office/drawing/2014/main" id="{AB721FA2-1E11-47D5-95EE-AFE03223AA0D}"/>
              </a:ext>
            </a:extLst>
          </p:cNvPr>
          <p:cNvPicPr>
            <a:picLocks noChangeAspect="1"/>
          </p:cNvPicPr>
          <p:nvPr/>
        </p:nvPicPr>
        <p:blipFill>
          <a:blip r:embed="rId4"/>
          <a:stretch>
            <a:fillRect/>
          </a:stretch>
        </p:blipFill>
        <p:spPr>
          <a:xfrm>
            <a:off x="1484225" y="4564016"/>
            <a:ext cx="8433040" cy="1787301"/>
          </a:xfrm>
          <a:prstGeom prst="rect">
            <a:avLst/>
          </a:prstGeom>
        </p:spPr>
      </p:pic>
      <p:sp>
        <p:nvSpPr>
          <p:cNvPr id="16" name="TextBox 15">
            <a:extLst>
              <a:ext uri="{FF2B5EF4-FFF2-40B4-BE49-F238E27FC236}">
                <a16:creationId xmlns:a16="http://schemas.microsoft.com/office/drawing/2014/main" id="{B7AAAEC6-1C6B-4A95-A22B-B804512F83AB}"/>
              </a:ext>
            </a:extLst>
          </p:cNvPr>
          <p:cNvSpPr txBox="1"/>
          <p:nvPr/>
        </p:nvSpPr>
        <p:spPr>
          <a:xfrm>
            <a:off x="666702" y="1351199"/>
            <a:ext cx="11285316" cy="646331"/>
          </a:xfrm>
          <a:prstGeom prst="rect">
            <a:avLst/>
          </a:prstGeom>
          <a:noFill/>
        </p:spPr>
        <p:txBody>
          <a:bodyPr wrap="square">
            <a:spAutoFit/>
          </a:bodyPr>
          <a:lstStyle/>
          <a:p>
            <a:pPr algn="l"/>
            <a:r>
              <a:rPr lang="en-GB" sz="1800" i="0" dirty="0">
                <a:solidFill>
                  <a:schemeClr val="tx1">
                    <a:lumMod val="95000"/>
                    <a:lumOff val="5000"/>
                  </a:schemeClr>
                </a:solidFill>
                <a:effectLst/>
                <a:latin typeface="Century Gothic" panose="020B0502020202020204" pitchFamily="34" charset="0"/>
              </a:rPr>
              <a:t>In this process, I retrieving the dataset from csv and observing it multiple angle. From the help </a:t>
            </a:r>
            <a:r>
              <a:rPr lang="en-GB" sz="1800" dirty="0">
                <a:solidFill>
                  <a:schemeClr val="tx1">
                    <a:lumMod val="95000"/>
                    <a:lumOff val="5000"/>
                  </a:schemeClr>
                </a:solidFill>
                <a:latin typeface="Century Gothic" panose="020B0502020202020204" pitchFamily="34" charset="0"/>
              </a:rPr>
              <a:t>of merging and combining table, different visualization from different view can be performed.</a:t>
            </a:r>
            <a:endParaRPr lang="en-GB" sz="1800" i="0" dirty="0">
              <a:solidFill>
                <a:schemeClr val="tx1">
                  <a:lumMod val="95000"/>
                  <a:lumOff val="5000"/>
                </a:schemeClr>
              </a:solidFill>
              <a:effectLst/>
              <a:latin typeface="Century Gothic" panose="020B0502020202020204" pitchFamily="34" charset="0"/>
            </a:endParaRPr>
          </a:p>
        </p:txBody>
      </p:sp>
      <p:sp>
        <p:nvSpPr>
          <p:cNvPr id="17" name="Plus Sign 16">
            <a:extLst>
              <a:ext uri="{FF2B5EF4-FFF2-40B4-BE49-F238E27FC236}">
                <a16:creationId xmlns:a16="http://schemas.microsoft.com/office/drawing/2014/main" id="{ABC5E01A-2820-4639-B2C2-B3FA3A4400C6}"/>
              </a:ext>
            </a:extLst>
          </p:cNvPr>
          <p:cNvSpPr/>
          <p:nvPr/>
        </p:nvSpPr>
        <p:spPr>
          <a:xfrm>
            <a:off x="4003040" y="3037840"/>
            <a:ext cx="406400" cy="39116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Plus Sign 17">
            <a:extLst>
              <a:ext uri="{FF2B5EF4-FFF2-40B4-BE49-F238E27FC236}">
                <a16:creationId xmlns:a16="http://schemas.microsoft.com/office/drawing/2014/main" id="{1DF32E50-1A7F-4443-80A7-EE5BF7489458}"/>
              </a:ext>
            </a:extLst>
          </p:cNvPr>
          <p:cNvSpPr/>
          <p:nvPr/>
        </p:nvSpPr>
        <p:spPr>
          <a:xfrm>
            <a:off x="5181600" y="4078150"/>
            <a:ext cx="406400" cy="39116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a:extLst>
              <a:ext uri="{FF2B5EF4-FFF2-40B4-BE49-F238E27FC236}">
                <a16:creationId xmlns:a16="http://schemas.microsoft.com/office/drawing/2014/main" id="{86019C2D-2440-4537-B433-84FF279AD584}"/>
              </a:ext>
            </a:extLst>
          </p:cNvPr>
          <p:cNvSpPr/>
          <p:nvPr/>
        </p:nvSpPr>
        <p:spPr>
          <a:xfrm>
            <a:off x="2275840" y="2689329"/>
            <a:ext cx="548640" cy="22352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0" name="Rectangle 19">
            <a:extLst>
              <a:ext uri="{FF2B5EF4-FFF2-40B4-BE49-F238E27FC236}">
                <a16:creationId xmlns:a16="http://schemas.microsoft.com/office/drawing/2014/main" id="{697CAB39-5D3F-4F20-A064-5D7EFCA7913C}"/>
              </a:ext>
            </a:extLst>
          </p:cNvPr>
          <p:cNvSpPr/>
          <p:nvPr/>
        </p:nvSpPr>
        <p:spPr>
          <a:xfrm>
            <a:off x="3790898" y="4822929"/>
            <a:ext cx="548640" cy="22352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1" name="Rectangle 20">
            <a:extLst>
              <a:ext uri="{FF2B5EF4-FFF2-40B4-BE49-F238E27FC236}">
                <a16:creationId xmlns:a16="http://schemas.microsoft.com/office/drawing/2014/main" id="{3CD12BFB-C91C-4EBE-B359-F580254B35D1}"/>
              </a:ext>
            </a:extLst>
          </p:cNvPr>
          <p:cNvSpPr/>
          <p:nvPr/>
        </p:nvSpPr>
        <p:spPr>
          <a:xfrm>
            <a:off x="6470247" y="4822928"/>
            <a:ext cx="3447017" cy="223521"/>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Rectangle 21">
            <a:extLst>
              <a:ext uri="{FF2B5EF4-FFF2-40B4-BE49-F238E27FC236}">
                <a16:creationId xmlns:a16="http://schemas.microsoft.com/office/drawing/2014/main" id="{1BD386CD-FEE1-46A2-B558-7F1C65D61C1F}"/>
              </a:ext>
            </a:extLst>
          </p:cNvPr>
          <p:cNvSpPr/>
          <p:nvPr/>
        </p:nvSpPr>
        <p:spPr>
          <a:xfrm>
            <a:off x="7059527" y="2716543"/>
            <a:ext cx="275993" cy="196306"/>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4335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 name="Rectangle: Rounded Corners 1">
            <a:extLst>
              <a:ext uri="{FF2B5EF4-FFF2-40B4-BE49-F238E27FC236}">
                <a16:creationId xmlns:a16="http://schemas.microsoft.com/office/drawing/2014/main" id="{B64F825B-536E-4BC4-AA8A-8982522425F8}"/>
              </a:ext>
            </a:extLst>
          </p:cNvPr>
          <p:cNvSpPr/>
          <p:nvPr/>
        </p:nvSpPr>
        <p:spPr>
          <a:xfrm>
            <a:off x="439839" y="1399057"/>
            <a:ext cx="3020991" cy="104172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 Shape</a:t>
            </a:r>
            <a:endParaRPr lang="th-TH" dirty="0"/>
          </a:p>
        </p:txBody>
      </p:sp>
      <p:sp>
        <p:nvSpPr>
          <p:cNvPr id="11" name="Rectangle: Rounded Corners 10">
            <a:extLst>
              <a:ext uri="{FF2B5EF4-FFF2-40B4-BE49-F238E27FC236}">
                <a16:creationId xmlns:a16="http://schemas.microsoft.com/office/drawing/2014/main" id="{08DED5B0-FEF4-47AB-AADA-EA3F0532EA49}"/>
              </a:ext>
            </a:extLst>
          </p:cNvPr>
          <p:cNvSpPr/>
          <p:nvPr/>
        </p:nvSpPr>
        <p:spPr>
          <a:xfrm>
            <a:off x="3818680" y="1399057"/>
            <a:ext cx="3635416" cy="104172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 unique value</a:t>
            </a:r>
            <a:endParaRPr lang="th-TH" dirty="0"/>
          </a:p>
        </p:txBody>
      </p:sp>
      <p:sp>
        <p:nvSpPr>
          <p:cNvPr id="14" name="Rectangle: Rounded Corners 13">
            <a:extLst>
              <a:ext uri="{FF2B5EF4-FFF2-40B4-BE49-F238E27FC236}">
                <a16:creationId xmlns:a16="http://schemas.microsoft.com/office/drawing/2014/main" id="{FAAE4102-62E1-494C-AEB7-AD90392E8AC2}"/>
              </a:ext>
            </a:extLst>
          </p:cNvPr>
          <p:cNvSpPr/>
          <p:nvPr/>
        </p:nvSpPr>
        <p:spPr>
          <a:xfrm>
            <a:off x="7811946" y="1399057"/>
            <a:ext cx="3519669" cy="1041721"/>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Categories</a:t>
            </a:r>
            <a:endParaRPr lang="th-TH" dirty="0"/>
          </a:p>
        </p:txBody>
      </p:sp>
      <p:pic>
        <p:nvPicPr>
          <p:cNvPr id="18" name="Picture 17">
            <a:extLst>
              <a:ext uri="{FF2B5EF4-FFF2-40B4-BE49-F238E27FC236}">
                <a16:creationId xmlns:a16="http://schemas.microsoft.com/office/drawing/2014/main" id="{491A130C-0434-4994-82BB-04D3ABDC779D}"/>
              </a:ext>
            </a:extLst>
          </p:cNvPr>
          <p:cNvPicPr>
            <a:picLocks noChangeAspect="1"/>
          </p:cNvPicPr>
          <p:nvPr/>
        </p:nvPicPr>
        <p:blipFill>
          <a:blip r:embed="rId2"/>
          <a:stretch>
            <a:fillRect/>
          </a:stretch>
        </p:blipFill>
        <p:spPr>
          <a:xfrm>
            <a:off x="334701" y="3077781"/>
            <a:ext cx="3483979" cy="626177"/>
          </a:xfrm>
          <a:prstGeom prst="rect">
            <a:avLst/>
          </a:prstGeom>
        </p:spPr>
      </p:pic>
      <p:pic>
        <p:nvPicPr>
          <p:cNvPr id="10" name="Picture 9">
            <a:extLst>
              <a:ext uri="{FF2B5EF4-FFF2-40B4-BE49-F238E27FC236}">
                <a16:creationId xmlns:a16="http://schemas.microsoft.com/office/drawing/2014/main" id="{C2353A24-606F-4324-8CA0-7BE3CE878D72}"/>
              </a:ext>
            </a:extLst>
          </p:cNvPr>
          <p:cNvPicPr>
            <a:picLocks noChangeAspect="1"/>
          </p:cNvPicPr>
          <p:nvPr/>
        </p:nvPicPr>
        <p:blipFill>
          <a:blip r:embed="rId3"/>
          <a:stretch>
            <a:fillRect/>
          </a:stretch>
        </p:blipFill>
        <p:spPr>
          <a:xfrm>
            <a:off x="4140105" y="2805344"/>
            <a:ext cx="1738346" cy="3545973"/>
          </a:xfrm>
          <a:prstGeom prst="rect">
            <a:avLst/>
          </a:prstGeom>
        </p:spPr>
      </p:pic>
      <p:pic>
        <p:nvPicPr>
          <p:cNvPr id="20" name="Picture 19">
            <a:extLst>
              <a:ext uri="{FF2B5EF4-FFF2-40B4-BE49-F238E27FC236}">
                <a16:creationId xmlns:a16="http://schemas.microsoft.com/office/drawing/2014/main" id="{E035671F-DCC8-4929-BE62-3024234F834A}"/>
              </a:ext>
            </a:extLst>
          </p:cNvPr>
          <p:cNvPicPr>
            <a:picLocks noChangeAspect="1"/>
          </p:cNvPicPr>
          <p:nvPr/>
        </p:nvPicPr>
        <p:blipFill>
          <a:blip r:embed="rId4"/>
          <a:stretch>
            <a:fillRect/>
          </a:stretch>
        </p:blipFill>
        <p:spPr>
          <a:xfrm>
            <a:off x="5878451" y="2805344"/>
            <a:ext cx="1528248" cy="2035784"/>
          </a:xfrm>
          <a:prstGeom prst="rect">
            <a:avLst/>
          </a:prstGeom>
        </p:spPr>
      </p:pic>
      <p:pic>
        <p:nvPicPr>
          <p:cNvPr id="22" name="Picture 21">
            <a:extLst>
              <a:ext uri="{FF2B5EF4-FFF2-40B4-BE49-F238E27FC236}">
                <a16:creationId xmlns:a16="http://schemas.microsoft.com/office/drawing/2014/main" id="{B5DD3837-7FDD-4428-B842-3150235535FD}"/>
              </a:ext>
            </a:extLst>
          </p:cNvPr>
          <p:cNvPicPr>
            <a:picLocks noChangeAspect="1"/>
          </p:cNvPicPr>
          <p:nvPr/>
        </p:nvPicPr>
        <p:blipFill>
          <a:blip r:embed="rId5"/>
          <a:stretch>
            <a:fillRect/>
          </a:stretch>
        </p:blipFill>
        <p:spPr>
          <a:xfrm>
            <a:off x="7954702" y="2738315"/>
            <a:ext cx="2962688" cy="1305107"/>
          </a:xfrm>
          <a:prstGeom prst="rect">
            <a:avLst/>
          </a:prstGeom>
        </p:spPr>
      </p:pic>
      <p:sp>
        <p:nvSpPr>
          <p:cNvPr id="23" name="TextBox 22">
            <a:extLst>
              <a:ext uri="{FF2B5EF4-FFF2-40B4-BE49-F238E27FC236}">
                <a16:creationId xmlns:a16="http://schemas.microsoft.com/office/drawing/2014/main" id="{BEB9097C-6861-40BF-94CD-3AA736FA2FDC}"/>
              </a:ext>
            </a:extLst>
          </p:cNvPr>
          <p:cNvSpPr txBox="1"/>
          <p:nvPr/>
        </p:nvSpPr>
        <p:spPr>
          <a:xfrm>
            <a:off x="8160152" y="4256353"/>
            <a:ext cx="2757238" cy="584775"/>
          </a:xfrm>
          <a:prstGeom prst="rect">
            <a:avLst/>
          </a:prstGeom>
          <a:noFill/>
          <a:ln w="19050">
            <a:solidFill>
              <a:schemeClr val="bg1">
                <a:lumMod val="65000"/>
              </a:schemeClr>
            </a:solidFill>
            <a:prstDash val="dash"/>
          </a:ln>
        </p:spPr>
        <p:txBody>
          <a:bodyPr wrap="square" rtlCol="0">
            <a:spAutoFit/>
          </a:bodyPr>
          <a:lstStyle/>
          <a:p>
            <a:r>
              <a:rPr lang="en-US" sz="1600" dirty="0">
                <a:latin typeface="Century Gothic" panose="020B0502020202020204" pitchFamily="34" charset="0"/>
              </a:rPr>
              <a:t>Numerical and Categorical features</a:t>
            </a:r>
            <a:endParaRPr lang="th-TH" sz="1600" dirty="0">
              <a:latin typeface="Century Gothic" panose="020B0502020202020204" pitchFamily="34" charset="0"/>
            </a:endParaRPr>
          </a:p>
        </p:txBody>
      </p:sp>
    </p:spTree>
    <p:extLst>
      <p:ext uri="{BB962C8B-B14F-4D97-AF65-F5344CB8AC3E}">
        <p14:creationId xmlns:p14="http://schemas.microsoft.com/office/powerpoint/2010/main" val="79153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A4C5BE27-47A3-40FD-B380-1378BE5198A4}"/>
              </a:ext>
            </a:extLst>
          </p:cNvPr>
          <p:cNvPicPr>
            <a:picLocks noChangeAspect="1"/>
          </p:cNvPicPr>
          <p:nvPr/>
        </p:nvPicPr>
        <p:blipFill>
          <a:blip r:embed="rId2"/>
          <a:stretch>
            <a:fillRect/>
          </a:stretch>
        </p:blipFill>
        <p:spPr>
          <a:xfrm>
            <a:off x="289368" y="1228811"/>
            <a:ext cx="5507477" cy="2513809"/>
          </a:xfrm>
          <a:prstGeom prst="rect">
            <a:avLst/>
          </a:prstGeom>
        </p:spPr>
      </p:pic>
      <p:pic>
        <p:nvPicPr>
          <p:cNvPr id="11" name="Picture 10">
            <a:extLst>
              <a:ext uri="{FF2B5EF4-FFF2-40B4-BE49-F238E27FC236}">
                <a16:creationId xmlns:a16="http://schemas.microsoft.com/office/drawing/2014/main" id="{E9008025-0B4D-48C7-B0A6-CB7EAF5F4D12}"/>
              </a:ext>
            </a:extLst>
          </p:cNvPr>
          <p:cNvPicPr>
            <a:picLocks noChangeAspect="1"/>
          </p:cNvPicPr>
          <p:nvPr/>
        </p:nvPicPr>
        <p:blipFill>
          <a:blip r:embed="rId3"/>
          <a:stretch>
            <a:fillRect/>
          </a:stretch>
        </p:blipFill>
        <p:spPr>
          <a:xfrm>
            <a:off x="439839" y="4076089"/>
            <a:ext cx="5140178" cy="2513810"/>
          </a:xfrm>
          <a:prstGeom prst="rect">
            <a:avLst/>
          </a:prstGeom>
        </p:spPr>
      </p:pic>
      <p:sp>
        <p:nvSpPr>
          <p:cNvPr id="12" name="TextBox 11">
            <a:extLst>
              <a:ext uri="{FF2B5EF4-FFF2-40B4-BE49-F238E27FC236}">
                <a16:creationId xmlns:a16="http://schemas.microsoft.com/office/drawing/2014/main" id="{E3906B78-A5E0-48EF-B89D-4BD7A985AD65}"/>
              </a:ext>
            </a:extLst>
          </p:cNvPr>
          <p:cNvSpPr txBox="1"/>
          <p:nvPr/>
        </p:nvSpPr>
        <p:spPr>
          <a:xfrm>
            <a:off x="6053560" y="1937541"/>
            <a:ext cx="6096000" cy="369332"/>
          </a:xfrm>
          <a:prstGeom prst="rect">
            <a:avLst/>
          </a:prstGeom>
          <a:noFill/>
        </p:spPr>
        <p:txBody>
          <a:bodyPr wrap="square">
            <a:spAutoFit/>
          </a:bodyPr>
          <a:lstStyle/>
          <a:p>
            <a:r>
              <a:rPr lang="th-TH" sz="1800" dirty="0">
                <a:latin typeface="Century Gothic" panose="020B0502020202020204" pitchFamily="34" charset="0"/>
              </a:rPr>
              <a:t>Graph for Avg Sales According to each categories</a:t>
            </a:r>
          </a:p>
        </p:txBody>
      </p:sp>
      <p:sp>
        <p:nvSpPr>
          <p:cNvPr id="14" name="TextBox 13">
            <a:extLst>
              <a:ext uri="{FF2B5EF4-FFF2-40B4-BE49-F238E27FC236}">
                <a16:creationId xmlns:a16="http://schemas.microsoft.com/office/drawing/2014/main" id="{D32FFDB2-3767-4B56-8D04-83C12A976569}"/>
              </a:ext>
            </a:extLst>
          </p:cNvPr>
          <p:cNvSpPr txBox="1"/>
          <p:nvPr/>
        </p:nvSpPr>
        <p:spPr>
          <a:xfrm>
            <a:off x="6011120" y="4950017"/>
            <a:ext cx="6096000" cy="369332"/>
          </a:xfrm>
          <a:prstGeom prst="rect">
            <a:avLst/>
          </a:prstGeom>
          <a:noFill/>
        </p:spPr>
        <p:txBody>
          <a:bodyPr wrap="square">
            <a:spAutoFit/>
          </a:bodyPr>
          <a:lstStyle/>
          <a:p>
            <a:r>
              <a:rPr lang="th-TH" sz="1800" dirty="0">
                <a:latin typeface="Century Gothic" panose="020B0502020202020204" pitchFamily="34" charset="0"/>
              </a:rPr>
              <a:t>Graph for Avg Sales According to each </a:t>
            </a:r>
            <a:r>
              <a:rPr lang="en-US" sz="1800" dirty="0">
                <a:latin typeface="Century Gothic" panose="020B0502020202020204" pitchFamily="34" charset="0"/>
              </a:rPr>
              <a:t>state</a:t>
            </a:r>
            <a:endParaRPr lang="th-TH" sz="1800" dirty="0">
              <a:latin typeface="Century Gothic" panose="020B0502020202020204" pitchFamily="34" charset="0"/>
            </a:endParaRPr>
          </a:p>
        </p:txBody>
      </p:sp>
    </p:spTree>
    <p:extLst>
      <p:ext uri="{BB962C8B-B14F-4D97-AF65-F5344CB8AC3E}">
        <p14:creationId xmlns:p14="http://schemas.microsoft.com/office/powerpoint/2010/main" val="172155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3" name="Picture 12">
            <a:extLst>
              <a:ext uri="{FF2B5EF4-FFF2-40B4-BE49-F238E27FC236}">
                <a16:creationId xmlns:a16="http://schemas.microsoft.com/office/drawing/2014/main" id="{292A4D24-3FC5-4161-9072-65DA9229EF60}"/>
              </a:ext>
            </a:extLst>
          </p:cNvPr>
          <p:cNvPicPr>
            <a:picLocks noChangeAspect="1"/>
          </p:cNvPicPr>
          <p:nvPr/>
        </p:nvPicPr>
        <p:blipFill>
          <a:blip r:embed="rId2"/>
          <a:stretch>
            <a:fillRect/>
          </a:stretch>
        </p:blipFill>
        <p:spPr>
          <a:xfrm>
            <a:off x="439839" y="1323630"/>
            <a:ext cx="5357006" cy="2510758"/>
          </a:xfrm>
          <a:prstGeom prst="rect">
            <a:avLst/>
          </a:prstGeom>
        </p:spPr>
      </p:pic>
      <p:pic>
        <p:nvPicPr>
          <p:cNvPr id="15" name="Picture 14">
            <a:extLst>
              <a:ext uri="{FF2B5EF4-FFF2-40B4-BE49-F238E27FC236}">
                <a16:creationId xmlns:a16="http://schemas.microsoft.com/office/drawing/2014/main" id="{5C3BD424-06A4-4252-A022-D59A66D2E324}"/>
              </a:ext>
            </a:extLst>
          </p:cNvPr>
          <p:cNvPicPr>
            <a:picLocks noChangeAspect="1"/>
          </p:cNvPicPr>
          <p:nvPr/>
        </p:nvPicPr>
        <p:blipFill>
          <a:blip r:embed="rId3"/>
          <a:stretch>
            <a:fillRect/>
          </a:stretch>
        </p:blipFill>
        <p:spPr>
          <a:xfrm>
            <a:off x="656667" y="4170909"/>
            <a:ext cx="5140178" cy="2387257"/>
          </a:xfrm>
          <a:prstGeom prst="rect">
            <a:avLst/>
          </a:prstGeom>
        </p:spPr>
      </p:pic>
      <p:sp>
        <p:nvSpPr>
          <p:cNvPr id="12" name="TextBox 11">
            <a:extLst>
              <a:ext uri="{FF2B5EF4-FFF2-40B4-BE49-F238E27FC236}">
                <a16:creationId xmlns:a16="http://schemas.microsoft.com/office/drawing/2014/main" id="{4550E8AC-B5A8-4429-A7F3-379386BDCEA8}"/>
              </a:ext>
            </a:extLst>
          </p:cNvPr>
          <p:cNvSpPr txBox="1"/>
          <p:nvPr/>
        </p:nvSpPr>
        <p:spPr>
          <a:xfrm>
            <a:off x="6011120" y="2101955"/>
            <a:ext cx="6096000" cy="369332"/>
          </a:xfrm>
          <a:prstGeom prst="rect">
            <a:avLst/>
          </a:prstGeom>
          <a:noFill/>
        </p:spPr>
        <p:txBody>
          <a:bodyPr wrap="square">
            <a:spAutoFit/>
          </a:bodyPr>
          <a:lstStyle/>
          <a:p>
            <a:r>
              <a:rPr lang="th-TH" sz="1800" dirty="0">
                <a:latin typeface="Century Gothic" panose="020B0502020202020204" pitchFamily="34" charset="0"/>
              </a:rPr>
              <a:t>Graph for  AVG Sales According to each store</a:t>
            </a:r>
          </a:p>
        </p:txBody>
      </p:sp>
      <p:sp>
        <p:nvSpPr>
          <p:cNvPr id="14" name="TextBox 13">
            <a:extLst>
              <a:ext uri="{FF2B5EF4-FFF2-40B4-BE49-F238E27FC236}">
                <a16:creationId xmlns:a16="http://schemas.microsoft.com/office/drawing/2014/main" id="{F2E79823-7215-42BE-9A98-79E7BD4729B2}"/>
              </a:ext>
            </a:extLst>
          </p:cNvPr>
          <p:cNvSpPr txBox="1"/>
          <p:nvPr/>
        </p:nvSpPr>
        <p:spPr>
          <a:xfrm>
            <a:off x="5796845" y="4580263"/>
            <a:ext cx="6096000" cy="646331"/>
          </a:xfrm>
          <a:prstGeom prst="rect">
            <a:avLst/>
          </a:prstGeom>
          <a:noFill/>
        </p:spPr>
        <p:txBody>
          <a:bodyPr wrap="square">
            <a:spAutoFit/>
          </a:bodyPr>
          <a:lstStyle/>
          <a:p>
            <a:r>
              <a:rPr lang="th-TH" sz="1800" dirty="0">
                <a:latin typeface="Century Gothic" panose="020B0502020202020204" pitchFamily="34" charset="0"/>
              </a:rPr>
              <a:t>Graph for  AVG Sales According to each department</a:t>
            </a:r>
          </a:p>
        </p:txBody>
      </p:sp>
    </p:spTree>
    <p:extLst>
      <p:ext uri="{BB962C8B-B14F-4D97-AF65-F5344CB8AC3E}">
        <p14:creationId xmlns:p14="http://schemas.microsoft.com/office/powerpoint/2010/main" val="189660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80C4DD-D3D3-48CA-963B-BC645F150D55}"/>
              </a:ext>
            </a:extLst>
          </p:cNvPr>
          <p:cNvSpPr txBox="1">
            <a:spLocks/>
          </p:cNvSpPr>
          <p:nvPr/>
        </p:nvSpPr>
        <p:spPr>
          <a:xfrm>
            <a:off x="289368" y="118024"/>
            <a:ext cx="6180880" cy="7773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Century Gothic" panose="020B0502020202020204" pitchFamily="34" charset="0"/>
              </a:rPr>
              <a:t>Walmart’s Product Sales Forecasting</a:t>
            </a:r>
            <a:endParaRPr lang="th-TH" sz="2400" b="1" dirty="0">
              <a:latin typeface="Century Gothic" panose="020B0502020202020204" pitchFamily="34" charset="0"/>
            </a:endParaRPr>
          </a:p>
        </p:txBody>
      </p:sp>
      <p:sp>
        <p:nvSpPr>
          <p:cNvPr id="7" name="Rectangle 6">
            <a:extLst>
              <a:ext uri="{FF2B5EF4-FFF2-40B4-BE49-F238E27FC236}">
                <a16:creationId xmlns:a16="http://schemas.microsoft.com/office/drawing/2014/main" id="{BCAA1661-A7BC-420C-9CF6-13312CD6DC31}"/>
              </a:ext>
            </a:extLst>
          </p:cNvPr>
          <p:cNvSpPr/>
          <p:nvPr/>
        </p:nvSpPr>
        <p:spPr>
          <a:xfrm flipV="1">
            <a:off x="6017871" y="506683"/>
            <a:ext cx="6167378" cy="12550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a:extLst>
              <a:ext uri="{FF2B5EF4-FFF2-40B4-BE49-F238E27FC236}">
                <a16:creationId xmlns:a16="http://schemas.microsoft.com/office/drawing/2014/main" id="{B2CD8E54-352C-4EFF-BD85-E759B68263C1}"/>
              </a:ext>
            </a:extLst>
          </p:cNvPr>
          <p:cNvSpPr txBox="1">
            <a:spLocks/>
          </p:cNvSpPr>
          <p:nvPr/>
        </p:nvSpPr>
        <p:spPr>
          <a:xfrm>
            <a:off x="439839" y="656759"/>
            <a:ext cx="7812910" cy="477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lumMod val="75000"/>
                  </a:schemeClr>
                </a:solidFill>
                <a:latin typeface="Century Gothic" panose="020B0502020202020204" pitchFamily="34" charset="0"/>
              </a:rPr>
              <a:t>Data Understanding / EDA Process</a:t>
            </a:r>
            <a:endParaRPr lang="th-TH" sz="2400" b="1" dirty="0">
              <a:solidFill>
                <a:schemeClr val="bg1">
                  <a:lumMod val="75000"/>
                </a:schemeClr>
              </a:solidFill>
              <a:latin typeface="Century Gothic" panose="020B0502020202020204" pitchFamily="34" charset="0"/>
            </a:endParaRPr>
          </a:p>
        </p:txBody>
      </p:sp>
      <p:sp>
        <p:nvSpPr>
          <p:cNvPr id="9" name="Rectangle 8">
            <a:extLst>
              <a:ext uri="{FF2B5EF4-FFF2-40B4-BE49-F238E27FC236}">
                <a16:creationId xmlns:a16="http://schemas.microsoft.com/office/drawing/2014/main" id="{8A83B5BC-92A2-4779-A926-5E40D4E171F7}"/>
              </a:ext>
            </a:extLst>
          </p:cNvPr>
          <p:cNvSpPr/>
          <p:nvPr/>
        </p:nvSpPr>
        <p:spPr>
          <a:xfrm flipV="1">
            <a:off x="6011120" y="238083"/>
            <a:ext cx="6180880" cy="154166"/>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0BA41E1C-229C-440E-88C8-BD757FB95511}"/>
              </a:ext>
            </a:extLst>
          </p:cNvPr>
          <p:cNvPicPr>
            <a:picLocks noChangeAspect="1"/>
          </p:cNvPicPr>
          <p:nvPr/>
        </p:nvPicPr>
        <p:blipFill>
          <a:blip r:embed="rId2"/>
          <a:stretch>
            <a:fillRect/>
          </a:stretch>
        </p:blipFill>
        <p:spPr>
          <a:xfrm>
            <a:off x="466900" y="1273072"/>
            <a:ext cx="5550971" cy="2577834"/>
          </a:xfrm>
          <a:prstGeom prst="rect">
            <a:avLst/>
          </a:prstGeom>
        </p:spPr>
      </p:pic>
      <p:sp>
        <p:nvSpPr>
          <p:cNvPr id="15" name="TextBox 14">
            <a:extLst>
              <a:ext uri="{FF2B5EF4-FFF2-40B4-BE49-F238E27FC236}">
                <a16:creationId xmlns:a16="http://schemas.microsoft.com/office/drawing/2014/main" id="{8DD88FE3-6741-4937-BF68-92FA063E6A6A}"/>
              </a:ext>
            </a:extLst>
          </p:cNvPr>
          <p:cNvSpPr txBox="1"/>
          <p:nvPr/>
        </p:nvSpPr>
        <p:spPr>
          <a:xfrm>
            <a:off x="5882640" y="2077365"/>
            <a:ext cx="6096000" cy="369332"/>
          </a:xfrm>
          <a:prstGeom prst="rect">
            <a:avLst/>
          </a:prstGeom>
          <a:noFill/>
        </p:spPr>
        <p:txBody>
          <a:bodyPr wrap="square">
            <a:spAutoFit/>
          </a:bodyPr>
          <a:lstStyle/>
          <a:p>
            <a:r>
              <a:rPr lang="th-TH" sz="1800" dirty="0">
                <a:latin typeface="Century Gothic" panose="020B0502020202020204" pitchFamily="34" charset="0"/>
              </a:rPr>
              <a:t>Graph for AVG Sales According to each week day</a:t>
            </a:r>
          </a:p>
        </p:txBody>
      </p:sp>
      <p:sp>
        <p:nvSpPr>
          <p:cNvPr id="17" name="TextBox 16">
            <a:extLst>
              <a:ext uri="{FF2B5EF4-FFF2-40B4-BE49-F238E27FC236}">
                <a16:creationId xmlns:a16="http://schemas.microsoft.com/office/drawing/2014/main" id="{E63A1DAF-0CBE-41DA-BE86-161DF72D34B1}"/>
              </a:ext>
            </a:extLst>
          </p:cNvPr>
          <p:cNvSpPr txBox="1"/>
          <p:nvPr/>
        </p:nvSpPr>
        <p:spPr>
          <a:xfrm>
            <a:off x="6011120" y="4655199"/>
            <a:ext cx="6096000" cy="369332"/>
          </a:xfrm>
          <a:prstGeom prst="rect">
            <a:avLst/>
          </a:prstGeom>
          <a:noFill/>
        </p:spPr>
        <p:txBody>
          <a:bodyPr wrap="square">
            <a:spAutoFit/>
          </a:bodyPr>
          <a:lstStyle/>
          <a:p>
            <a:r>
              <a:rPr lang="th-TH" sz="1800" dirty="0">
                <a:latin typeface="Century Gothic" panose="020B0502020202020204" pitchFamily="34" charset="0"/>
              </a:rPr>
              <a:t>Graph for AVG Sales According to each month</a:t>
            </a:r>
          </a:p>
        </p:txBody>
      </p:sp>
      <p:pic>
        <p:nvPicPr>
          <p:cNvPr id="19" name="Picture 18">
            <a:extLst>
              <a:ext uri="{FF2B5EF4-FFF2-40B4-BE49-F238E27FC236}">
                <a16:creationId xmlns:a16="http://schemas.microsoft.com/office/drawing/2014/main" id="{27C96DCA-B25F-4C1E-AD40-22DE87345B93}"/>
              </a:ext>
            </a:extLst>
          </p:cNvPr>
          <p:cNvPicPr>
            <a:picLocks noChangeAspect="1"/>
          </p:cNvPicPr>
          <p:nvPr/>
        </p:nvPicPr>
        <p:blipFill>
          <a:blip r:embed="rId3"/>
          <a:stretch>
            <a:fillRect/>
          </a:stretch>
        </p:blipFill>
        <p:spPr>
          <a:xfrm>
            <a:off x="466900" y="4146902"/>
            <a:ext cx="5335839" cy="2577834"/>
          </a:xfrm>
          <a:prstGeom prst="rect">
            <a:avLst/>
          </a:prstGeom>
        </p:spPr>
      </p:pic>
    </p:spTree>
    <p:extLst>
      <p:ext uri="{BB962C8B-B14F-4D97-AF65-F5344CB8AC3E}">
        <p14:creationId xmlns:p14="http://schemas.microsoft.com/office/powerpoint/2010/main" val="2333844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1434</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Century Gothic</vt:lpstr>
      <vt:lpstr>Office Theme</vt:lpstr>
      <vt:lpstr>M5 Forecasting  Accuracy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M5 Forecasting  Accuracy</dc:title>
  <dc:creator>Phongsapon Jittasopawadee</dc:creator>
  <cp:lastModifiedBy>Phongsapon Jittasopawadee</cp:lastModifiedBy>
  <cp:revision>5</cp:revision>
  <dcterms:created xsi:type="dcterms:W3CDTF">2022-01-27T19:03:08Z</dcterms:created>
  <dcterms:modified xsi:type="dcterms:W3CDTF">2022-01-28T10:27:46Z</dcterms:modified>
</cp:coreProperties>
</file>